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Josefin Sans Bold" charset="1" panose="00000800000000000000"/>
      <p:regular r:id="rId20"/>
    </p:embeddedFont>
    <p:embeddedFont>
      <p:font typeface="Josefin Sans" charset="1" panose="00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11497814" y="3086100"/>
            <a:ext cx="5131837" cy="4114800"/>
          </a:xfrm>
          <a:custGeom>
            <a:avLst/>
            <a:gdLst/>
            <a:ahLst/>
            <a:cxnLst/>
            <a:rect r="r" b="b" t="t" l="l"/>
            <a:pathLst>
              <a:path h="4114800" w="5131837">
                <a:moveTo>
                  <a:pt x="0" y="0"/>
                </a:moveTo>
                <a:lnTo>
                  <a:pt x="5131837" y="0"/>
                </a:lnTo>
                <a:lnTo>
                  <a:pt x="513183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3800416"/>
            <a:ext cx="9768230" cy="2629222"/>
            <a:chOff x="0" y="0"/>
            <a:chExt cx="13024306" cy="3505629"/>
          </a:xfrm>
        </p:grpSpPr>
        <p:sp>
          <p:nvSpPr>
            <p:cNvPr name="TextBox 4" id="4"/>
            <p:cNvSpPr txBox="true"/>
            <p:nvPr/>
          </p:nvSpPr>
          <p:spPr>
            <a:xfrm rot="0">
              <a:off x="0" y="623570"/>
              <a:ext cx="13024306" cy="1314450"/>
            </a:xfrm>
            <a:prstGeom prst="rect">
              <a:avLst/>
            </a:prstGeom>
          </p:spPr>
          <p:txBody>
            <a:bodyPr anchor="t" rtlCol="false" tIns="0" lIns="0" bIns="0" rIns="0">
              <a:spAutoFit/>
            </a:bodyPr>
            <a:lstStyle/>
            <a:p>
              <a:pPr algn="l">
                <a:lnSpc>
                  <a:spcPts val="7680"/>
                </a:lnSpc>
              </a:pPr>
              <a:r>
                <a:rPr lang="en-US" sz="6400" b="true">
                  <a:solidFill>
                    <a:srgbClr val="31356E"/>
                  </a:solidFill>
                  <a:latin typeface="Josefin Sans Bold"/>
                  <a:ea typeface="Josefin Sans Bold"/>
                  <a:cs typeface="Josefin Sans Bold"/>
                  <a:sym typeface="Josefin Sans Bold"/>
                </a:rPr>
                <a:t>Báo cáo thực tập</a:t>
              </a:r>
            </a:p>
          </p:txBody>
        </p:sp>
        <p:sp>
          <p:nvSpPr>
            <p:cNvPr name="TextBox 5" id="5"/>
            <p:cNvSpPr txBox="true"/>
            <p:nvPr/>
          </p:nvSpPr>
          <p:spPr>
            <a:xfrm rot="0">
              <a:off x="0" y="3216670"/>
              <a:ext cx="12478551" cy="593759"/>
            </a:xfrm>
            <a:prstGeom prst="rect">
              <a:avLst/>
            </a:prstGeom>
          </p:spPr>
          <p:txBody>
            <a:bodyPr anchor="t" rtlCol="false" tIns="0" lIns="0" bIns="0" rIns="0">
              <a:spAutoFit/>
            </a:bodyPr>
            <a:lstStyle/>
            <a:p>
              <a:pPr algn="l">
                <a:lnSpc>
                  <a:spcPts val="3480"/>
                </a:lnSpc>
              </a:pPr>
              <a:r>
                <a:rPr lang="en-US" sz="2900">
                  <a:solidFill>
                    <a:srgbClr val="2B4B82"/>
                  </a:solidFill>
                  <a:latin typeface="Josefin Sans"/>
                  <a:ea typeface="Josefin Sans"/>
                  <a:cs typeface="Josefin Sans"/>
                  <a:sym typeface="Josefin Sans"/>
                </a:rPr>
                <a:t>sSinh viên thực hiện: Tạ Huỳnh Đức</a:t>
              </a:r>
            </a:p>
          </p:txBody>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sp>
        <p:nvSpPr>
          <p:cNvPr name="TextBox 2" id="2"/>
          <p:cNvSpPr txBox="true"/>
          <p:nvPr/>
        </p:nvSpPr>
        <p:spPr>
          <a:xfrm rot="0">
            <a:off x="5476276" y="4638675"/>
            <a:ext cx="7335448" cy="990600"/>
          </a:xfrm>
          <a:prstGeom prst="rect">
            <a:avLst/>
          </a:prstGeom>
        </p:spPr>
        <p:txBody>
          <a:bodyPr anchor="t" rtlCol="false" tIns="0" lIns="0" bIns="0" rIns="0">
            <a:spAutoFit/>
          </a:bodyPr>
          <a:lstStyle/>
          <a:p>
            <a:pPr algn="ctr">
              <a:lnSpc>
                <a:spcPts val="7679"/>
              </a:lnSpc>
              <a:spcBef>
                <a:spcPct val="0"/>
              </a:spcBef>
            </a:pPr>
            <a:r>
              <a:rPr lang="en-US" b="true" sz="6399">
                <a:solidFill>
                  <a:srgbClr val="000000"/>
                </a:solidFill>
                <a:latin typeface="Josefin Sans Bold"/>
                <a:ea typeface="Josefin Sans Bold"/>
                <a:cs typeface="Josefin Sans Bold"/>
                <a:sym typeface="Josefin Sans Bold"/>
              </a:rPr>
              <a:t>Quá trình thực tập</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sp>
        <p:nvSpPr>
          <p:cNvPr name="TextBox 2" id="2"/>
          <p:cNvSpPr txBox="true"/>
          <p:nvPr/>
        </p:nvSpPr>
        <p:spPr>
          <a:xfrm rot="0">
            <a:off x="1028700" y="895350"/>
            <a:ext cx="3025818" cy="1226795"/>
          </a:xfrm>
          <a:prstGeom prst="rect">
            <a:avLst/>
          </a:prstGeom>
        </p:spPr>
        <p:txBody>
          <a:bodyPr anchor="t" rtlCol="false" tIns="0" lIns="0" bIns="0" rIns="0">
            <a:spAutoFit/>
          </a:bodyPr>
          <a:lstStyle/>
          <a:p>
            <a:pPr algn="ctr" marL="0" indent="0" lvl="0">
              <a:lnSpc>
                <a:spcPts val="10080"/>
              </a:lnSpc>
              <a:spcBef>
                <a:spcPct val="0"/>
              </a:spcBef>
            </a:pPr>
            <a:r>
              <a:rPr lang="en-US" sz="7200">
                <a:solidFill>
                  <a:srgbClr val="000000"/>
                </a:solidFill>
                <a:latin typeface="Josefin Sans"/>
                <a:ea typeface="Josefin Sans"/>
                <a:cs typeface="Josefin Sans"/>
                <a:sym typeface="Josefin Sans"/>
              </a:rPr>
              <a:t>Phase 1</a:t>
            </a:r>
          </a:p>
        </p:txBody>
      </p:sp>
      <p:sp>
        <p:nvSpPr>
          <p:cNvPr name="TextBox 3" id="3"/>
          <p:cNvSpPr txBox="true"/>
          <p:nvPr/>
        </p:nvSpPr>
        <p:spPr>
          <a:xfrm rot="0">
            <a:off x="1028700" y="3353435"/>
            <a:ext cx="16230600" cy="1790065"/>
          </a:xfrm>
          <a:prstGeom prst="rect">
            <a:avLst/>
          </a:prstGeom>
        </p:spPr>
        <p:txBody>
          <a:bodyPr anchor="t" rtlCol="false" tIns="0" lIns="0" bIns="0" rIns="0">
            <a:spAutoFit/>
          </a:bodyPr>
          <a:lstStyle/>
          <a:p>
            <a:pPr algn="l">
              <a:lnSpc>
                <a:spcPts val="4759"/>
              </a:lnSpc>
            </a:pPr>
            <a:r>
              <a:rPr lang="en-US" sz="3399">
                <a:solidFill>
                  <a:srgbClr val="000000"/>
                </a:solidFill>
                <a:latin typeface="Josefin Sans"/>
                <a:ea typeface="Josefin Sans"/>
                <a:cs typeface="Josefin Sans"/>
                <a:sym typeface="Josefin Sans"/>
              </a:rPr>
              <a:t>Nhiệm vụ: Học hệ thống – Framework công ty đang sử dụng: triển khai hệ thống e-Commerce hay tương tự</a:t>
            </a:r>
          </a:p>
          <a:p>
            <a:pPr algn="l" marL="0" indent="0" lvl="0">
              <a:lnSpc>
                <a:spcPts val="4759"/>
              </a:lnSpc>
              <a:spcBef>
                <a:spcPct val="0"/>
              </a:spcBef>
            </a:pPr>
          </a:p>
        </p:txBody>
      </p:sp>
      <p:sp>
        <p:nvSpPr>
          <p:cNvPr name="TextBox 4" id="4"/>
          <p:cNvSpPr txBox="true"/>
          <p:nvPr/>
        </p:nvSpPr>
        <p:spPr>
          <a:xfrm rot="0">
            <a:off x="1028700" y="5743818"/>
            <a:ext cx="16523090" cy="2390140"/>
          </a:xfrm>
          <a:prstGeom prst="rect">
            <a:avLst/>
          </a:prstGeom>
        </p:spPr>
        <p:txBody>
          <a:bodyPr anchor="t" rtlCol="false" tIns="0" lIns="0" bIns="0" rIns="0">
            <a:spAutoFit/>
          </a:bodyPr>
          <a:lstStyle/>
          <a:p>
            <a:pPr algn="l">
              <a:lnSpc>
                <a:spcPts val="4759"/>
              </a:lnSpc>
            </a:pPr>
            <a:r>
              <a:rPr lang="en-US" sz="3399">
                <a:solidFill>
                  <a:srgbClr val="000000"/>
                </a:solidFill>
                <a:latin typeface="Josefin Sans"/>
                <a:ea typeface="Josefin Sans"/>
                <a:cs typeface="Josefin Sans"/>
                <a:sym typeface="Josefin Sans"/>
              </a:rPr>
              <a:t>Mục tiêu: hiểu sơ bộ năng lực / khả năng của hệ thống – frameworks; quy trình vận hành thực tế khi triển khai hệ thống CNTT cho doanh nghiệp, phân tích quy trình chăm sóc khách hàng.</a:t>
            </a:r>
          </a:p>
          <a:p>
            <a:pPr algn="l" marL="0" indent="0" lvl="0">
              <a:lnSpc>
                <a:spcPts val="475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sp>
        <p:nvSpPr>
          <p:cNvPr name="TextBox 2" id="2"/>
          <p:cNvSpPr txBox="true"/>
          <p:nvPr/>
        </p:nvSpPr>
        <p:spPr>
          <a:xfrm rot="0">
            <a:off x="930407" y="895350"/>
            <a:ext cx="3222404" cy="1226795"/>
          </a:xfrm>
          <a:prstGeom prst="rect">
            <a:avLst/>
          </a:prstGeom>
        </p:spPr>
        <p:txBody>
          <a:bodyPr anchor="t" rtlCol="false" tIns="0" lIns="0" bIns="0" rIns="0">
            <a:spAutoFit/>
          </a:bodyPr>
          <a:lstStyle/>
          <a:p>
            <a:pPr algn="ctr" marL="0" indent="0" lvl="0">
              <a:lnSpc>
                <a:spcPts val="10080"/>
              </a:lnSpc>
              <a:spcBef>
                <a:spcPct val="0"/>
              </a:spcBef>
            </a:pPr>
            <a:r>
              <a:rPr lang="en-US" sz="7200">
                <a:solidFill>
                  <a:srgbClr val="000000"/>
                </a:solidFill>
                <a:latin typeface="Josefin Sans"/>
                <a:ea typeface="Josefin Sans"/>
                <a:cs typeface="Josefin Sans"/>
                <a:sym typeface="Josefin Sans"/>
              </a:rPr>
              <a:t>Phase 2</a:t>
            </a:r>
          </a:p>
        </p:txBody>
      </p:sp>
      <p:sp>
        <p:nvSpPr>
          <p:cNvPr name="TextBox 3" id="3"/>
          <p:cNvSpPr txBox="true"/>
          <p:nvPr/>
        </p:nvSpPr>
        <p:spPr>
          <a:xfrm rot="0">
            <a:off x="1118894" y="3353435"/>
            <a:ext cx="16703479" cy="2990215"/>
          </a:xfrm>
          <a:prstGeom prst="rect">
            <a:avLst/>
          </a:prstGeom>
        </p:spPr>
        <p:txBody>
          <a:bodyPr anchor="t" rtlCol="false" tIns="0" lIns="0" bIns="0" rIns="0">
            <a:spAutoFit/>
          </a:bodyPr>
          <a:lstStyle/>
          <a:p>
            <a:pPr algn="l">
              <a:lnSpc>
                <a:spcPts val="4759"/>
              </a:lnSpc>
            </a:pPr>
            <a:r>
              <a:rPr lang="en-US" sz="3399">
                <a:solidFill>
                  <a:srgbClr val="000000"/>
                </a:solidFill>
                <a:latin typeface="Josefin Sans"/>
                <a:ea typeface="Josefin Sans"/>
                <a:cs typeface="Josefin Sans"/>
                <a:sym typeface="Josefin Sans"/>
              </a:rPr>
              <a:t>Nhiệm vụ: Học lập trình với framework công ty đang sử dụng: Theo nguyện vọng của sinh viên và năng lực được công ty đánh giá sau Phase 1:FrontEnd, BackEnd, MobileApp, Embedded IoT</a:t>
            </a:r>
          </a:p>
          <a:p>
            <a:pPr algn="l">
              <a:lnSpc>
                <a:spcPts val="4759"/>
              </a:lnSpc>
            </a:pPr>
          </a:p>
          <a:p>
            <a:pPr algn="l" marL="0" indent="0" lvl="0">
              <a:lnSpc>
                <a:spcPts val="4759"/>
              </a:lnSpc>
              <a:spcBef>
                <a:spcPct val="0"/>
              </a:spcBef>
            </a:pPr>
          </a:p>
        </p:txBody>
      </p:sp>
      <p:sp>
        <p:nvSpPr>
          <p:cNvPr name="TextBox 4" id="4"/>
          <p:cNvSpPr txBox="true"/>
          <p:nvPr/>
        </p:nvSpPr>
        <p:spPr>
          <a:xfrm rot="0">
            <a:off x="1118894" y="6559618"/>
            <a:ext cx="16523090" cy="1790065"/>
          </a:xfrm>
          <a:prstGeom prst="rect">
            <a:avLst/>
          </a:prstGeom>
        </p:spPr>
        <p:txBody>
          <a:bodyPr anchor="t" rtlCol="false" tIns="0" lIns="0" bIns="0" rIns="0">
            <a:spAutoFit/>
          </a:bodyPr>
          <a:lstStyle/>
          <a:p>
            <a:pPr algn="l">
              <a:lnSpc>
                <a:spcPts val="4759"/>
              </a:lnSpc>
            </a:pPr>
            <a:r>
              <a:rPr lang="en-US" sz="3399">
                <a:solidFill>
                  <a:srgbClr val="000000"/>
                </a:solidFill>
                <a:latin typeface="Josefin Sans"/>
                <a:ea typeface="Josefin Sans"/>
                <a:cs typeface="Josefin Sans"/>
                <a:sym typeface="Josefin Sans"/>
              </a:rPr>
              <a:t>Mục tiêu: Hiểu sơ bộ về lập trình, tích hợp với framework, phân tích được hệ thống, hiểu rõ yêu cầu.</a:t>
            </a:r>
          </a:p>
          <a:p>
            <a:pPr algn="l" marL="0" indent="0" lvl="0">
              <a:lnSpc>
                <a:spcPts val="475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sp>
        <p:nvSpPr>
          <p:cNvPr name="TextBox 2" id="2"/>
          <p:cNvSpPr txBox="true"/>
          <p:nvPr/>
        </p:nvSpPr>
        <p:spPr>
          <a:xfrm rot="0">
            <a:off x="940033" y="895350"/>
            <a:ext cx="3203151" cy="1226795"/>
          </a:xfrm>
          <a:prstGeom prst="rect">
            <a:avLst/>
          </a:prstGeom>
        </p:spPr>
        <p:txBody>
          <a:bodyPr anchor="t" rtlCol="false" tIns="0" lIns="0" bIns="0" rIns="0">
            <a:spAutoFit/>
          </a:bodyPr>
          <a:lstStyle/>
          <a:p>
            <a:pPr algn="ctr" marL="0" indent="0" lvl="0">
              <a:lnSpc>
                <a:spcPts val="10080"/>
              </a:lnSpc>
              <a:spcBef>
                <a:spcPct val="0"/>
              </a:spcBef>
            </a:pPr>
            <a:r>
              <a:rPr lang="en-US" sz="7200">
                <a:solidFill>
                  <a:srgbClr val="000000"/>
                </a:solidFill>
                <a:latin typeface="Josefin Sans"/>
                <a:ea typeface="Josefin Sans"/>
                <a:cs typeface="Josefin Sans"/>
                <a:sym typeface="Josefin Sans"/>
              </a:rPr>
              <a:t>Phase 3</a:t>
            </a:r>
          </a:p>
        </p:txBody>
      </p:sp>
      <p:sp>
        <p:nvSpPr>
          <p:cNvPr name="TextBox 3" id="3"/>
          <p:cNvSpPr txBox="true"/>
          <p:nvPr/>
        </p:nvSpPr>
        <p:spPr>
          <a:xfrm rot="0">
            <a:off x="1118894" y="3353435"/>
            <a:ext cx="16703479" cy="2390140"/>
          </a:xfrm>
          <a:prstGeom prst="rect">
            <a:avLst/>
          </a:prstGeom>
        </p:spPr>
        <p:txBody>
          <a:bodyPr anchor="t" rtlCol="false" tIns="0" lIns="0" bIns="0" rIns="0">
            <a:spAutoFit/>
          </a:bodyPr>
          <a:lstStyle/>
          <a:p>
            <a:pPr algn="l">
              <a:lnSpc>
                <a:spcPts val="4759"/>
              </a:lnSpc>
            </a:pPr>
            <a:r>
              <a:rPr lang="en-US" sz="3399">
                <a:solidFill>
                  <a:srgbClr val="000000"/>
                </a:solidFill>
                <a:latin typeface="Josefin Sans"/>
                <a:ea typeface="Josefin Sans"/>
                <a:cs typeface="Josefin Sans"/>
                <a:sym typeface="Josefin Sans"/>
              </a:rPr>
              <a:t>Nhiệm vụ: Thực tập – trải nghiệm với dự án mẫu: qua Phase 1 và Phase 2, công ty đánh giá đề xuất dự án mẫu phù hợp với sinh viên, qua đó hiểu được quy trình phát triển một ứng dụng cho doanh nghiệp thực tế</a:t>
            </a:r>
          </a:p>
          <a:p>
            <a:pPr algn="l" marL="0" indent="0" lvl="0">
              <a:lnSpc>
                <a:spcPts val="4759"/>
              </a:lnSpc>
              <a:spcBef>
                <a:spcPct val="0"/>
              </a:spcBef>
            </a:pPr>
          </a:p>
        </p:txBody>
      </p:sp>
      <p:sp>
        <p:nvSpPr>
          <p:cNvPr name="TextBox 4" id="4"/>
          <p:cNvSpPr txBox="true"/>
          <p:nvPr/>
        </p:nvSpPr>
        <p:spPr>
          <a:xfrm rot="0">
            <a:off x="1118894" y="6559618"/>
            <a:ext cx="16523090" cy="1790065"/>
          </a:xfrm>
          <a:prstGeom prst="rect">
            <a:avLst/>
          </a:prstGeom>
        </p:spPr>
        <p:txBody>
          <a:bodyPr anchor="t" rtlCol="false" tIns="0" lIns="0" bIns="0" rIns="0">
            <a:spAutoFit/>
          </a:bodyPr>
          <a:lstStyle/>
          <a:p>
            <a:pPr algn="l">
              <a:lnSpc>
                <a:spcPts val="4759"/>
              </a:lnSpc>
            </a:pPr>
            <a:r>
              <a:rPr lang="en-US" sz="3399">
                <a:solidFill>
                  <a:srgbClr val="000000"/>
                </a:solidFill>
                <a:latin typeface="Josefin Sans"/>
                <a:ea typeface="Josefin Sans"/>
                <a:cs typeface="Josefin Sans"/>
                <a:sym typeface="Josefin Sans"/>
              </a:rPr>
              <a:t>Mục tiêu: Trải nghiệm làm việc nhóm, với dự án mẫu, cách lên kế hoạch với các thành viên trong 1 nhóm.</a:t>
            </a:r>
          </a:p>
          <a:p>
            <a:pPr algn="l" marL="0" indent="0" lvl="0">
              <a:lnSpc>
                <a:spcPts val="475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sp>
        <p:nvSpPr>
          <p:cNvPr name="TextBox 2" id="2"/>
          <p:cNvSpPr txBox="true"/>
          <p:nvPr/>
        </p:nvSpPr>
        <p:spPr>
          <a:xfrm rot="0">
            <a:off x="8023157" y="4638675"/>
            <a:ext cx="2241686" cy="990600"/>
          </a:xfrm>
          <a:prstGeom prst="rect">
            <a:avLst/>
          </a:prstGeom>
        </p:spPr>
        <p:txBody>
          <a:bodyPr anchor="t" rtlCol="false" tIns="0" lIns="0" bIns="0" rIns="0">
            <a:spAutoFit/>
          </a:bodyPr>
          <a:lstStyle/>
          <a:p>
            <a:pPr algn="ctr">
              <a:lnSpc>
                <a:spcPts val="7679"/>
              </a:lnSpc>
              <a:spcBef>
                <a:spcPct val="0"/>
              </a:spcBef>
            </a:pPr>
            <a:r>
              <a:rPr lang="en-US" b="true" sz="6399">
                <a:solidFill>
                  <a:srgbClr val="000000"/>
                </a:solidFill>
                <a:latin typeface="Josefin Sans Bold"/>
                <a:ea typeface="Josefin Sans Bold"/>
                <a:cs typeface="Josefin Sans Bold"/>
                <a:sym typeface="Josefin Sans Bold"/>
              </a:rPr>
              <a:t>Demo</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sp>
        <p:nvSpPr>
          <p:cNvPr name="TextBox 2" id="2"/>
          <p:cNvSpPr txBox="true"/>
          <p:nvPr/>
        </p:nvSpPr>
        <p:spPr>
          <a:xfrm rot="0">
            <a:off x="5693683" y="4638675"/>
            <a:ext cx="6900634" cy="990600"/>
          </a:xfrm>
          <a:prstGeom prst="rect">
            <a:avLst/>
          </a:prstGeom>
        </p:spPr>
        <p:txBody>
          <a:bodyPr anchor="t" rtlCol="false" tIns="0" lIns="0" bIns="0" rIns="0">
            <a:spAutoFit/>
          </a:bodyPr>
          <a:lstStyle/>
          <a:p>
            <a:pPr algn="ctr">
              <a:lnSpc>
                <a:spcPts val="7679"/>
              </a:lnSpc>
              <a:spcBef>
                <a:spcPct val="0"/>
              </a:spcBef>
            </a:pPr>
            <a:r>
              <a:rPr lang="en-US" b="true" sz="6399">
                <a:solidFill>
                  <a:srgbClr val="000000"/>
                </a:solidFill>
                <a:latin typeface="Josefin Sans Bold"/>
                <a:ea typeface="Josefin Sans Bold"/>
                <a:cs typeface="Josefin Sans Bold"/>
                <a:sym typeface="Josefin Sans Bold"/>
              </a:rPr>
              <a:t>Giới thiệu công ty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3980193" y="315111"/>
            <a:ext cx="9751311" cy="4529925"/>
          </a:xfrm>
          <a:custGeom>
            <a:avLst/>
            <a:gdLst/>
            <a:ahLst/>
            <a:cxnLst/>
            <a:rect r="r" b="b" t="t" l="l"/>
            <a:pathLst>
              <a:path h="4529925" w="9751311">
                <a:moveTo>
                  <a:pt x="0" y="0"/>
                </a:moveTo>
                <a:lnTo>
                  <a:pt x="9751312" y="0"/>
                </a:lnTo>
                <a:lnTo>
                  <a:pt x="9751312" y="4529925"/>
                </a:lnTo>
                <a:lnTo>
                  <a:pt x="0" y="4529925"/>
                </a:lnTo>
                <a:lnTo>
                  <a:pt x="0" y="0"/>
                </a:lnTo>
                <a:close/>
              </a:path>
            </a:pathLst>
          </a:custGeom>
          <a:blipFill>
            <a:blip r:embed="rId2"/>
            <a:stretch>
              <a:fillRect l="0" t="0" r="-816" b="0"/>
            </a:stretch>
          </a:blipFill>
        </p:spPr>
      </p:sp>
      <p:sp>
        <p:nvSpPr>
          <p:cNvPr name="TextBox 3" id="3"/>
          <p:cNvSpPr txBox="true"/>
          <p:nvPr/>
        </p:nvSpPr>
        <p:spPr>
          <a:xfrm rot="0">
            <a:off x="1187548" y="6215618"/>
            <a:ext cx="15912904" cy="1790065"/>
          </a:xfrm>
          <a:prstGeom prst="rect">
            <a:avLst/>
          </a:prstGeom>
        </p:spPr>
        <p:txBody>
          <a:bodyPr anchor="t" rtlCol="false" tIns="0" lIns="0" bIns="0" rIns="0">
            <a:spAutoFit/>
          </a:bodyPr>
          <a:lstStyle/>
          <a:p>
            <a:pPr algn="l" marL="0" indent="0" lvl="0">
              <a:lnSpc>
                <a:spcPts val="4759"/>
              </a:lnSpc>
              <a:spcBef>
                <a:spcPct val="0"/>
              </a:spcBef>
            </a:pPr>
            <a:r>
              <a:rPr lang="en-US" sz="3399">
                <a:solidFill>
                  <a:srgbClr val="000000"/>
                </a:solidFill>
                <a:latin typeface="Josefin Sans"/>
                <a:ea typeface="Josefin Sans"/>
                <a:cs typeface="Josefin Sans"/>
                <a:sym typeface="Josefin Sans"/>
              </a:rPr>
              <a:t>Với sứ mệnh trở thành điểm khởi đầu cho sự thành công trong tương lai của các kỹ sư công nghệ thông tin, T4 Tek cung cấp nguồn nhân lực chất lượng cao và đào tạo cho các dự án quy mô lớn trên toàn cầu.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3980193" y="315111"/>
            <a:ext cx="9751311" cy="4529925"/>
          </a:xfrm>
          <a:custGeom>
            <a:avLst/>
            <a:gdLst/>
            <a:ahLst/>
            <a:cxnLst/>
            <a:rect r="r" b="b" t="t" l="l"/>
            <a:pathLst>
              <a:path h="4529925" w="9751311">
                <a:moveTo>
                  <a:pt x="0" y="0"/>
                </a:moveTo>
                <a:lnTo>
                  <a:pt x="9751312" y="0"/>
                </a:lnTo>
                <a:lnTo>
                  <a:pt x="9751312" y="4529925"/>
                </a:lnTo>
                <a:lnTo>
                  <a:pt x="0" y="4529925"/>
                </a:lnTo>
                <a:lnTo>
                  <a:pt x="0" y="0"/>
                </a:lnTo>
                <a:close/>
              </a:path>
            </a:pathLst>
          </a:custGeom>
          <a:blipFill>
            <a:blip r:embed="rId2"/>
            <a:stretch>
              <a:fillRect l="0" t="0" r="-816" b="0"/>
            </a:stretch>
          </a:blipFill>
        </p:spPr>
      </p:sp>
      <p:sp>
        <p:nvSpPr>
          <p:cNvPr name="TextBox 3" id="3"/>
          <p:cNvSpPr txBox="true"/>
          <p:nvPr/>
        </p:nvSpPr>
        <p:spPr>
          <a:xfrm rot="0">
            <a:off x="418527" y="6446807"/>
            <a:ext cx="6081968" cy="589915"/>
          </a:xfrm>
          <a:prstGeom prst="rect">
            <a:avLst/>
          </a:prstGeom>
        </p:spPr>
        <p:txBody>
          <a:bodyPr anchor="t" rtlCol="false" tIns="0" lIns="0" bIns="0" rIns="0">
            <a:spAutoFit/>
          </a:bodyPr>
          <a:lstStyle/>
          <a:p>
            <a:pPr algn="ctr">
              <a:lnSpc>
                <a:spcPts val="4759"/>
              </a:lnSpc>
            </a:pPr>
            <a:r>
              <a:rPr lang="en-US" sz="3399">
                <a:solidFill>
                  <a:srgbClr val="000000"/>
                </a:solidFill>
                <a:latin typeface="Josefin Sans"/>
                <a:ea typeface="Josefin Sans"/>
                <a:cs typeface="Josefin Sans"/>
                <a:sym typeface="Josefin Sans"/>
              </a:rPr>
              <a:t>Tư vấn triển khai chuyển đổi số</a:t>
            </a:r>
          </a:p>
        </p:txBody>
      </p:sp>
      <p:sp>
        <p:nvSpPr>
          <p:cNvPr name="TextBox 4" id="4"/>
          <p:cNvSpPr txBox="true"/>
          <p:nvPr/>
        </p:nvSpPr>
        <p:spPr>
          <a:xfrm rot="0">
            <a:off x="418527" y="5246378"/>
            <a:ext cx="12657129" cy="589915"/>
          </a:xfrm>
          <a:prstGeom prst="rect">
            <a:avLst/>
          </a:prstGeom>
        </p:spPr>
        <p:txBody>
          <a:bodyPr anchor="t" rtlCol="false" tIns="0" lIns="0" bIns="0" rIns="0">
            <a:spAutoFit/>
          </a:bodyPr>
          <a:lstStyle/>
          <a:p>
            <a:pPr algn="l">
              <a:lnSpc>
                <a:spcPts val="4759"/>
              </a:lnSpc>
            </a:pPr>
            <a:r>
              <a:rPr lang="en-US" sz="3399">
                <a:solidFill>
                  <a:srgbClr val="000000"/>
                </a:solidFill>
                <a:latin typeface="Josefin Sans"/>
                <a:ea typeface="Josefin Sans"/>
                <a:cs typeface="Josefin Sans"/>
                <a:sym typeface="Josefin Sans"/>
              </a:rPr>
              <a:t>Triển khai hệ thống ERP, CRM, HRM, Marketing, Elearning</a:t>
            </a:r>
          </a:p>
        </p:txBody>
      </p:sp>
      <p:sp>
        <p:nvSpPr>
          <p:cNvPr name="TextBox 5" id="5"/>
          <p:cNvSpPr txBox="true"/>
          <p:nvPr/>
        </p:nvSpPr>
        <p:spPr>
          <a:xfrm rot="0">
            <a:off x="418527" y="7647235"/>
            <a:ext cx="13099486" cy="1189990"/>
          </a:xfrm>
          <a:prstGeom prst="rect">
            <a:avLst/>
          </a:prstGeom>
        </p:spPr>
        <p:txBody>
          <a:bodyPr anchor="t" rtlCol="false" tIns="0" lIns="0" bIns="0" rIns="0">
            <a:spAutoFit/>
          </a:bodyPr>
          <a:lstStyle/>
          <a:p>
            <a:pPr algn="l">
              <a:lnSpc>
                <a:spcPts val="4759"/>
              </a:lnSpc>
            </a:pPr>
            <a:r>
              <a:rPr lang="en-US" sz="3399">
                <a:solidFill>
                  <a:srgbClr val="000000"/>
                </a:solidFill>
                <a:latin typeface="Josefin Sans"/>
                <a:ea typeface="Josefin Sans"/>
                <a:cs typeface="Josefin Sans"/>
                <a:sym typeface="Josefin Sans"/>
              </a:rPr>
              <a:t>Triển khai dịch vụ số khác như hosting, tên miền, email doanh nghiệp, chữ ký số, hóa đơn điện tử và tổng đài điện tử.</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94DDDE"/>
        </a:solidFill>
      </p:bgPr>
    </p:bg>
    <p:spTree>
      <p:nvGrpSpPr>
        <p:cNvPr id="1" name=""/>
        <p:cNvGrpSpPr/>
        <p:nvPr/>
      </p:nvGrpSpPr>
      <p:grpSpPr>
        <a:xfrm>
          <a:off x="0" y="0"/>
          <a:ext cx="0" cy="0"/>
          <a:chOff x="0" y="0"/>
          <a:chExt cx="0" cy="0"/>
        </a:xfrm>
      </p:grpSpPr>
      <p:sp>
        <p:nvSpPr>
          <p:cNvPr name="TextBox 2" id="2"/>
          <p:cNvSpPr txBox="true"/>
          <p:nvPr/>
        </p:nvSpPr>
        <p:spPr>
          <a:xfrm rot="0">
            <a:off x="3539785" y="4638675"/>
            <a:ext cx="11208430" cy="990600"/>
          </a:xfrm>
          <a:prstGeom prst="rect">
            <a:avLst/>
          </a:prstGeom>
        </p:spPr>
        <p:txBody>
          <a:bodyPr anchor="t" rtlCol="false" tIns="0" lIns="0" bIns="0" rIns="0">
            <a:spAutoFit/>
          </a:bodyPr>
          <a:lstStyle/>
          <a:p>
            <a:pPr algn="ctr">
              <a:lnSpc>
                <a:spcPts val="7679"/>
              </a:lnSpc>
              <a:spcBef>
                <a:spcPct val="0"/>
              </a:spcBef>
            </a:pPr>
            <a:r>
              <a:rPr lang="en-US" b="true" sz="6399">
                <a:solidFill>
                  <a:srgbClr val="000000"/>
                </a:solidFill>
                <a:latin typeface="Josefin Sans Bold"/>
                <a:ea typeface="Josefin Sans Bold"/>
                <a:cs typeface="Josefin Sans Bold"/>
                <a:sym typeface="Josefin Sans Bold"/>
              </a:rPr>
              <a:t>Các công nghệ được sử dụng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6112005" y="1028700"/>
            <a:ext cx="6362454" cy="2999764"/>
          </a:xfrm>
          <a:custGeom>
            <a:avLst/>
            <a:gdLst/>
            <a:ahLst/>
            <a:cxnLst/>
            <a:rect r="r" b="b" t="t" l="l"/>
            <a:pathLst>
              <a:path h="2999764" w="6362454">
                <a:moveTo>
                  <a:pt x="0" y="0"/>
                </a:moveTo>
                <a:lnTo>
                  <a:pt x="6362454" y="0"/>
                </a:lnTo>
                <a:lnTo>
                  <a:pt x="6362454" y="2999764"/>
                </a:lnTo>
                <a:lnTo>
                  <a:pt x="0" y="2999764"/>
                </a:lnTo>
                <a:lnTo>
                  <a:pt x="0" y="0"/>
                </a:lnTo>
                <a:close/>
              </a:path>
            </a:pathLst>
          </a:custGeom>
          <a:blipFill>
            <a:blip r:embed="rId2"/>
            <a:stretch>
              <a:fillRect l="0" t="-59405" r="0" b="-52692"/>
            </a:stretch>
          </a:blipFill>
        </p:spPr>
      </p:sp>
      <p:sp>
        <p:nvSpPr>
          <p:cNvPr name="TextBox 3" id="3"/>
          <p:cNvSpPr txBox="true"/>
          <p:nvPr/>
        </p:nvSpPr>
        <p:spPr>
          <a:xfrm rot="0">
            <a:off x="193303" y="6223170"/>
            <a:ext cx="17901395" cy="2390140"/>
          </a:xfrm>
          <a:prstGeom prst="rect">
            <a:avLst/>
          </a:prstGeom>
        </p:spPr>
        <p:txBody>
          <a:bodyPr anchor="t" rtlCol="false" tIns="0" lIns="0" bIns="0" rIns="0">
            <a:spAutoFit/>
          </a:bodyPr>
          <a:lstStyle/>
          <a:p>
            <a:pPr algn="just">
              <a:lnSpc>
                <a:spcPts val="4759"/>
              </a:lnSpc>
            </a:pPr>
            <a:r>
              <a:rPr lang="en-US" sz="3399">
                <a:solidFill>
                  <a:srgbClr val="000000"/>
                </a:solidFill>
                <a:latin typeface="Josefin Sans"/>
                <a:ea typeface="Josefin Sans"/>
                <a:cs typeface="Josefin Sans"/>
                <a:sym typeface="Josefin Sans"/>
              </a:rPr>
              <a:t>Odoo là một phần mềm quản lý doanh nghiệp mã nguồn mở, cung cấp nhiều ứng dụng phục vụ cho các nhu cầu khác nhau như kế toán, quản lý kho, bán hàng, nhân sự, marketing, v.v.</a:t>
            </a:r>
          </a:p>
          <a:p>
            <a:pPr algn="just">
              <a:lnSpc>
                <a:spcPts val="475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6112005" y="1028700"/>
            <a:ext cx="6362454" cy="2999764"/>
          </a:xfrm>
          <a:custGeom>
            <a:avLst/>
            <a:gdLst/>
            <a:ahLst/>
            <a:cxnLst/>
            <a:rect r="r" b="b" t="t" l="l"/>
            <a:pathLst>
              <a:path h="2999764" w="6362454">
                <a:moveTo>
                  <a:pt x="0" y="0"/>
                </a:moveTo>
                <a:lnTo>
                  <a:pt x="6362454" y="0"/>
                </a:lnTo>
                <a:lnTo>
                  <a:pt x="6362454" y="2999764"/>
                </a:lnTo>
                <a:lnTo>
                  <a:pt x="0" y="2999764"/>
                </a:lnTo>
                <a:lnTo>
                  <a:pt x="0" y="0"/>
                </a:lnTo>
                <a:close/>
              </a:path>
            </a:pathLst>
          </a:custGeom>
          <a:blipFill>
            <a:blip r:embed="rId2"/>
            <a:stretch>
              <a:fillRect l="0" t="-59405" r="0" b="-52692"/>
            </a:stretch>
          </a:blipFill>
        </p:spPr>
      </p:sp>
      <p:sp>
        <p:nvSpPr>
          <p:cNvPr name="TextBox 3" id="3"/>
          <p:cNvSpPr txBox="true"/>
          <p:nvPr/>
        </p:nvSpPr>
        <p:spPr>
          <a:xfrm rot="0">
            <a:off x="193303" y="4830340"/>
            <a:ext cx="17901395" cy="1189990"/>
          </a:xfrm>
          <a:prstGeom prst="rect">
            <a:avLst/>
          </a:prstGeom>
        </p:spPr>
        <p:txBody>
          <a:bodyPr anchor="t" rtlCol="false" tIns="0" lIns="0" bIns="0" rIns="0">
            <a:spAutoFit/>
          </a:bodyPr>
          <a:lstStyle/>
          <a:p>
            <a:pPr algn="just">
              <a:lnSpc>
                <a:spcPts val="4759"/>
              </a:lnSpc>
            </a:pPr>
            <a:r>
              <a:rPr lang="en-US" sz="3399">
                <a:solidFill>
                  <a:srgbClr val="000000"/>
                </a:solidFill>
                <a:latin typeface="Josefin Sans"/>
                <a:ea typeface="Josefin Sans"/>
                <a:cs typeface="Josefin Sans"/>
                <a:sym typeface="Josefin Sans"/>
              </a:rPr>
              <a:t>Quản lý bán hàng (Sales Management): Hỗ trợ quản lý đơn hàng, báo giá, hợp đồng.</a:t>
            </a:r>
          </a:p>
          <a:p>
            <a:pPr algn="just">
              <a:lnSpc>
                <a:spcPts val="4759"/>
              </a:lnSpc>
            </a:pPr>
          </a:p>
        </p:txBody>
      </p:sp>
      <p:sp>
        <p:nvSpPr>
          <p:cNvPr name="TextBox 4" id="4"/>
          <p:cNvSpPr txBox="true"/>
          <p:nvPr/>
        </p:nvSpPr>
        <p:spPr>
          <a:xfrm rot="0">
            <a:off x="193303" y="5659258"/>
            <a:ext cx="17901395" cy="1189990"/>
          </a:xfrm>
          <a:prstGeom prst="rect">
            <a:avLst/>
          </a:prstGeom>
        </p:spPr>
        <p:txBody>
          <a:bodyPr anchor="t" rtlCol="false" tIns="0" lIns="0" bIns="0" rIns="0">
            <a:spAutoFit/>
          </a:bodyPr>
          <a:lstStyle/>
          <a:p>
            <a:pPr algn="just">
              <a:lnSpc>
                <a:spcPts val="4759"/>
              </a:lnSpc>
            </a:pPr>
            <a:r>
              <a:rPr lang="en-US" sz="3399">
                <a:solidFill>
                  <a:srgbClr val="000000"/>
                </a:solidFill>
                <a:latin typeface="Josefin Sans"/>
                <a:ea typeface="Josefin Sans"/>
                <a:cs typeface="Josefin Sans"/>
                <a:sym typeface="Josefin Sans"/>
              </a:rPr>
              <a:t>Quản lý khách hàng (CRM): Theo dõi và chăm sóc khách hàng tiềm năng.</a:t>
            </a:r>
          </a:p>
          <a:p>
            <a:pPr algn="just">
              <a:lnSpc>
                <a:spcPts val="4759"/>
              </a:lnSpc>
            </a:pPr>
          </a:p>
        </p:txBody>
      </p:sp>
      <p:sp>
        <p:nvSpPr>
          <p:cNvPr name="TextBox 5" id="5"/>
          <p:cNvSpPr txBox="true"/>
          <p:nvPr/>
        </p:nvSpPr>
        <p:spPr>
          <a:xfrm rot="0">
            <a:off x="193303" y="6587663"/>
            <a:ext cx="17901395" cy="1189990"/>
          </a:xfrm>
          <a:prstGeom prst="rect">
            <a:avLst/>
          </a:prstGeom>
        </p:spPr>
        <p:txBody>
          <a:bodyPr anchor="t" rtlCol="false" tIns="0" lIns="0" bIns="0" rIns="0">
            <a:spAutoFit/>
          </a:bodyPr>
          <a:lstStyle/>
          <a:p>
            <a:pPr algn="just">
              <a:lnSpc>
                <a:spcPts val="4759"/>
              </a:lnSpc>
            </a:pPr>
            <a:r>
              <a:rPr lang="en-US" sz="3399">
                <a:solidFill>
                  <a:srgbClr val="000000"/>
                </a:solidFill>
                <a:latin typeface="Josefin Sans"/>
                <a:ea typeface="Josefin Sans"/>
                <a:cs typeface="Josefin Sans"/>
                <a:sym typeface="Josefin Sans"/>
              </a:rPr>
              <a:t>Quản lý kho (Inventory Management): Tích hợp kiểm kê, quản lý hàng hóa.</a:t>
            </a:r>
          </a:p>
          <a:p>
            <a:pPr algn="just">
              <a:lnSpc>
                <a:spcPts val="4759"/>
              </a:lnSpc>
            </a:pPr>
          </a:p>
        </p:txBody>
      </p:sp>
      <p:sp>
        <p:nvSpPr>
          <p:cNvPr name="TextBox 6" id="6"/>
          <p:cNvSpPr txBox="true"/>
          <p:nvPr/>
        </p:nvSpPr>
        <p:spPr>
          <a:xfrm rot="0">
            <a:off x="193303" y="7649348"/>
            <a:ext cx="17901395" cy="1189990"/>
          </a:xfrm>
          <a:prstGeom prst="rect">
            <a:avLst/>
          </a:prstGeom>
        </p:spPr>
        <p:txBody>
          <a:bodyPr anchor="t" rtlCol="false" tIns="0" lIns="0" bIns="0" rIns="0">
            <a:spAutoFit/>
          </a:bodyPr>
          <a:lstStyle/>
          <a:p>
            <a:pPr algn="just">
              <a:lnSpc>
                <a:spcPts val="4759"/>
              </a:lnSpc>
            </a:pPr>
            <a:r>
              <a:rPr lang="en-US" sz="3399">
                <a:solidFill>
                  <a:srgbClr val="000000"/>
                </a:solidFill>
                <a:latin typeface="Josefin Sans"/>
                <a:ea typeface="Josefin Sans"/>
                <a:cs typeface="Josefin Sans"/>
                <a:sym typeface="Josefin Sans"/>
              </a:rPr>
              <a:t>Kế toán (Accounting): Tự động hóa hóa đơn, báo cáo tài chính.</a:t>
            </a:r>
          </a:p>
          <a:p>
            <a:pPr algn="just">
              <a:lnSpc>
                <a:spcPts val="4759"/>
              </a:lnSpc>
            </a:pPr>
          </a:p>
        </p:txBody>
      </p:sp>
      <p:sp>
        <p:nvSpPr>
          <p:cNvPr name="TextBox 7" id="7"/>
          <p:cNvSpPr txBox="true"/>
          <p:nvPr/>
        </p:nvSpPr>
        <p:spPr>
          <a:xfrm rot="0">
            <a:off x="193303" y="8577753"/>
            <a:ext cx="17901395" cy="1189990"/>
          </a:xfrm>
          <a:prstGeom prst="rect">
            <a:avLst/>
          </a:prstGeom>
        </p:spPr>
        <p:txBody>
          <a:bodyPr anchor="t" rtlCol="false" tIns="0" lIns="0" bIns="0" rIns="0">
            <a:spAutoFit/>
          </a:bodyPr>
          <a:lstStyle/>
          <a:p>
            <a:pPr algn="just">
              <a:lnSpc>
                <a:spcPts val="4759"/>
              </a:lnSpc>
            </a:pPr>
            <a:r>
              <a:rPr lang="en-US" sz="3399">
                <a:solidFill>
                  <a:srgbClr val="000000"/>
                </a:solidFill>
                <a:latin typeface="Josefin Sans"/>
                <a:ea typeface="Josefin Sans"/>
                <a:cs typeface="Josefin Sans"/>
                <a:sym typeface="Josefin Sans"/>
              </a:rPr>
              <a:t>Nhân sự (HRM): Quản lý nhân viên, bảng lương, tuyển dụng.</a:t>
            </a:r>
          </a:p>
          <a:p>
            <a:pPr algn="just">
              <a:lnSpc>
                <a:spcPts val="475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5163553" y="2158165"/>
            <a:ext cx="8120075" cy="5970671"/>
          </a:xfrm>
          <a:custGeom>
            <a:avLst/>
            <a:gdLst/>
            <a:ahLst/>
            <a:cxnLst/>
            <a:rect r="r" b="b" t="t" l="l"/>
            <a:pathLst>
              <a:path h="5970671" w="8120075">
                <a:moveTo>
                  <a:pt x="0" y="0"/>
                </a:moveTo>
                <a:lnTo>
                  <a:pt x="8120075" y="0"/>
                </a:lnTo>
                <a:lnTo>
                  <a:pt x="8120075" y="5970670"/>
                </a:lnTo>
                <a:lnTo>
                  <a:pt x="0" y="5970670"/>
                </a:lnTo>
                <a:lnTo>
                  <a:pt x="0" y="0"/>
                </a:lnTo>
                <a:close/>
              </a:path>
            </a:pathLst>
          </a:custGeom>
          <a:blipFill>
            <a:blip r:embed="rId2"/>
            <a:stretch>
              <a:fillRect l="0" t="-999" r="0" b="-999"/>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4403773" y="3132456"/>
            <a:ext cx="9480454" cy="4340449"/>
          </a:xfrm>
          <a:custGeom>
            <a:avLst/>
            <a:gdLst/>
            <a:ahLst/>
            <a:cxnLst/>
            <a:rect r="r" b="b" t="t" l="l"/>
            <a:pathLst>
              <a:path h="4340449" w="9480454">
                <a:moveTo>
                  <a:pt x="0" y="0"/>
                </a:moveTo>
                <a:lnTo>
                  <a:pt x="9480454" y="0"/>
                </a:lnTo>
                <a:lnTo>
                  <a:pt x="9480454" y="4340449"/>
                </a:lnTo>
                <a:lnTo>
                  <a:pt x="0" y="4340449"/>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DAGiLWhrG8k</dc:identifier>
  <dcterms:modified xsi:type="dcterms:W3CDTF">2011-08-01T06:04:30Z</dcterms:modified>
  <cp:revision>1</cp:revision>
  <dc:title>Xanh dương Các thành phần Cùng kích thước &amp; Giả lập Công nghệ trong Giáo dục Bản thuyết trình Công nghệ</dc:title>
</cp:coreProperties>
</file>