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78" r:id="rId3"/>
    <p:sldId id="257" r:id="rId4"/>
    <p:sldId id="276" r:id="rId5"/>
    <p:sldId id="272" r:id="rId6"/>
    <p:sldId id="273" r:id="rId7"/>
    <p:sldId id="275" r:id="rId8"/>
    <p:sldId id="274" r:id="rId9"/>
    <p:sldId id="266" r:id="rId10"/>
    <p:sldId id="267" r:id="rId11"/>
    <p:sldId id="268" r:id="rId12"/>
    <p:sldId id="277" r:id="rId13"/>
    <p:sldId id="269" r:id="rId14"/>
    <p:sldId id="270" r:id="rId15"/>
    <p:sldId id="271"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4" d="100"/>
          <a:sy n="74" d="100"/>
        </p:scale>
        <p:origin x="12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66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27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53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061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0278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03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6481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474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88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93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102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76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233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3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3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962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60533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422" y="3919204"/>
            <a:ext cx="2741144" cy="2318345"/>
          </a:xfrm>
          <a:prstGeom prst="rect">
            <a:avLst/>
          </a:prstGeom>
        </p:spPr>
      </p:pic>
      <p:sp>
        <p:nvSpPr>
          <p:cNvPr id="2" name="Title 1"/>
          <p:cNvSpPr>
            <a:spLocks noGrp="1"/>
          </p:cNvSpPr>
          <p:nvPr>
            <p:ph type="ctrTitle"/>
          </p:nvPr>
        </p:nvSpPr>
        <p:spPr>
          <a:xfrm>
            <a:off x="1712891" y="798490"/>
            <a:ext cx="7147388" cy="2434765"/>
          </a:xfrm>
        </p:spPr>
        <p:txBody>
          <a:bodyPr>
            <a:normAutofit/>
          </a:bodyPr>
          <a:lstStyle/>
          <a:p>
            <a:pPr algn="r"/>
            <a:r>
              <a:rPr lang="en-US" sz="3600" dirty="0" smtClean="0">
                <a:latin typeface="Arial" panose="020B0604020202020204" pitchFamily="34" charset="0"/>
                <a:cs typeface="Arial" panose="020B0604020202020204" pitchFamily="34" charset="0"/>
              </a:rPr>
              <a:t>CÁC TOÁN TỬ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HÌNH THÁI HỌC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TRÊN ẢNH ĐỘ </a:t>
            </a:r>
            <a:r>
              <a:rPr lang="en-US" sz="3600" dirty="0" smtClean="0">
                <a:latin typeface="Arial" panose="020B0604020202020204" pitchFamily="34" charset="0"/>
                <a:cs typeface="Arial" panose="020B0604020202020204" pitchFamily="34" charset="0"/>
              </a:rPr>
              <a:t>XÁM</a:t>
            </a:r>
            <a:endParaRPr lang="vi-VN" sz="3600" i="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941910" y="4237955"/>
            <a:ext cx="6686549" cy="1313645"/>
          </a:xfrm>
        </p:spPr>
        <p:txBody>
          <a:bodyPr>
            <a:normAutofit fontScale="92500" lnSpcReduction="20000"/>
          </a:bodyPr>
          <a:lstStyle/>
          <a:p>
            <a:pPr algn="r"/>
            <a:r>
              <a:rPr lang="en-US" b="1" dirty="0" err="1" smtClean="0"/>
              <a:t>Nhóm</a:t>
            </a:r>
            <a:r>
              <a:rPr lang="en-US" b="1" smtClean="0"/>
              <a:t> Uncle Tel:</a:t>
            </a:r>
          </a:p>
          <a:p>
            <a:pPr algn="r"/>
            <a:r>
              <a:rPr lang="en-US" smtClean="0"/>
              <a:t>1312345 – Nguyễn Thành Lợi</a:t>
            </a:r>
          </a:p>
          <a:p>
            <a:pPr algn="r"/>
            <a:r>
              <a:rPr lang="en-US" smtClean="0"/>
              <a:t>1312206 – Mai Thành Hiệp</a:t>
            </a:r>
          </a:p>
          <a:p>
            <a:pPr algn="r"/>
            <a:r>
              <a:rPr lang="en-US" smtClean="0"/>
              <a:t>1312165 – Bùi Trung Hải</a:t>
            </a:r>
            <a:endParaRPr lang="vi-VN"/>
          </a:p>
        </p:txBody>
      </p:sp>
    </p:spTree>
    <p:extLst>
      <p:ext uri="{BB962C8B-B14F-4D97-AF65-F5344CB8AC3E}">
        <p14:creationId xmlns:p14="http://schemas.microsoft.com/office/powerpoint/2010/main" val="3976547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4- Hướng tiếp cận</a:t>
            </a:r>
          </a:p>
        </p:txBody>
      </p:sp>
      <p:sp>
        <p:nvSpPr>
          <p:cNvPr id="3" name="Content Placeholder 2"/>
          <p:cNvSpPr>
            <a:spLocks noGrp="1"/>
          </p:cNvSpPr>
          <p:nvPr>
            <p:ph idx="1"/>
          </p:nvPr>
        </p:nvSpPr>
        <p:spPr>
          <a:xfrm>
            <a:off x="1942415" y="1596979"/>
            <a:ext cx="6591985" cy="4584879"/>
          </a:xfrm>
        </p:spPr>
        <p:txBody>
          <a:bodyPr>
            <a:noAutofit/>
          </a:bodyPr>
          <a:lstStyle/>
          <a:p>
            <a:r>
              <a:rPr lang="en-US" sz="2100" smtClean="0"/>
              <a:t>Sử dụng nhuần nhuyễn </a:t>
            </a:r>
            <a:r>
              <a:rPr lang="en-US" sz="2100" b="1" smtClean="0"/>
              <a:t>các toán tử hình thái học </a:t>
            </a:r>
            <a:r>
              <a:rPr lang="en-US" sz="2100" smtClean="0"/>
              <a:t>trên ảnh xám để lấp đầy </a:t>
            </a:r>
            <a:r>
              <a:rPr lang="en-US" sz="2100" b="1" smtClean="0"/>
              <a:t>các vùng bị rách, đứt</a:t>
            </a:r>
            <a:r>
              <a:rPr lang="en-US" sz="2100" smtClean="0"/>
              <a:t>.</a:t>
            </a:r>
          </a:p>
          <a:p>
            <a:r>
              <a:rPr lang="en-US" sz="2100" smtClean="0"/>
              <a:t>Có thể làm cách bán tự động bằng cách cho người dùng chọn vùng đứt để giảm sự ảnh hưởng của toán tử lên các vùng khác.</a:t>
            </a:r>
          </a:p>
          <a:p>
            <a:r>
              <a:rPr lang="en-US" sz="2100" smtClean="0"/>
              <a:t>Hoặc nhận dạng các vùng đứt tự động bằng thuật toán.</a:t>
            </a:r>
          </a:p>
          <a:p>
            <a:r>
              <a:rPr lang="en-US" sz="2100" smtClean="0"/>
              <a:t>Cho toán tử hoạt động trên cách vùng đứt và vùng lân cận để làm đầy các vùng này.</a:t>
            </a:r>
          </a:p>
          <a:p>
            <a:r>
              <a:rPr lang="en-US" sz="2100" smtClean="0"/>
              <a:t>Kết hợp với một số phương pháp xử lý ảnh khác: Cân bằng Histogram, khử nhiễu,… để tăng chất lượng ảnh.</a:t>
            </a:r>
            <a:endParaRPr lang="vi-VN" sz="2100"/>
          </a:p>
        </p:txBody>
      </p:sp>
    </p:spTree>
    <p:extLst>
      <p:ext uri="{BB962C8B-B14F-4D97-AF65-F5344CB8AC3E}">
        <p14:creationId xmlns:p14="http://schemas.microsoft.com/office/powerpoint/2010/main" val="123610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 Nội dung các module</a:t>
            </a:r>
          </a:p>
        </p:txBody>
      </p:sp>
      <p:sp>
        <p:nvSpPr>
          <p:cNvPr id="3" name="Content Placeholder 2"/>
          <p:cNvSpPr>
            <a:spLocks noGrp="1"/>
          </p:cNvSpPr>
          <p:nvPr>
            <p:ph idx="1"/>
          </p:nvPr>
        </p:nvSpPr>
        <p:spPr>
          <a:xfrm>
            <a:off x="1942415" y="1635617"/>
            <a:ext cx="6591985" cy="4275605"/>
          </a:xfrm>
        </p:spPr>
        <p:txBody>
          <a:bodyPr/>
          <a:lstStyle/>
          <a:p>
            <a:pPr marL="0" indent="0">
              <a:buNone/>
            </a:pPr>
            <a:r>
              <a:rPr lang="vi-VN" sz="2400" smtClean="0"/>
              <a:t>Phương pháp:</a:t>
            </a:r>
          </a:p>
          <a:p>
            <a:r>
              <a:rPr lang="vi-VN" sz="2000" smtClean="0"/>
              <a:t>Chọn khu vựt bị đứt, nhiễu.</a:t>
            </a:r>
          </a:p>
          <a:p>
            <a:r>
              <a:rPr lang="vi-VN" sz="2000" smtClean="0"/>
              <a:t>Dùng toán tử Opening và Closing để lấp đầy các vùng nhiễu.</a:t>
            </a:r>
          </a:p>
          <a:p>
            <a:r>
              <a:rPr lang="vi-VN" sz="2000" smtClean="0"/>
              <a:t>Nếu vùng đứt, nhiễu sáng thì dùng Opening và ngược lại.</a:t>
            </a:r>
          </a:p>
          <a:p>
            <a:r>
              <a:rPr lang="vi-VN" sz="2000" smtClean="0"/>
              <a:t>Lưu ý không áp dụng toán tử cho toàn ảnh vì sẽ bị giảm chất lượng ảnh.</a:t>
            </a:r>
            <a:endParaRPr lang="vi-VN" sz="20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85" y="3773419"/>
            <a:ext cx="3870894" cy="2986118"/>
          </a:xfrm>
          <a:prstGeom prst="rect">
            <a:avLst/>
          </a:prstGeom>
        </p:spPr>
      </p:pic>
    </p:spTree>
    <p:extLst>
      <p:ext uri="{BB962C8B-B14F-4D97-AF65-F5344CB8AC3E}">
        <p14:creationId xmlns:p14="http://schemas.microsoft.com/office/powerpoint/2010/main" val="100648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 Nội dung các module</a:t>
            </a:r>
          </a:p>
        </p:txBody>
      </p:sp>
      <p:pic>
        <p:nvPicPr>
          <p:cNvPr id="4" name="Opening - YouTube">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735117" y="1508300"/>
            <a:ext cx="6928404" cy="5028851"/>
          </a:xfrm>
        </p:spPr>
      </p:pic>
    </p:spTree>
    <p:extLst>
      <p:ext uri="{BB962C8B-B14F-4D97-AF65-F5344CB8AC3E}">
        <p14:creationId xmlns:p14="http://schemas.microsoft.com/office/powerpoint/2010/main" val="35014272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6- Thực nghiệm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0946" y="1221387"/>
            <a:ext cx="3381236" cy="53821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138" y="1219377"/>
            <a:ext cx="3572130" cy="5501079"/>
          </a:xfrm>
          <a:prstGeom prst="rect">
            <a:avLst/>
          </a:prstGeom>
        </p:spPr>
      </p:pic>
    </p:spTree>
    <p:extLst>
      <p:ext uri="{BB962C8B-B14F-4D97-AF65-F5344CB8AC3E}">
        <p14:creationId xmlns:p14="http://schemas.microsoft.com/office/powerpoint/2010/main" val="436269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7- Kết luận và hướng phát triển</a:t>
            </a:r>
          </a:p>
        </p:txBody>
      </p:sp>
      <p:sp>
        <p:nvSpPr>
          <p:cNvPr id="3" name="Content Placeholder 2"/>
          <p:cNvSpPr>
            <a:spLocks noGrp="1"/>
          </p:cNvSpPr>
          <p:nvPr>
            <p:ph idx="1"/>
          </p:nvPr>
        </p:nvSpPr>
        <p:spPr>
          <a:xfrm>
            <a:off x="1942415" y="1609859"/>
            <a:ext cx="6591985" cy="4765183"/>
          </a:xfrm>
        </p:spPr>
        <p:txBody>
          <a:bodyPr>
            <a:normAutofit/>
          </a:bodyPr>
          <a:lstStyle/>
          <a:p>
            <a:pPr marL="0" indent="0">
              <a:buNone/>
            </a:pPr>
            <a:r>
              <a:rPr lang="en-US" sz="2800" smtClean="0"/>
              <a:t>Ứng dụng:</a:t>
            </a:r>
          </a:p>
          <a:p>
            <a:r>
              <a:rPr lang="en-US" sz="2100" smtClean="0"/>
              <a:t>Chỉnh </a:t>
            </a:r>
            <a:r>
              <a:rPr lang="en-US" sz="2100"/>
              <a:t>sửa hình dạng cấu trúc hình học của đối tượng.</a:t>
            </a:r>
          </a:p>
          <a:p>
            <a:r>
              <a:rPr lang="en-US" sz="2100"/>
              <a:t>Sửa độ lồi, lõm của biên cảnh,… tùy ý trong các chương trình xử lý ảnh</a:t>
            </a:r>
          </a:p>
          <a:p>
            <a:r>
              <a:rPr lang="en-US" sz="2100"/>
              <a:t>Tạo hiệu ứng cho phim ảnh….</a:t>
            </a:r>
          </a:p>
          <a:p>
            <a:pPr marL="0" indent="0">
              <a:buNone/>
            </a:pPr>
            <a:r>
              <a:rPr lang="en-US" sz="2800" smtClean="0"/>
              <a:t>Hướng phát triển:</a:t>
            </a:r>
            <a:endParaRPr lang="en-US" sz="2800"/>
          </a:p>
          <a:p>
            <a:r>
              <a:rPr lang="en-US" sz="2100" smtClean="0"/>
              <a:t>Việc phục chế ảnh là một việc cấp thiết và khó khan cần phối hợp nhiều tác vụ trong xử lý ảnh.</a:t>
            </a:r>
          </a:p>
          <a:p>
            <a:r>
              <a:rPr lang="en-US" sz="2100" smtClean="0"/>
              <a:t>Hướng phát triển: xác định tự động các vùng nhào, rách của ảnh để tự động chỉnh sửa.</a:t>
            </a:r>
          </a:p>
          <a:p>
            <a:pPr marL="0" indent="0">
              <a:buNone/>
            </a:pPr>
            <a:endParaRPr lang="vi-VN"/>
          </a:p>
        </p:txBody>
      </p:sp>
    </p:spTree>
    <p:extLst>
      <p:ext uri="{BB962C8B-B14F-4D97-AF65-F5344CB8AC3E}">
        <p14:creationId xmlns:p14="http://schemas.microsoft.com/office/powerpoint/2010/main" val="2110745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vi-VN"/>
          </a:p>
        </p:txBody>
      </p:sp>
      <p:sp>
        <p:nvSpPr>
          <p:cNvPr id="3" name="Content Placeholder 2"/>
          <p:cNvSpPr>
            <a:spLocks noGrp="1"/>
          </p:cNvSpPr>
          <p:nvPr>
            <p:ph idx="1"/>
          </p:nvPr>
        </p:nvSpPr>
        <p:spPr/>
        <p:txBody>
          <a:bodyPr/>
          <a:lstStyle/>
          <a:p>
            <a:r>
              <a:rPr lang="en-US"/>
              <a:t>Jahne, B.[2002]. Digital Image Processing, 5</a:t>
            </a:r>
            <a:r>
              <a:rPr lang="en-US" baseline="30000"/>
              <a:t>th</a:t>
            </a:r>
            <a:r>
              <a:rPr lang="en-US"/>
              <a:t> Edition, Springer, New York</a:t>
            </a:r>
          </a:p>
          <a:p>
            <a:r>
              <a:rPr lang="vi-VN">
                <a:latin typeface="Century Gothic (Body)"/>
              </a:rPr>
              <a:t>OpenCV 2.4.12.0 </a:t>
            </a:r>
            <a:r>
              <a:rPr lang="vi-VN" smtClean="0">
                <a:latin typeface="Century Gothic (Body)"/>
              </a:rPr>
              <a:t>documentation</a:t>
            </a:r>
            <a:r>
              <a:rPr lang="en-US">
                <a:latin typeface="Century Gothic (Body)"/>
              </a:rPr>
              <a:t> </a:t>
            </a:r>
            <a:r>
              <a:rPr lang="en-US"/>
              <a:t>© Copyright 2011-2014, opencv dev team. Last updated on Dec 17, </a:t>
            </a:r>
            <a:r>
              <a:rPr lang="en-US" smtClean="0"/>
              <a:t>2015</a:t>
            </a:r>
          </a:p>
          <a:p>
            <a:r>
              <a:rPr lang="en-US" smtClean="0"/>
              <a:t>Rafael C. Gonzales,[2003]. Digital Image Processing, 3th Edition, University of Tennessee.</a:t>
            </a:r>
            <a:endParaRPr lang="vi-VN"/>
          </a:p>
        </p:txBody>
      </p:sp>
    </p:spTree>
    <p:extLst>
      <p:ext uri="{BB962C8B-B14F-4D97-AF65-F5344CB8AC3E}">
        <p14:creationId xmlns:p14="http://schemas.microsoft.com/office/powerpoint/2010/main" val="3193252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533" y="3672508"/>
            <a:ext cx="6683765" cy="960668"/>
          </a:xfrm>
        </p:spPr>
        <p:txBody>
          <a:bodyPr/>
          <a:lstStyle/>
          <a:p>
            <a:r>
              <a:rPr lang="en-US" smtClean="0"/>
              <a:t>THANK YOU VERY MUCH</a:t>
            </a:r>
            <a:endParaRPr lang="vi-VN"/>
          </a:p>
        </p:txBody>
      </p:sp>
    </p:spTree>
    <p:extLst>
      <p:ext uri="{BB962C8B-B14F-4D97-AF65-F5344CB8AC3E}">
        <p14:creationId xmlns:p14="http://schemas.microsoft.com/office/powerpoint/2010/main" val="676615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 Động lực nghiên cứu</a:t>
            </a:r>
          </a:p>
        </p:txBody>
      </p:sp>
      <p:sp>
        <p:nvSpPr>
          <p:cNvPr id="3" name="Content Placeholder 2"/>
          <p:cNvSpPr>
            <a:spLocks noGrp="1"/>
          </p:cNvSpPr>
          <p:nvPr>
            <p:ph idx="1"/>
          </p:nvPr>
        </p:nvSpPr>
        <p:spPr/>
        <p:txBody>
          <a:bodyPr/>
          <a:lstStyle/>
          <a:p>
            <a:r>
              <a:rPr lang="vi-VN" sz="2100" smtClean="0"/>
              <a:t>Các toán tử hình thái học luôn giữ được cấu trúc hình học của ảnh.</a:t>
            </a:r>
          </a:p>
        </p:txBody>
      </p:sp>
    </p:spTree>
    <p:extLst>
      <p:ext uri="{BB962C8B-B14F-4D97-AF65-F5344CB8AC3E}">
        <p14:creationId xmlns:p14="http://schemas.microsoft.com/office/powerpoint/2010/main" val="2894760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 Động lực nghiên cứu</a:t>
            </a:r>
          </a:p>
        </p:txBody>
      </p:sp>
      <p:sp>
        <p:nvSpPr>
          <p:cNvPr id="3" name="Content Placeholder 2"/>
          <p:cNvSpPr>
            <a:spLocks noGrp="1"/>
          </p:cNvSpPr>
          <p:nvPr>
            <p:ph idx="1"/>
          </p:nvPr>
        </p:nvSpPr>
        <p:spPr/>
        <p:txBody>
          <a:bodyPr>
            <a:normAutofit/>
          </a:bodyPr>
          <a:lstStyle/>
          <a:p>
            <a:r>
              <a:rPr lang="en-US" sz="2100" smtClean="0"/>
              <a:t>Các phép biến đổi hình thái học rất cần thiết trong nhiều lĩnh vực của xử lý ảnh: phục hồi ảnh hư hỏng, nâng cao chất lượng ảnh, rút trích đặt trưng hình dáng.</a:t>
            </a:r>
          </a:p>
          <a:p>
            <a:r>
              <a:rPr lang="en-US" sz="2100" smtClean="0"/>
              <a:t>Một trong những nhu cầu quan trọng nhất của xử lý ảnh là phục hồi các ảnh cũ đã bị hư hại.</a:t>
            </a:r>
          </a:p>
          <a:p>
            <a:r>
              <a:rPr lang="en-US" sz="2100" smtClean="0"/>
              <a:t>Toán tử hình thái học có khả năng phục hồi hình ảnh đã bị rách, bị nhào. Kết hợp với các hình thức xử lý ảnh khác để nâng cao chất lượng ảnh cũ.</a:t>
            </a:r>
            <a:endParaRPr lang="en-US" sz="2100"/>
          </a:p>
        </p:txBody>
      </p:sp>
    </p:spTree>
    <p:extLst>
      <p:ext uri="{BB962C8B-B14F-4D97-AF65-F5344CB8AC3E}">
        <p14:creationId xmlns:p14="http://schemas.microsoft.com/office/powerpoint/2010/main" val="2439485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công trình liên quan</a:t>
            </a:r>
            <a:endParaRPr lang="vi-VN"/>
          </a:p>
        </p:txBody>
      </p:sp>
      <p:sp>
        <p:nvSpPr>
          <p:cNvPr id="3" name="Content Placeholder 2"/>
          <p:cNvSpPr>
            <a:spLocks noGrp="1"/>
          </p:cNvSpPr>
          <p:nvPr>
            <p:ph idx="1"/>
          </p:nvPr>
        </p:nvSpPr>
        <p:spPr>
          <a:xfrm>
            <a:off x="1295762" y="1264555"/>
            <a:ext cx="7238638" cy="3777622"/>
          </a:xfrm>
        </p:spPr>
        <p:txBody>
          <a:bodyPr/>
          <a:lstStyle/>
          <a:p>
            <a:r>
              <a:rPr lang="en-US" sz="2100" smtClean="0"/>
              <a:t>Morphologycal filtering for image enhancement and feature detection, National Technical University of Athens, Zografu 15377, Athen, Greece.</a:t>
            </a:r>
          </a:p>
          <a:p>
            <a:pPr marL="0" indent="0">
              <a:buNone/>
            </a:pPr>
            <a:r>
              <a:rPr lang="en-US" smtClean="0"/>
              <a:t>(Mời Thầy và các Bạn xem tài liệu sau…)</a:t>
            </a:r>
          </a:p>
          <a:p>
            <a:pPr marL="0" indent="0">
              <a:buNone/>
            </a:pPr>
            <a:endParaRPr lang="vi-VN"/>
          </a:p>
        </p:txBody>
      </p:sp>
    </p:spTree>
    <p:extLst>
      <p:ext uri="{BB962C8B-B14F-4D97-AF65-F5344CB8AC3E}">
        <p14:creationId xmlns:p14="http://schemas.microsoft.com/office/powerpoint/2010/main" val="2784490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Các toán tử đã học</a:t>
            </a:r>
            <a:endParaRPr lang="vi-VN"/>
          </a:p>
        </p:txBody>
      </p:sp>
      <p:sp>
        <p:nvSpPr>
          <p:cNvPr id="3" name="Content Placeholder 2"/>
          <p:cNvSpPr>
            <a:spLocks noGrp="1"/>
          </p:cNvSpPr>
          <p:nvPr>
            <p:ph idx="1"/>
          </p:nvPr>
        </p:nvSpPr>
        <p:spPr>
          <a:xfrm>
            <a:off x="1942415" y="1481069"/>
            <a:ext cx="6591985" cy="5048519"/>
          </a:xfrm>
        </p:spPr>
        <p:txBody>
          <a:bodyPr>
            <a:normAutofit lnSpcReduction="10000"/>
          </a:bodyPr>
          <a:lstStyle/>
          <a:p>
            <a:r>
              <a:rPr lang="vi-VN" sz="2100"/>
              <a:t>Toán tử giãn nở độ xám (Grayscale Dilation)</a:t>
            </a:r>
          </a:p>
          <a:p>
            <a:r>
              <a:rPr lang="vi-VN" sz="2100" smtClean="0"/>
              <a:t>Toán </a:t>
            </a:r>
            <a:r>
              <a:rPr lang="vi-VN" sz="2100"/>
              <a:t>tử co độ xám (Grayscale Erosion)</a:t>
            </a:r>
          </a:p>
          <a:p>
            <a:r>
              <a:rPr lang="vi-VN" sz="2100" smtClean="0"/>
              <a:t>Toán </a:t>
            </a:r>
            <a:r>
              <a:rPr lang="vi-VN" sz="2100"/>
              <a:t>tử mở độ xám (Grayscale Opening)</a:t>
            </a:r>
          </a:p>
          <a:p>
            <a:r>
              <a:rPr lang="vi-VN" sz="2100" smtClean="0"/>
              <a:t>Toán </a:t>
            </a:r>
            <a:r>
              <a:rPr lang="vi-VN" sz="2100"/>
              <a:t>tử đóng độ xám (Grayscale Closing)</a:t>
            </a:r>
          </a:p>
          <a:p>
            <a:r>
              <a:rPr lang="vi-VN" sz="2100" smtClean="0"/>
              <a:t>Toán </a:t>
            </a:r>
            <a:r>
              <a:rPr lang="vi-VN" sz="2100"/>
              <a:t>tử làm trơn (Grayscale smoothing)</a:t>
            </a:r>
          </a:p>
          <a:p>
            <a:r>
              <a:rPr lang="vi-VN" sz="2100" smtClean="0"/>
              <a:t>Toán </a:t>
            </a:r>
            <a:r>
              <a:rPr lang="vi-VN" sz="2100"/>
              <a:t>tử Gradient (Grayscale Morphology Gradient)</a:t>
            </a:r>
          </a:p>
          <a:p>
            <a:r>
              <a:rPr lang="vi-VN" sz="2100" smtClean="0"/>
              <a:t>Toán </a:t>
            </a:r>
            <a:r>
              <a:rPr lang="vi-VN" sz="2100"/>
              <a:t>tử đỉnh nón (Top-hat transformation)</a:t>
            </a:r>
          </a:p>
          <a:p>
            <a:r>
              <a:rPr lang="vi-VN" sz="2100" smtClean="0"/>
              <a:t>Toán </a:t>
            </a:r>
            <a:r>
              <a:rPr lang="vi-VN" sz="2100"/>
              <a:t>tử phân đoạn vân (Textural segmentation)</a:t>
            </a:r>
          </a:p>
          <a:p>
            <a:r>
              <a:rPr lang="vi-VN" sz="2100" smtClean="0"/>
              <a:t>Toán </a:t>
            </a:r>
            <a:r>
              <a:rPr lang="vi-VN" sz="2100"/>
              <a:t>tử đếm hạt (Granulometry)</a:t>
            </a:r>
          </a:p>
          <a:p>
            <a:r>
              <a:rPr lang="vi-VN" sz="2100" smtClean="0"/>
              <a:t>Toán </a:t>
            </a:r>
            <a:r>
              <a:rPr lang="vi-VN" sz="2100"/>
              <a:t>tử hồi phục (Reconstruction</a:t>
            </a:r>
            <a:r>
              <a:rPr lang="vi-VN" sz="2100" smtClean="0"/>
              <a:t>)</a:t>
            </a:r>
          </a:p>
          <a:p>
            <a:pPr marL="0" indent="0">
              <a:buNone/>
            </a:pPr>
            <a:r>
              <a:rPr lang="vi-VN" sz="2100" i="1" smtClean="0"/>
              <a:t>(Bổ sung ứng dụng tửng toán tử, lấy hình từ slide thầy)</a:t>
            </a:r>
            <a:endParaRPr lang="vi-VN" sz="2100" i="1"/>
          </a:p>
        </p:txBody>
      </p:sp>
    </p:spTree>
    <p:extLst>
      <p:ext uri="{BB962C8B-B14F-4D97-AF65-F5344CB8AC3E}">
        <p14:creationId xmlns:p14="http://schemas.microsoft.com/office/powerpoint/2010/main" val="2411664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Các toán tử đã học</a:t>
            </a:r>
            <a:endParaRPr lang="vi-VN"/>
          </a:p>
        </p:txBody>
      </p:sp>
      <p:sp>
        <p:nvSpPr>
          <p:cNvPr id="3" name="Content Placeholder 2"/>
          <p:cNvSpPr>
            <a:spLocks noGrp="1"/>
          </p:cNvSpPr>
          <p:nvPr>
            <p:ph idx="1"/>
          </p:nvPr>
        </p:nvSpPr>
        <p:spPr>
          <a:xfrm>
            <a:off x="1942415" y="1390919"/>
            <a:ext cx="6591985" cy="3760630"/>
          </a:xfrm>
        </p:spPr>
        <p:txBody>
          <a:bodyPr>
            <a:normAutofit lnSpcReduction="10000"/>
          </a:bodyPr>
          <a:lstStyle/>
          <a:p>
            <a:pPr marL="0" indent="0">
              <a:buNone/>
            </a:pPr>
            <a:r>
              <a:rPr lang="en-US" sz="2400" smtClean="0"/>
              <a:t>Framwork chung:</a:t>
            </a:r>
          </a:p>
          <a:p>
            <a:r>
              <a:rPr lang="en-US" sz="2100"/>
              <a:t>Các toán tử sẽ sử dụng một structuring </a:t>
            </a:r>
            <a:r>
              <a:rPr lang="en-US" sz="2100" smtClean="0"/>
              <a:t>element, là một ma trận vuông hoặc hình thập (+) để biến đổi độ xám trên ảnh. Từ đó tạo ra các hiệu ứng cho ảnh.</a:t>
            </a:r>
            <a:endParaRPr lang="en-US" sz="2100"/>
          </a:p>
          <a:p>
            <a:r>
              <a:rPr lang="en-US" sz="2100" smtClean="0"/>
              <a:t>Có một số toán tử cơ bản, các toán tử sau thường được định nghĩa dự trên toán tử trước.</a:t>
            </a:r>
            <a:endParaRPr lang="en-US" sz="2100"/>
          </a:p>
          <a:p>
            <a:r>
              <a:rPr lang="en-US" sz="2100" smtClean="0"/>
              <a:t>Có một số toán tử đặt biệt được định nghĩa riêng, thực hiện những tác vụ đặt thù riêng</a:t>
            </a:r>
            <a:r>
              <a:rPr lang="en-US" sz="2100" smtClean="0"/>
              <a:t>.</a:t>
            </a:r>
          </a:p>
          <a:p>
            <a:pPr marL="0" indent="0">
              <a:buNone/>
            </a:pPr>
            <a:r>
              <a:rPr lang="en-US" sz="2100" i="1" smtClean="0"/>
              <a:t>(Bổ sung hình ảnh)</a:t>
            </a:r>
            <a:endParaRPr lang="vi-VN" sz="2100" i="1"/>
          </a:p>
        </p:txBody>
      </p:sp>
    </p:spTree>
    <p:extLst>
      <p:ext uri="{BB962C8B-B14F-4D97-AF65-F5344CB8AC3E}">
        <p14:creationId xmlns:p14="http://schemas.microsoft.com/office/powerpoint/2010/main" val="2848903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Dilation - gray-scale image - YouTube">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378039" y="624111"/>
            <a:ext cx="7379595" cy="5982751"/>
          </a:xfrm>
          <a:prstGeom prst="rect">
            <a:avLst/>
          </a:prstGeom>
        </p:spPr>
      </p:pic>
    </p:spTree>
    <p:extLst>
      <p:ext uri="{BB962C8B-B14F-4D97-AF65-F5344CB8AC3E}">
        <p14:creationId xmlns:p14="http://schemas.microsoft.com/office/powerpoint/2010/main" val="8426554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Erosion - gray-scale image - YouTube">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390918" y="624110"/>
            <a:ext cx="7366716" cy="5660780"/>
          </a:xfrm>
        </p:spPr>
      </p:pic>
    </p:spTree>
    <p:extLst>
      <p:ext uri="{BB962C8B-B14F-4D97-AF65-F5344CB8AC3E}">
        <p14:creationId xmlns:p14="http://schemas.microsoft.com/office/powerpoint/2010/main" val="41621450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 Phát biểu bài toán</a:t>
            </a:r>
          </a:p>
        </p:txBody>
      </p:sp>
      <p:sp>
        <p:nvSpPr>
          <p:cNvPr id="3" name="Content Placeholder 2"/>
          <p:cNvSpPr>
            <a:spLocks noGrp="1"/>
          </p:cNvSpPr>
          <p:nvPr>
            <p:ph idx="1"/>
          </p:nvPr>
        </p:nvSpPr>
        <p:spPr>
          <a:xfrm>
            <a:off x="1661375" y="1493949"/>
            <a:ext cx="3387143" cy="4919730"/>
          </a:xfrm>
        </p:spPr>
        <p:txBody>
          <a:bodyPr>
            <a:normAutofit/>
          </a:bodyPr>
          <a:lstStyle/>
          <a:p>
            <a:r>
              <a:rPr lang="en-US" sz="2100" smtClean="0"/>
              <a:t>Input: tấm ảnh bị nhào hoặc bị rách đã thu thập lại đủ các mảnh ảnh.</a:t>
            </a:r>
          </a:p>
          <a:p>
            <a:endParaRPr lang="en-US" sz="2100"/>
          </a:p>
          <a:p>
            <a:endParaRPr lang="en-US" sz="2100"/>
          </a:p>
          <a:p>
            <a:endParaRPr lang="en-US" sz="2100" smtClean="0"/>
          </a:p>
          <a:p>
            <a:pPr marL="0" indent="0">
              <a:buNone/>
            </a:pPr>
            <a:endParaRPr lang="en-US" sz="2100" smtClean="0"/>
          </a:p>
          <a:p>
            <a:r>
              <a:rPr lang="en-US" sz="2100" smtClean="0"/>
              <a:t>Ouput: ảnh đã được làm liền phần nhào nát. Nâng cao chất lượng ảnh.</a:t>
            </a:r>
          </a:p>
          <a:p>
            <a:endParaRPr lang="vi-VN" sz="21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800" y="1246701"/>
            <a:ext cx="3723896" cy="5534025"/>
          </a:xfrm>
          <a:prstGeom prst="rect">
            <a:avLst/>
          </a:prstGeom>
        </p:spPr>
      </p:pic>
    </p:spTree>
    <p:extLst>
      <p:ext uri="{BB962C8B-B14F-4D97-AF65-F5344CB8AC3E}">
        <p14:creationId xmlns:p14="http://schemas.microsoft.com/office/powerpoint/2010/main" val="223761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518</TotalTime>
  <Words>760</Words>
  <Application>Microsoft Office PowerPoint</Application>
  <PresentationFormat>On-screen Show (4:3)</PresentationFormat>
  <Paragraphs>66</Paragraphs>
  <Slides>16</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Century Gothic (Body)</vt:lpstr>
      <vt:lpstr>Tahoma</vt:lpstr>
      <vt:lpstr>Wingdings 3</vt:lpstr>
      <vt:lpstr>Wisp</vt:lpstr>
      <vt:lpstr>CÁC TOÁN TỬ  HÌNH THÁI HỌC  TRÊN ẢNH ĐỘ XÁM</vt:lpstr>
      <vt:lpstr>1- Động lực nghiên cứu</vt:lpstr>
      <vt:lpstr>1- Động lực nghiên cứu</vt:lpstr>
      <vt:lpstr>Các công trình liên quan</vt:lpstr>
      <vt:lpstr>2- Các toán tử đã học</vt:lpstr>
      <vt:lpstr>2- Các toán tử đã học</vt:lpstr>
      <vt:lpstr>PowerPoint Presentation</vt:lpstr>
      <vt:lpstr>PowerPoint Presentation</vt:lpstr>
      <vt:lpstr>3- Phát biểu bài toán</vt:lpstr>
      <vt:lpstr>4- Hướng tiếp cận</vt:lpstr>
      <vt:lpstr>5- Nội dung các module</vt:lpstr>
      <vt:lpstr>5- Nội dung các module</vt:lpstr>
      <vt:lpstr>6- Thực nghiệm</vt:lpstr>
      <vt:lpstr>7- Kết luận và hướng phát triển</vt:lpstr>
      <vt:lpstr>Tài liệu tham khảo</vt:lpstr>
      <vt:lpstr>THANK YOU VERY MUCH</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Thành Lợi Nguyễn</dc:creator>
  <cp:lastModifiedBy>Thành Lợi Nguyễn</cp:lastModifiedBy>
  <cp:revision>57</cp:revision>
  <dcterms:created xsi:type="dcterms:W3CDTF">2015-11-12T12:44:26Z</dcterms:created>
  <dcterms:modified xsi:type="dcterms:W3CDTF">2015-12-18T01:31:51Z</dcterms:modified>
</cp:coreProperties>
</file>