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ECE1"/>
    <a:srgbClr val="00A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3D9C3-BB4F-7778-8772-D63473198B71}" v="60" dt="2024-05-01T00:03:35.394"/>
    <p1510:client id="{8AEB2E44-DBB1-4D32-A0EC-A3954636C3E9}" v="70" dt="2024-04-30T23:26:23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1520"/>
        <p:guide pos="86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09600" y="3"/>
            <a:ext cx="11334750" cy="36576005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9021" y="4876806"/>
            <a:ext cx="20841381" cy="18604085"/>
          </a:xfrm>
        </p:spPr>
        <p:txBody>
          <a:bodyPr anchor="b">
            <a:normAutofit/>
          </a:bodyPr>
          <a:lstStyle>
            <a:lvl1pPr algn="r">
              <a:defRPr sz="162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2716" y="23480888"/>
            <a:ext cx="17287689" cy="7277499"/>
          </a:xfrm>
        </p:spPr>
        <p:txBody>
          <a:bodyPr anchor="t">
            <a:normAutofit/>
          </a:bodyPr>
          <a:lstStyle>
            <a:lvl1pPr marL="0" indent="0" algn="r">
              <a:buNone/>
              <a:defRPr sz="5400">
                <a:solidFill>
                  <a:schemeClr val="tx1"/>
                </a:solidFill>
              </a:defRPr>
            </a:lvl1pPr>
            <a:lvl2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5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60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77321" y="32625795"/>
            <a:ext cx="2572419" cy="1947333"/>
          </a:xfrm>
        </p:spPr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1199" y="32625795"/>
            <a:ext cx="10828314" cy="19473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825960" y="32625795"/>
            <a:ext cx="1234440" cy="1947333"/>
          </a:xfrm>
        </p:spPr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609600" y="20116800"/>
            <a:ext cx="1085850" cy="48260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1681165" y="20624803"/>
            <a:ext cx="185739" cy="43180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7410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571" y="25241947"/>
            <a:ext cx="22547973" cy="302260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9927" y="4971264"/>
            <a:ext cx="18513195" cy="168798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800"/>
            </a:lvl1pPr>
            <a:lvl2pPr marL="1371600" indent="0">
              <a:buNone/>
              <a:defRPr sz="4800"/>
            </a:lvl2pPr>
            <a:lvl3pPr marL="2743200" indent="0">
              <a:buNone/>
              <a:defRPr sz="4800"/>
            </a:lvl3pPr>
            <a:lvl4pPr marL="4114800" indent="0">
              <a:buNone/>
              <a:defRPr sz="4800"/>
            </a:lvl4pPr>
            <a:lvl5pPr marL="5486400" indent="0">
              <a:buNone/>
              <a:defRPr sz="4800"/>
            </a:lvl5pPr>
            <a:lvl6pPr marL="6858000" indent="0">
              <a:buNone/>
              <a:defRPr sz="4800"/>
            </a:lvl6pPr>
            <a:lvl7pPr marL="8229600" indent="0">
              <a:buNone/>
              <a:defRPr sz="4800"/>
            </a:lvl7pPr>
            <a:lvl8pPr marL="9601200" indent="0">
              <a:buNone/>
              <a:defRPr sz="4800"/>
            </a:lvl8pPr>
            <a:lvl9pPr marL="10972800" indent="0">
              <a:buNone/>
              <a:defRPr sz="4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0571" y="28264549"/>
            <a:ext cx="22547973" cy="2633131"/>
          </a:xfrm>
        </p:spPr>
        <p:txBody>
          <a:bodyPr>
            <a:normAutofit/>
          </a:bodyPr>
          <a:lstStyle>
            <a:lvl1pPr marL="0" indent="0" algn="ctr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574" y="3657600"/>
            <a:ext cx="22547973" cy="16256000"/>
          </a:xfrm>
        </p:spPr>
        <p:txBody>
          <a:bodyPr anchor="ctr">
            <a:normAutofit/>
          </a:bodyPr>
          <a:lstStyle>
            <a:lvl1pPr algn="ctr">
              <a:defRPr sz="9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572" y="23164800"/>
            <a:ext cx="22547976" cy="772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tx1"/>
                </a:solidFill>
              </a:defRPr>
            </a:lvl1pPr>
            <a:lvl2pPr marL="13716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08265" y="4602790"/>
            <a:ext cx="1371957" cy="3118805"/>
          </a:xfrm>
          <a:prstGeom prst="rect">
            <a:avLst/>
          </a:prstGeom>
        </p:spPr>
        <p:txBody>
          <a:bodyPr vert="horz" lIns="274320" tIns="137160" rIns="274320" bIns="1371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4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516593" y="15036795"/>
            <a:ext cx="1371957" cy="3118805"/>
          </a:xfrm>
          <a:prstGeom prst="rect">
            <a:avLst/>
          </a:prstGeom>
        </p:spPr>
        <p:txBody>
          <a:bodyPr vert="horz" lIns="274320" tIns="137160" rIns="274320" bIns="1371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4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0225" y="3657608"/>
            <a:ext cx="20922345" cy="14630395"/>
          </a:xfrm>
        </p:spPr>
        <p:txBody>
          <a:bodyPr anchor="ctr">
            <a:normAutofit/>
          </a:bodyPr>
          <a:lstStyle>
            <a:lvl1pPr algn="ctr">
              <a:defRPr sz="9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794705" y="18287995"/>
            <a:ext cx="19893384" cy="2032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5400"/>
            </a:lvl1pPr>
            <a:lvl2pPr marL="1371600" indent="0">
              <a:buFontTx/>
              <a:buNone/>
              <a:defRPr/>
            </a:lvl2pPr>
            <a:lvl3pPr marL="2743200" indent="0">
              <a:buFontTx/>
              <a:buNone/>
              <a:defRPr/>
            </a:lvl3pPr>
            <a:lvl4pPr marL="4114800" indent="0">
              <a:buFontTx/>
              <a:buNone/>
              <a:defRPr/>
            </a:lvl4pPr>
            <a:lvl5pPr marL="54864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571" y="23164800"/>
            <a:ext cx="22547973" cy="772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tx1"/>
                </a:solidFill>
              </a:defRPr>
            </a:lvl1pPr>
            <a:lvl2pPr marL="13716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10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577" y="17645765"/>
            <a:ext cx="22547967" cy="7833600"/>
          </a:xfrm>
        </p:spPr>
        <p:txBody>
          <a:bodyPr anchor="b">
            <a:normAutofit/>
          </a:bodyPr>
          <a:lstStyle>
            <a:lvl1pPr algn="r">
              <a:defRPr sz="96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572" y="25479365"/>
            <a:ext cx="22547970" cy="4588800"/>
          </a:xfrm>
        </p:spPr>
        <p:txBody>
          <a:bodyPr anchor="t">
            <a:normAutofit/>
          </a:bodyPr>
          <a:lstStyle>
            <a:lvl1pPr marL="0" indent="0" algn="r">
              <a:buNone/>
              <a:defRPr sz="6000">
                <a:solidFill>
                  <a:schemeClr val="tx1"/>
                </a:solidFill>
              </a:defRPr>
            </a:lvl1pPr>
            <a:lvl2pPr marL="13716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9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08265" y="4602790"/>
            <a:ext cx="1371957" cy="3118805"/>
          </a:xfrm>
          <a:prstGeom prst="rect">
            <a:avLst/>
          </a:prstGeom>
        </p:spPr>
        <p:txBody>
          <a:bodyPr vert="horz" lIns="274320" tIns="137160" rIns="274320" bIns="1371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4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516593" y="15036795"/>
            <a:ext cx="1371957" cy="3118805"/>
          </a:xfrm>
          <a:prstGeom prst="rect">
            <a:avLst/>
          </a:prstGeom>
        </p:spPr>
        <p:txBody>
          <a:bodyPr vert="horz" lIns="274320" tIns="137160" rIns="274320" bIns="1371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4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0225" y="3657608"/>
            <a:ext cx="20922345" cy="14630395"/>
          </a:xfrm>
        </p:spPr>
        <p:txBody>
          <a:bodyPr anchor="ctr">
            <a:normAutofit/>
          </a:bodyPr>
          <a:lstStyle>
            <a:lvl1pPr algn="ctr">
              <a:defRPr sz="9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40575" y="20726400"/>
            <a:ext cx="22547970" cy="4741333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7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572" y="25467733"/>
            <a:ext cx="22547970" cy="5418667"/>
          </a:xfrm>
        </p:spPr>
        <p:txBody>
          <a:bodyPr anchor="t">
            <a:normAutofit/>
          </a:bodyPr>
          <a:lstStyle>
            <a:lvl1pPr marL="0" indent="0" algn="r">
              <a:buNone/>
              <a:defRPr sz="5400">
                <a:solidFill>
                  <a:schemeClr val="tx1"/>
                </a:solidFill>
              </a:defRPr>
            </a:lvl1pPr>
            <a:lvl2pPr marL="13716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5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577" y="3657608"/>
            <a:ext cx="22547973" cy="145457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40572" y="18694400"/>
            <a:ext cx="22547976" cy="4470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8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572" y="23164800"/>
            <a:ext cx="22547976" cy="7721600"/>
          </a:xfrm>
        </p:spPr>
        <p:txBody>
          <a:bodyPr anchor="t">
            <a:normAutofit/>
          </a:bodyPr>
          <a:lstStyle>
            <a:lvl1pPr marL="0" indent="0" algn="l">
              <a:buNone/>
              <a:defRPr sz="5400">
                <a:solidFill>
                  <a:schemeClr val="tx1"/>
                </a:solidFill>
              </a:defRPr>
            </a:lvl1pPr>
            <a:lvl2pPr marL="13716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48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16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4181" y="3657600"/>
            <a:ext cx="3984369" cy="2722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0574" y="3657600"/>
            <a:ext cx="18049119" cy="27228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2438405"/>
            <a:ext cx="23114001" cy="10566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1" y="14224000"/>
            <a:ext cx="23114001" cy="1777501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032989" y="32576926"/>
            <a:ext cx="2572419" cy="1947333"/>
          </a:xfrm>
        </p:spPr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17943" y="32576926"/>
            <a:ext cx="15943551" cy="19473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776903" y="32576926"/>
            <a:ext cx="1283499" cy="1947333"/>
          </a:xfrm>
        </p:spPr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7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0987" y="14223992"/>
            <a:ext cx="20099415" cy="12587045"/>
          </a:xfrm>
        </p:spPr>
        <p:txBody>
          <a:bodyPr anchor="b"/>
          <a:lstStyle>
            <a:lvl1pPr algn="r">
              <a:defRPr sz="12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0994" y="26811040"/>
            <a:ext cx="20099406" cy="4588800"/>
          </a:xfrm>
        </p:spPr>
        <p:txBody>
          <a:bodyPr anchor="t">
            <a:normAutofit/>
          </a:bodyPr>
          <a:lstStyle>
            <a:lvl1pPr marL="0" indent="0" algn="r">
              <a:buNone/>
              <a:defRPr sz="6000">
                <a:solidFill>
                  <a:schemeClr val="tx1"/>
                </a:solidFill>
              </a:defRPr>
            </a:lvl1pPr>
            <a:lvl2pPr marL="13716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819953" y="32619043"/>
            <a:ext cx="1240449" cy="1947333"/>
          </a:xfrm>
        </p:spPr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657608"/>
            <a:ext cx="23114001" cy="93471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6399" y="14224000"/>
            <a:ext cx="11219688" cy="17966261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2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0712" y="14224000"/>
            <a:ext cx="11219688" cy="17849728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2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4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8445" y="14178843"/>
            <a:ext cx="10368873" cy="3073397"/>
          </a:xfrm>
        </p:spPr>
        <p:txBody>
          <a:bodyPr anchor="b">
            <a:noAutofit/>
          </a:bodyPr>
          <a:lstStyle>
            <a:lvl1pPr marL="0" indent="0">
              <a:buNone/>
              <a:defRPr sz="8400" b="0">
                <a:solidFill>
                  <a:schemeClr val="accent1">
                    <a:lumMod val="75000"/>
                  </a:schemeClr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569" y="17788461"/>
            <a:ext cx="11016744" cy="14214715"/>
          </a:xfrm>
        </p:spPr>
        <p:txBody>
          <a:bodyPr anchor="t"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2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85130" y="14224000"/>
            <a:ext cx="10403418" cy="3073397"/>
          </a:xfrm>
        </p:spPr>
        <p:txBody>
          <a:bodyPr anchor="b">
            <a:noAutofit/>
          </a:bodyPr>
          <a:lstStyle>
            <a:lvl1pPr marL="0" indent="0">
              <a:buNone/>
              <a:defRPr sz="8400" b="0">
                <a:solidFill>
                  <a:schemeClr val="accent1">
                    <a:lumMod val="75000"/>
                  </a:schemeClr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71798" y="17788461"/>
            <a:ext cx="11016744" cy="14214715"/>
          </a:xfrm>
        </p:spPr>
        <p:txBody>
          <a:bodyPr anchor="t"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2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6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572" y="8534400"/>
            <a:ext cx="7987602" cy="73152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2659" y="3657603"/>
            <a:ext cx="14045886" cy="27228805"/>
          </a:xfrm>
        </p:spPr>
        <p:txBody>
          <a:bodyPr anchor="ctr">
            <a:normAutofit/>
          </a:bodyPr>
          <a:lstStyle>
            <a:lvl1pPr>
              <a:defRPr sz="6000"/>
            </a:lvl1pPr>
            <a:lvl2pPr>
              <a:defRPr sz="5400"/>
            </a:lvl2pPr>
            <a:lvl3pPr>
              <a:defRPr sz="48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0572" y="15849600"/>
            <a:ext cx="7987602" cy="975360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998" y="9347195"/>
            <a:ext cx="12212037" cy="7315200"/>
          </a:xfrm>
        </p:spPr>
        <p:txBody>
          <a:bodyPr anchor="b">
            <a:normAutofit/>
          </a:bodyPr>
          <a:lstStyle>
            <a:lvl1pPr algn="ctr">
              <a:defRPr sz="8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092487" y="4876800"/>
            <a:ext cx="7384113" cy="24384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800"/>
            </a:lvl1pPr>
            <a:lvl2pPr marL="1371600" indent="0">
              <a:buNone/>
              <a:defRPr sz="4800"/>
            </a:lvl2pPr>
            <a:lvl3pPr marL="2743200" indent="0">
              <a:buNone/>
              <a:defRPr sz="4800"/>
            </a:lvl3pPr>
            <a:lvl4pPr marL="4114800" indent="0">
              <a:buNone/>
              <a:defRPr sz="4800"/>
            </a:lvl4pPr>
            <a:lvl5pPr marL="5486400" indent="0">
              <a:buNone/>
              <a:defRPr sz="4800"/>
            </a:lvl5pPr>
            <a:lvl6pPr marL="6858000" indent="0">
              <a:buNone/>
              <a:defRPr sz="4800"/>
            </a:lvl6pPr>
            <a:lvl7pPr marL="8229600" indent="0">
              <a:buNone/>
              <a:defRPr sz="4800"/>
            </a:lvl7pPr>
            <a:lvl8pPr marL="9601200" indent="0">
              <a:buNone/>
              <a:defRPr sz="4800"/>
            </a:lvl8pPr>
            <a:lvl9pPr marL="10972800" indent="0">
              <a:buNone/>
              <a:defRPr sz="4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6998" y="16662395"/>
            <a:ext cx="12212037" cy="9753600"/>
          </a:xfrm>
        </p:spPr>
        <p:txBody>
          <a:bodyPr>
            <a:normAutofit/>
          </a:bodyPr>
          <a:lstStyle>
            <a:lvl1pPr marL="0" indent="0" algn="ctr">
              <a:buNone/>
              <a:defRPr sz="54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" y="3"/>
            <a:ext cx="6396039" cy="36576005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6401" y="2438405"/>
            <a:ext cx="23114001" cy="10566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2" y="14224003"/>
            <a:ext cx="23113998" cy="17903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76039" y="32619043"/>
            <a:ext cx="2572419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D2C74-E35E-495B-A0A0-77264D5E6BE1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0993" y="32619043"/>
            <a:ext cx="15943551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19953" y="32619043"/>
            <a:ext cx="1240449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87C7FD-23F9-4562-9813-C387110A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1371600" rtl="0" eaLnBrk="1" latinLnBrk="0" hangingPunct="1">
        <a:spcBef>
          <a:spcPct val="0"/>
        </a:spcBef>
        <a:buNone/>
        <a:defRPr sz="12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57250" indent="-857250" algn="l" defTabSz="1371600" rtl="0" eaLnBrk="1" latinLnBrk="0" hangingPunct="1">
        <a:spcBef>
          <a:spcPct val="20000"/>
        </a:spcBef>
        <a:spcAft>
          <a:spcPts val="1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7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228850" indent="-857250" algn="l" defTabSz="1371600" rtl="0" eaLnBrk="1" latinLnBrk="0" hangingPunct="1">
        <a:spcBef>
          <a:spcPct val="20000"/>
        </a:spcBef>
        <a:spcAft>
          <a:spcPts val="1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6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3600450" indent="-857250" algn="l" defTabSz="1371600" rtl="0" eaLnBrk="1" latinLnBrk="0" hangingPunct="1">
        <a:spcBef>
          <a:spcPct val="20000"/>
        </a:spcBef>
        <a:spcAft>
          <a:spcPts val="1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4629150" indent="-514350" algn="l" defTabSz="1371600" rtl="0" eaLnBrk="1" latinLnBrk="0" hangingPunct="1">
        <a:spcBef>
          <a:spcPct val="20000"/>
        </a:spcBef>
        <a:spcAft>
          <a:spcPts val="1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4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6000750" indent="-514350" algn="l" defTabSz="1371600" rtl="0" eaLnBrk="1" latinLnBrk="0" hangingPunct="1">
        <a:spcBef>
          <a:spcPct val="20000"/>
        </a:spcBef>
        <a:spcAft>
          <a:spcPts val="1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4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7543800" indent="-685800" algn="l" defTabSz="1371600" rtl="0" eaLnBrk="1" latinLnBrk="0" hangingPunct="1">
        <a:spcBef>
          <a:spcPct val="20000"/>
        </a:spcBef>
        <a:spcAft>
          <a:spcPts val="1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4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8915400" indent="-685800" algn="l" defTabSz="1371600" rtl="0" eaLnBrk="1" latinLnBrk="0" hangingPunct="1">
        <a:spcBef>
          <a:spcPct val="20000"/>
        </a:spcBef>
        <a:spcAft>
          <a:spcPts val="1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4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0287000" indent="-685800" algn="l" defTabSz="1371600" rtl="0" eaLnBrk="1" latinLnBrk="0" hangingPunct="1">
        <a:spcBef>
          <a:spcPct val="20000"/>
        </a:spcBef>
        <a:spcAft>
          <a:spcPts val="1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4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1658600" indent="-685800" algn="l" defTabSz="1371600" rtl="0" eaLnBrk="1" latinLnBrk="0" hangingPunct="1">
        <a:spcBef>
          <a:spcPct val="20000"/>
        </a:spcBef>
        <a:spcAft>
          <a:spcPts val="18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4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13716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13716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13716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13716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13716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13716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13716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13716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88943F-96A2-661A-48B2-A160B6E3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257" y="10425"/>
            <a:ext cx="23114001" cy="3276809"/>
          </a:xfrm>
        </p:spPr>
        <p:txBody>
          <a:bodyPr/>
          <a:lstStyle/>
          <a:p>
            <a:r>
              <a:rPr lang="en-US" b="1"/>
              <a:t>Say "Hello" to </a:t>
            </a:r>
            <a:r>
              <a:rPr lang="en-US" b="1" u="sng"/>
              <a:t>Threat View</a:t>
            </a:r>
            <a:r>
              <a:rPr lang="en-US" b="1"/>
              <a:t>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819FF-25B7-EBEA-2088-EC8A86E71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4917" y="5562905"/>
            <a:ext cx="21656528" cy="314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/>
              <a:t>The Problem: </a:t>
            </a:r>
            <a:endParaRPr lang="en-US" sz="4400" b="1"/>
          </a:p>
          <a:p>
            <a:pPr marL="0" indent="0">
              <a:buNone/>
            </a:pPr>
            <a:r>
              <a:rPr lang="en-US" sz="6000"/>
              <a:t>Needing to analyze cyberthreats within Splunk Enterprise.</a:t>
            </a:r>
            <a:endParaRPr lang="en-US" sz="6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6991B-3D9E-76F4-7177-80DEC0FA658C}"/>
              </a:ext>
            </a:extLst>
          </p:cNvPr>
          <p:cNvSpPr txBox="1"/>
          <p:nvPr/>
        </p:nvSpPr>
        <p:spPr>
          <a:xfrm>
            <a:off x="4610077" y="2538721"/>
            <a:ext cx="183318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/>
              <a:t>A new tool for cyber defense!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9B1E8-8A2E-941F-A685-EC6A8F2EF7D3}"/>
              </a:ext>
            </a:extLst>
          </p:cNvPr>
          <p:cNvSpPr txBox="1"/>
          <p:nvPr/>
        </p:nvSpPr>
        <p:spPr>
          <a:xfrm>
            <a:off x="2894917" y="8719596"/>
            <a:ext cx="2338768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/>
              <a:t>Our Solution: </a:t>
            </a:r>
          </a:p>
          <a:p>
            <a:r>
              <a:rPr lang="en-US" sz="6000"/>
              <a:t>Building a Splunk Enterprise </a:t>
            </a:r>
            <a:r>
              <a:rPr lang="en-US" sz="6000" b="1"/>
              <a:t>visualization tool</a:t>
            </a:r>
            <a:r>
              <a:rPr lang="en-US" sz="6000"/>
              <a:t> that organizes cyberthreats by </a:t>
            </a:r>
            <a:r>
              <a:rPr lang="en-US" sz="6000" i="1" u="sng"/>
              <a:t>severity</a:t>
            </a:r>
            <a:r>
              <a:rPr lang="en-US" sz="6000"/>
              <a:t> or </a:t>
            </a:r>
            <a:r>
              <a:rPr lang="en-US" sz="6000" i="1" u="sng"/>
              <a:t>time</a:t>
            </a:r>
            <a:r>
              <a:rPr lang="en-US" sz="6000"/>
              <a:t> with </a:t>
            </a:r>
            <a:r>
              <a:rPr lang="en-US" sz="6000" i="1" u="sng"/>
              <a:t>expandable details</a:t>
            </a:r>
            <a:r>
              <a:rPr lang="en-US" sz="6000"/>
              <a:t> for each cyberthreat and </a:t>
            </a:r>
            <a:r>
              <a:rPr lang="en-US" sz="6000" i="1" u="sng"/>
              <a:t>color-changing</a:t>
            </a:r>
            <a:r>
              <a:rPr lang="en-US" sz="6000" i="1"/>
              <a:t> </a:t>
            </a:r>
            <a:r>
              <a:rPr lang="en-US" sz="6000"/>
              <a:t>ability for severity identification.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1394307-6B90-076E-4B97-D066CF771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40" r="902" b="786"/>
          <a:stretch/>
        </p:blipFill>
        <p:spPr>
          <a:xfrm>
            <a:off x="165781" y="13529733"/>
            <a:ext cx="27089357" cy="10771688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95B4DB9-FE35-2B67-B00F-AE3215F606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653" r="1848" b="-238"/>
          <a:stretch/>
        </p:blipFill>
        <p:spPr>
          <a:xfrm>
            <a:off x="177800" y="24680838"/>
            <a:ext cx="27088541" cy="11456159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809900-C00F-7666-94FE-B7444498BC02}"/>
              </a:ext>
            </a:extLst>
          </p:cNvPr>
          <p:cNvSpPr/>
          <p:nvPr/>
        </p:nvSpPr>
        <p:spPr>
          <a:xfrm>
            <a:off x="12063376" y="17295964"/>
            <a:ext cx="14947052" cy="7021044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AAAC60-5E62-BA89-453E-F5ADE3A5D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8" t="26738" r="45855" b="535"/>
          <a:stretch/>
        </p:blipFill>
        <p:spPr>
          <a:xfrm>
            <a:off x="12552881" y="18015300"/>
            <a:ext cx="14029782" cy="5785187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6FA36CD-3132-38CE-614D-8F8C10ED87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8" t="36213" r="72433" b="18864"/>
          <a:stretch/>
        </p:blipFill>
        <p:spPr>
          <a:xfrm>
            <a:off x="21299798" y="24868756"/>
            <a:ext cx="5687910" cy="516062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33A6C-5224-74A4-3275-3919524BBF4B}"/>
              </a:ext>
            </a:extLst>
          </p:cNvPr>
          <p:cNvSpPr txBox="1"/>
          <p:nvPr/>
        </p:nvSpPr>
        <p:spPr>
          <a:xfrm>
            <a:off x="5788024" y="4108450"/>
            <a:ext cx="1597977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/>
              <a:t>By: Danae O'Connor &amp; Noah Warren</a:t>
            </a:r>
            <a:br>
              <a:rPr lang="en-US" sz="4400"/>
            </a:br>
            <a:r>
              <a:rPr lang="en-US" sz="4400"/>
              <a:t>Sponsor: Vuong Tran – Cybersecurity Analyst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5E309D59-11E8-897E-9CDC-40A6E67D917E}"/>
              </a:ext>
            </a:extLst>
          </p:cNvPr>
          <p:cNvSpPr/>
          <p:nvPr/>
        </p:nvSpPr>
        <p:spPr>
          <a:xfrm>
            <a:off x="9032855" y="13525697"/>
            <a:ext cx="9333184" cy="1086696"/>
          </a:xfrm>
          <a:prstGeom prst="round2Same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0" b="1" u="sng">
                <a:solidFill>
                  <a:srgbClr val="000000"/>
                </a:solidFill>
              </a:rPr>
              <a:t>Tactic Visualization</a:t>
            </a:r>
            <a:r>
              <a:rPr lang="en-US" sz="6000" u="sng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96F7BA-45B0-EB7F-7577-B635FAE93D12}"/>
              </a:ext>
            </a:extLst>
          </p:cNvPr>
          <p:cNvSpPr/>
          <p:nvPr/>
        </p:nvSpPr>
        <p:spPr>
          <a:xfrm>
            <a:off x="20081127" y="17595811"/>
            <a:ext cx="5257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>
                <a:solidFill>
                  <a:srgbClr val="000000"/>
                </a:solidFill>
              </a:rPr>
              <a:t>Card Preview: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B218D7-72FE-5040-36B4-4E5922354B34}"/>
              </a:ext>
            </a:extLst>
          </p:cNvPr>
          <p:cNvSpPr/>
          <p:nvPr/>
        </p:nvSpPr>
        <p:spPr>
          <a:xfrm>
            <a:off x="21558891" y="24250049"/>
            <a:ext cx="5180163" cy="77446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>
                <a:solidFill>
                  <a:srgbClr val="000000"/>
                </a:solidFill>
              </a:rPr>
              <a:t>Color Selector: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BB5500B2-A3A1-2226-A6E9-A4AEF337F3FC}"/>
              </a:ext>
            </a:extLst>
          </p:cNvPr>
          <p:cNvSpPr/>
          <p:nvPr/>
        </p:nvSpPr>
        <p:spPr>
          <a:xfrm>
            <a:off x="9063675" y="24678287"/>
            <a:ext cx="9307784" cy="1226237"/>
          </a:xfrm>
          <a:prstGeom prst="round2Same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0" b="1" u="sng">
                <a:solidFill>
                  <a:srgbClr val="000000"/>
                </a:solidFill>
              </a:rPr>
              <a:t>Timeline</a:t>
            </a:r>
            <a:r>
              <a:rPr lang="en-US" sz="6000" u="sng">
                <a:solidFill>
                  <a:srgbClr val="000000"/>
                </a:solidFill>
              </a:rPr>
              <a:t> </a:t>
            </a:r>
            <a:r>
              <a:rPr lang="en-US" sz="6000" b="1" u="sng">
                <a:solidFill>
                  <a:srgbClr val="000000"/>
                </a:solidFill>
              </a:rPr>
              <a:t>Visualization</a:t>
            </a:r>
            <a:r>
              <a:rPr lang="en-US" sz="6000" u="sng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0824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16B013-7DF4-9E17-55A5-6B5B43BBCD50}"/>
              </a:ext>
            </a:extLst>
          </p:cNvPr>
          <p:cNvSpPr/>
          <p:nvPr/>
        </p:nvSpPr>
        <p:spPr>
          <a:xfrm>
            <a:off x="240396" y="25852737"/>
            <a:ext cx="10387645" cy="10111430"/>
          </a:xfrm>
          <a:prstGeom prst="roundRect">
            <a:avLst/>
          </a:prstGeom>
          <a:solidFill>
            <a:srgbClr val="EEECE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372C17-D734-B85A-0E56-D1B3F8E962F5}"/>
              </a:ext>
            </a:extLst>
          </p:cNvPr>
          <p:cNvSpPr/>
          <p:nvPr/>
        </p:nvSpPr>
        <p:spPr>
          <a:xfrm>
            <a:off x="14194243" y="17446293"/>
            <a:ext cx="12773650" cy="8674578"/>
          </a:xfrm>
          <a:prstGeom prst="roundRect">
            <a:avLst/>
          </a:prstGeom>
          <a:solidFill>
            <a:srgbClr val="EEECE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A2582073-95DB-E9B9-66BE-26170A515926}"/>
              </a:ext>
            </a:extLst>
          </p:cNvPr>
          <p:cNvSpPr/>
          <p:nvPr/>
        </p:nvSpPr>
        <p:spPr>
          <a:xfrm>
            <a:off x="353900" y="669540"/>
            <a:ext cx="14309019" cy="10023966"/>
          </a:xfrm>
          <a:prstGeom prst="round2SameRect">
            <a:avLst/>
          </a:prstGeom>
          <a:solidFill>
            <a:srgbClr val="EEECE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D3827-6968-DDA4-0486-CDF69FD1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60" y="667284"/>
            <a:ext cx="14261290" cy="2635774"/>
          </a:xfrm>
          <a:prstGeom prst="round2SameRect">
            <a:avLst/>
          </a:prstGeom>
          <a:noFill/>
        </p:spPr>
        <p:txBody>
          <a:bodyPr>
            <a:normAutofit/>
          </a:bodyPr>
          <a:lstStyle/>
          <a:p>
            <a:r>
              <a:rPr lang="en-US" sz="9650" b="1" u="sng"/>
              <a:t>Design &amp; Methodology</a:t>
            </a:r>
            <a:endParaRPr lang="en-US" b="1" u="sn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0A8A96-8A9C-DE30-CDAA-E1FE05110390}"/>
              </a:ext>
            </a:extLst>
          </p:cNvPr>
          <p:cNvSpPr txBox="1">
            <a:spLocks/>
          </p:cNvSpPr>
          <p:nvPr/>
        </p:nvSpPr>
        <p:spPr>
          <a:xfrm>
            <a:off x="14225783" y="16903658"/>
            <a:ext cx="12399437" cy="49570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1371600" rtl="0" eaLnBrk="1" latinLnBrk="0" hangingPunct="1">
              <a:spcBef>
                <a:spcPct val="0"/>
              </a:spcBef>
              <a:buNone/>
              <a:defRPr sz="12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650" b="1"/>
              <a:t>Challenges Faced </a:t>
            </a:r>
            <a:r>
              <a:rPr lang="en-US" sz="9650" b="1" u="sng"/>
              <a:t>During Development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58DD32-FA05-8EB0-D704-1EFE0BA346E5}"/>
              </a:ext>
            </a:extLst>
          </p:cNvPr>
          <p:cNvSpPr txBox="1">
            <a:spLocks/>
          </p:cNvSpPr>
          <p:nvPr/>
        </p:nvSpPr>
        <p:spPr>
          <a:xfrm>
            <a:off x="372317" y="25431968"/>
            <a:ext cx="9912576" cy="31588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1371600" rtl="0" eaLnBrk="1" latinLnBrk="0" hangingPunct="1">
              <a:spcBef>
                <a:spcPct val="0"/>
              </a:spcBef>
              <a:buNone/>
              <a:defRPr sz="12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650" b="1" u="sng"/>
              <a:t>Testing Results: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49F7C1-8B09-023D-08DB-731549F7E139}"/>
              </a:ext>
            </a:extLst>
          </p:cNvPr>
          <p:cNvSpPr txBox="1">
            <a:spLocks/>
          </p:cNvSpPr>
          <p:nvPr/>
        </p:nvSpPr>
        <p:spPr>
          <a:xfrm>
            <a:off x="14644886" y="20894410"/>
            <a:ext cx="12782031" cy="49187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1371600" rtl="0" eaLnBrk="1" latinLnBrk="0" hangingPunct="1">
              <a:spcBef>
                <a:spcPct val="0"/>
              </a:spcBef>
              <a:buNone/>
              <a:defRPr sz="12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43000" indent="-1143000" algn="l">
              <a:buFont typeface="Arial,Sans-Serif"/>
              <a:buChar char="•"/>
            </a:pPr>
            <a:r>
              <a:rPr lang="en-US" sz="6000"/>
              <a:t>Lack of informative documentation</a:t>
            </a:r>
          </a:p>
          <a:p>
            <a:pPr marL="1143000" indent="-1143000" algn="l">
              <a:buFont typeface="Arial,Sans-Serif"/>
              <a:buChar char="•"/>
            </a:pPr>
            <a:r>
              <a:rPr lang="en-US" sz="6000"/>
              <a:t>Difficulties with debugging</a:t>
            </a:r>
          </a:p>
          <a:p>
            <a:pPr marL="1143000" indent="-1143000" algn="l">
              <a:buFont typeface="Arial,Sans-Serif"/>
              <a:buChar char="•"/>
            </a:pPr>
            <a:r>
              <a:rPr lang="en-US" sz="6000"/>
              <a:t>Graphic implementations </a:t>
            </a:r>
          </a:p>
          <a:p>
            <a:pPr marL="1143000" indent="-1143000" algn="l">
              <a:buFont typeface="Arial,Sans-Serif"/>
              <a:buChar char="•"/>
            </a:pPr>
            <a:r>
              <a:rPr lang="en-US" sz="6000"/>
              <a:t>Data input issues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93453F-9911-C30F-F0C6-3F284BC9DFC2}"/>
              </a:ext>
            </a:extLst>
          </p:cNvPr>
          <p:cNvSpPr txBox="1">
            <a:spLocks/>
          </p:cNvSpPr>
          <p:nvPr/>
        </p:nvSpPr>
        <p:spPr>
          <a:xfrm>
            <a:off x="719724" y="3301177"/>
            <a:ext cx="13968076" cy="675292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1371600" rtl="0" eaLnBrk="1" latinLnBrk="0" hangingPunct="1">
              <a:spcBef>
                <a:spcPct val="0"/>
              </a:spcBef>
              <a:buNone/>
              <a:defRPr sz="12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Wingdings"/>
              <a:buChar char="§"/>
            </a:pPr>
            <a:r>
              <a:rPr lang="en-US" sz="6000"/>
              <a:t>Identified the required features:</a:t>
            </a:r>
            <a:endParaRPr lang="en-US"/>
          </a:p>
          <a:p>
            <a:pPr marL="1600200" lvl="2" indent="-685800">
              <a:spcBef>
                <a:spcPct val="0"/>
              </a:spcBef>
              <a:buFont typeface="Courier New"/>
              <a:buChar char="o"/>
            </a:pPr>
            <a:r>
              <a:rPr lang="en-US" sz="5400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</a:rPr>
              <a:t>Multiple views by organization of threats</a:t>
            </a:r>
          </a:p>
          <a:p>
            <a:pPr marL="1600200" lvl="2" indent="-685800">
              <a:spcBef>
                <a:spcPct val="0"/>
              </a:spcBef>
              <a:buFont typeface="Courier New"/>
              <a:buChar char="o"/>
            </a:pPr>
            <a:r>
              <a:rPr lang="en-US" sz="5400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</a:rPr>
              <a:t>Cards for cyberthreats</a:t>
            </a:r>
          </a:p>
          <a:p>
            <a:pPr marL="1600200" lvl="2" indent="-685800">
              <a:spcBef>
                <a:spcPct val="0"/>
              </a:spcBef>
              <a:buFont typeface="Courier New"/>
              <a:buChar char="o"/>
            </a:pPr>
            <a:r>
              <a:rPr lang="en-US" sz="5400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</a:rPr>
              <a:t>Expandable information on threats </a:t>
            </a:r>
            <a:endParaRPr lang="en-US" sz="6000">
              <a:ln w="3175" cmpd="sng">
                <a:noFill/>
              </a:ln>
              <a:solidFill>
                <a:schemeClr val="accent6">
                  <a:lumMod val="50000"/>
                </a:schemeClr>
              </a:solidFill>
            </a:endParaRPr>
          </a:p>
          <a:p>
            <a:pPr marL="857250" indent="-857250" algn="l">
              <a:buFont typeface="Wingdings"/>
              <a:buChar char="§"/>
            </a:pPr>
            <a:r>
              <a:rPr lang="en-US" sz="6000"/>
              <a:t>Created initial prototypes based on card decks &amp; bar-chart designs</a:t>
            </a:r>
          </a:p>
          <a:p>
            <a:pPr marL="857250" indent="-857250" algn="l">
              <a:buFont typeface="Wingdings"/>
              <a:buChar char="§"/>
            </a:pPr>
            <a:r>
              <a:rPr lang="en-US" sz="6000"/>
              <a:t>Iterative creation &amp; testing of features</a:t>
            </a:r>
          </a:p>
          <a:p>
            <a:pPr algn="l"/>
            <a:endParaRPr lang="en-US" sz="6000"/>
          </a:p>
        </p:txBody>
      </p:sp>
      <p:pic>
        <p:nvPicPr>
          <p:cNvPr id="17" name="Picture 16" descr="A row of different shades of pink&#10;&#10;Description automatically generated">
            <a:extLst>
              <a:ext uri="{FF2B5EF4-FFF2-40B4-BE49-F238E27FC236}">
                <a16:creationId xmlns:a16="http://schemas.microsoft.com/office/drawing/2014/main" id="{1A570125-D259-1073-72D3-A12FE8DE1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27" r="-279" b="20999"/>
          <a:stretch/>
        </p:blipFill>
        <p:spPr>
          <a:xfrm>
            <a:off x="15389849" y="689007"/>
            <a:ext cx="11573538" cy="25928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656807-539D-4D0B-EEB2-66842AAC0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" t="4226" r="1911" b="3869"/>
          <a:stretch/>
        </p:blipFill>
        <p:spPr>
          <a:xfrm>
            <a:off x="14910077" y="2008894"/>
            <a:ext cx="12613814" cy="51328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F107CA38-BD0C-CBFF-3CFF-ED99AA3275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31" r="2402" b="9200"/>
          <a:stretch/>
        </p:blipFill>
        <p:spPr>
          <a:xfrm>
            <a:off x="1537512" y="11776347"/>
            <a:ext cx="24525642" cy="51498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C3C5B7-3015-33D3-D000-35DC42159536}"/>
              </a:ext>
            </a:extLst>
          </p:cNvPr>
          <p:cNvSpPr txBox="1"/>
          <p:nvPr/>
        </p:nvSpPr>
        <p:spPr>
          <a:xfrm>
            <a:off x="725329" y="27675200"/>
            <a:ext cx="9896793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u="sng"/>
              <a:t>Problem-Features:</a:t>
            </a:r>
          </a:p>
          <a:p>
            <a:pPr marL="685800" indent="-685800">
              <a:buFont typeface="Arial"/>
              <a:buChar char="•"/>
            </a:pP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Getting updated data</a:t>
            </a:r>
          </a:p>
          <a:p>
            <a:pPr marL="685800" indent="-685800">
              <a:buFont typeface="Arial"/>
              <a:buChar char="•"/>
            </a:pPr>
            <a:r>
              <a:rPr lang="en-US" sz="5400">
                <a:solidFill>
                  <a:schemeClr val="accent1">
                    <a:lumMod val="75000"/>
                  </a:schemeClr>
                </a:solidFill>
              </a:rPr>
              <a:t>Card previews unclear</a:t>
            </a:r>
          </a:p>
          <a:p>
            <a:endParaRPr lang="en-US" sz="5400"/>
          </a:p>
          <a:p>
            <a:r>
              <a:rPr lang="en-US" sz="5400" u="sng"/>
              <a:t>After Adjustments:</a:t>
            </a:r>
          </a:p>
          <a:p>
            <a:r>
              <a:rPr lang="en-US" sz="5400"/>
              <a:t>Users retrieving updated data increased by </a:t>
            </a:r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100%</a:t>
            </a:r>
          </a:p>
          <a:p>
            <a:r>
              <a:rPr lang="en-US" sz="5400"/>
              <a:t>Success with opening card previews increased by</a:t>
            </a:r>
            <a:r>
              <a:rPr lang="en-US" sz="5400">
                <a:latin typeface="Corbel"/>
                <a:cs typeface="Courier New"/>
              </a:rPr>
              <a:t> </a:t>
            </a:r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49.25%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16BE497-67B0-85F0-CEC7-168F6758AD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5" t="29345" r="-301" b="2849"/>
          <a:stretch/>
        </p:blipFill>
        <p:spPr>
          <a:xfrm>
            <a:off x="346083" y="18289361"/>
            <a:ext cx="13458566" cy="64243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 descr="A graph with red and yellow bars&#10;&#10;Description automatically generated">
            <a:extLst>
              <a:ext uri="{FF2B5EF4-FFF2-40B4-BE49-F238E27FC236}">
                <a16:creationId xmlns:a16="http://schemas.microsoft.com/office/drawing/2014/main" id="{8E359086-4D7E-EB95-B3A4-D8CB3387E0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8488" y="25841325"/>
            <a:ext cx="16456025" cy="1011555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92F5886-E42C-DC96-A4E1-5B640139F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5995" y="6670555"/>
            <a:ext cx="5765800" cy="67627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0FED6B-3FB2-537A-9F16-378924C01D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33" t="23636" r="5473" b="36364"/>
          <a:stretch/>
        </p:blipFill>
        <p:spPr>
          <a:xfrm>
            <a:off x="6859158" y="12172892"/>
            <a:ext cx="12389652" cy="128785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4772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Parallax</vt:lpstr>
      <vt:lpstr>Say "Hello" to Threat View!</vt:lpstr>
      <vt:lpstr>Design &amp;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“Hello” to Threat-View!</dc:title>
  <dc:creator>Ms Cori</dc:creator>
  <cp:revision>4</cp:revision>
  <dcterms:created xsi:type="dcterms:W3CDTF">2024-04-11T17:10:37Z</dcterms:created>
  <dcterms:modified xsi:type="dcterms:W3CDTF">2024-05-01T00:11:31Z</dcterms:modified>
</cp:coreProperties>
</file>