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5" r:id="rId3"/>
    <p:sldId id="342" r:id="rId4"/>
    <p:sldId id="336" r:id="rId5"/>
    <p:sldId id="344" r:id="rId6"/>
    <p:sldId id="345" r:id="rId7"/>
    <p:sldId id="365" r:id="rId8"/>
    <p:sldId id="347" r:id="rId9"/>
    <p:sldId id="350" r:id="rId10"/>
    <p:sldId id="351" r:id="rId11"/>
    <p:sldId id="352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25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9B00-F637-4009-ABE7-B858A374688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8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996" y="5146766"/>
            <a:ext cx="7861003" cy="1476103"/>
          </a:xfrm>
        </p:spPr>
        <p:txBody>
          <a:bodyPr rtlCol="0">
            <a:normAutofit/>
          </a:bodyPr>
          <a:lstStyle/>
          <a:p>
            <a:endParaRPr lang="en-US" sz="1800" b="1" dirty="0" smtClean="0">
              <a:latin typeface="Calibri (Body)"/>
            </a:endParaRPr>
          </a:p>
          <a:p>
            <a:r>
              <a:rPr lang="en-US" sz="1400" b="1" dirty="0" smtClean="0">
                <a:latin typeface="Calibri (Body)"/>
              </a:rPr>
              <a:t> Advisor</a:t>
            </a:r>
            <a:r>
              <a:rPr lang="es-ES_tradnl" sz="1400" b="1" dirty="0" smtClean="0">
                <a:latin typeface="Calibri (Body)"/>
              </a:rPr>
              <a:t>: 	</a:t>
            </a:r>
            <a:r>
              <a:rPr lang="es-ES_tradnl" sz="1400" b="1" dirty="0" err="1" smtClean="0">
                <a:latin typeface="Calibri (Body)"/>
              </a:rPr>
              <a:t>Ph.D</a:t>
            </a:r>
            <a:r>
              <a:rPr lang="es-ES_tradnl" sz="1400" b="1" dirty="0" smtClean="0">
                <a:latin typeface="Calibri (Body)"/>
              </a:rPr>
              <a:t>. </a:t>
            </a:r>
            <a:r>
              <a:rPr lang="vi-VN" sz="1400" b="1" dirty="0" smtClean="0">
                <a:latin typeface="Calibri (Body)"/>
              </a:rPr>
              <a:t>N</a:t>
            </a:r>
            <a:r>
              <a:rPr lang="en-US" sz="1400" b="1" dirty="0" err="1" smtClean="0">
                <a:latin typeface="Calibri (Body)"/>
              </a:rPr>
              <a:t>guyen</a:t>
            </a:r>
            <a:r>
              <a:rPr lang="en-US" sz="1400" b="1" dirty="0" smtClean="0">
                <a:latin typeface="Calibri (Body)"/>
              </a:rPr>
              <a:t> Ba Ngoc</a:t>
            </a:r>
          </a:p>
          <a:p>
            <a:r>
              <a:rPr lang="en-US" sz="1400" b="1" dirty="0" smtClean="0">
                <a:latin typeface="Calibri (Body)"/>
              </a:rPr>
              <a:t>Subject: 	Information Systems</a:t>
            </a:r>
          </a:p>
          <a:p>
            <a:r>
              <a:rPr lang="en-US" sz="1400" b="1" dirty="0" smtClean="0">
                <a:latin typeface="Calibri (Body)"/>
              </a:rPr>
              <a:t>			 School</a:t>
            </a:r>
            <a:r>
              <a:rPr lang="en-US" sz="1400" b="1" dirty="0">
                <a:latin typeface="Calibri (Body)"/>
              </a:rPr>
              <a:t>: </a:t>
            </a:r>
            <a:r>
              <a:rPr lang="en-US" sz="1400" b="1" dirty="0" smtClean="0">
                <a:latin typeface="Calibri (Body)"/>
              </a:rPr>
              <a:t>	Information </a:t>
            </a:r>
            <a:r>
              <a:rPr lang="en-US" sz="1400" b="1" dirty="0">
                <a:latin typeface="Calibri (Body)"/>
              </a:rPr>
              <a:t>and Communications Technology</a:t>
            </a:r>
          </a:p>
          <a:p>
            <a:endParaRPr lang="en-US" sz="1800" b="1" dirty="0" smtClean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66254" y="1517580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sz="360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PREDICTION</a:t>
            </a:r>
          </a:p>
          <a:p>
            <a:pPr>
              <a:lnSpc>
                <a:spcPct val="110000"/>
              </a:lnSpc>
              <a:defRPr/>
            </a:pPr>
            <a:r>
              <a:rPr lang="en-US" sz="360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AIR QUALITY DATA</a:t>
            </a:r>
            <a:endParaRPr lang="en-US" sz="360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186873" y="4304071"/>
            <a:ext cx="6770254" cy="71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/>
              <a:t>GRADUATION </a:t>
            </a:r>
            <a:r>
              <a:rPr lang="es-ES_tradnl" sz="1800" b="1" dirty="0" smtClean="0"/>
              <a:t>THESIS</a:t>
            </a:r>
          </a:p>
          <a:p>
            <a:r>
              <a:rPr lang="vi-VN" sz="1800" b="1" dirty="0">
                <a:latin typeface="Calibri (Body)"/>
              </a:rPr>
              <a:t>N</a:t>
            </a:r>
            <a:r>
              <a:rPr lang="en-US" sz="1800" b="1" dirty="0" err="1" smtClean="0">
                <a:latin typeface="Calibri (Body)"/>
              </a:rPr>
              <a:t>guyen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>
                <a:latin typeface="Calibri (Body)"/>
              </a:rPr>
              <a:t>D</a:t>
            </a:r>
            <a:r>
              <a:rPr lang="en-US" sz="1800" b="1" dirty="0" err="1" smtClean="0">
                <a:latin typeface="Calibri (Body)"/>
              </a:rPr>
              <a:t>uc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Hieu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>
                <a:latin typeface="Calibri (Body)"/>
              </a:rPr>
              <a:t>– 20158130</a:t>
            </a:r>
          </a:p>
          <a:p>
            <a:endParaRPr lang="en-US" sz="1800" dirty="0"/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62" y="249382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818909" y="383116"/>
            <a:ext cx="2522753" cy="63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rgbClr val="0070C0"/>
                </a:solidFill>
              </a:rPr>
              <a:t>SCHOOL OF INFORMATION AND COMMUNICATIONS TECHNOLOGY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2. THEORETICAL METHODOLOGIES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069" y="1346199"/>
                <a:ext cx="8775510" cy="50807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 Causality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Granger’s Causality Test 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relationship between each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weather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and 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pair of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 air quality(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weather(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fitted to the bivariate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testing hypotheses are:</a:t>
                </a:r>
              </a:p>
              <a:p>
                <a:pPr lvl="1"/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 (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1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 causality)</a:t>
                </a:r>
              </a:p>
              <a:p>
                <a:pPr lvl="1"/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 hypothesis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</a:t>
                </a:r>
                <a:r>
                  <a:rPr lang="en-US" sz="21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one of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1,…,p is significantly larger than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(causality)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9" y="1346199"/>
                <a:ext cx="8775510" cy="5080727"/>
              </a:xfrm>
              <a:blipFill>
                <a:blip r:embed="rId7"/>
                <a:stretch>
                  <a:fillRect l="-1042" t="-1681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2. THEORETICAL METHODOLOGIES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069" y="1346199"/>
                <a:ext cx="8775510" cy="50807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2.4 Vector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Autoregression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(VAR)</a:t>
                </a:r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Autoregression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(VAR) is a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capture the linear interdependencies among multivariate time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 - each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is modeled as a linear combination of past values of itself and the past values of other variables in the system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example, a second order VAR(2) model with two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would look like this: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11,2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12,2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21,2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22,2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things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has to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many variables (denoted by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how many lags (denoted by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should be included in the model.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Using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Akaike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Criterion (AIC) to select the number of lags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VAR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9" y="1346199"/>
                <a:ext cx="8775510" cy="5080727"/>
              </a:xfrm>
              <a:blipFill>
                <a:blip r:embed="rId8"/>
                <a:stretch>
                  <a:fillRect l="-1042" t="-1681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2. THEORETICAL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6745308" cy="20240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is a special kind of Recurrent Neural Network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solve the Short-Term memory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having a single neural network layer, there are four layer interacting in a 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7" y="3228330"/>
            <a:ext cx="4046647" cy="2446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20535" y="3370217"/>
                <a:ext cx="4231683" cy="317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Input’s Activation: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mtClean="0"/>
                  <a:t>=&gt;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35" y="3370217"/>
                <a:ext cx="4231683" cy="3172985"/>
              </a:xfrm>
              <a:prstGeom prst="rect">
                <a:avLst/>
              </a:prstGeom>
              <a:blipFill>
                <a:blip r:embed="rId9"/>
                <a:stretch>
                  <a:fillRect l="-1297" t="-1154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66" y="1215572"/>
            <a:ext cx="1161911" cy="18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</a:t>
            </a: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EXPERIMENTAL </a:t>
            </a:r>
            <a:r>
              <a:rPr lang="en-US" dirty="0"/>
              <a:t>IMPLEMENTATION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511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Data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 chose for this experiment is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historical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of AQI in Hanoi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six individual air pollutants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03-01-2016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31-05-2020.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from the nearest airport weather station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following data: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T (°C)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tmospheric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P0 (mmHg)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meters per second – m/s)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58" y="4869769"/>
            <a:ext cx="5910732" cy="16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</a:t>
            </a: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EXPERIMENTAL </a:t>
            </a:r>
            <a:r>
              <a:rPr lang="en-US" dirty="0"/>
              <a:t>IMPLEMENTATION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032692"/>
            <a:ext cx="8775510" cy="45000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26" y="4284617"/>
            <a:ext cx="5110505" cy="257338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26" y="1462095"/>
            <a:ext cx="5009515" cy="2530357"/>
          </a:xfrm>
          <a:prstGeom prst="rect">
            <a:avLst/>
          </a:prstGeom>
        </p:spPr>
      </p:pic>
      <p:sp>
        <p:nvSpPr>
          <p:cNvPr id="26" name="Curved Left Arrow 25"/>
          <p:cNvSpPr/>
          <p:nvPr/>
        </p:nvSpPr>
        <p:spPr>
          <a:xfrm>
            <a:off x="6934230" y="2572439"/>
            <a:ext cx="731520" cy="3175217"/>
          </a:xfrm>
          <a:prstGeom prst="curvedLef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</a:t>
            </a: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EXPERIMENTAL </a:t>
            </a:r>
            <a:r>
              <a:rPr lang="en-US" dirty="0"/>
              <a:t>IMPLEMENTATION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045072"/>
            <a:ext cx="8775510" cy="574693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Testing stationarity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All time series is stationary (test statistics &lt; critical value =&gt; p-value &lt; 0.05)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Testing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Granger’s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lmost all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time series in the dataset are causing the pollutants, except for Wind speed is not causing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(0.3767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25349"/>
              </p:ext>
            </p:extLst>
          </p:nvPr>
        </p:nvGraphicFramePr>
        <p:xfrm>
          <a:off x="1427152" y="1531234"/>
          <a:ext cx="6303335" cy="1424009"/>
        </p:xfrm>
        <a:graphic>
          <a:graphicData uri="http://schemas.openxmlformats.org/drawingml/2006/table">
            <a:tbl>
              <a:tblPr firstRow="1" firstCol="1" bandRow="1"/>
              <a:tblGrid>
                <a:gridCol w="1085735">
                  <a:extLst>
                    <a:ext uri="{9D8B030D-6E8A-4147-A177-3AD203B41FA5}">
                      <a16:colId xmlns:a16="http://schemas.microsoft.com/office/drawing/2014/main" val="2667255601"/>
                    </a:ext>
                  </a:extLst>
                </a:gridCol>
                <a:gridCol w="869600">
                  <a:extLst>
                    <a:ext uri="{9D8B030D-6E8A-4147-A177-3AD203B41FA5}">
                      <a16:colId xmlns:a16="http://schemas.microsoft.com/office/drawing/2014/main" val="4245834316"/>
                    </a:ext>
                  </a:extLst>
                </a:gridCol>
                <a:gridCol w="869600">
                  <a:extLst>
                    <a:ext uri="{9D8B030D-6E8A-4147-A177-3AD203B41FA5}">
                      <a16:colId xmlns:a16="http://schemas.microsoft.com/office/drawing/2014/main" val="2564288781"/>
                    </a:ext>
                  </a:extLst>
                </a:gridCol>
                <a:gridCol w="869600">
                  <a:extLst>
                    <a:ext uri="{9D8B030D-6E8A-4147-A177-3AD203B41FA5}">
                      <a16:colId xmlns:a16="http://schemas.microsoft.com/office/drawing/2014/main" val="3578427758"/>
                    </a:ext>
                  </a:extLst>
                </a:gridCol>
                <a:gridCol w="869600">
                  <a:extLst>
                    <a:ext uri="{9D8B030D-6E8A-4147-A177-3AD203B41FA5}">
                      <a16:colId xmlns:a16="http://schemas.microsoft.com/office/drawing/2014/main" val="1744970497"/>
                    </a:ext>
                  </a:extLst>
                </a:gridCol>
                <a:gridCol w="869600">
                  <a:extLst>
                    <a:ext uri="{9D8B030D-6E8A-4147-A177-3AD203B41FA5}">
                      <a16:colId xmlns:a16="http://schemas.microsoft.com/office/drawing/2014/main" val="1018761933"/>
                    </a:ext>
                  </a:extLst>
                </a:gridCol>
                <a:gridCol w="869600">
                  <a:extLst>
                    <a:ext uri="{9D8B030D-6E8A-4147-A177-3AD203B41FA5}">
                      <a16:colId xmlns:a16="http://schemas.microsoft.com/office/drawing/2014/main" val="860569140"/>
                    </a:ext>
                  </a:extLst>
                </a:gridCol>
              </a:tblGrid>
              <a:tr h="246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SO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55082"/>
                  </a:ext>
                </a:extLst>
              </a:tr>
              <a:tr h="2368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Test Statistic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-7.333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-7.599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-4.394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-4.991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-3.869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-3.453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486963"/>
                  </a:ext>
                </a:extLst>
              </a:tr>
              <a:tr h="4546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Critical value 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-2.864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-2.864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-2.864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-2.864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-2.864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-2.864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735909"/>
                  </a:ext>
                </a:extLst>
              </a:tr>
              <a:tr h="2368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192712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Result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Stationary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Stationary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Stationary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Stationary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Stationary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Stationary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42199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51640"/>
              </p:ext>
            </p:extLst>
          </p:nvPr>
        </p:nvGraphicFramePr>
        <p:xfrm>
          <a:off x="1622331" y="3918537"/>
          <a:ext cx="5912975" cy="1763412"/>
        </p:xfrm>
        <a:graphic>
          <a:graphicData uri="http://schemas.openxmlformats.org/drawingml/2006/table">
            <a:tbl>
              <a:tblPr firstRow="1" firstCol="1" bandRow="1"/>
              <a:tblGrid>
                <a:gridCol w="1182595">
                  <a:extLst>
                    <a:ext uri="{9D8B030D-6E8A-4147-A177-3AD203B41FA5}">
                      <a16:colId xmlns:a16="http://schemas.microsoft.com/office/drawing/2014/main" val="3783389052"/>
                    </a:ext>
                  </a:extLst>
                </a:gridCol>
                <a:gridCol w="1182595">
                  <a:extLst>
                    <a:ext uri="{9D8B030D-6E8A-4147-A177-3AD203B41FA5}">
                      <a16:colId xmlns:a16="http://schemas.microsoft.com/office/drawing/2014/main" val="3847908327"/>
                    </a:ext>
                  </a:extLst>
                </a:gridCol>
                <a:gridCol w="1182595">
                  <a:extLst>
                    <a:ext uri="{9D8B030D-6E8A-4147-A177-3AD203B41FA5}">
                      <a16:colId xmlns:a16="http://schemas.microsoft.com/office/drawing/2014/main" val="223231491"/>
                    </a:ext>
                  </a:extLst>
                </a:gridCol>
                <a:gridCol w="1182595">
                  <a:extLst>
                    <a:ext uri="{9D8B030D-6E8A-4147-A177-3AD203B41FA5}">
                      <a16:colId xmlns:a16="http://schemas.microsoft.com/office/drawing/2014/main" val="2858507364"/>
                    </a:ext>
                  </a:extLst>
                </a:gridCol>
                <a:gridCol w="1182595">
                  <a:extLst>
                    <a:ext uri="{9D8B030D-6E8A-4147-A177-3AD203B41FA5}">
                      <a16:colId xmlns:a16="http://schemas.microsoft.com/office/drawing/2014/main" val="2188496056"/>
                    </a:ext>
                  </a:extLst>
                </a:gridCol>
              </a:tblGrid>
              <a:tr h="251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Pressure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Humidity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Wind speed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17372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83614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0.0162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68096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0.0348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0.0167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0.3767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060701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0.0261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0.0311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38596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SO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0.0355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0.0114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01177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0.0410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27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3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</a:t>
            </a: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EXPERIMENTAL </a:t>
            </a:r>
            <a:r>
              <a:rPr lang="en-US" dirty="0"/>
              <a:t>IMPLEMENTATION AND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069" y="1346200"/>
                <a:ext cx="8775510" cy="5511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3.5 Vector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Autoregression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(VAR)</a:t>
                </a:r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lag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the VAR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is 4 based on AIC: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the next 1 day AQI and compare to the actual value using 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set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(Blue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represents the 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series, red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represents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predicted):</a:t>
                </a:r>
              </a:p>
              <a:p>
                <a:pPr marL="0" indent="0" algn="ctr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9" y="1346200"/>
                <a:ext cx="8775510" cy="5511800"/>
              </a:xfrm>
              <a:blipFill>
                <a:blip r:embed="rId3"/>
                <a:stretch>
                  <a:fillRect l="-1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" y="3368225"/>
            <a:ext cx="7249886" cy="34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</a:t>
            </a: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EXPERIMENTAL </a:t>
            </a:r>
            <a:r>
              <a:rPr lang="en-US" dirty="0"/>
              <a:t>IMPLEMENTATION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511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Long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(LSTM)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LSTM,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model the data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values as features and future values as labels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LSTM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has 2 hidden layers, an LSTM layer with 20 neurons above provides a sequence output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LSTM layer with 20 neurons below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95502"/>
              </p:ext>
            </p:extLst>
          </p:nvPr>
        </p:nvGraphicFramePr>
        <p:xfrm>
          <a:off x="1763775" y="2468372"/>
          <a:ext cx="5630097" cy="1176164"/>
        </p:xfrm>
        <a:graphic>
          <a:graphicData uri="http://schemas.openxmlformats.org/drawingml/2006/table">
            <a:tbl>
              <a:tblPr firstRow="1" firstCol="1" bandRow="1"/>
              <a:tblGrid>
                <a:gridCol w="980856">
                  <a:extLst>
                    <a:ext uri="{9D8B030D-6E8A-4147-A177-3AD203B41FA5}">
                      <a16:colId xmlns:a16="http://schemas.microsoft.com/office/drawing/2014/main" val="3991718176"/>
                    </a:ext>
                  </a:extLst>
                </a:gridCol>
                <a:gridCol w="980856">
                  <a:extLst>
                    <a:ext uri="{9D8B030D-6E8A-4147-A177-3AD203B41FA5}">
                      <a16:colId xmlns:a16="http://schemas.microsoft.com/office/drawing/2014/main" val="183785650"/>
                    </a:ext>
                  </a:extLst>
                </a:gridCol>
                <a:gridCol w="980856">
                  <a:extLst>
                    <a:ext uri="{9D8B030D-6E8A-4147-A177-3AD203B41FA5}">
                      <a16:colId xmlns:a16="http://schemas.microsoft.com/office/drawing/2014/main" val="2370125199"/>
                    </a:ext>
                  </a:extLst>
                </a:gridCol>
                <a:gridCol w="980856">
                  <a:extLst>
                    <a:ext uri="{9D8B030D-6E8A-4147-A177-3AD203B41FA5}">
                      <a16:colId xmlns:a16="http://schemas.microsoft.com/office/drawing/2014/main" val="3898029289"/>
                    </a:ext>
                  </a:extLst>
                </a:gridCol>
                <a:gridCol w="980856">
                  <a:extLst>
                    <a:ext uri="{9D8B030D-6E8A-4147-A177-3AD203B41FA5}">
                      <a16:colId xmlns:a16="http://schemas.microsoft.com/office/drawing/2014/main" val="2245751269"/>
                    </a:ext>
                  </a:extLst>
                </a:gridCol>
                <a:gridCol w="725817">
                  <a:extLst>
                    <a:ext uri="{9D8B030D-6E8A-4147-A177-3AD203B41FA5}">
                      <a16:colId xmlns:a16="http://schemas.microsoft.com/office/drawing/2014/main" val="2290688413"/>
                    </a:ext>
                  </a:extLst>
                </a:gridCol>
              </a:tblGrid>
              <a:tr h="294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vi-VN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2.5</a:t>
                      </a: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(t-4)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T(t-4)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P0(t-4)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U(t-4)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Ff(t-4)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vi-VN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2.5</a:t>
                      </a: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(t)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09321"/>
                  </a:ext>
                </a:extLst>
              </a:tr>
              <a:tr h="294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vi-VN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2.5</a:t>
                      </a: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(t-3)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T(t-3)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P0(t-3)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U(t-3)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Ff(t-3)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97545"/>
                  </a:ext>
                </a:extLst>
              </a:tr>
              <a:tr h="294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vi-VN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2.5</a:t>
                      </a: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(t-2)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T(t-2)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P0(t-2)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U(t-2)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Ff(t-2)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454364"/>
                  </a:ext>
                </a:extLst>
              </a:tr>
              <a:tr h="294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vi-VN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2.5</a:t>
                      </a: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(t-1)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T(t-1)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P0(t-1)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U(t-1)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Ff(t-1)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28877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46" y="4264388"/>
            <a:ext cx="2161974" cy="24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</a:t>
            </a: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EXPERIMENTAL </a:t>
            </a:r>
            <a:r>
              <a:rPr lang="en-US" dirty="0"/>
              <a:t>IMPLEMENTATION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511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1 day AQI and compare to the actual value using the 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823522"/>
            <a:ext cx="6994645" cy="33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</a:t>
            </a: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EXPERIMENTAL </a:t>
            </a:r>
            <a:r>
              <a:rPr lang="en-US" dirty="0"/>
              <a:t>IMPLEMENTATION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511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MAE loss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evaluate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is summarized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for the 1-day forecast problem, both models can capture the pattern of the time series quite well and correctly forecast the trend of the series.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gives slightly better results than VAR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87048"/>
              </p:ext>
            </p:extLst>
          </p:nvPr>
        </p:nvGraphicFramePr>
        <p:xfrm>
          <a:off x="1920241" y="1771578"/>
          <a:ext cx="5486401" cy="1820707"/>
        </p:xfrm>
        <a:graphic>
          <a:graphicData uri="http://schemas.openxmlformats.org/drawingml/2006/table">
            <a:tbl>
              <a:tblPr firstRow="1" firstCol="1" bandRow="1"/>
              <a:tblGrid>
                <a:gridCol w="587620">
                  <a:extLst>
                    <a:ext uri="{9D8B030D-6E8A-4147-A177-3AD203B41FA5}">
                      <a16:colId xmlns:a16="http://schemas.microsoft.com/office/drawing/2014/main" val="2348212013"/>
                    </a:ext>
                  </a:extLst>
                </a:gridCol>
                <a:gridCol w="1224147">
                  <a:extLst>
                    <a:ext uri="{9D8B030D-6E8A-4147-A177-3AD203B41FA5}">
                      <a16:colId xmlns:a16="http://schemas.microsoft.com/office/drawing/2014/main" val="3707120168"/>
                    </a:ext>
                  </a:extLst>
                </a:gridCol>
                <a:gridCol w="1224878">
                  <a:extLst>
                    <a:ext uri="{9D8B030D-6E8A-4147-A177-3AD203B41FA5}">
                      <a16:colId xmlns:a16="http://schemas.microsoft.com/office/drawing/2014/main" val="632973837"/>
                    </a:ext>
                  </a:extLst>
                </a:gridCol>
                <a:gridCol w="1224878">
                  <a:extLst>
                    <a:ext uri="{9D8B030D-6E8A-4147-A177-3AD203B41FA5}">
                      <a16:colId xmlns:a16="http://schemas.microsoft.com/office/drawing/2014/main" val="2298095508"/>
                    </a:ext>
                  </a:extLst>
                </a:gridCol>
                <a:gridCol w="1224878">
                  <a:extLst>
                    <a:ext uri="{9D8B030D-6E8A-4147-A177-3AD203B41FA5}">
                      <a16:colId xmlns:a16="http://schemas.microsoft.com/office/drawing/2014/main" val="604998258"/>
                    </a:ext>
                  </a:extLst>
                </a:gridCol>
              </a:tblGrid>
              <a:tr h="260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VAR(1-day)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LSTM(1-day)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VAR(3-day)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LSTM(3-day)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37196"/>
                  </a:ext>
                </a:extLst>
              </a:tr>
              <a:tr h="260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en-US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16.782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15.402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20.261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18.748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272256"/>
                  </a:ext>
                </a:extLst>
              </a:tr>
              <a:tr h="260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PM</a:t>
                      </a:r>
                      <a:r>
                        <a:rPr lang="en-US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8.647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8.528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10.404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10.631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295156"/>
                  </a:ext>
                </a:extLst>
              </a:tr>
              <a:tr h="260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</a:t>
                      </a:r>
                      <a:r>
                        <a:rPr lang="en-US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3.779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3.753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4.231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4.542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389877"/>
                  </a:ext>
                </a:extLst>
              </a:tr>
              <a:tr h="260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  <a:r>
                        <a:rPr lang="en-US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3.324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3.112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3.814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3.562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41490"/>
                  </a:ext>
                </a:extLst>
              </a:tr>
              <a:tr h="260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SO</a:t>
                      </a:r>
                      <a:r>
                        <a:rPr lang="en-US" sz="13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1.268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2.215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961130"/>
                  </a:ext>
                </a:extLst>
              </a:tr>
              <a:tr h="260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1.938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2.126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59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6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IMPLEMENTATION AND EVALUATION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CHAPTER </a:t>
            </a:r>
            <a:r>
              <a:rPr lang="en-US" dirty="0"/>
              <a:t>4.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511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difficulty: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data for the experimental implementation: The dataset collected in this thesis is still lacking and have many missing data points.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LSTM network: The model has quite a lot of different architectures and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training all these different variants is time consuming.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algorithms</a:t>
            </a:r>
          </a:p>
        </p:txBody>
      </p:sp>
    </p:spTree>
    <p:extLst>
      <p:ext uri="{BB962C8B-B14F-4D97-AF65-F5344CB8AC3E}">
        <p14:creationId xmlns:p14="http://schemas.microsoft.com/office/powerpoint/2010/main" val="16601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538288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000" i="1" dirty="0" smtClean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Thank you for listening to my presentation!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8875139" cy="859810"/>
          </a:xfrm>
        </p:spPr>
        <p:txBody>
          <a:bodyPr/>
          <a:lstStyle/>
          <a:p>
            <a:pPr algn="l"/>
            <a:r>
              <a:rPr lang="en-US" dirty="0"/>
              <a:t>CHAPTER 1. AIR QUALITY PREDICTION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511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forecasting task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is a statistical task in science and business, where it making predictions about the future as accurately as possible, given all of the information available.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forecasting task usually involves five basic steps: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analysis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and fitting models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and evaluating a forecasting model.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05" y="2612163"/>
            <a:ext cx="3582807" cy="21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2094-42F7-478D-A42D-A4347E73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8875139" cy="859810"/>
          </a:xfrm>
        </p:spPr>
        <p:txBody>
          <a:bodyPr/>
          <a:lstStyle/>
          <a:p>
            <a:pPr algn="l"/>
            <a:r>
              <a:rPr lang="en-US" dirty="0" smtClean="0"/>
              <a:t>CHAPTER 1. </a:t>
            </a:r>
            <a:r>
              <a:rPr lang="en-US" dirty="0"/>
              <a:t>AIR QUALITY </a:t>
            </a:r>
            <a:r>
              <a:rPr lang="en-US" dirty="0" smtClean="0"/>
              <a:t>PREDICTION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D906-CEFF-4F35-95F3-713553BD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3815912"/>
          </a:xfrm>
        </p:spPr>
        <p:txBody>
          <a:bodyPr/>
          <a:lstStyle/>
          <a:p>
            <a:pPr marL="0" indent="0">
              <a:buNone/>
            </a:pPr>
            <a:r>
              <a:rPr lang="en-US" sz="24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1.2-3 An overview </a:t>
            </a: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air </a:t>
            </a:r>
            <a:r>
              <a:rPr lang="en-US" sz="24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pollutants</a:t>
            </a:r>
            <a:endParaRPr lang="en-US" sz="2400" b="1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last few years, tackling air pollution is an urgent problem in many big </a:t>
            </a:r>
            <a:r>
              <a:rPr lang="en-US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cities. Air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has a huge impact on the quality of </a:t>
            </a:r>
            <a:r>
              <a:rPr lang="en-US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living as well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image of the </a:t>
            </a:r>
            <a:r>
              <a:rPr lang="en-US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WHO, 5 main substances causing air pollution that affect human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Particulate matter (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sz="2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sz="2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Ozone(O</a:t>
            </a:r>
            <a:r>
              <a:rPr lang="en-US" sz="2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Oxides of nitrogen (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Sulphur dioxide (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monoxide (CO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805" y="3260315"/>
            <a:ext cx="3247096" cy="22658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A7D906-CEFF-4F35-95F3-713553BDF255}"/>
              </a:ext>
            </a:extLst>
          </p:cNvPr>
          <p:cNvSpPr txBox="1">
            <a:spLocks/>
          </p:cNvSpPr>
          <p:nvPr/>
        </p:nvSpPr>
        <p:spPr bwMode="auto">
          <a:xfrm>
            <a:off x="173310" y="5152925"/>
            <a:ext cx="5543061" cy="92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Pollutants can be either from natural sources or discharged in the atmosphere by human activities.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8875139" cy="859810"/>
          </a:xfrm>
        </p:spPr>
        <p:txBody>
          <a:bodyPr/>
          <a:lstStyle/>
          <a:p>
            <a:pPr algn="l"/>
            <a:r>
              <a:rPr lang="en-US" dirty="0"/>
              <a:t>CHAPTER 1. AIR QUALITY PREDICTION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215571"/>
            <a:ext cx="8775510" cy="133168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Index (AQI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 Quality Index, or AQI, is a index a system used to warn the public when air pollution is dangerous and forecast their future values. It tracks many air pollutants, from many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2655"/>
              </p:ext>
            </p:extLst>
          </p:nvPr>
        </p:nvGraphicFramePr>
        <p:xfrm>
          <a:off x="1760409" y="2651977"/>
          <a:ext cx="5537200" cy="4140708"/>
        </p:xfrm>
        <a:graphic>
          <a:graphicData uri="http://schemas.openxmlformats.org/drawingml/2006/table">
            <a:tbl>
              <a:tblPr firstRow="1" firstCol="1" bandRow="1"/>
              <a:tblGrid>
                <a:gridCol w="661035">
                  <a:extLst>
                    <a:ext uri="{9D8B030D-6E8A-4147-A177-3AD203B41FA5}">
                      <a16:colId xmlns:a16="http://schemas.microsoft.com/office/drawing/2014/main" val="2245631685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881434683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707352636"/>
                    </a:ext>
                  </a:extLst>
                </a:gridCol>
                <a:gridCol w="3182620">
                  <a:extLst>
                    <a:ext uri="{9D8B030D-6E8A-4147-A177-3AD203B41FA5}">
                      <a16:colId xmlns:a16="http://schemas.microsoft.com/office/drawing/2014/main" val="299430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Daily AQI Color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Levels of Concern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Values of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Description of Air Quality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92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 to 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Air quality is satisfactory, and air pollution poses little or no risk.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213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Yellow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Moderate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51 to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Air quality is acceptable. However, there may be a risk for some people, particularly those who are unusually sensitive to air pollution.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9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Orange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Unhealthy for Sensitive Groups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101 to 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Members of sensitive groups may experience health effects. The general public is less likely to be affected.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11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Unhealthy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151 to 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Some members of the general public may experience health effects; members of sensitive groups may experience more serious health effects.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12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Purple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Very Unhealthy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201 to 300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Health alert: The risk of health effects is increased for everyone.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43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Maroon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Hazardous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301 and higher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Health warning of emergency conditions: everyone is more likely to be affected.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79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8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8875139" cy="859810"/>
          </a:xfrm>
        </p:spPr>
        <p:txBody>
          <a:bodyPr/>
          <a:lstStyle/>
          <a:p>
            <a:pPr algn="l"/>
            <a:r>
              <a:rPr lang="en-US" dirty="0"/>
              <a:t>CHAPTER 1. AIR QUALITY PREDICTION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069" y="1346200"/>
                <a:ext cx="8775510" cy="50546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for converting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concentration to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AQI: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suppose a monitor records a 24-hour average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concentration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10.0 micrograms per cubic meter (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/m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12.0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0 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10.0−0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+0=41.667</m:t>
                      </m:r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1.5 The influence of local meteorology on air quality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weather can have a significant impact on air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quality, some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weather factors that are likely to affect the air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are:</a:t>
                </a:r>
              </a:p>
              <a:p>
                <a:pPr lvl="1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</a:t>
                </a:r>
              </a:p>
              <a:p>
                <a:pPr lvl="1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Humidity</a:t>
                </a:r>
              </a:p>
              <a:p>
                <a:pPr lvl="1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Wind speed</a:t>
                </a:r>
              </a:p>
              <a:p>
                <a:pPr lvl="1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Pressure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9" y="1346200"/>
                <a:ext cx="8775510" cy="5054600"/>
              </a:xfrm>
              <a:blipFill>
                <a:blip r:embed="rId7"/>
                <a:stretch>
                  <a:fillRect l="-1042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8875139" cy="859810"/>
          </a:xfrm>
        </p:spPr>
        <p:txBody>
          <a:bodyPr/>
          <a:lstStyle/>
          <a:p>
            <a:pPr algn="l"/>
            <a:r>
              <a:rPr lang="en-US" dirty="0"/>
              <a:t>CHAPTER 1. AIR QUALITY PREDICTION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37613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studies on air quality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methodologies have been applied to describe and forecast the dispersion of air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pollutants: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raditional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approaches: ordinary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squares (OLS), first-order autoregressive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AR), Autoregressive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Moving Average (ARIMA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learning: Support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Regression (SVR), Artificial Neural Networks, Recurrent Neural Networks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thesis, 2 models will be used 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above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Autoregression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(VAR)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2. THEORETICAL METHODOLOGIES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069" y="1346200"/>
                <a:ext cx="8775510" cy="53942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 Data preprocessing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2.1.1 Handle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missing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techniques for handling the missing data: deletion (drop columns or rows with missing data) or imputation (fill in the missing value).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=&gt;In this project I will use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K-Nearest Neighbors (KNN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When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KNN, you have to take two main parameters into consideration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neighbors: k = 3</a:t>
                </a: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metric: Euclidean distance</a:t>
                </a: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2.1.2 Data Normalization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two common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techniques: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Min-max scaling and Standardization:</a:t>
                </a:r>
              </a:p>
              <a:p>
                <a:pPr marL="0" indent="0">
                  <a:buNone/>
                </a:pP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Choosing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Min-max scaling because neural networks expect an input value ranging from 0 to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9" y="1346200"/>
                <a:ext cx="8775510" cy="5394234"/>
              </a:xfrm>
              <a:blipFill>
                <a:blip r:embed="rId2"/>
                <a:stretch>
                  <a:fillRect l="-1042" t="-1582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7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2. THEORETICAL METHODOLOGIES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069" y="1346199"/>
                <a:ext cx="8775510" cy="31474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 Stationarity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time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stationary time series is a time series whose statistical properties, such as mean and variance, do not change over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Statistical models like VAR require a time series to be stationary.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check if a time series is stationary or not, a hypothesis test is performed - Augmented Dickey–Fuller test: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­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­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9" y="1346199"/>
                <a:ext cx="8775510" cy="3147424"/>
              </a:xfrm>
              <a:blipFill>
                <a:blip r:embed="rId12"/>
                <a:stretch>
                  <a:fillRect l="-1042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08913" y="3566160"/>
                <a:ext cx="3135087" cy="2565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observations in </a:t>
                </a:r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</a:t>
                </a:r>
              </a:p>
              <a:p>
                <a:pPr marL="285750" lvl="0" indent="-285750"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latin typeface="Cambria Math" panose="02040503050406030204" pitchFamily="18" charset="0"/>
                          </a:rPr>
                          <m:t>­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differenced series</a:t>
                </a:r>
              </a:p>
              <a:p>
                <a:pPr marL="285750" lvl="0" indent="-285750"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constant</a:t>
                </a:r>
              </a:p>
              <a:p>
                <a:pPr marL="285750" lvl="0" indent="-285750"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coefficients</a:t>
                </a:r>
              </a:p>
              <a:p>
                <a:pPr marL="285750" lvl="0" indent="-285750"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lag order of the autoregressive process</a:t>
                </a:r>
              </a:p>
              <a:p>
                <a:pPr marL="285750" lvl="0" indent="-285750"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latin typeface="Cambria Math" panose="02040503050406030204" pitchFamily="18" charset="0"/>
                          </a:rPr>
                          <m:t>­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white noise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3" y="3566160"/>
                <a:ext cx="3135087" cy="2565574"/>
              </a:xfrm>
              <a:prstGeom prst="rect">
                <a:avLst/>
              </a:prstGeom>
              <a:blipFill>
                <a:blip r:embed="rId9"/>
                <a:stretch>
                  <a:fillRect l="-584" t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1069" y="4493623"/>
            <a:ext cx="5713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hypotheses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(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= 0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(non-stationary)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(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&lt; 0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(stationary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0.05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null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and vice versa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24799</TotalTime>
  <Words>1507</Words>
  <Application>Microsoft Office PowerPoint</Application>
  <PresentationFormat>On-screen Show (4:3)</PresentationFormat>
  <Paragraphs>333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 (Body)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PowerPoint Presentation</vt:lpstr>
      <vt:lpstr>CONTENTS</vt:lpstr>
      <vt:lpstr>CHAPTER 1. AIR QUALITY PREDICTION PROBLEM</vt:lpstr>
      <vt:lpstr>CHAPTER 1. AIR QUALITY PREDICTION PROBLEM</vt:lpstr>
      <vt:lpstr>CHAPTER 1. AIR QUALITY PREDICTION PROBLEM</vt:lpstr>
      <vt:lpstr>CHAPTER 1. AIR QUALITY PREDICTION PROBLEM</vt:lpstr>
      <vt:lpstr>CHAPTER 1. AIR QUALITY PREDICTION PROBLEM</vt:lpstr>
      <vt:lpstr>CHAPTER 2. THEORETICAL METHODOLOGIES</vt:lpstr>
      <vt:lpstr>CHAPTER 2. THEORETICAL METHODOLOGIES</vt:lpstr>
      <vt:lpstr>CHAPTER 2. THEORETICAL METHODOLOGIES</vt:lpstr>
      <vt:lpstr>CHAPTER 2. THEORETICAL METHODOLOGIES</vt:lpstr>
      <vt:lpstr>CHAPTER 2. THEORETICAL METHODOLOGIES</vt:lpstr>
      <vt:lpstr>CHAPTER 3. EXPERIMENTAL IMPLEMENTATION AND EVALUATION</vt:lpstr>
      <vt:lpstr>CHAPTER 3. EXPERIMENTAL IMPLEMENTATION AND EVALUATION</vt:lpstr>
      <vt:lpstr>CHAPTER 3. EXPERIMENTAL IMPLEMENTATION AND EVALUATION</vt:lpstr>
      <vt:lpstr>CHAPTER 3. EXPERIMENTAL IMPLEMENTATION AND EVALUATION</vt:lpstr>
      <vt:lpstr>CHAPTER 3. EXPERIMENTAL IMPLEMENTATION AND EVALUATION</vt:lpstr>
      <vt:lpstr>CHAPTER 3. EXPERIMENTAL IMPLEMENTATION AND EVALUATION</vt:lpstr>
      <vt:lpstr>CHAPTER 3. EXPERIMENTAL IMPLEMENTATION AND EVALUATION</vt:lpstr>
      <vt:lpstr>CHAPTER 4.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Windows User</cp:lastModifiedBy>
  <cp:revision>248</cp:revision>
  <dcterms:created xsi:type="dcterms:W3CDTF">2016-07-25T07:53:11Z</dcterms:created>
  <dcterms:modified xsi:type="dcterms:W3CDTF">2020-07-16T00:33:33Z</dcterms:modified>
</cp:coreProperties>
</file>