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77" r:id="rId3"/>
    <p:sldId id="273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1" r:id="rId14"/>
    <p:sldId id="275" r:id="rId15"/>
    <p:sldId id="272" r:id="rId16"/>
    <p:sldId id="268" r:id="rId17"/>
    <p:sldId id="274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11" autoAdjust="0"/>
  </p:normalViewPr>
  <p:slideViewPr>
    <p:cSldViewPr snapToGrid="0" snapToObjects="1"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3D68-5C2E-274B-9163-D59C2642463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7F2DE-F3B3-F549-968C-6A61597C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5C6F-111C-8A46-91CF-239E1409BDC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FEB6-F426-F44A-AD69-03EC643E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B615-2EB1-0141-B195-E2BEA9FB012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D441-1F0E-4FB4-8075-13CE29516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0ABC3-3A71-42D8-94B4-88F2339E9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01200"/>
              </p:ext>
            </p:extLst>
          </p:nvPr>
        </p:nvGraphicFramePr>
        <p:xfrm>
          <a:off x="1524000" y="1701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61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String from the Calculator Language</a:t>
            </a:r>
          </a:p>
          <a:p>
            <a:r>
              <a:rPr lang="en-US" dirty="0"/>
              <a:t>Output: List of Token – Value pairs</a:t>
            </a:r>
          </a:p>
          <a:p>
            <a:endParaRPr lang="en-US" dirty="0"/>
          </a:p>
          <a:p>
            <a:r>
              <a:rPr lang="en-US" dirty="0"/>
              <a:t>Input: 5+4.8;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token 4, value 5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token 1, value +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token 4, value 4.8</a:t>
            </a:r>
          </a:p>
          <a:p>
            <a:pPr lvl="1"/>
            <a:r>
              <a:rPr lang="en-US">
                <a:solidFill>
                  <a:srgbClr val="1F497D"/>
                </a:solidFill>
              </a:rPr>
              <a:t>token 6 </a:t>
            </a:r>
            <a:endParaRPr lang="en-US" dirty="0">
              <a:solidFill>
                <a:srgbClr val="1F497D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63795"/>
              </p:ext>
            </p:extLst>
          </p:nvPr>
        </p:nvGraphicFramePr>
        <p:xfrm>
          <a:off x="558800" y="170180"/>
          <a:ext cx="7327900" cy="322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000"/>
          </a:xfrm>
        </p:spPr>
        <p:txBody>
          <a:bodyPr>
            <a:normAutofit/>
          </a:bodyPr>
          <a:lstStyle/>
          <a:p>
            <a:r>
              <a:rPr lang="en-US" dirty="0"/>
              <a:t>Specifying Numeric Codes</a:t>
            </a:r>
            <a:endParaRPr lang="en-US" dirty="0">
              <a:solidFill>
                <a:srgbClr val="1F497D"/>
              </a:solidFill>
            </a:endParaRPr>
          </a:p>
          <a:p>
            <a:pPr lvl="1"/>
            <a:r>
              <a:rPr lang="en-US" dirty="0">
                <a:solidFill>
                  <a:srgbClr val="1F497D"/>
                </a:solidFill>
              </a:rPr>
              <a:t>sym.java</a:t>
            </a:r>
          </a:p>
          <a:p>
            <a:pPr lvl="1"/>
            <a:endParaRPr lang="en-US" dirty="0">
              <a:solidFill>
                <a:srgbClr val="1F497D"/>
              </a:solidFill>
            </a:endParaRPr>
          </a:p>
          <a:p>
            <a:pPr lvl="1"/>
            <a:endParaRPr lang="en-US" dirty="0">
              <a:solidFill>
                <a:srgbClr val="1F497D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8" y="2078038"/>
            <a:ext cx="8746811" cy="40832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60126"/>
              </p:ext>
            </p:extLst>
          </p:nvPr>
        </p:nvGraphicFramePr>
        <p:xfrm>
          <a:off x="3048000" y="50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JFlex specification to describe Lexemes</a:t>
            </a:r>
          </a:p>
          <a:p>
            <a:pPr lvl="1"/>
            <a:r>
              <a:rPr lang="en-US" sz="2400" dirty="0">
                <a:solidFill>
                  <a:srgbClr val="1F497D"/>
                </a:solidFill>
                <a:latin typeface="Comic Sans MS"/>
                <a:cs typeface="Comic Sans MS"/>
              </a:rPr>
              <a:t>DIGIT = [0 – 9]</a:t>
            </a:r>
          </a:p>
          <a:p>
            <a:pPr lvl="1"/>
            <a:r>
              <a:rPr lang="en-US" sz="2400" dirty="0">
                <a:solidFill>
                  <a:srgbClr val="1F497D"/>
                </a:solidFill>
                <a:latin typeface="Comic Sans MS"/>
                <a:cs typeface="Comic Sans MS"/>
              </a:rPr>
              <a:t>NUM = { DIGIT }+( “.” { DIGIT }+)?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.</a:t>
            </a:r>
            <a:r>
              <a:rPr lang="en-US" dirty="0" err="1">
                <a:solidFill>
                  <a:srgbClr val="1F497D"/>
                </a:solidFill>
              </a:rPr>
              <a:t>lex</a:t>
            </a:r>
            <a:r>
              <a:rPr lang="en-US" dirty="0">
                <a:solidFill>
                  <a:srgbClr val="1F497D"/>
                </a:solidFill>
              </a:rPr>
              <a:t> extension for file containing the specification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example.lex (shown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JFlex</a:t>
            </a:r>
            <a:r>
              <a:rPr lang="en-US" dirty="0"/>
              <a:t> Specification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usercode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 err="1"/>
              <a:t>Jflex</a:t>
            </a:r>
            <a:r>
              <a:rPr lang="en-US" dirty="0"/>
              <a:t> Directives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regular expressions rules and actions</a:t>
            </a:r>
          </a:p>
        </p:txBody>
      </p:sp>
    </p:spTree>
    <p:extLst>
      <p:ext uri="{BB962C8B-B14F-4D97-AF65-F5344CB8AC3E}">
        <p14:creationId xmlns:p14="http://schemas.microsoft.com/office/powerpoint/2010/main" val="37062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JFlex Specification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31900"/>
            <a:ext cx="8764676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Yylex.java</a:t>
            </a:r>
            <a:r>
              <a:rPr lang="en-US" dirty="0"/>
              <a:t> – the Scanner class</a:t>
            </a:r>
          </a:p>
          <a:p>
            <a:pPr lvl="1"/>
            <a:r>
              <a:rPr lang="en-US" dirty="0"/>
              <a:t>use example.lex as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563"/>
            <a:ext cx="9042401" cy="413543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4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Yylex.java</a:t>
            </a:r>
            <a:r>
              <a:rPr lang="en-US" dirty="0"/>
              <a:t> – 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82790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 Scanner Program: </a:t>
            </a:r>
            <a:r>
              <a:rPr lang="en-US" dirty="0" err="1">
                <a:solidFill>
                  <a:prstClr val="black"/>
                </a:solidFill>
              </a:rPr>
              <a:t>LexTest.java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14438"/>
            <a:ext cx="9118600" cy="59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26068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30858"/>
              </p:ext>
            </p:extLst>
          </p:nvPr>
        </p:nvGraphicFramePr>
        <p:xfrm>
          <a:off x="2806700" y="29146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F7DF-375E-41D5-AB74-C079682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C49B-C49F-4ED1-BFCA-A16842CE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“cp destructors.cpp modifyDestructors.cpp”</a:t>
            </a:r>
          </a:p>
          <a:p>
            <a:r>
              <a:rPr lang="en-US" dirty="0"/>
              <a:t>Don’t submit .o files.  </a:t>
            </a:r>
          </a:p>
          <a:p>
            <a:r>
              <a:rPr lang="en-US" dirty="0"/>
              <a:t>Make destructors virtual</a:t>
            </a:r>
          </a:p>
        </p:txBody>
      </p:sp>
    </p:spTree>
    <p:extLst>
      <p:ext uri="{BB962C8B-B14F-4D97-AF65-F5344CB8AC3E}">
        <p14:creationId xmlns:p14="http://schemas.microsoft.com/office/powerpoint/2010/main" val="51764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val="109544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Lexical Analyzer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684338"/>
            <a:ext cx="753581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92" y="1739900"/>
            <a:ext cx="5464908" cy="1464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058" y="3591580"/>
            <a:ext cx="69180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Scanning = Pattern matching </a:t>
            </a:r>
          </a:p>
          <a:p>
            <a:endParaRPr lang="en-US" sz="2800" dirty="0"/>
          </a:p>
          <a:p>
            <a:r>
              <a:rPr lang="en-US" sz="2800" dirty="0"/>
              <a:t>E.g. identifier token, double literal</a:t>
            </a:r>
          </a:p>
          <a:p>
            <a:endParaRPr lang="en-US" sz="2800" dirty="0"/>
          </a:p>
          <a:p>
            <a:r>
              <a:rPr lang="en-US" sz="2800" dirty="0"/>
              <a:t>Patterns defined by using </a:t>
            </a:r>
            <a:r>
              <a:rPr lang="en-US" sz="2800" i="1" dirty="0"/>
              <a:t>Regular Expressions </a:t>
            </a:r>
          </a:p>
          <a:p>
            <a:r>
              <a:rPr lang="en-US" sz="2800" dirty="0"/>
              <a:t>(will utilize a tool called JFlex)</a:t>
            </a:r>
          </a:p>
        </p:txBody>
      </p:sp>
    </p:spTree>
    <p:extLst>
      <p:ext uri="{BB962C8B-B14F-4D97-AF65-F5344CB8AC3E}">
        <p14:creationId xmlns:p14="http://schemas.microsoft.com/office/powerpoint/2010/main" val="39980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JFlex Regular Expressions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08110"/>
              </p:ext>
            </p:extLst>
          </p:nvPr>
        </p:nvGraphicFramePr>
        <p:xfrm>
          <a:off x="457200" y="1663700"/>
          <a:ext cx="8229600" cy="475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472">
                <a:tc>
                  <a:txBody>
                    <a:bodyPr/>
                    <a:lstStyle/>
                    <a:p>
                      <a:r>
                        <a:rPr lang="en-US" sz="2000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72">
                <a:tc>
                  <a:txBody>
                    <a:bodyPr/>
                    <a:lstStyle/>
                    <a:p>
                      <a:r>
                        <a:rPr lang="en-US" sz="2000" dirty="0"/>
                        <a:t>[ ….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Character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of 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[a – </a:t>
                      </a:r>
                      <a:r>
                        <a:rPr lang="en-US" sz="2000" dirty="0" err="1"/>
                        <a:t>zA</a:t>
                      </a:r>
                      <a:r>
                        <a:rPr lang="en-US" sz="2000" dirty="0"/>
                        <a:t> – 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Kleene</a:t>
                      </a:r>
                      <a:r>
                        <a:rPr lang="en-US" sz="2000" dirty="0"/>
                        <a:t>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or more 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Positive</a:t>
                      </a:r>
                      <a:r>
                        <a:rPr lang="en-US" sz="2000" baseline="0" dirty="0"/>
                        <a:t> Closure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r>
                        <a:rPr lang="en-US" sz="2000" baseline="0" dirty="0"/>
                        <a:t> or more a’s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or 1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or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72"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/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(b |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followed by  b 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500"/>
          </a:xfrm>
        </p:spPr>
        <p:txBody>
          <a:bodyPr>
            <a:normAutofit/>
          </a:bodyPr>
          <a:lstStyle/>
          <a:p>
            <a:r>
              <a:rPr lang="en-US" dirty="0"/>
              <a:t>A named regular expression is a regular definition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letter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= [a – 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zA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– Z]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digit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= [0 – 9]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id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= {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letter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} ( {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letter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} | {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digit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} | _ ) *</a:t>
            </a:r>
          </a:p>
          <a:p>
            <a:pPr lvl="1"/>
            <a:r>
              <a:rPr lang="en-US" dirty="0" err="1">
                <a:solidFill>
                  <a:srgbClr val="008000"/>
                </a:solidFill>
                <a:latin typeface="Comic Sans MS"/>
                <a:cs typeface="Comic Sans MS"/>
              </a:rPr>
              <a:t>num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 = ( + | - )? { digit }+ . { digit }+</a:t>
            </a:r>
            <a:endParaRPr lang="en-US" dirty="0"/>
          </a:p>
          <a:p>
            <a:r>
              <a:rPr lang="en-US" dirty="0"/>
              <a:t>Regular Language vs. Context </a:t>
            </a:r>
            <a:r>
              <a:rPr lang="en-US"/>
              <a:t>Free Language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JFlex and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cup.jar</a:t>
            </a:r>
            <a:r>
              <a:rPr lang="en-US" dirty="0"/>
              <a:t> contains JFlex and CUP programs</a:t>
            </a:r>
          </a:p>
          <a:p>
            <a:r>
              <a:rPr lang="en-US" dirty="0"/>
              <a:t>Set </a:t>
            </a:r>
            <a:r>
              <a:rPr lang="en-US" dirty="0" err="1"/>
              <a:t>classpath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085177"/>
            <a:ext cx="8496300" cy="3040985"/>
          </a:xfrm>
          <a:prstGeom prst="rect">
            <a:avLst/>
          </a:prstGeom>
          <a:solidFill>
            <a:schemeClr val="tx1"/>
          </a:solidFill>
          <a:ln w="539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4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>
                <a:solidFill>
                  <a:prstClr val="black"/>
                </a:solidFill>
              </a:rPr>
            </a:br>
            <a:r>
              <a:rPr lang="en-US" sz="4900" dirty="0">
                <a:solidFill>
                  <a:prstClr val="black"/>
                </a:solidFill>
              </a:rPr>
              <a:t>JFlex Scanner</a:t>
            </a:r>
            <a:br>
              <a:rPr lang="en-US" sz="4900" dirty="0">
                <a:solidFill>
                  <a:prstClr val="black"/>
                </a:solidFill>
              </a:rPr>
            </a:b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Goal: Construct a JFlex Scanner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Calculator Language: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exprList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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exprList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; | ε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 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num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|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addop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|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	 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mulop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| (&lt;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&gt;)</a:t>
            </a:r>
          </a:p>
          <a:p>
            <a:pPr marL="457200" lvl="1" indent="0">
              <a:buNone/>
            </a:pPr>
            <a:endParaRPr lang="en-US" sz="3200" dirty="0">
              <a:solidFill>
                <a:srgbClr val="1F497D"/>
              </a:solidFill>
              <a:sym typeface="Wingdings"/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1F497D"/>
                </a:solidFill>
                <a:sym typeface="Wingdings"/>
              </a:rPr>
              <a:t>Example strings: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1F497D"/>
                </a:solidFill>
                <a:sym typeface="Wingdings"/>
              </a:rPr>
              <a:t>	55.7+23     (2*5.1)-3.1</a:t>
            </a:r>
          </a:p>
          <a:p>
            <a:pPr marL="457200" lvl="1" indent="0">
              <a:buNone/>
            </a:pPr>
            <a:endParaRPr lang="en-US" sz="3200" dirty="0">
              <a:solidFill>
                <a:srgbClr val="1F497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13922</TotalTime>
  <Words>461</Words>
  <Application>Microsoft Office PowerPoint</Application>
  <PresentationFormat>On-screen Show (4:3)</PresentationFormat>
  <Paragraphs>167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Comic Sans MS</vt:lpstr>
      <vt:lpstr>Office Theme</vt:lpstr>
      <vt:lpstr>PowerPoint Presentation</vt:lpstr>
      <vt:lpstr>File submissions</vt:lpstr>
      <vt:lpstr>Compilers</vt:lpstr>
      <vt:lpstr>Scanner – Lexical Analyzer</vt:lpstr>
      <vt:lpstr>Scanner</vt:lpstr>
      <vt:lpstr>JFlex Regular Expressions</vt:lpstr>
      <vt:lpstr>Regular Definition</vt:lpstr>
      <vt:lpstr>JFlex and CUP</vt:lpstr>
      <vt:lpstr> JFlex Scanner </vt:lpstr>
      <vt:lpstr>JFlex Scanner</vt:lpstr>
      <vt:lpstr>JFlex Scanner</vt:lpstr>
      <vt:lpstr>JFlex Scanner</vt:lpstr>
      <vt:lpstr>JFlex Scanner</vt:lpstr>
      <vt:lpstr>JFlex Specification Files</vt:lpstr>
      <vt:lpstr>JFlex Specification</vt:lpstr>
      <vt:lpstr>JFlex Scanner</vt:lpstr>
      <vt:lpstr>PowerPoint Presentation</vt:lpstr>
      <vt:lpstr> Scanner Program: LexTest.java</vt:lpstr>
      <vt:lpstr>JFlex 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</dc:title>
  <dc:creator>Farhan Siddiqui</dc:creator>
  <cp:lastModifiedBy>Michael Skalak</cp:lastModifiedBy>
  <cp:revision>59</cp:revision>
  <cp:lastPrinted>2018-10-06T21:40:30Z</cp:lastPrinted>
  <dcterms:created xsi:type="dcterms:W3CDTF">2016-10-17T22:14:05Z</dcterms:created>
  <dcterms:modified xsi:type="dcterms:W3CDTF">2019-10-08T12:57:36Z</dcterms:modified>
</cp:coreProperties>
</file>