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71" r:id="rId12"/>
    <p:sldId id="275" r:id="rId13"/>
    <p:sldId id="272" r:id="rId14"/>
    <p:sldId id="268" r:id="rId15"/>
    <p:sldId id="274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11" autoAdjust="0"/>
  </p:normalViewPr>
  <p:slideViewPr>
    <p:cSldViewPr snapToGrid="0" snapToObjects="1">
      <p:cViewPr>
        <p:scale>
          <a:sx n="100" d="100"/>
          <a:sy n="100" d="100"/>
        </p:scale>
        <p:origin x="-112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13D68-5C2E-274B-9163-D59C2642463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7F2DE-F3B3-F549-968C-6A61597C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96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55C6F-111C-8A46-91CF-239E1409BDCB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FEB6-F426-F44A-AD69-03EC643E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FEB6-F426-F44A-AD69-03EC643E2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FEB6-F426-F44A-AD69-03EC643E2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9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FEB6-F426-F44A-AD69-03EC643E2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0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B615-2EB1-0141-B195-E2BEA9FB012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A43E-C168-984C-B943-3B043BD21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JFlex </a:t>
            </a:r>
            <a:r>
              <a:rPr lang="en-US" dirty="0">
                <a:solidFill>
                  <a:prstClr val="black"/>
                </a:solidFill>
              </a:rPr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000"/>
          </a:xfrm>
        </p:spPr>
        <p:txBody>
          <a:bodyPr>
            <a:normAutofit/>
          </a:bodyPr>
          <a:lstStyle/>
          <a:p>
            <a:r>
              <a:rPr lang="en-US" dirty="0" smtClean="0"/>
              <a:t>Specifying Numeric Codes</a:t>
            </a:r>
            <a:endParaRPr lang="en-US" dirty="0">
              <a:solidFill>
                <a:srgbClr val="1F497D"/>
              </a:solidFill>
            </a:endParaRP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sym.java</a:t>
            </a:r>
          </a:p>
          <a:p>
            <a:pPr lvl="1"/>
            <a:endParaRPr lang="en-US" dirty="0">
              <a:solidFill>
                <a:srgbClr val="1F497D"/>
              </a:solidFill>
            </a:endParaRPr>
          </a:p>
          <a:p>
            <a:pPr lvl="1"/>
            <a:endParaRPr lang="en-US" dirty="0" smtClean="0">
              <a:solidFill>
                <a:srgbClr val="1F497D"/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8" y="2078038"/>
            <a:ext cx="8746811" cy="408327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60126"/>
              </p:ext>
            </p:extLst>
          </p:nvPr>
        </p:nvGraphicFramePr>
        <p:xfrm>
          <a:off x="3048000" y="50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8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JFlex specification to describe Lexemes</a:t>
            </a:r>
          </a:p>
          <a:p>
            <a:pPr lvl="1"/>
            <a:r>
              <a:rPr lang="en-US" sz="2400" dirty="0" smtClean="0">
                <a:solidFill>
                  <a:srgbClr val="1F497D"/>
                </a:solidFill>
                <a:latin typeface="Comic Sans MS"/>
                <a:cs typeface="Comic Sans MS"/>
              </a:rPr>
              <a:t>DIGIT = [0 – 9]</a:t>
            </a:r>
          </a:p>
          <a:p>
            <a:pPr lvl="1"/>
            <a:r>
              <a:rPr lang="en-US" sz="2400" dirty="0" smtClean="0">
                <a:solidFill>
                  <a:srgbClr val="1F497D"/>
                </a:solidFill>
                <a:latin typeface="Comic Sans MS"/>
                <a:cs typeface="Comic Sans MS"/>
              </a:rPr>
              <a:t>NUM = { DIGIT }+( “.” { DIGIT }+)?</a:t>
            </a: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.</a:t>
            </a:r>
            <a:r>
              <a:rPr lang="en-US" dirty="0" err="1" smtClean="0">
                <a:solidFill>
                  <a:srgbClr val="1F497D"/>
                </a:solidFill>
              </a:rPr>
              <a:t>lex</a:t>
            </a:r>
            <a:r>
              <a:rPr lang="en-US" dirty="0" smtClean="0">
                <a:solidFill>
                  <a:srgbClr val="1F497D"/>
                </a:solidFill>
              </a:rPr>
              <a:t> extension for file containing the specification</a:t>
            </a: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example.lex (shown next)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4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JFlex</a:t>
            </a:r>
            <a:r>
              <a:rPr lang="en-US" dirty="0"/>
              <a:t> </a:t>
            </a:r>
            <a:r>
              <a:rPr lang="en-US" dirty="0" smtClean="0"/>
              <a:t>Specification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usercode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%%</a:t>
            </a:r>
          </a:p>
          <a:p>
            <a:pPr marL="0" indent="0">
              <a:buNone/>
            </a:pPr>
            <a:r>
              <a:rPr lang="en-US" dirty="0" err="1" smtClean="0"/>
              <a:t>Jflex</a:t>
            </a:r>
            <a:r>
              <a:rPr lang="en-US" dirty="0" smtClean="0"/>
              <a:t> Directives</a:t>
            </a:r>
          </a:p>
          <a:p>
            <a:pPr marL="0" indent="0">
              <a:buNone/>
            </a:pPr>
            <a:r>
              <a:rPr lang="en-US" dirty="0" smtClean="0"/>
              <a:t>%%</a:t>
            </a:r>
          </a:p>
          <a:p>
            <a:pPr marL="0" indent="0">
              <a:buNone/>
            </a:pPr>
            <a:r>
              <a:rPr lang="en-US" dirty="0" smtClean="0"/>
              <a:t>regular expressions rules and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8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JFlex Specification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231900"/>
            <a:ext cx="8764676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Generate </a:t>
            </a:r>
            <a:r>
              <a:rPr lang="en-US" dirty="0" err="1" smtClean="0"/>
              <a:t>Yylex.java</a:t>
            </a:r>
            <a:r>
              <a:rPr lang="en-US" dirty="0" smtClean="0"/>
              <a:t> – the Scanner class</a:t>
            </a:r>
          </a:p>
          <a:p>
            <a:pPr lvl="1"/>
            <a:r>
              <a:rPr lang="en-US" dirty="0" smtClean="0"/>
              <a:t>use example.lex as input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2563"/>
            <a:ext cx="9042401" cy="413543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541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Yylex.java</a:t>
            </a:r>
            <a:r>
              <a:rPr lang="en-US" dirty="0" smtClean="0"/>
              <a:t> – the scanner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0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 Scanner Program: </a:t>
            </a:r>
            <a:r>
              <a:rPr lang="en-US" dirty="0" err="1" smtClean="0">
                <a:solidFill>
                  <a:prstClr val="black"/>
                </a:solidFill>
              </a:rPr>
              <a:t>LexTest.java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214438"/>
            <a:ext cx="9118600" cy="59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4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26068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30858"/>
              </p:ext>
            </p:extLst>
          </p:nvPr>
        </p:nvGraphicFramePr>
        <p:xfrm>
          <a:off x="2806700" y="291466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97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– Lexical Analyzer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684338"/>
            <a:ext cx="753581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92" y="1739900"/>
            <a:ext cx="5464908" cy="1464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058" y="3591580"/>
            <a:ext cx="69180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Scanning = Pattern matching </a:t>
            </a:r>
          </a:p>
          <a:p>
            <a:endParaRPr lang="en-US" sz="2800" dirty="0" smtClean="0"/>
          </a:p>
          <a:p>
            <a:r>
              <a:rPr lang="en-US" sz="2800" dirty="0" smtClean="0"/>
              <a:t>E.g. identifier token, double literal</a:t>
            </a:r>
          </a:p>
          <a:p>
            <a:endParaRPr lang="en-US" sz="2800" dirty="0" smtClean="0"/>
          </a:p>
          <a:p>
            <a:r>
              <a:rPr lang="en-US" sz="2800" dirty="0" smtClean="0"/>
              <a:t>Patterns defined by using </a:t>
            </a:r>
            <a:r>
              <a:rPr lang="en-US" sz="2800" i="1" dirty="0" smtClean="0"/>
              <a:t>Regular Expressions </a:t>
            </a:r>
          </a:p>
          <a:p>
            <a:r>
              <a:rPr lang="en-US" sz="2800" dirty="0" smtClean="0"/>
              <a:t>(will utilize a tool called JFlex)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808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JFlex Regular Expressions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08110"/>
              </p:ext>
            </p:extLst>
          </p:nvPr>
        </p:nvGraphicFramePr>
        <p:xfrm>
          <a:off x="457200" y="1663700"/>
          <a:ext cx="8229600" cy="475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54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Match</a:t>
                      </a:r>
                      <a:endParaRPr lang="en-US" sz="2000" dirty="0"/>
                    </a:p>
                  </a:txBody>
                  <a:tcPr/>
                </a:tc>
              </a:tr>
              <a:tr h="4554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[ …. 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Character 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of a set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[a – </a:t>
                      </a:r>
                      <a:r>
                        <a:rPr lang="en-US" sz="2000" dirty="0" err="1" smtClean="0"/>
                        <a:t>zA</a:t>
                      </a:r>
                      <a:r>
                        <a:rPr lang="en-US" sz="2000" dirty="0" smtClean="0"/>
                        <a:t> – Z]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letter</a:t>
                      </a:r>
                      <a:endParaRPr lang="en-US" sz="2000" dirty="0"/>
                    </a:p>
                  </a:txBody>
                  <a:tcPr/>
                </a:tc>
              </a:tr>
              <a:tr h="7861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Kleene</a:t>
                      </a:r>
                      <a:r>
                        <a:rPr lang="en-US" sz="2000" dirty="0" smtClean="0"/>
                        <a:t> Closure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or more occurrences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or more a’s</a:t>
                      </a:r>
                      <a:endParaRPr lang="en-US" sz="2000" dirty="0"/>
                    </a:p>
                  </a:txBody>
                  <a:tcPr/>
                </a:tc>
              </a:tr>
              <a:tr h="7861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Positive</a:t>
                      </a:r>
                      <a:r>
                        <a:rPr lang="en-US" sz="2000" baseline="0" dirty="0" smtClean="0"/>
                        <a:t> Closure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or more occurrences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or more a’s</a:t>
                      </a:r>
                      <a:endParaRPr lang="en-US" sz="2000" dirty="0"/>
                    </a:p>
                  </a:txBody>
                  <a:tcPr/>
                </a:tc>
              </a:tr>
              <a:tr h="7861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Optional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or 1 occurrences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or ε</a:t>
                      </a:r>
                      <a:endParaRPr lang="en-US" sz="2000" dirty="0"/>
                    </a:p>
                  </a:txBody>
                  <a:tcPr/>
                </a:tc>
              </a:tr>
              <a:tr h="4554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|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Alternative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|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or b</a:t>
                      </a:r>
                      <a:endParaRPr lang="en-US" sz="2000" dirty="0"/>
                    </a:p>
                  </a:txBody>
                  <a:tcPr/>
                </a:tc>
              </a:tr>
              <a:tr h="7861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 … 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Grouping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(b | 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followed by  b or c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2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6500"/>
          </a:xfrm>
        </p:spPr>
        <p:txBody>
          <a:bodyPr>
            <a:normAutofit/>
          </a:bodyPr>
          <a:lstStyle/>
          <a:p>
            <a:r>
              <a:rPr lang="en-US" dirty="0" smtClean="0"/>
              <a:t>A named regular expression is a regular definition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letter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 = [a – </a:t>
            </a:r>
            <a:r>
              <a:rPr lang="en-US" dirty="0" err="1" smtClean="0">
                <a:solidFill>
                  <a:srgbClr val="1F497D"/>
                </a:solidFill>
                <a:latin typeface="Comic Sans MS"/>
                <a:cs typeface="Comic Sans MS"/>
              </a:rPr>
              <a:t>zA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 – Z]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digit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 = [0 – 9]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id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 = {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letter 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} ( {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letter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 } | {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digit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 } | _ ) *</a:t>
            </a:r>
          </a:p>
          <a:p>
            <a:pPr lvl="1"/>
            <a:r>
              <a:rPr lang="en-US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num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 = ( + | - )? { digit }+ . { digit }+</a:t>
            </a:r>
            <a:endParaRPr lang="en-US" dirty="0" smtClean="0"/>
          </a:p>
          <a:p>
            <a:r>
              <a:rPr lang="en-US" dirty="0" smtClean="0"/>
              <a:t>Regular Language vs. Context </a:t>
            </a:r>
            <a:r>
              <a:rPr lang="en-US" smtClean="0"/>
              <a:t>Free Language</a:t>
            </a: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16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JFlex and CUP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cup.jar</a:t>
            </a:r>
            <a:r>
              <a:rPr lang="en-US" dirty="0" smtClean="0"/>
              <a:t> contains JFlex and CUP programs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classpath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085177"/>
            <a:ext cx="8496300" cy="3040985"/>
          </a:xfrm>
          <a:prstGeom prst="rect">
            <a:avLst/>
          </a:prstGeom>
          <a:solidFill>
            <a:schemeClr val="tx1"/>
          </a:solidFill>
          <a:ln w="539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41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4900" dirty="0" smtClean="0">
                <a:solidFill>
                  <a:prstClr val="black"/>
                </a:solidFill>
              </a:rPr>
              <a:t>JFlex </a:t>
            </a:r>
            <a:r>
              <a:rPr lang="en-US" sz="4900" dirty="0">
                <a:solidFill>
                  <a:prstClr val="black"/>
                </a:solidFill>
              </a:rPr>
              <a:t>Scanner</a:t>
            </a:r>
            <a:br>
              <a:rPr lang="en-US" sz="4900" dirty="0">
                <a:solidFill>
                  <a:prstClr val="black"/>
                </a:solidFill>
              </a:rPr>
            </a:b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Goal: Construct a </a:t>
            </a:r>
            <a:r>
              <a:rPr lang="en-US" dirty="0" smtClean="0">
                <a:solidFill>
                  <a:prstClr val="black"/>
                </a:solidFill>
              </a:rPr>
              <a:t>JFlex </a:t>
            </a:r>
            <a:r>
              <a:rPr lang="en-US" dirty="0">
                <a:solidFill>
                  <a:prstClr val="black"/>
                </a:solidFill>
              </a:rPr>
              <a:t>Scanner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Calculator Language: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</a:rPr>
              <a:t>exprList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&gt; 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 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</a:rPr>
              <a:t>exprList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&gt;  &lt;</a:t>
            </a:r>
            <a:r>
              <a:rPr lang="en-US" dirty="0" err="1">
                <a:solidFill>
                  <a:srgbClr val="1F497D"/>
                </a:solidFill>
                <a:latin typeface="Comic Sans MS"/>
                <a:cs typeface="Comic Sans MS"/>
              </a:rPr>
              <a:t>expr</a:t>
            </a: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</a:rPr>
              <a:t>&gt; ; 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| ε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&lt;</a:t>
            </a:r>
            <a:r>
              <a:rPr lang="en-US" dirty="0" err="1" smtClean="0">
                <a:solidFill>
                  <a:srgbClr val="1F497D"/>
                </a:solidFill>
                <a:latin typeface="Comic Sans MS"/>
                <a:cs typeface="Comic Sans MS"/>
              </a:rPr>
              <a:t>expr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</a:rPr>
              <a:t>&gt; 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 </a:t>
            </a:r>
            <a:r>
              <a:rPr lang="en-US" dirty="0" err="1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num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 | &lt;</a:t>
            </a:r>
            <a:r>
              <a:rPr lang="en-US" dirty="0" err="1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expr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&gt; </a:t>
            </a:r>
            <a:r>
              <a:rPr lang="en-US" dirty="0" err="1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addop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 &lt;</a:t>
            </a:r>
            <a:r>
              <a:rPr lang="en-US" dirty="0" err="1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expr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&gt; |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	 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 &lt;</a:t>
            </a:r>
            <a:r>
              <a:rPr lang="en-US" dirty="0" err="1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expr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&gt; </a:t>
            </a:r>
            <a:r>
              <a:rPr lang="en-US" dirty="0" err="1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mulop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 &lt;</a:t>
            </a:r>
            <a:r>
              <a:rPr lang="en-US" dirty="0" err="1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expr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&gt; | (&lt;</a:t>
            </a:r>
            <a:r>
              <a:rPr lang="en-US" dirty="0" err="1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expr</a:t>
            </a:r>
            <a:r>
              <a:rPr lang="en-US" dirty="0" smtClean="0">
                <a:solidFill>
                  <a:srgbClr val="1F497D"/>
                </a:solidFill>
                <a:latin typeface="Comic Sans MS"/>
                <a:cs typeface="Comic Sans MS"/>
                <a:sym typeface="Wingdings"/>
              </a:rPr>
              <a:t>&gt;)</a:t>
            </a:r>
          </a:p>
          <a:p>
            <a:pPr marL="457200" lvl="1" indent="0">
              <a:buNone/>
            </a:pPr>
            <a:endParaRPr lang="en-US" sz="3200" dirty="0" smtClean="0">
              <a:solidFill>
                <a:srgbClr val="1F497D"/>
              </a:solidFill>
              <a:sym typeface="Wingdings"/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1F497D"/>
                </a:solidFill>
                <a:sym typeface="Wingdings"/>
              </a:rPr>
              <a:t>Example strings: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1F497D"/>
                </a:solidFill>
                <a:sym typeface="Wingdings"/>
              </a:rPr>
              <a:t>	</a:t>
            </a:r>
            <a:r>
              <a:rPr lang="en-US" sz="3200" dirty="0" smtClean="0">
                <a:solidFill>
                  <a:srgbClr val="1F497D"/>
                </a:solidFill>
                <a:sym typeface="Wingdings"/>
              </a:rPr>
              <a:t>55.7+23     (2*5.1)-3.1</a:t>
            </a:r>
          </a:p>
          <a:p>
            <a:pPr marL="457200" lvl="1" indent="0">
              <a:buNone/>
            </a:pPr>
            <a:endParaRPr lang="en-US" sz="3200" dirty="0">
              <a:solidFill>
                <a:srgbClr val="1F497D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8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01200"/>
              </p:ext>
            </p:extLst>
          </p:nvPr>
        </p:nvGraphicFramePr>
        <p:xfrm>
          <a:off x="1524000" y="1701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61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JFlex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String from the Calculator Language</a:t>
            </a:r>
          </a:p>
          <a:p>
            <a:r>
              <a:rPr lang="en-US" dirty="0" smtClean="0"/>
              <a:t>Output: List of Token – Value pairs</a:t>
            </a:r>
          </a:p>
          <a:p>
            <a:endParaRPr lang="en-US" dirty="0"/>
          </a:p>
          <a:p>
            <a:r>
              <a:rPr lang="en-US" dirty="0" smtClean="0"/>
              <a:t>Input: 5+4.8;</a:t>
            </a: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token 4, value 5</a:t>
            </a: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token 1, value +</a:t>
            </a:r>
          </a:p>
          <a:p>
            <a:pPr lvl="1"/>
            <a:r>
              <a:rPr lang="en-US" dirty="0" smtClean="0">
                <a:solidFill>
                  <a:srgbClr val="1F497D"/>
                </a:solidFill>
              </a:rPr>
              <a:t>token 4, value 4.8</a:t>
            </a:r>
          </a:p>
          <a:p>
            <a:pPr lvl="1"/>
            <a:r>
              <a:rPr lang="en-US" smtClean="0">
                <a:solidFill>
                  <a:srgbClr val="1F497D"/>
                </a:solidFill>
              </a:rPr>
              <a:t>token 6 </a:t>
            </a:r>
            <a:endParaRPr lang="en-US" dirty="0">
              <a:solidFill>
                <a:srgbClr val="1F497D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63795"/>
              </p:ext>
            </p:extLst>
          </p:nvPr>
        </p:nvGraphicFramePr>
        <p:xfrm>
          <a:off x="558800" y="170180"/>
          <a:ext cx="7327900" cy="322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/>
                <a:gridCol w="3663950"/>
              </a:tblGrid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 Code</a:t>
                      </a:r>
                      <a:endParaRPr lang="en-US" dirty="0"/>
                    </a:p>
                  </a:txBody>
                  <a:tcPr/>
                </a:tc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02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6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9894</TotalTime>
  <Words>440</Words>
  <Application>Microsoft Macintosh PowerPoint</Application>
  <PresentationFormat>On-screen Show (4:3)</PresentationFormat>
  <Paragraphs>163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Compilers</vt:lpstr>
      <vt:lpstr>Scanner – Lexical Analyzer</vt:lpstr>
      <vt:lpstr>Scanner</vt:lpstr>
      <vt:lpstr>JFlex Regular Expressions</vt:lpstr>
      <vt:lpstr>Regular Definition</vt:lpstr>
      <vt:lpstr>JFlex and CUP</vt:lpstr>
      <vt:lpstr> JFlex Scanner </vt:lpstr>
      <vt:lpstr>JFlex Scanner</vt:lpstr>
      <vt:lpstr>JFlex Scanner</vt:lpstr>
      <vt:lpstr>JFlex Scanner</vt:lpstr>
      <vt:lpstr>JFlex Scanner</vt:lpstr>
      <vt:lpstr>JFlex Specification Files</vt:lpstr>
      <vt:lpstr>JFlex Specification</vt:lpstr>
      <vt:lpstr>JFlex Scanner</vt:lpstr>
      <vt:lpstr>PowerPoint Presentation</vt:lpstr>
      <vt:lpstr> Scanner Program: LexTest.java</vt:lpstr>
      <vt:lpstr>JFlex Scanner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</dc:title>
  <dc:creator>Farhan Siddiqui</dc:creator>
  <cp:lastModifiedBy>Farhan Siddiqui</cp:lastModifiedBy>
  <cp:revision>57</cp:revision>
  <cp:lastPrinted>2018-10-06T21:40:30Z</cp:lastPrinted>
  <dcterms:created xsi:type="dcterms:W3CDTF">2016-10-17T22:14:05Z</dcterms:created>
  <dcterms:modified xsi:type="dcterms:W3CDTF">2018-10-09T17:18:28Z</dcterms:modified>
</cp:coreProperties>
</file>