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9" r:id="rId3"/>
    <p:sldId id="28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0" r:id="rId13"/>
    <p:sldId id="271" r:id="rId14"/>
    <p:sldId id="274" r:id="rId15"/>
    <p:sldId id="273" r:id="rId16"/>
    <p:sldId id="278" r:id="rId17"/>
    <p:sldId id="272" r:id="rId18"/>
    <p:sldId id="276" r:id="rId19"/>
    <p:sldId id="277" r:id="rId20"/>
    <p:sldId id="265" r:id="rId21"/>
    <p:sldId id="267" r:id="rId22"/>
    <p:sldId id="266" r:id="rId23"/>
    <p:sldId id="268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32" autoAdjust="0"/>
  </p:normalViewPr>
  <p:slideViewPr>
    <p:cSldViewPr snapToGrid="0" snapToObjects="1">
      <p:cViewPr>
        <p:scale>
          <a:sx n="100" d="100"/>
          <a:sy n="100" d="100"/>
        </p:scale>
        <p:origin x="-680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FED3F-3305-1848-8A9E-4E27CA3951D5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79193-B65C-3E4A-806B-A4906AC5E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8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6FEB6-F426-F44A-AD69-03EC643E24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9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A07B-79FB-2140-A96C-28D6C48BFBA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B342-34DB-CE49-A23E-AB3134C1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0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A07B-79FB-2140-A96C-28D6C48BFBA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B342-34DB-CE49-A23E-AB3134C1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4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A07B-79FB-2140-A96C-28D6C48BFBA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B342-34DB-CE49-A23E-AB3134C1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5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A07B-79FB-2140-A96C-28D6C48BFBA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B342-34DB-CE49-A23E-AB3134C1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3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A07B-79FB-2140-A96C-28D6C48BFBA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B342-34DB-CE49-A23E-AB3134C1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0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A07B-79FB-2140-A96C-28D6C48BFBA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B342-34DB-CE49-A23E-AB3134C1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3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A07B-79FB-2140-A96C-28D6C48BFBA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B342-34DB-CE49-A23E-AB3134C1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9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A07B-79FB-2140-A96C-28D6C48BFBA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B342-34DB-CE49-A23E-AB3134C1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A07B-79FB-2140-A96C-28D6C48BFBA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B342-34DB-CE49-A23E-AB3134C1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9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A07B-79FB-2140-A96C-28D6C48BFBA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B342-34DB-CE49-A23E-AB3134C1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9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A07B-79FB-2140-A96C-28D6C48BFBA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B342-34DB-CE49-A23E-AB3134C1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DA07B-79FB-2140-A96C-28D6C48BFBA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AB342-34DB-CE49-A23E-AB3134C1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4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6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CUP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format</a:t>
            </a:r>
          </a:p>
          <a:p>
            <a:pPr lvl="1"/>
            <a:r>
              <a:rPr lang="en-US" dirty="0" smtClean="0"/>
              <a:t>imports</a:t>
            </a:r>
          </a:p>
          <a:p>
            <a:pPr lvl="1"/>
            <a:r>
              <a:rPr lang="en-US" dirty="0" smtClean="0"/>
              <a:t>directives</a:t>
            </a:r>
          </a:p>
          <a:p>
            <a:pPr lvl="1"/>
            <a:r>
              <a:rPr lang="en-US" dirty="0" smtClean="0"/>
              <a:t>declarations of tokens and non-terminals</a:t>
            </a:r>
          </a:p>
          <a:p>
            <a:pPr lvl="1"/>
            <a:r>
              <a:rPr lang="en-US" dirty="0" smtClean="0"/>
              <a:t>grammar rules and actions</a:t>
            </a:r>
          </a:p>
        </p:txBody>
      </p:sp>
    </p:spTree>
    <p:extLst>
      <p:ext uri="{BB962C8B-B14F-4D97-AF65-F5344CB8AC3E}">
        <p14:creationId xmlns:p14="http://schemas.microsoft.com/office/powerpoint/2010/main" val="3965265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565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76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6200"/>
            <a:ext cx="8755135" cy="34417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Imports and 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5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Declaration of Tokens and Non-Terminals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417638"/>
            <a:ext cx="4515110" cy="3309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752" y="4635500"/>
            <a:ext cx="7990348" cy="2774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300" y="2441648"/>
            <a:ext cx="5448300" cy="16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61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Declaration of Tokens and Non-Terminals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99" y="1816100"/>
            <a:ext cx="3467101" cy="678919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705100"/>
            <a:ext cx="8229600" cy="3421063"/>
          </a:xfrm>
        </p:spPr>
        <p:txBody>
          <a:bodyPr/>
          <a:lstStyle/>
          <a:p>
            <a:r>
              <a:rPr lang="en-US" dirty="0" smtClean="0"/>
              <a:t>precedence &lt;spec&gt; terminal {, terminal}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&lt;spec&gt; </a:t>
            </a:r>
            <a:r>
              <a:rPr lang="en-US" dirty="0" smtClean="0">
                <a:sym typeface="Wingdings"/>
              </a:rPr>
              <a:t> left | right | </a:t>
            </a:r>
            <a:r>
              <a:rPr lang="en-US" dirty="0" err="1" smtClean="0">
                <a:sym typeface="Wingdings"/>
              </a:rPr>
              <a:t>nonassoc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079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87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Next…</a:t>
            </a:r>
            <a:br>
              <a:rPr lang="en-US" dirty="0" smtClean="0"/>
            </a:br>
            <a:r>
              <a:rPr lang="en-US" dirty="0" smtClean="0"/>
              <a:t>Grammar Rules and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33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0"/>
            <a:ext cx="85098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48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0"/>
            <a:ext cx="8509844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65238"/>
            <a:ext cx="8382000" cy="19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30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0"/>
            <a:ext cx="8509844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937000"/>
            <a:ext cx="80391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93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0"/>
            <a:ext cx="8509844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1308100"/>
            <a:ext cx="8421527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7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in a Compiler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1571667"/>
            <a:ext cx="7124700" cy="442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19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951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096" y="5092700"/>
            <a:ext cx="3656004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0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Adding “repeat” functionality to the calculator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94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Repeats the digits of a given integer before evaluating the integer as a number. 	</a:t>
            </a:r>
          </a:p>
          <a:p>
            <a:r>
              <a:rPr lang="en-US" dirty="0" smtClean="0"/>
              <a:t>Functionality triggered by the letter “r”</a:t>
            </a:r>
          </a:p>
          <a:p>
            <a:r>
              <a:rPr lang="en-US" dirty="0" smtClean="0"/>
              <a:t>r235 = 235235</a:t>
            </a:r>
          </a:p>
          <a:p>
            <a:r>
              <a:rPr lang="en-US" dirty="0" smtClean="0"/>
              <a:t>4.5 + r4 = ?</a:t>
            </a:r>
          </a:p>
          <a:p>
            <a:pPr marL="457200" lvl="1" indent="0">
              <a:buNone/>
            </a:pPr>
            <a:r>
              <a:rPr lang="en-US" dirty="0" smtClean="0"/>
              <a:t> = 48.5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70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0"/>
            <a:ext cx="7975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66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565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42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Analyzer (Parser)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847672"/>
            <a:ext cx="7213600" cy="429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21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5 + 4.8 ;</a:t>
            </a:r>
          </a:p>
          <a:p>
            <a:pPr lvl="1"/>
            <a:r>
              <a:rPr lang="en-US" dirty="0" smtClean="0">
                <a:solidFill>
                  <a:srgbClr val="1F497D"/>
                </a:solidFill>
              </a:rPr>
              <a:t>token 4, value 5</a:t>
            </a:r>
          </a:p>
          <a:p>
            <a:pPr lvl="1"/>
            <a:r>
              <a:rPr lang="en-US" dirty="0" smtClean="0">
                <a:solidFill>
                  <a:srgbClr val="1F497D"/>
                </a:solidFill>
              </a:rPr>
              <a:t>token 1, value +</a:t>
            </a:r>
          </a:p>
          <a:p>
            <a:pPr lvl="1"/>
            <a:r>
              <a:rPr lang="en-US" dirty="0" smtClean="0">
                <a:solidFill>
                  <a:srgbClr val="1F497D"/>
                </a:solidFill>
              </a:rPr>
              <a:t>token 4, value 4.8</a:t>
            </a:r>
          </a:p>
          <a:p>
            <a:pPr lvl="1"/>
            <a:r>
              <a:rPr lang="en-US" dirty="0" smtClean="0">
                <a:solidFill>
                  <a:srgbClr val="1F497D"/>
                </a:solidFill>
              </a:rPr>
              <a:t>token 6 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5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08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Parser for an Attribute Grammar</a:t>
            </a:r>
          </a:p>
          <a:p>
            <a:pPr lvl="1"/>
            <a:r>
              <a:rPr lang="en-US" dirty="0" smtClean="0"/>
              <a:t>One </a:t>
            </a:r>
            <a:r>
              <a:rPr lang="en-US" i="1" dirty="0" smtClean="0"/>
              <a:t>synthesized attribute</a:t>
            </a:r>
            <a:r>
              <a:rPr lang="en-US" dirty="0" smtClean="0"/>
              <a:t> called “</a:t>
            </a:r>
            <a:r>
              <a:rPr lang="en-US" dirty="0" err="1" smtClean="0"/>
              <a:t>calcVal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Parser computes “</a:t>
            </a:r>
            <a:r>
              <a:rPr lang="en-US" dirty="0" err="1" smtClean="0"/>
              <a:t>calcVal</a:t>
            </a:r>
            <a:r>
              <a:rPr lang="en-US" dirty="0" smtClean="0"/>
              <a:t>” for every node in the parse tree (Leaves to Root)</a:t>
            </a:r>
          </a:p>
          <a:p>
            <a:pPr lvl="1"/>
            <a:r>
              <a:rPr lang="en-US" dirty="0" err="1" smtClean="0"/>
              <a:t>calcVal</a:t>
            </a:r>
            <a:r>
              <a:rPr lang="en-US" dirty="0" smtClean="0"/>
              <a:t> = actual numeric result</a:t>
            </a:r>
          </a:p>
          <a:p>
            <a:pPr lvl="1"/>
            <a:r>
              <a:rPr lang="en-US" dirty="0" smtClean="0"/>
              <a:t>“ 5 + 4.8 ; ”   </a:t>
            </a:r>
            <a:r>
              <a:rPr lang="en-US" dirty="0" err="1" smtClean="0"/>
              <a:t>calcVal</a:t>
            </a:r>
            <a:r>
              <a:rPr lang="en-US" dirty="0" smtClean="0"/>
              <a:t> = 9.8</a:t>
            </a:r>
          </a:p>
          <a:p>
            <a:pPr lvl="1"/>
            <a:r>
              <a:rPr lang="en-US" dirty="0" smtClean="0"/>
              <a:t>“ 2 * ( 5 + 4 ) ; ” computed in two steps</a:t>
            </a:r>
          </a:p>
          <a:p>
            <a:pPr lvl="2"/>
            <a:r>
              <a:rPr lang="en-US" dirty="0" smtClean="0"/>
              <a:t>(5 + 4) = 9</a:t>
            </a:r>
          </a:p>
          <a:p>
            <a:pPr lvl="2"/>
            <a:r>
              <a:rPr lang="en-US" dirty="0" smtClean="0"/>
              <a:t> 2 * 9 = 18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274638"/>
            <a:ext cx="6337300" cy="186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98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for Computing </a:t>
            </a:r>
            <a:r>
              <a:rPr lang="en-US" dirty="0" err="1" smtClean="0"/>
              <a:t>calcVal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CUP – Construction of Useful Parsers</a:t>
            </a:r>
          </a:p>
          <a:p>
            <a:r>
              <a:rPr lang="en-US" dirty="0" smtClean="0"/>
              <a:t>Ambiguous grammars with “disambiguating rules” permitted</a:t>
            </a:r>
          </a:p>
          <a:p>
            <a:r>
              <a:rPr lang="en-US" dirty="0" smtClean="0"/>
              <a:t>Generates a Java-</a:t>
            </a:r>
            <a:r>
              <a:rPr lang="en-US" smtClean="0"/>
              <a:t>based parser </a:t>
            </a:r>
            <a:r>
              <a:rPr lang="en-US" dirty="0" smtClean="0"/>
              <a:t>using an Attribute Grammar specification</a:t>
            </a:r>
          </a:p>
          <a:p>
            <a:r>
              <a:rPr lang="en-US" dirty="0" smtClean="0"/>
              <a:t>Works well with synthesized attributes</a:t>
            </a:r>
          </a:p>
          <a:p>
            <a:r>
              <a:rPr lang="en-US" dirty="0" smtClean="0"/>
              <a:t>When a rule is used in a reduction, the attribute of LHS is computed using attributes of RHS</a:t>
            </a:r>
          </a:p>
        </p:txBody>
      </p:sp>
    </p:spTree>
    <p:extLst>
      <p:ext uri="{BB962C8B-B14F-4D97-AF65-F5344CB8AC3E}">
        <p14:creationId xmlns:p14="http://schemas.microsoft.com/office/powerpoint/2010/main" val="21678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for Computing </a:t>
            </a:r>
            <a:r>
              <a:rPr lang="en-US" dirty="0" err="1" smtClean="0"/>
              <a:t>calcVal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JFlex</a:t>
            </a:r>
            <a:r>
              <a:rPr lang="en-US" dirty="0" smtClean="0"/>
              <a:t> Scanner can be made to interface with a CUP 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3022600"/>
            <a:ext cx="3657600" cy="131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89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CUP specification placed in a file with a </a:t>
            </a:r>
            <a:r>
              <a:rPr lang="en-US" b="1" dirty="0" smtClean="0"/>
              <a:t>.cup </a:t>
            </a:r>
            <a:r>
              <a:rPr lang="en-US" dirty="0" smtClean="0"/>
              <a:t>extension</a:t>
            </a:r>
          </a:p>
          <a:p>
            <a:r>
              <a:rPr lang="en-US" dirty="0" smtClean="0"/>
              <a:t>Generate the Parser code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tx2"/>
                </a:solidFill>
                <a:latin typeface="Abadi MT Condensed Light"/>
                <a:cs typeface="Abadi MT Condensed Light"/>
              </a:rPr>
              <a:t>java –</a:t>
            </a:r>
            <a:r>
              <a:rPr lang="en-US" dirty="0" err="1" smtClean="0">
                <a:solidFill>
                  <a:schemeClr val="tx2"/>
                </a:solidFill>
                <a:latin typeface="Abadi MT Condensed Light"/>
                <a:cs typeface="Abadi MT Condensed Light"/>
              </a:rPr>
              <a:t>cp</a:t>
            </a:r>
            <a:r>
              <a:rPr lang="en-US" dirty="0" smtClean="0">
                <a:solidFill>
                  <a:schemeClr val="tx2"/>
                </a:solidFill>
                <a:latin typeface="Abadi MT Condensed Light"/>
                <a:cs typeface="Abadi MT Condensed Light"/>
              </a:rPr>
              <a:t> </a:t>
            </a:r>
            <a:r>
              <a:rPr lang="en-US" dirty="0" err="1" smtClean="0">
                <a:latin typeface="Abadi MT Condensed Light"/>
                <a:cs typeface="Abadi MT Condensed Light"/>
              </a:rPr>
              <a:t>cup.jar</a:t>
            </a:r>
            <a:r>
              <a:rPr lang="en-US" dirty="0" smtClean="0">
                <a:latin typeface="Abadi MT Condensed Light"/>
                <a:cs typeface="Abadi MT Condensed Light"/>
              </a:rPr>
              <a:t>:.</a:t>
            </a:r>
            <a:r>
              <a:rPr lang="en-US" dirty="0" smtClean="0">
                <a:solidFill>
                  <a:schemeClr val="tx2"/>
                </a:solidFill>
                <a:latin typeface="Abadi MT Condensed Light"/>
                <a:cs typeface="Abadi MT Condensed Light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badi MT Condensed Light"/>
                <a:cs typeface="Abadi MT Condensed Light"/>
              </a:rPr>
              <a:t>java_cup.Main</a:t>
            </a:r>
            <a:r>
              <a:rPr lang="en-US" dirty="0" smtClean="0">
                <a:solidFill>
                  <a:schemeClr val="tx2"/>
                </a:solidFill>
                <a:latin typeface="Abadi MT Condensed Light"/>
                <a:cs typeface="Abadi MT Condensed Light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badi MT Condensed Light"/>
                <a:cs typeface="Abadi MT Condensed Light"/>
              </a:rPr>
              <a:t>example.cup</a:t>
            </a:r>
            <a:endParaRPr lang="en-US" dirty="0" smtClean="0">
              <a:solidFill>
                <a:schemeClr val="tx2"/>
              </a:solidFill>
              <a:latin typeface="Abadi MT Condensed Light"/>
              <a:cs typeface="Abadi MT Condensed Light"/>
            </a:endParaRPr>
          </a:p>
          <a:p>
            <a:r>
              <a:rPr lang="en-US" dirty="0" smtClean="0"/>
              <a:t>Following files are generated:</a:t>
            </a:r>
          </a:p>
          <a:p>
            <a:pPr lvl="1"/>
            <a:r>
              <a:rPr lang="en-US" dirty="0" err="1" smtClean="0"/>
              <a:t>parser.java</a:t>
            </a:r>
            <a:r>
              <a:rPr lang="en-US" dirty="0" smtClean="0"/>
              <a:t>   (contains parser code)</a:t>
            </a:r>
          </a:p>
          <a:p>
            <a:pPr lvl="1"/>
            <a:r>
              <a:rPr lang="en-US" dirty="0" err="1" smtClean="0"/>
              <a:t>sym.java</a:t>
            </a:r>
            <a:r>
              <a:rPr lang="en-US" dirty="0" smtClean="0"/>
              <a:t>    (contains token definitions as integer constants – must match tokens used in the scanner)</a:t>
            </a:r>
          </a:p>
        </p:txBody>
      </p:sp>
    </p:spTree>
    <p:extLst>
      <p:ext uri="{BB962C8B-B14F-4D97-AF65-F5344CB8AC3E}">
        <p14:creationId xmlns:p14="http://schemas.microsoft.com/office/powerpoint/2010/main" val="4262748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and Run the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65444" cy="4525963"/>
          </a:xfrm>
        </p:spPr>
        <p:txBody>
          <a:bodyPr/>
          <a:lstStyle/>
          <a:p>
            <a:r>
              <a:rPr lang="en-US" dirty="0" err="1" smtClean="0"/>
              <a:t>Yylex.java</a:t>
            </a:r>
            <a:r>
              <a:rPr lang="en-US" dirty="0" smtClean="0"/>
              <a:t> should exist</a:t>
            </a:r>
          </a:p>
          <a:p>
            <a:r>
              <a:rPr lang="en-US" dirty="0" smtClean="0"/>
              <a:t>Compile the parser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Abadi MT Condensed Light"/>
                <a:cs typeface="Abadi MT Condensed Light"/>
              </a:rPr>
              <a:t>javac</a:t>
            </a:r>
            <a:r>
              <a:rPr lang="en-US" dirty="0" smtClean="0">
                <a:solidFill>
                  <a:schemeClr val="tx2"/>
                </a:solidFill>
                <a:latin typeface="Abadi MT Condensed Light"/>
                <a:cs typeface="Abadi MT Condensed Light"/>
              </a:rPr>
              <a:t> –</a:t>
            </a:r>
            <a:r>
              <a:rPr lang="en-US" dirty="0" err="1" smtClean="0">
                <a:solidFill>
                  <a:schemeClr val="tx2"/>
                </a:solidFill>
                <a:latin typeface="Abadi MT Condensed Light"/>
                <a:cs typeface="Abadi MT Condensed Light"/>
              </a:rPr>
              <a:t>cp</a:t>
            </a:r>
            <a:r>
              <a:rPr lang="en-US" dirty="0" smtClean="0">
                <a:solidFill>
                  <a:schemeClr val="tx2"/>
                </a:solidFill>
                <a:latin typeface="Abadi MT Condensed Light"/>
                <a:cs typeface="Abadi MT Condensed Light"/>
              </a:rPr>
              <a:t> </a:t>
            </a:r>
            <a:r>
              <a:rPr lang="en-US" dirty="0" err="1" smtClean="0">
                <a:latin typeface="Abadi MT Condensed Light"/>
                <a:cs typeface="Abadi MT Condensed Light"/>
              </a:rPr>
              <a:t>cup.jar</a:t>
            </a:r>
            <a:r>
              <a:rPr lang="en-US" dirty="0" smtClean="0">
                <a:latin typeface="Abadi MT Condensed Light"/>
                <a:cs typeface="Abadi MT Condensed Light"/>
              </a:rPr>
              <a:t>:.</a:t>
            </a:r>
            <a:r>
              <a:rPr lang="en-US" dirty="0" smtClean="0">
                <a:solidFill>
                  <a:schemeClr val="tx2"/>
                </a:solidFill>
                <a:latin typeface="Abadi MT Condensed Light"/>
                <a:cs typeface="Abadi MT Condensed Light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badi MT Condensed Light"/>
                <a:cs typeface="Abadi MT Condensed Light"/>
              </a:rPr>
              <a:t>parser.java</a:t>
            </a:r>
            <a:endParaRPr lang="en-US" dirty="0" smtClean="0">
              <a:solidFill>
                <a:schemeClr val="tx2"/>
              </a:solidFill>
              <a:latin typeface="Abadi MT Condensed Light"/>
              <a:cs typeface="Abadi MT Condensed Light"/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tx2"/>
              </a:solidFill>
              <a:latin typeface="Abadi MT Condensed Light"/>
              <a:cs typeface="Abadi MT Condensed Light"/>
            </a:endParaRP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Run the parser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2"/>
                </a:solidFill>
                <a:latin typeface="Abadi MT Condensed Light"/>
                <a:cs typeface="Abadi MT Condensed Light"/>
              </a:rPr>
              <a:t>java –</a:t>
            </a:r>
            <a:r>
              <a:rPr lang="en-US" dirty="0" err="1" smtClean="0">
                <a:solidFill>
                  <a:schemeClr val="tx2"/>
                </a:solidFill>
                <a:latin typeface="Abadi MT Condensed Light"/>
                <a:cs typeface="Abadi MT Condensed Light"/>
              </a:rPr>
              <a:t>cp</a:t>
            </a:r>
            <a:r>
              <a:rPr lang="en-US" dirty="0" smtClean="0">
                <a:solidFill>
                  <a:schemeClr val="tx2"/>
                </a:solidFill>
                <a:latin typeface="Abadi MT Condensed Light"/>
                <a:cs typeface="Abadi MT Condensed Light"/>
              </a:rPr>
              <a:t> </a:t>
            </a:r>
            <a:r>
              <a:rPr lang="en-US" dirty="0" err="1" smtClean="0">
                <a:latin typeface="Abadi MT Condensed Light"/>
                <a:cs typeface="Abadi MT Condensed Light"/>
              </a:rPr>
              <a:t>cup.jar</a:t>
            </a:r>
            <a:r>
              <a:rPr lang="en-US" dirty="0" smtClean="0">
                <a:latin typeface="Abadi MT Condensed Light"/>
                <a:cs typeface="Abadi MT Condensed Light"/>
              </a:rPr>
              <a:t>:.</a:t>
            </a:r>
            <a:r>
              <a:rPr lang="en-US" dirty="0" smtClean="0">
                <a:solidFill>
                  <a:schemeClr val="tx2"/>
                </a:solidFill>
                <a:latin typeface="Abadi MT Condensed Light"/>
                <a:cs typeface="Abadi MT Condensed Light"/>
              </a:rPr>
              <a:t> parser &lt; </a:t>
            </a:r>
            <a:r>
              <a:rPr lang="en-US" dirty="0" err="1" smtClean="0">
                <a:solidFill>
                  <a:schemeClr val="tx2"/>
                </a:solidFill>
                <a:latin typeface="Abadi MT Condensed Light"/>
                <a:cs typeface="Abadi MT Condensed Light"/>
              </a:rPr>
              <a:t>input.txt</a:t>
            </a:r>
            <a:endParaRPr lang="en-US" dirty="0" smtClean="0">
              <a:solidFill>
                <a:schemeClr val="tx2"/>
              </a:solidFill>
              <a:latin typeface="Abadi MT Condensed Light"/>
              <a:cs typeface="Abadi MT Condensed Light"/>
            </a:endParaRPr>
          </a:p>
          <a:p>
            <a:pPr marL="457200" lvl="1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tx2"/>
              </a:solidFill>
              <a:latin typeface="Abadi MT Condensed Light"/>
              <a:cs typeface="Abadi MT Condensed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644" y="5054600"/>
            <a:ext cx="2649855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11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5863</TotalTime>
  <Words>303</Words>
  <Application>Microsoft Macintosh PowerPoint</Application>
  <PresentationFormat>On-screen Show (4:3)</PresentationFormat>
  <Paragraphs>62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Parsing</vt:lpstr>
      <vt:lpstr>Phases in a Compiler</vt:lpstr>
      <vt:lpstr>Syntax Analyzer (Parser)</vt:lpstr>
      <vt:lpstr>Scanning</vt:lpstr>
      <vt:lpstr>Implementing a Parser</vt:lpstr>
      <vt:lpstr>Parser for Computing calcVal</vt:lpstr>
      <vt:lpstr>Parser for Computing calcVal</vt:lpstr>
      <vt:lpstr>CUP</vt:lpstr>
      <vt:lpstr>Compile and Run the Parser</vt:lpstr>
      <vt:lpstr>CUP specification</vt:lpstr>
      <vt:lpstr>PowerPoint Presentation</vt:lpstr>
      <vt:lpstr>Imports and Directives</vt:lpstr>
      <vt:lpstr>Declaration of Tokens and Non-Terminals</vt:lpstr>
      <vt:lpstr>Declaration of Tokens and Non-Terminals</vt:lpstr>
      <vt:lpstr>Next… Grammar Rules and 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Adding “repeat” functionality to the calculator</vt:lpstr>
      <vt:lpstr>REPEAT Functionality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Farhan Siddiqui</dc:creator>
  <cp:lastModifiedBy>Farhan Siddiqui</cp:lastModifiedBy>
  <cp:revision>36</cp:revision>
  <dcterms:created xsi:type="dcterms:W3CDTF">2016-10-23T17:28:08Z</dcterms:created>
  <dcterms:modified xsi:type="dcterms:W3CDTF">2018-10-16T17:03:00Z</dcterms:modified>
</cp:coreProperties>
</file>