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61" r:id="rId4"/>
    <p:sldId id="262" r:id="rId5"/>
    <p:sldId id="284" r:id="rId6"/>
    <p:sldId id="258" r:id="rId7"/>
    <p:sldId id="265" r:id="rId8"/>
    <p:sldId id="266" r:id="rId9"/>
    <p:sldId id="263" r:id="rId10"/>
    <p:sldId id="285" r:id="rId11"/>
    <p:sldId id="274" r:id="rId12"/>
    <p:sldId id="286" r:id="rId13"/>
    <p:sldId id="287" r:id="rId14"/>
    <p:sldId id="276" r:id="rId15"/>
    <p:sldId id="277" r:id="rId16"/>
    <p:sldId id="283" r:id="rId17"/>
    <p:sldId id="279" r:id="rId18"/>
    <p:sldId id="271" r:id="rId19"/>
    <p:sldId id="272" r:id="rId20"/>
    <p:sldId id="280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91" autoAdjust="0"/>
  </p:normalViewPr>
  <p:slideViewPr>
    <p:cSldViewPr snapToGrid="0" snapToObjects="1">
      <p:cViewPr varScale="1">
        <p:scale>
          <a:sx n="78" d="100"/>
          <a:sy n="78" d="100"/>
        </p:scale>
        <p:origin x="-14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5FA39-79C4-7642-AC47-F280F220338E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D4ADA-A98F-E04F-A170-544BD562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13227-9727-9A43-90AF-89D0FF1928C9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6461-ECB7-154C-A62D-D4AFA38E1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upon asking the query first prolog </a:t>
            </a:r>
            <a:r>
              <a:rPr lang="en-US" dirty="0" smtClean="0"/>
              <a:t>starts </a:t>
            </a:r>
            <a:r>
              <a:rPr lang="en-US" dirty="0" smtClean="0"/>
              <a:t>to search matching terms in 'Facts' in top-down manner for 'likes' predicate with two arguments and it can match likes(john, ...) i.e. Unification. Then it looks for the value of X asked in query and it returns answer X = </a:t>
            </a:r>
            <a:r>
              <a:rPr lang="en-US" dirty="0" err="1" smtClean="0"/>
              <a:t>jane</a:t>
            </a:r>
            <a:r>
              <a:rPr lang="en-US" dirty="0" smtClean="0"/>
              <a:t> i.e. Instantiation - X is instantiated to '</a:t>
            </a:r>
            <a:r>
              <a:rPr lang="en-US" dirty="0" err="1" smtClean="0"/>
              <a:t>jane</a:t>
            </a:r>
            <a:r>
              <a:rPr lang="en-US" dirty="0" smtClean="0"/>
              <a:t>'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6461-ECB7-154C-A62D-D4AFA38E1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6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8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0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117D-EAF5-8645-A325-02A697C158FB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FD551-29B0-F545-935D-FC871E7DE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Logic Programming with Prolog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6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2088"/>
          </a:xfrm>
        </p:spPr>
        <p:txBody>
          <a:bodyPr/>
          <a:lstStyle/>
          <a:p>
            <a:r>
              <a:rPr lang="en-US" dirty="0" smtClean="0"/>
              <a:t>Variables in a goal are universally quantified</a:t>
            </a:r>
          </a:p>
          <a:p>
            <a:r>
              <a:rPr lang="en-US" dirty="0" smtClean="0"/>
              <a:t>Variables appearing only in sub-goals are existentially quantified</a:t>
            </a:r>
          </a:p>
          <a:p>
            <a:r>
              <a:rPr lang="en-US" dirty="0" smtClean="0"/>
              <a:t>suffix(A,B) :- append(X,A,B).</a:t>
            </a:r>
          </a:p>
          <a:p>
            <a:r>
              <a:rPr lang="en-US" dirty="0" smtClean="0"/>
              <a:t>For all, A,B, there exists X: append(X,A,B) =&gt; suffix(A,B)</a:t>
            </a:r>
          </a:p>
          <a:p>
            <a:r>
              <a:rPr lang="en-US" dirty="0" smtClean="0"/>
              <a:t>grandparent(X,Y) :- parent(X,Z),parent(Z,Y).</a:t>
            </a:r>
          </a:p>
          <a:p>
            <a:r>
              <a:rPr lang="en-US" dirty="0" smtClean="0"/>
              <a:t>For all X,Y, there exists Z: parent(X,Z) and parent(Z,Y) =&gt; grandparent(X,Y)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8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myList</a:t>
            </a:r>
            <a:r>
              <a:rPr lang="en-US" dirty="0"/>
              <a:t>([</a:t>
            </a:r>
            <a:r>
              <a:rPr lang="en-US" dirty="0" err="1"/>
              <a:t>a,b,c,d</a:t>
            </a:r>
            <a:r>
              <a:rPr lang="en-US" dirty="0"/>
              <a:t>])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myList</a:t>
            </a:r>
            <a:r>
              <a:rPr lang="en-US" dirty="0"/>
              <a:t>([</a:t>
            </a:r>
            <a:r>
              <a:rPr lang="en-US" dirty="0" err="1"/>
              <a:t>joe,jacky,jammy,justin</a:t>
            </a:r>
            <a:r>
              <a:rPr lang="en-US" dirty="0"/>
              <a:t>])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Prolog interpreter:</a:t>
            </a:r>
          </a:p>
          <a:p>
            <a:pPr lvl="1"/>
            <a:r>
              <a:rPr lang="en-US" dirty="0" smtClean="0"/>
              <a:t> considers goals in a query from left to right</a:t>
            </a:r>
          </a:p>
          <a:p>
            <a:pPr lvl="1"/>
            <a:r>
              <a:rPr lang="en-US" dirty="0" smtClean="0"/>
              <a:t>considers rules in the order they are listed in the program</a:t>
            </a:r>
          </a:p>
          <a:p>
            <a:pPr lvl="1"/>
            <a:r>
              <a:rPr lang="en-US" dirty="0" smtClean="0"/>
              <a:t>considers sub-goals from left to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When a rule is applied, the current sub-goal is unified against the rule’s goal.  As a result, substitution takes place:</a:t>
            </a:r>
          </a:p>
          <a:p>
            <a:r>
              <a:rPr lang="en-US" dirty="0" smtClean="0"/>
              <a:t>E.g. member(3,[1, 2, 3]) unifies with member(X, [Y | Z]) and the resulting substitution is:</a:t>
            </a:r>
          </a:p>
          <a:p>
            <a:pPr marL="0" indent="0">
              <a:buNone/>
            </a:pPr>
            <a:r>
              <a:rPr lang="en-US" dirty="0" smtClean="0"/>
              <a:t>    X</a:t>
            </a:r>
            <a:r>
              <a:rPr lang="en-US" dirty="0" smtClean="0">
                <a:sym typeface="Wingdings"/>
              </a:rPr>
              <a:t>3  Y1  Z[2,3]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78634"/>
            <a:ext cx="7037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studies</a:t>
            </a:r>
            <a:r>
              <a:rPr lang="en-US" sz="3000" dirty="0"/>
              <a:t>(</a:t>
            </a:r>
            <a:r>
              <a:rPr lang="en-US" sz="3000" dirty="0" err="1"/>
              <a:t>charlie</a:t>
            </a:r>
            <a:r>
              <a:rPr lang="en-US" sz="3000" dirty="0"/>
              <a:t>, </a:t>
            </a:r>
            <a:r>
              <a:rPr lang="en-US" sz="3000" dirty="0" smtClean="0"/>
              <a:t>comp</a:t>
            </a:r>
            <a:r>
              <a:rPr lang="en-US" sz="3000" dirty="0" smtClean="0"/>
              <a:t>135</a:t>
            </a:r>
            <a:r>
              <a:rPr lang="en-US" sz="3000" dirty="0"/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690261"/>
            <a:ext cx="40976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studies(</a:t>
            </a:r>
            <a:r>
              <a:rPr lang="en-US" sz="3000" dirty="0" err="1"/>
              <a:t>olivia</a:t>
            </a:r>
            <a:r>
              <a:rPr lang="en-US" sz="3000" dirty="0"/>
              <a:t>, </a:t>
            </a:r>
            <a:r>
              <a:rPr lang="en-US" sz="3000" dirty="0" smtClean="0"/>
              <a:t>comp</a:t>
            </a:r>
            <a:r>
              <a:rPr lang="en-US" sz="3000" dirty="0" smtClean="0"/>
              <a:t>135</a:t>
            </a:r>
            <a:r>
              <a:rPr lang="en-US" sz="3000" dirty="0"/>
              <a:t>).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87636" y="3402727"/>
            <a:ext cx="82698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?- studies(</a:t>
            </a:r>
            <a:r>
              <a:rPr lang="en-US" sz="3000" dirty="0" err="1"/>
              <a:t>charlie</a:t>
            </a:r>
            <a:r>
              <a:rPr lang="en-US" sz="3000" dirty="0"/>
              <a:t>, </a:t>
            </a:r>
            <a:r>
              <a:rPr lang="en-US" sz="3000" dirty="0" smtClean="0"/>
              <a:t>comp135</a:t>
            </a:r>
            <a:r>
              <a:rPr lang="en-US" sz="3000" dirty="0"/>
              <a:t>)</a:t>
            </a:r>
            <a:r>
              <a:rPr lang="en-US" sz="3000" dirty="0" smtClean="0"/>
              <a:t>.    </a:t>
            </a:r>
          </a:p>
          <a:p>
            <a:r>
              <a:rPr lang="en-US" sz="3000" dirty="0" smtClean="0"/>
              <a:t>unifies with the following fact because terms match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287636" y="4418390"/>
            <a:ext cx="7037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studies(</a:t>
            </a:r>
            <a:r>
              <a:rPr lang="en-US" sz="3000" dirty="0" err="1"/>
              <a:t>charlie</a:t>
            </a:r>
            <a:r>
              <a:rPr lang="en-US" sz="3000" dirty="0"/>
              <a:t>, </a:t>
            </a:r>
            <a:r>
              <a:rPr lang="en-US" sz="3000" dirty="0" smtClean="0"/>
              <a:t>comp135</a:t>
            </a:r>
            <a:r>
              <a:rPr lang="en-US" sz="3000" dirty="0"/>
              <a:t>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7636" y="4900706"/>
            <a:ext cx="4288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?- studies(</a:t>
            </a:r>
            <a:r>
              <a:rPr lang="en-US" sz="3000" dirty="0" err="1"/>
              <a:t>charlie</a:t>
            </a:r>
            <a:r>
              <a:rPr lang="en-US" sz="3000" dirty="0"/>
              <a:t>, X).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636" y="1449858"/>
            <a:ext cx="673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Matching of two terms in Prolog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287636" y="5418761"/>
            <a:ext cx="8146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first </a:t>
            </a:r>
            <a:r>
              <a:rPr lang="en-US" sz="3000" dirty="0"/>
              <a:t>unification takes place - terms are matched </a:t>
            </a:r>
            <a:r>
              <a:rPr lang="en-US" sz="3000" dirty="0" smtClean="0"/>
              <a:t>then </a:t>
            </a:r>
            <a:r>
              <a:rPr lang="en-US" sz="3000" dirty="0"/>
              <a:t>variable X gets instantiated to </a:t>
            </a:r>
            <a:r>
              <a:rPr lang="en-US" sz="3000" dirty="0" smtClean="0"/>
              <a:t>comp135</a:t>
            </a:r>
            <a:r>
              <a:rPr lang="en-US" sz="3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5378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 and Instantiation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77" y="1511301"/>
            <a:ext cx="5132294" cy="28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882"/>
            <a:ext cx="8229600" cy="4826281"/>
          </a:xfrm>
        </p:spPr>
        <p:txBody>
          <a:bodyPr>
            <a:noAutofit/>
          </a:bodyPr>
          <a:lstStyle/>
          <a:p>
            <a:r>
              <a:rPr lang="en-US" dirty="0" smtClean="0"/>
              <a:t>Rule    LHS :- RHS</a:t>
            </a:r>
          </a:p>
          <a:p>
            <a:r>
              <a:rPr lang="en-US" dirty="0" smtClean="0"/>
              <a:t>LHS : Goal  </a:t>
            </a:r>
          </a:p>
          <a:p>
            <a:r>
              <a:rPr lang="en-US" dirty="0" smtClean="0"/>
              <a:t>RHS : Sub-goals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taking (</a:t>
            </a:r>
            <a:r>
              <a:rPr lang="en-US" dirty="0"/>
              <a:t>maurice,comp131).</a:t>
            </a:r>
          </a:p>
          <a:p>
            <a:pPr marL="0" indent="0">
              <a:buNone/>
            </a:pPr>
            <a:r>
              <a:rPr lang="en-US" dirty="0" smtClean="0"/>
              <a:t>	taking (</a:t>
            </a:r>
            <a:r>
              <a:rPr lang="en-US" dirty="0" err="1"/>
              <a:t>carly</a:t>
            </a:r>
            <a:r>
              <a:rPr lang="en-US" dirty="0" smtClean="0"/>
              <a:t>, </a:t>
            </a:r>
            <a:r>
              <a:rPr lang="en-US" dirty="0" err="1" smtClean="0"/>
              <a:t>proglang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Query: taking (</a:t>
            </a:r>
            <a:r>
              <a:rPr lang="en-US" dirty="0" err="1"/>
              <a:t>X,proglang</a:t>
            </a:r>
            <a:r>
              <a:rPr lang="en-US" dirty="0"/>
              <a:t>),</a:t>
            </a:r>
            <a:r>
              <a:rPr lang="en-US" dirty="0" smtClean="0"/>
              <a:t>taking(</a:t>
            </a:r>
            <a:r>
              <a:rPr lang="en-US" dirty="0" err="1"/>
              <a:t>carly,Y</a:t>
            </a:r>
            <a:r>
              <a:rPr lang="en-US" dirty="0"/>
              <a:t>).</a:t>
            </a:r>
          </a:p>
          <a:p>
            <a:r>
              <a:rPr lang="en-US" dirty="0"/>
              <a:t>X = </a:t>
            </a:r>
            <a:r>
              <a:rPr lang="en-US" dirty="0" err="1"/>
              <a:t>carly</a:t>
            </a:r>
            <a:r>
              <a:rPr lang="en-US" dirty="0"/>
              <a:t>,</a:t>
            </a:r>
          </a:p>
          <a:p>
            <a:r>
              <a:rPr lang="en-US" dirty="0"/>
              <a:t>Y = </a:t>
            </a:r>
            <a:r>
              <a:rPr lang="en-US" dirty="0" err="1"/>
              <a:t>proglang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9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Prolog repeatedly tries to </a:t>
            </a:r>
            <a:r>
              <a:rPr lang="en-US" dirty="0" smtClean="0"/>
              <a:t>find a </a:t>
            </a:r>
            <a:r>
              <a:rPr lang="en-US" dirty="0"/>
              <a:t>match and satisfy the goals by looking to the knowledge base in top-down manner.</a:t>
            </a:r>
          </a:p>
          <a:p>
            <a:r>
              <a:rPr lang="en-US" dirty="0"/>
              <a:t>When goals are given as conjunction, Prolog finds the match and satisfy </a:t>
            </a:r>
            <a:r>
              <a:rPr lang="en-US" dirty="0" smtClean="0"/>
              <a:t>sub-goals</a:t>
            </a:r>
            <a:r>
              <a:rPr lang="en-US" dirty="0"/>
              <a:t> </a:t>
            </a:r>
            <a:r>
              <a:rPr lang="en-US" b="1" dirty="0"/>
              <a:t>in conjunction</a:t>
            </a:r>
            <a:r>
              <a:rPr lang="en-US" dirty="0"/>
              <a:t>, in left-to-right manner. </a:t>
            </a:r>
          </a:p>
          <a:p>
            <a:r>
              <a:rPr lang="en-US" b="1" dirty="0"/>
              <a:t>query ?- likes(john, </a:t>
            </a:r>
            <a:r>
              <a:rPr lang="en-US" b="1" dirty="0" err="1"/>
              <a:t>mary</a:t>
            </a:r>
            <a:r>
              <a:rPr lang="en-US" b="1" dirty="0"/>
              <a:t>), likes(</a:t>
            </a:r>
            <a:r>
              <a:rPr lang="en-US" b="1" dirty="0" err="1"/>
              <a:t>mary</a:t>
            </a:r>
            <a:r>
              <a:rPr lang="en-US" b="1" dirty="0"/>
              <a:t>, john). </a:t>
            </a:r>
          </a:p>
          <a:p>
            <a:r>
              <a:rPr lang="en-US" dirty="0"/>
              <a:t>prolog will first match and satisfy the left most </a:t>
            </a:r>
            <a:r>
              <a:rPr lang="en-US" dirty="0" smtClean="0"/>
              <a:t>sub-goal </a:t>
            </a:r>
            <a:r>
              <a:rPr lang="en-US" dirty="0"/>
              <a:t>i.e. likes(john, </a:t>
            </a:r>
            <a:r>
              <a:rPr lang="en-US" dirty="0" err="1"/>
              <a:t>mary</a:t>
            </a:r>
            <a:r>
              <a:rPr lang="en-US" dirty="0"/>
              <a:t>) </a:t>
            </a:r>
          </a:p>
          <a:p>
            <a:r>
              <a:rPr lang="en-US" dirty="0"/>
              <a:t>and then the second goal.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8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Proven (\+)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Negates the meaning of the argument</a:t>
            </a:r>
          </a:p>
          <a:p>
            <a:r>
              <a:rPr lang="en-US" dirty="0" smtClean="0"/>
              <a:t>\+ (student (</a:t>
            </a:r>
            <a:r>
              <a:rPr lang="en-US" dirty="0" err="1" smtClean="0"/>
              <a:t>carly</a:t>
            </a:r>
            <a:r>
              <a:rPr lang="en-US" dirty="0" smtClean="0"/>
              <a:t>) )  returns true if Prolog cannot prove that </a:t>
            </a:r>
            <a:r>
              <a:rPr lang="en-US" dirty="0" err="1" smtClean="0"/>
              <a:t>carly</a:t>
            </a:r>
            <a:r>
              <a:rPr lang="en-US" dirty="0" smtClean="0"/>
              <a:t> is a student</a:t>
            </a:r>
          </a:p>
          <a:p>
            <a:r>
              <a:rPr lang="en-US" dirty="0" smtClean="0"/>
              <a:t>not( )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0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Comparison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Built-in Predicates for numerical comparison-</a:t>
            </a:r>
          </a:p>
          <a:p>
            <a:pPr marL="457200" lvl="1" indent="0">
              <a:buNone/>
            </a:pPr>
            <a:r>
              <a:rPr lang="en-US" dirty="0" smtClean="0"/>
              <a:t>&lt;   less than</a:t>
            </a:r>
          </a:p>
          <a:p>
            <a:pPr marL="457200" lvl="1" indent="0">
              <a:buNone/>
            </a:pPr>
            <a:r>
              <a:rPr lang="en-US" dirty="0" smtClean="0"/>
              <a:t>&gt;   greater than</a:t>
            </a:r>
          </a:p>
          <a:p>
            <a:pPr marL="457200" lvl="1" indent="0">
              <a:buNone/>
            </a:pPr>
            <a:r>
              <a:rPr lang="en-US" dirty="0" smtClean="0"/>
              <a:t>=   equal </a:t>
            </a:r>
            <a:r>
              <a:rPr lang="en-US" dirty="0" smtClean="0"/>
              <a:t>to</a:t>
            </a:r>
          </a:p>
          <a:p>
            <a:pPr marL="457200" lvl="1" indent="0">
              <a:buNone/>
            </a:pPr>
            <a:r>
              <a:rPr lang="en-US" dirty="0" smtClean="0"/>
              <a:t>\=  not equal</a:t>
            </a:r>
          </a:p>
          <a:p>
            <a:pPr marL="457200" lvl="1" indent="0">
              <a:buNone/>
            </a:pPr>
            <a:r>
              <a:rPr lang="en-US" dirty="0" smtClean="0"/>
              <a:t>=&lt;  less than or equal to</a:t>
            </a:r>
          </a:p>
          <a:p>
            <a:pPr marL="457200" lvl="1" indent="0">
              <a:buNone/>
            </a:pPr>
            <a:r>
              <a:rPr lang="en-US" dirty="0" smtClean="0"/>
              <a:t>=</a:t>
            </a:r>
            <a:r>
              <a:rPr lang="en-US" smtClean="0"/>
              <a:t>&gt;  greater </a:t>
            </a:r>
            <a:r>
              <a:rPr lang="en-US" dirty="0" smtClean="0"/>
              <a:t>than or equal to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sameage</a:t>
            </a:r>
            <a:r>
              <a:rPr lang="en-US" dirty="0"/>
              <a:t>(X,Y) :- X=Y.</a:t>
            </a:r>
          </a:p>
        </p:txBody>
      </p:sp>
    </p:spTree>
    <p:extLst>
      <p:ext uri="{BB962C8B-B14F-4D97-AF65-F5344CB8AC3E}">
        <p14:creationId xmlns:p14="http://schemas.microsoft.com/office/powerpoint/2010/main" val="721954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unit – term</a:t>
            </a:r>
          </a:p>
          <a:p>
            <a:r>
              <a:rPr lang="en-US" dirty="0" smtClean="0"/>
              <a:t>Simple term - (number, variable, atom)</a:t>
            </a:r>
          </a:p>
          <a:p>
            <a:r>
              <a:rPr lang="en-US" dirty="0" smtClean="0"/>
              <a:t>atom- </a:t>
            </a:r>
            <a:r>
              <a:rPr lang="en-US" dirty="0" smtClean="0"/>
              <a:t>begins </a:t>
            </a:r>
            <a:r>
              <a:rPr lang="en-US" dirty="0" smtClean="0"/>
              <a:t>with a lower case letter</a:t>
            </a:r>
          </a:p>
          <a:p>
            <a:r>
              <a:rPr lang="en-US" dirty="0" smtClean="0"/>
              <a:t>Compound term – atom (term1, term2…).</a:t>
            </a:r>
          </a:p>
          <a:p>
            <a:pPr lvl="1"/>
            <a:r>
              <a:rPr lang="en-US" dirty="0" err="1" smtClean="0"/>
              <a:t>isMember</a:t>
            </a:r>
            <a:r>
              <a:rPr lang="en-US" dirty="0" smtClean="0"/>
              <a:t>(1, [1, 2]).</a:t>
            </a:r>
          </a:p>
          <a:p>
            <a:pPr lvl="1"/>
            <a:r>
              <a:rPr lang="en-US" dirty="0" err="1" smtClean="0"/>
              <a:t>isMember</a:t>
            </a:r>
            <a:r>
              <a:rPr lang="en-US" dirty="0" smtClean="0"/>
              <a:t> is an atom called </a:t>
            </a:r>
            <a:r>
              <a:rPr lang="en-US" b="1" dirty="0" err="1" smtClean="0"/>
              <a:t>functor</a:t>
            </a:r>
            <a:endParaRPr lang="en-US" b="1" dirty="0" smtClean="0"/>
          </a:p>
          <a:p>
            <a:pPr lvl="1"/>
            <a:r>
              <a:rPr lang="en-US" dirty="0" smtClean="0"/>
              <a:t>parenthesized terms are called </a:t>
            </a:r>
            <a:r>
              <a:rPr lang="en-US" b="1" dirty="0" smtClean="0"/>
              <a:t>arguments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6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7141"/>
            <a:ext cx="3650876" cy="2597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2" y="4141339"/>
            <a:ext cx="4936565" cy="786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8662"/>
            <a:ext cx="9144000" cy="4427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294" y="6210453"/>
            <a:ext cx="364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Rule for ancestor(X,Y) 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52612" y="5548733"/>
            <a:ext cx="267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Goal 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 Sub-Goals 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079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 for </a:t>
            </a: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Build, and Query a sorted Binary Tree</a:t>
            </a:r>
          </a:p>
          <a:p>
            <a:r>
              <a:rPr lang="en-US" dirty="0" smtClean="0"/>
              <a:t>node (L, D, R) </a:t>
            </a:r>
          </a:p>
          <a:p>
            <a:pPr lvl="1"/>
            <a:r>
              <a:rPr lang="en-US" dirty="0" smtClean="0"/>
              <a:t>L: Left sub-tree</a:t>
            </a:r>
          </a:p>
          <a:p>
            <a:pPr lvl="1"/>
            <a:r>
              <a:rPr lang="en-US" dirty="0" smtClean="0"/>
              <a:t>R: Right sub-tree</a:t>
            </a:r>
          </a:p>
          <a:p>
            <a:pPr lvl="1"/>
            <a:r>
              <a:rPr lang="en-US" dirty="0" smtClean="0"/>
              <a:t>D: </a:t>
            </a:r>
            <a:r>
              <a:rPr lang="en-US" dirty="0"/>
              <a:t>D</a:t>
            </a:r>
            <a:r>
              <a:rPr lang="en-US" dirty="0" smtClean="0"/>
              <a:t>ata value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tree </a:t>
            </a:r>
            <a:r>
              <a:rPr lang="en-US" dirty="0" smtClean="0"/>
              <a:t>could also be “empty”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1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5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Propositional Logic (PL) : </a:t>
            </a:r>
          </a:p>
          <a:p>
            <a:pPr lvl="1"/>
            <a:r>
              <a:rPr lang="en-US" dirty="0"/>
              <a:t>A and B</a:t>
            </a:r>
          </a:p>
          <a:p>
            <a:pPr lvl="1"/>
            <a:r>
              <a:rPr lang="en-US" dirty="0"/>
              <a:t>(A or B) and </a:t>
            </a:r>
            <a:r>
              <a:rPr lang="en-US" dirty="0" smtClean="0"/>
              <a:t>C</a:t>
            </a:r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FOL </a:t>
            </a:r>
            <a:r>
              <a:rPr lang="en-US" dirty="0">
                <a:solidFill>
                  <a:prstClr val="black"/>
                </a:solidFill>
              </a:rPr>
              <a:t>/ Predicate Logic / Predicate Calculus :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Extends PL to include 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objects 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err="1">
                <a:solidFill>
                  <a:prstClr val="black"/>
                </a:solidFill>
              </a:rPr>
              <a:t>progLang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seniorSemi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joanne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relations </a:t>
            </a:r>
            <a:r>
              <a:rPr lang="en-US" dirty="0" smtClean="0">
                <a:solidFill>
                  <a:prstClr val="black"/>
                </a:solidFill>
              </a:rPr>
              <a:t>: student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joanne</a:t>
            </a:r>
            <a:r>
              <a:rPr lang="en-US" dirty="0" smtClean="0">
                <a:solidFill>
                  <a:prstClr val="black"/>
                </a:solidFill>
              </a:rPr>
              <a:t>) </a:t>
            </a:r>
            <a:r>
              <a:rPr lang="en-US" dirty="0" err="1">
                <a:solidFill>
                  <a:prstClr val="black"/>
                </a:solidFill>
              </a:rPr>
              <a:t>takingCourse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joanne</a:t>
            </a:r>
            <a:r>
              <a:rPr lang="en-US" dirty="0" err="1" smtClean="0">
                <a:solidFill>
                  <a:prstClr val="black"/>
                </a:solidFill>
              </a:rPr>
              <a:t>,compNetworks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quantifiers - there exists, for all</a:t>
            </a:r>
          </a:p>
          <a:p>
            <a:pPr lvl="1"/>
            <a:r>
              <a:rPr lang="en-US" dirty="0" smtClean="0"/>
              <a:t>variables – X, A, 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0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01103"/>
          </a:xfrm>
        </p:spPr>
        <p:txBody>
          <a:bodyPr/>
          <a:lstStyle/>
          <a:p>
            <a:r>
              <a:rPr lang="en-US" dirty="0" smtClean="0"/>
              <a:t>objects and relations – begin with lower case</a:t>
            </a:r>
          </a:p>
          <a:p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 smtClean="0"/>
              <a:t>– begin with upper case</a:t>
            </a:r>
          </a:p>
          <a:p>
            <a:endParaRPr lang="en-US" dirty="0" smtClean="0"/>
          </a:p>
          <a:p>
            <a:r>
              <a:rPr lang="en-US" dirty="0" smtClean="0"/>
              <a:t>Unary relation – p(q) : q is p </a:t>
            </a:r>
          </a:p>
          <a:p>
            <a:pPr lvl="1"/>
            <a:r>
              <a:rPr lang="en-US" dirty="0" smtClean="0"/>
              <a:t>white(board).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Binary relation – p(</a:t>
            </a:r>
            <a:r>
              <a:rPr lang="en-US" dirty="0" err="1" smtClean="0"/>
              <a:t>q,r</a:t>
            </a:r>
            <a:r>
              <a:rPr lang="en-US" dirty="0" smtClean="0"/>
              <a:t>) : q is p </a:t>
            </a:r>
            <a:r>
              <a:rPr lang="en-US" dirty="0" err="1" smtClean="0"/>
              <a:t>w.r.t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warmer(inside, outside).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37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Prolog </a:t>
            </a:r>
            <a:r>
              <a:rPr lang="en-US" dirty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base- set of FOL statements</a:t>
            </a:r>
          </a:p>
          <a:p>
            <a:r>
              <a:rPr lang="en-US" dirty="0" smtClean="0"/>
              <a:t>Given a query, the Prolog interpreter consults the KB and tells us if it can prove the query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69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Form –</a:t>
            </a:r>
          </a:p>
          <a:p>
            <a:pPr marL="457200" lvl="1" indent="0">
              <a:buNone/>
            </a:pPr>
            <a:r>
              <a:rPr lang="en-US" sz="3200" dirty="0" smtClean="0"/>
              <a:t>P :- Q1,Q2,…</a:t>
            </a:r>
            <a:r>
              <a:rPr lang="en-US" sz="3200" dirty="0" err="1" smtClean="0"/>
              <a:t>Qn</a:t>
            </a:r>
            <a:r>
              <a:rPr lang="en-US" sz="3200" dirty="0" smtClean="0"/>
              <a:t>  (Prolog)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Q1 </a:t>
            </a:r>
            <a:r>
              <a:rPr lang="en-US" sz="3200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3200" dirty="0" smtClean="0"/>
              <a:t>Q2 </a:t>
            </a:r>
            <a:r>
              <a:rPr lang="en-US" sz="3200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3200" dirty="0" smtClean="0"/>
              <a:t>Q3</a:t>
            </a:r>
            <a:r>
              <a:rPr lang="en-US" sz="32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3200" dirty="0" smtClean="0"/>
              <a:t> ….. </a:t>
            </a:r>
            <a:r>
              <a:rPr lang="en-US" sz="3200" dirty="0" err="1" smtClean="0"/>
              <a:t>Qn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3200" dirty="0">
                <a:sym typeface="Wingdings"/>
              </a:rPr>
              <a:t> </a:t>
            </a:r>
            <a:r>
              <a:rPr lang="en-US" sz="3200" dirty="0" smtClean="0">
                <a:sym typeface="Wingdings"/>
              </a:rPr>
              <a:t>P   (FOL)</a:t>
            </a:r>
          </a:p>
          <a:p>
            <a:pPr marL="457200" lvl="1" indent="0">
              <a:buNone/>
            </a:pPr>
            <a:r>
              <a:rPr lang="en-US" sz="3200" b="1" dirty="0" smtClean="0">
                <a:sym typeface="Wingdings"/>
              </a:rPr>
              <a:t>Horn </a:t>
            </a:r>
            <a:r>
              <a:rPr lang="en-US" sz="3200" b="1" dirty="0" smtClean="0">
                <a:sym typeface="Wingdings"/>
              </a:rPr>
              <a:t>Clause</a:t>
            </a:r>
          </a:p>
          <a:p>
            <a:pPr marL="457200" lvl="1" indent="0">
              <a:buNone/>
            </a:pPr>
            <a:endParaRPr lang="en-US" sz="3200" dirty="0" smtClean="0">
              <a:sym typeface="Wingdings"/>
            </a:endParaRPr>
          </a:p>
          <a:p>
            <a:pPr marL="457200" lvl="1" indent="0">
              <a:buNone/>
            </a:pPr>
            <a:r>
              <a:rPr lang="en-US" sz="3200" dirty="0" smtClean="0">
                <a:sym typeface="Wingdings"/>
              </a:rPr>
              <a:t>P </a:t>
            </a:r>
            <a:r>
              <a:rPr lang="en-US" sz="3200" dirty="0" smtClean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sz="3200" dirty="0" smtClean="0">
                <a:sym typeface="Wingdings"/>
              </a:rPr>
              <a:t> </a:t>
            </a:r>
            <a:r>
              <a:rPr lang="en-US" sz="3200" dirty="0" smtClean="0"/>
              <a:t>Q1 </a:t>
            </a:r>
            <a:r>
              <a:rPr lang="en-US" sz="3200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3200" dirty="0" smtClean="0"/>
              <a:t>Q2 </a:t>
            </a:r>
            <a:r>
              <a:rPr lang="en-US" sz="3200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3200" dirty="0" smtClean="0"/>
              <a:t>Q3</a:t>
            </a:r>
            <a:r>
              <a:rPr lang="en-US" sz="32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sz="3200" dirty="0" smtClean="0"/>
              <a:t> ….. </a:t>
            </a:r>
            <a:r>
              <a:rPr lang="en-US" sz="3200" dirty="0" err="1" smtClean="0"/>
              <a:t>Qn</a:t>
            </a:r>
            <a:r>
              <a:rPr lang="en-US" sz="3200" dirty="0" smtClean="0"/>
              <a:t> </a:t>
            </a:r>
          </a:p>
          <a:p>
            <a:pPr marL="457200" lvl="1" indent="0">
              <a:buNone/>
            </a:pPr>
            <a:endParaRPr lang="en-US" b="1" dirty="0" smtClean="0">
              <a:sym typeface="Wingdings"/>
            </a:endParaRPr>
          </a:p>
          <a:p>
            <a:pPr marL="457200" lvl="1" indent="0">
              <a:buNone/>
            </a:pPr>
            <a:endParaRPr lang="en-US" dirty="0">
              <a:sym typeface="Wingdings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Horn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83"/>
            <a:ext cx="8229600" cy="5455989"/>
          </a:xfrm>
        </p:spPr>
        <p:txBody>
          <a:bodyPr/>
          <a:lstStyle/>
          <a:p>
            <a:r>
              <a:rPr lang="en-US" dirty="0" smtClean="0"/>
              <a:t>Prolog Program = list of Horn clauses</a:t>
            </a:r>
          </a:p>
          <a:p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>
                <a:sym typeface="Wingdings"/>
              </a:rPr>
              <a:t>  </a:t>
            </a:r>
            <a:r>
              <a:rPr lang="en-US" dirty="0" smtClean="0">
                <a:sym typeface="Wingdings"/>
              </a:rPr>
              <a:t>    :-</a:t>
            </a:r>
          </a:p>
          <a:p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 smtClean="0"/>
              <a:t>     ,</a:t>
            </a:r>
          </a:p>
          <a:p>
            <a:r>
              <a:rPr lang="en-US" dirty="0" smtClean="0"/>
              <a:t>All variables in a rule are universally quantified (for all) </a:t>
            </a:r>
          </a:p>
          <a:p>
            <a:pPr lvl="1"/>
            <a:r>
              <a:rPr lang="en-US" dirty="0"/>
              <a:t>likes(john, X</a:t>
            </a:r>
            <a:r>
              <a:rPr lang="en-US" dirty="0" smtClean="0"/>
              <a:t>) :- likes</a:t>
            </a:r>
            <a:r>
              <a:rPr lang="en-US" dirty="0"/>
              <a:t>(</a:t>
            </a:r>
            <a:r>
              <a:rPr lang="en-US" dirty="0" err="1"/>
              <a:t>mary</a:t>
            </a:r>
            <a:r>
              <a:rPr lang="en-US" dirty="0" err="1" smtClean="0"/>
              <a:t>,X</a:t>
            </a:r>
            <a:r>
              <a:rPr lang="en-US" dirty="0"/>
              <a:t>).</a:t>
            </a:r>
            <a:endParaRPr lang="en-US" sz="4000" dirty="0"/>
          </a:p>
          <a:p>
            <a:r>
              <a:rPr lang="en-US" dirty="0" smtClean="0"/>
              <a:t>All variables in a query are existentially quantified (there exists)</a:t>
            </a:r>
          </a:p>
          <a:p>
            <a:pPr lvl="1"/>
            <a:r>
              <a:rPr lang="en-US" dirty="0"/>
              <a:t>likes(john, </a:t>
            </a:r>
            <a:r>
              <a:rPr lang="en-US" dirty="0" smtClean="0"/>
              <a:t>X)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7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41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instructor (</a:t>
            </a:r>
            <a:r>
              <a:rPr lang="en-US" dirty="0" err="1" smtClean="0"/>
              <a:t>joe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taking </a:t>
            </a:r>
            <a:r>
              <a:rPr lang="en-US" dirty="0" smtClean="0"/>
              <a:t>(</a:t>
            </a:r>
            <a:r>
              <a:rPr lang="en-US" dirty="0" err="1" smtClean="0"/>
              <a:t>X,seniorSemin</a:t>
            </a:r>
            <a:r>
              <a:rPr lang="en-US" dirty="0" smtClean="0"/>
              <a:t>) :- senior (X) , </a:t>
            </a:r>
            <a:r>
              <a:rPr lang="en-US" dirty="0" err="1" smtClean="0"/>
              <a:t>csMajor</a:t>
            </a:r>
            <a:r>
              <a:rPr lang="en-US" dirty="0" smtClean="0"/>
              <a:t>(X).</a:t>
            </a:r>
          </a:p>
          <a:p>
            <a:endParaRPr lang="en-US" dirty="0" smtClean="0"/>
          </a:p>
          <a:p>
            <a:r>
              <a:rPr lang="en-US" dirty="0" smtClean="0"/>
              <a:t>FOL-</a:t>
            </a:r>
          </a:p>
          <a:p>
            <a:r>
              <a:rPr lang="en-US" dirty="0" smtClean="0"/>
              <a:t>instructor (</a:t>
            </a:r>
            <a:r>
              <a:rPr lang="en-US" dirty="0" err="1" smtClean="0"/>
              <a:t>joe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all X: </a:t>
            </a:r>
          </a:p>
          <a:p>
            <a:r>
              <a:rPr lang="en-US" dirty="0" smtClean="0"/>
              <a:t>senior (X) 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 err="1" smtClean="0"/>
              <a:t>csMajor</a:t>
            </a:r>
            <a:r>
              <a:rPr lang="en-US" dirty="0" smtClean="0"/>
              <a:t>(X)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taking (</a:t>
            </a:r>
            <a:r>
              <a:rPr lang="en-US" dirty="0" err="1" smtClean="0"/>
              <a:t>X,seniorSemin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9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570"/>
            <a:ext cx="8229600" cy="4872594"/>
          </a:xfrm>
        </p:spPr>
        <p:txBody>
          <a:bodyPr/>
          <a:lstStyle/>
          <a:p>
            <a:r>
              <a:rPr lang="en-US" dirty="0" smtClean="0"/>
              <a:t>Rules with the same L.H.S:</a:t>
            </a:r>
          </a:p>
          <a:p>
            <a:pPr marL="457200" lvl="1" indent="0">
              <a:buNone/>
            </a:pPr>
            <a:r>
              <a:rPr lang="en-US" dirty="0" smtClean="0"/>
              <a:t>P :- Q1,Q2,…</a:t>
            </a:r>
            <a:r>
              <a:rPr lang="en-US" dirty="0" err="1" smtClean="0"/>
              <a:t>Qn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P :- K1,K2,…Km </a:t>
            </a:r>
          </a:p>
          <a:p>
            <a:pPr marL="457200" lvl="1" indent="0">
              <a:buNone/>
            </a:pPr>
            <a:r>
              <a:rPr lang="en-US" b="1" dirty="0" smtClean="0"/>
              <a:t>Same as :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smtClean="0"/>
              <a:t>Q1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 smtClean="0"/>
              <a:t>Q2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 smtClean="0"/>
              <a:t>Q3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dirty="0" smtClean="0"/>
              <a:t> ….. </a:t>
            </a:r>
            <a:r>
              <a:rPr lang="en-US" dirty="0" err="1" smtClean="0"/>
              <a:t>Qn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P 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  <a:sym typeface="Wingdings"/>
              </a:rPr>
              <a:t>∨</a:t>
            </a:r>
            <a:endParaRPr lang="en-US" dirty="0" smtClean="0">
              <a:sym typeface="Wingdings"/>
            </a:endParaRPr>
          </a:p>
          <a:p>
            <a:pPr marL="457200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</a:t>
            </a:r>
            <a:r>
              <a:rPr lang="en-US" dirty="0" smtClean="0"/>
              <a:t>(K1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/>
              <a:t>K</a:t>
            </a:r>
            <a:r>
              <a:rPr lang="en-US" dirty="0" smtClean="0"/>
              <a:t>2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/>
              <a:t>K</a:t>
            </a:r>
            <a:r>
              <a:rPr lang="en-US" dirty="0" smtClean="0"/>
              <a:t>3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dirty="0" smtClean="0"/>
              <a:t> ….. K</a:t>
            </a:r>
            <a:r>
              <a:rPr lang="en-US" dirty="0"/>
              <a:t>m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 P ) </a:t>
            </a:r>
          </a:p>
          <a:p>
            <a:pPr marL="457200" lvl="1" indent="0">
              <a:buNone/>
            </a:pPr>
            <a:r>
              <a:rPr lang="en-US" dirty="0" smtClean="0"/>
              <a:t>E.g.-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Goals vs. sub-goals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54" y="4552883"/>
            <a:ext cx="4936565" cy="7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8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13257</TotalTime>
  <Words>997</Words>
  <Application>Microsoft Macintosh PowerPoint</Application>
  <PresentationFormat>On-screen Show (4:3)</PresentationFormat>
  <Paragraphs>147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Logic Programming with Prolog</vt:lpstr>
      <vt:lpstr>Syntax</vt:lpstr>
      <vt:lpstr>First Order Logic</vt:lpstr>
      <vt:lpstr>Prolog Conventions</vt:lpstr>
      <vt:lpstr>Prolog Conventions</vt:lpstr>
      <vt:lpstr>Rules</vt:lpstr>
      <vt:lpstr>Horn Clauses</vt:lpstr>
      <vt:lpstr>Example</vt:lpstr>
      <vt:lpstr>Rules</vt:lpstr>
      <vt:lpstr>Rules</vt:lpstr>
      <vt:lpstr>Lists</vt:lpstr>
      <vt:lpstr>Procedural Interpretation</vt:lpstr>
      <vt:lpstr>Unification</vt:lpstr>
      <vt:lpstr>Unification </vt:lpstr>
      <vt:lpstr>Unification and Instantiation</vt:lpstr>
      <vt:lpstr>Unification</vt:lpstr>
      <vt:lpstr>Backtracking</vt:lpstr>
      <vt:lpstr>Not Proven (\+)</vt:lpstr>
      <vt:lpstr>Numerical Comparison Predicates</vt:lpstr>
      <vt:lpstr>Examples</vt:lpstr>
      <vt:lpstr>Relations for Data Structures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Programming with Prolog</dc:title>
  <dc:creator>Farhan Siddiqui</dc:creator>
  <cp:lastModifiedBy>Farhan Siddiqui</cp:lastModifiedBy>
  <cp:revision>60</cp:revision>
  <cp:lastPrinted>2017-11-20T02:57:20Z</cp:lastPrinted>
  <dcterms:created xsi:type="dcterms:W3CDTF">2016-11-20T15:49:27Z</dcterms:created>
  <dcterms:modified xsi:type="dcterms:W3CDTF">2018-11-30T18:12:49Z</dcterms:modified>
</cp:coreProperties>
</file>