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4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5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6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83" r:id="rId3"/>
    <p:sldId id="258" r:id="rId4"/>
    <p:sldId id="259" r:id="rId5"/>
    <p:sldId id="284" r:id="rId6"/>
    <p:sldId id="261" r:id="rId7"/>
    <p:sldId id="277" r:id="rId8"/>
    <p:sldId id="262" r:id="rId9"/>
    <p:sldId id="263" r:id="rId10"/>
    <p:sldId id="278" r:id="rId11"/>
    <p:sldId id="264" r:id="rId12"/>
    <p:sldId id="266" r:id="rId13"/>
    <p:sldId id="279" r:id="rId14"/>
    <p:sldId id="268" r:id="rId15"/>
    <p:sldId id="280" r:id="rId16"/>
    <p:sldId id="269" r:id="rId17"/>
    <p:sldId id="271" r:id="rId18"/>
    <p:sldId id="281" r:id="rId19"/>
    <p:sldId id="282" r:id="rId20"/>
    <p:sldId id="273" r:id="rId21"/>
    <p:sldId id="274" r:id="rId22"/>
    <p:sldId id="275" r:id="rId23"/>
    <p:sldId id="257" r:id="rId24"/>
  </p:sldIdLst>
  <p:sldSz cx="18288000" cy="10287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Josefin Sans" pitchFamily="2" charset="0"/>
      <p:regular r:id="rId30"/>
      <p:bold r:id="rId31"/>
      <p:italic r:id="rId32"/>
      <p:boldItalic r:id="rId33"/>
    </p:embeddedFont>
    <p:embeddedFont>
      <p:font typeface="Josefin Sans Bold" pitchFamily="2" charset="0"/>
      <p:boldItalic r:id="rId34"/>
    </p:embeddedFont>
    <p:embeddedFont>
      <p:font typeface="Josefin Sans Bold Italics" panose="020B0604020202020204" charset="0"/>
      <p:regular r:id="rId35"/>
    </p:embeddedFont>
    <p:embeddedFont>
      <p:font typeface="Josefin Sans Regular" charset="0"/>
      <p:regular r:id="rId36"/>
    </p:embeddedFont>
    <p:embeddedFont>
      <p:font typeface="Segoe UI" panose="020B0502040204020203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840" userDrawn="1">
          <p15:clr>
            <a:srgbClr val="A4A3A4"/>
          </p15:clr>
        </p15:guide>
        <p15:guide id="2" orient="horz" pos="23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56E"/>
    <a:srgbClr val="D99694"/>
    <a:srgbClr val="EFEFEF"/>
    <a:srgbClr val="C0504D"/>
    <a:srgbClr val="7F7F7F"/>
    <a:srgbClr val="F0A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41" autoAdjust="0"/>
  </p:normalViewPr>
  <p:slideViewPr>
    <p:cSldViewPr snapToGrid="0">
      <p:cViewPr varScale="1">
        <p:scale>
          <a:sx n="42" d="100"/>
          <a:sy n="42" d="100"/>
        </p:scale>
        <p:origin x="708" y="-192"/>
      </p:cViewPr>
      <p:guideLst>
        <p:guide pos="840"/>
        <p:guide orient="horz" pos="23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5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6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573360470375395"/>
          <c:y val="0.13917523943688329"/>
          <c:w val="0.80607071340618019"/>
          <c:h val="0.6524483432171420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Lower-income students</c:v>
                </c:pt>
                <c:pt idx="1">
                  <c:v>Higher-income students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217.8</c:v>
                </c:pt>
                <c:pt idx="1">
                  <c:v>18.5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76-4ADD-A37C-59222BB488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421323536"/>
        <c:axId val="1421325616"/>
      </c:barChart>
      <c:catAx>
        <c:axId val="1421323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500" b="0" i="0" u="none" strike="noStrike" kern="1200" cap="none" baseline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Arial"/>
              </a:defRPr>
            </a:pPr>
            <a:endParaRPr lang="en-US"/>
          </a:p>
        </c:txPr>
        <c:crossAx val="1421325616"/>
        <c:crosses val="autoZero"/>
        <c:auto val="1"/>
        <c:lblAlgn val="ctr"/>
        <c:lblOffset val="100"/>
        <c:noMultiLvlLbl val="0"/>
      </c:catAx>
      <c:valAx>
        <c:axId val="14213256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2132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Illinois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</c:f>
              <c:numCache>
                <c:formatCode>[$-409]mmm\-yy;@</c:formatCode>
                <c:ptCount val="18"/>
                <c:pt idx="0">
                  <c:v>43936</c:v>
                </c:pt>
                <c:pt idx="1">
                  <c:v>43966</c:v>
                </c:pt>
                <c:pt idx="2">
                  <c:v>43997</c:v>
                </c:pt>
                <c:pt idx="3">
                  <c:v>44027</c:v>
                </c:pt>
                <c:pt idx="4">
                  <c:v>44058</c:v>
                </c:pt>
                <c:pt idx="5">
                  <c:v>44089</c:v>
                </c:pt>
                <c:pt idx="6">
                  <c:v>44119</c:v>
                </c:pt>
                <c:pt idx="7">
                  <c:v>44150</c:v>
                </c:pt>
                <c:pt idx="8">
                  <c:v>44180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18</c:v>
                </c:pt>
                <c:pt idx="1">
                  <c:v>14</c:v>
                </c:pt>
                <c:pt idx="2">
                  <c:v>17</c:v>
                </c:pt>
                <c:pt idx="3">
                  <c:v>18</c:v>
                </c:pt>
                <c:pt idx="4">
                  <c:v>14</c:v>
                </c:pt>
                <c:pt idx="5">
                  <c:v>6</c:v>
                </c:pt>
                <c:pt idx="6">
                  <c:v>9.9999999999999805</c:v>
                </c:pt>
                <c:pt idx="7">
                  <c:v>2</c:v>
                </c:pt>
                <c:pt idx="8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F4-40B4-BA85-1D056616A3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8817776"/>
        <c:axId val="1078838576"/>
        <c:extLst/>
      </c:lineChart>
      <c:dateAx>
        <c:axId val="1078817776"/>
        <c:scaling>
          <c:orientation val="minMax"/>
        </c:scaling>
        <c:delete val="0"/>
        <c:axPos val="b"/>
        <c:numFmt formatCode="[$-409]mmm\-yy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2B4B82"/>
                </a:solidFill>
                <a:latin typeface="Josefin Sans Regular" panose="020B0604020202020204" charset="0"/>
                <a:ea typeface="+mn-ea"/>
                <a:cs typeface="+mn-cs"/>
              </a:defRPr>
            </a:pPr>
            <a:endParaRPr lang="en-US"/>
          </a:p>
        </c:txPr>
        <c:crossAx val="1078838576"/>
        <c:crossesAt val="-2"/>
        <c:auto val="1"/>
        <c:lblOffset val="100"/>
        <c:baseTimeUnit val="months"/>
      </c:dateAx>
      <c:valAx>
        <c:axId val="1078838576"/>
        <c:scaling>
          <c:orientation val="minMax"/>
          <c:max val="2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Josefin Sans Regular" panose="020B0604020202020204" charset="0"/>
                <a:ea typeface="+mn-ea"/>
                <a:cs typeface="+mn-cs"/>
              </a:defRPr>
            </a:pPr>
            <a:endParaRPr lang="en-US"/>
          </a:p>
        </c:txPr>
        <c:crossAx val="1078817776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392559625698959E-2"/>
          <c:y val="9.594114276477296E-2"/>
          <c:w val="0.95040847249166316"/>
          <c:h val="0.8426511166559006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Illinois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[$-409]mmm\-yy;@</c:formatCode>
                <c:ptCount val="9"/>
                <c:pt idx="0">
                  <c:v>43922</c:v>
                </c:pt>
                <c:pt idx="1">
                  <c:v>43952</c:v>
                </c:pt>
                <c:pt idx="2">
                  <c:v>43983</c:v>
                </c:pt>
                <c:pt idx="3">
                  <c:v>44013</c:v>
                </c:pt>
                <c:pt idx="4">
                  <c:v>44044</c:v>
                </c:pt>
                <c:pt idx="5">
                  <c:v>44075</c:v>
                </c:pt>
                <c:pt idx="6">
                  <c:v>44105</c:v>
                </c:pt>
                <c:pt idx="7">
                  <c:v>44136</c:v>
                </c:pt>
                <c:pt idx="8">
                  <c:v>44166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20387.950561109501</c:v>
                </c:pt>
                <c:pt idx="1">
                  <c:v>17239.317420672</c:v>
                </c:pt>
                <c:pt idx="2">
                  <c:v>4118.4636631980302</c:v>
                </c:pt>
                <c:pt idx="3">
                  <c:v>2377.7757815646301</c:v>
                </c:pt>
                <c:pt idx="4">
                  <c:v>1243.35119461409</c:v>
                </c:pt>
                <c:pt idx="5">
                  <c:v>38195.348016767603</c:v>
                </c:pt>
                <c:pt idx="6">
                  <c:v>30892.1073207031</c:v>
                </c:pt>
                <c:pt idx="7">
                  <c:v>29149.234960668098</c:v>
                </c:pt>
                <c:pt idx="8">
                  <c:v>40082.666015581897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88-411F-9101-1871CE2AB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254495"/>
        <c:axId val="214258655"/>
      </c:lineChart>
      <c:dateAx>
        <c:axId val="214254495"/>
        <c:scaling>
          <c:orientation val="minMax"/>
        </c:scaling>
        <c:delete val="0"/>
        <c:axPos val="b"/>
        <c:numFmt formatCode="[$-409]mmm\-yy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2060"/>
                </a:solidFill>
                <a:latin typeface="Josefin Sans Regular" panose="020B0604020202020204" charset="0"/>
                <a:ea typeface="+mn-ea"/>
                <a:cs typeface="+mn-cs"/>
              </a:defRPr>
            </a:pPr>
            <a:endParaRPr lang="en-US"/>
          </a:p>
        </c:txPr>
        <c:crossAx val="214258655"/>
        <c:crossesAt val="-25000"/>
        <c:auto val="1"/>
        <c:lblOffset val="100"/>
        <c:baseTimeUnit val="months"/>
        <c:minorUnit val="1"/>
      </c:dateAx>
      <c:valAx>
        <c:axId val="214258655"/>
        <c:scaling>
          <c:orientation val="minMax"/>
          <c:max val="5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02060"/>
                </a:solidFill>
                <a:latin typeface="Josefin Sans Regular" panose="020B0604020202020204" charset="0"/>
                <a:ea typeface="+mn-ea"/>
                <a:cs typeface="+mn-cs"/>
              </a:defRPr>
            </a:pPr>
            <a:endParaRPr lang="en-US"/>
          </a:p>
        </c:txPr>
        <c:crossAx val="214254495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rgbClr val="31356E"/>
                </a:solidFill>
                <a:latin typeface="Josefin Sans Regular" panose="020B0604020202020204" charset="0"/>
                <a:ea typeface="+mn-ea"/>
                <a:cs typeface="+mn-cs"/>
              </a:defRPr>
            </a:pPr>
            <a:r>
              <a:rPr lang="en-US" sz="2000" dirty="0">
                <a:solidFill>
                  <a:srgbClr val="31356E"/>
                </a:solidFill>
                <a:latin typeface="Josefin Sans Regular" panose="020B0604020202020204" charset="0"/>
              </a:rPr>
              <a:t>Average computer</a:t>
            </a:r>
            <a:r>
              <a:rPr lang="en-US" sz="2000" baseline="0" dirty="0">
                <a:solidFill>
                  <a:srgbClr val="31356E"/>
                </a:solidFill>
                <a:latin typeface="Josefin Sans Regular" panose="020B0604020202020204" charset="0"/>
              </a:rPr>
              <a:t> availability (Dec 2020) </a:t>
            </a:r>
            <a:endParaRPr lang="en-US" sz="2000" dirty="0">
              <a:solidFill>
                <a:srgbClr val="31356E"/>
              </a:solidFill>
              <a:latin typeface="Josefin Sans Regular" panose="020B0604020202020204" charset="0"/>
            </a:endParaRPr>
          </a:p>
        </c:rich>
      </c:tx>
      <c:layout>
        <c:manualLayout>
          <c:xMode val="edge"/>
          <c:yMode val="edge"/>
          <c:x val="0.13073616341435582"/>
          <c:y val="0.433376433241045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rgbClr val="31356E"/>
              </a:solidFill>
              <a:latin typeface="Josefin Sans Regular" panose="020B060402020202020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8364274587627772E-2"/>
          <c:y val="0.2915711655819212"/>
          <c:w val="0.67446519061354959"/>
          <c:h val="0.5817826547030600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Device availability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1356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D883-4E38-9B5A-9D0436DF239E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75E-4F88-8658-24F66C9C504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r">
                  <a:defRPr sz="1197" b="0" i="0" u="none" strike="noStrike" kern="1200" baseline="0">
                    <a:solidFill>
                      <a:srgbClr val="31356E"/>
                    </a:solidFill>
                    <a:latin typeface="Josefin Sans Regular" panose="020B060402020202020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California</c:v>
                </c:pt>
                <c:pt idx="1">
                  <c:v>Illinois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0.91607599878650203</c:v>
                </c:pt>
                <c:pt idx="1">
                  <c:v>0.88468461928242204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5E-4F88-8658-24F66C9C50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932127248"/>
        <c:axId val="932128496"/>
      </c:barChart>
      <c:catAx>
        <c:axId val="9321272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2128496"/>
        <c:crosses val="autoZero"/>
        <c:auto val="1"/>
        <c:lblAlgn val="ctr"/>
        <c:lblOffset val="100"/>
        <c:noMultiLvlLbl val="0"/>
      </c:catAx>
      <c:valAx>
        <c:axId val="932128496"/>
        <c:scaling>
          <c:orientation val="minMax"/>
          <c:min val="0"/>
        </c:scaling>
        <c:delete val="1"/>
        <c:axPos val="b"/>
        <c:numFmt formatCode="0%" sourceLinked="1"/>
        <c:majorTickMark val="none"/>
        <c:minorTickMark val="none"/>
        <c:tickLblPos val="nextTo"/>
        <c:crossAx val="932127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rgbClr val="31356E"/>
                </a:solidFill>
                <a:latin typeface="Josefin Sans Regular" panose="020B0604020202020204" charset="0"/>
                <a:ea typeface="+mn-ea"/>
                <a:cs typeface="+mn-cs"/>
              </a:defRPr>
            </a:pPr>
            <a:r>
              <a:rPr lang="en-US" sz="2000" dirty="0">
                <a:solidFill>
                  <a:srgbClr val="31356E"/>
                </a:solidFill>
                <a:latin typeface="Josefin Sans Regular" panose="020B0604020202020204" charset="0"/>
              </a:rPr>
              <a:t>Average broadban</a:t>
            </a:r>
            <a:r>
              <a:rPr lang="en-US" sz="2000" baseline="0" dirty="0">
                <a:solidFill>
                  <a:srgbClr val="31356E"/>
                </a:solidFill>
                <a:latin typeface="Josefin Sans Regular" panose="020B0604020202020204" charset="0"/>
              </a:rPr>
              <a:t>d availability (Dec 2020) </a:t>
            </a:r>
            <a:endParaRPr lang="en-US" sz="2000" dirty="0">
              <a:solidFill>
                <a:srgbClr val="31356E"/>
              </a:solidFill>
              <a:latin typeface="Josefin Sans Regular" panose="020B0604020202020204" charset="0"/>
            </a:endParaRPr>
          </a:p>
        </c:rich>
      </c:tx>
      <c:layout>
        <c:manualLayout>
          <c:xMode val="edge"/>
          <c:yMode val="edge"/>
          <c:x val="0.15392456921145722"/>
          <c:y val="0.429694580138286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rgbClr val="31356E"/>
              </a:solidFill>
              <a:latin typeface="Josefin Sans Regular" panose="020B060402020202020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8364274587627772E-2"/>
          <c:y val="0.2915711655819212"/>
          <c:w val="0.67446519061354959"/>
          <c:h val="0.5817826547030600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Device availability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1356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D77-49C8-B6B9-58BB97CAF435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FD-4108-8DF1-91DDC3F1639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r">
                  <a:defRPr sz="1197" b="0" i="0" u="none" strike="noStrike" kern="1200" baseline="0">
                    <a:solidFill>
                      <a:srgbClr val="31356E"/>
                    </a:solidFill>
                    <a:latin typeface="Josefin Sans Regular" panose="020B060402020202020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California</c:v>
                </c:pt>
                <c:pt idx="1">
                  <c:v>Illinois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0.95668853364691697</c:v>
                </c:pt>
                <c:pt idx="1">
                  <c:v>0.76050025493573403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FD-4108-8DF1-91DDC3F163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932127248"/>
        <c:axId val="932128496"/>
      </c:barChart>
      <c:catAx>
        <c:axId val="932127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31356E"/>
                </a:solidFill>
                <a:latin typeface="Josefin Sans Regular" panose="020B0604020202020204" charset="0"/>
                <a:ea typeface="+mn-ea"/>
                <a:cs typeface="+mn-cs"/>
              </a:defRPr>
            </a:pPr>
            <a:endParaRPr lang="en-US"/>
          </a:p>
        </c:txPr>
        <c:crossAx val="932128496"/>
        <c:crosses val="autoZero"/>
        <c:auto val="1"/>
        <c:lblAlgn val="ctr"/>
        <c:lblOffset val="100"/>
        <c:noMultiLvlLbl val="0"/>
      </c:catAx>
      <c:valAx>
        <c:axId val="932128496"/>
        <c:scaling>
          <c:orientation val="minMax"/>
          <c:min val="0"/>
        </c:scaling>
        <c:delete val="1"/>
        <c:axPos val="b"/>
        <c:numFmt formatCode="0%" sourceLinked="1"/>
        <c:majorTickMark val="none"/>
        <c:minorTickMark val="none"/>
        <c:tickLblPos val="nextTo"/>
        <c:crossAx val="932127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81472779612226"/>
          <c:y val="0"/>
          <c:w val="0.76528204639742614"/>
          <c:h val="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schools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0070C0"/>
              </a:solidFill>
              <a:ln w="571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C0F-476A-B6D5-6F194EAF5E1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C00000"/>
                    </a:solidFill>
                    <a:latin typeface="Josefin Sans Regular" panose="020B060402020202020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Florida</c:v>
                </c:pt>
                <c:pt idx="1">
                  <c:v>New York</c:v>
                </c:pt>
                <c:pt idx="2">
                  <c:v>Michigan</c:v>
                </c:pt>
                <c:pt idx="3">
                  <c:v>New Hampshire</c:v>
                </c:pt>
                <c:pt idx="4">
                  <c:v>New Jersey</c:v>
                </c:pt>
                <c:pt idx="5">
                  <c:v>North Carolina</c:v>
                </c:pt>
                <c:pt idx="6">
                  <c:v>Virginia</c:v>
                </c:pt>
                <c:pt idx="7">
                  <c:v>Washington</c:v>
                </c:pt>
                <c:pt idx="8">
                  <c:v>Indiana</c:v>
                </c:pt>
                <c:pt idx="9">
                  <c:v>Missouri</c:v>
                </c:pt>
                <c:pt idx="10">
                  <c:v>Ohio</c:v>
                </c:pt>
                <c:pt idx="11">
                  <c:v>California</c:v>
                </c:pt>
                <c:pt idx="12">
                  <c:v>Illinois</c:v>
                </c:pt>
                <c:pt idx="13">
                  <c:v>Utah</c:v>
                </c:pt>
                <c:pt idx="14">
                  <c:v>Connecticut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  <c:pt idx="9">
                  <c:v>6</c:v>
                </c:pt>
                <c:pt idx="10">
                  <c:v>8</c:v>
                </c:pt>
                <c:pt idx="11">
                  <c:v>9</c:v>
                </c:pt>
                <c:pt idx="12">
                  <c:v>13</c:v>
                </c:pt>
                <c:pt idx="13">
                  <c:v>24</c:v>
                </c:pt>
                <c:pt idx="1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0F-476A-B6D5-6F194EAF5E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Florida</c:v>
                </c:pt>
                <c:pt idx="1">
                  <c:v>New York</c:v>
                </c:pt>
                <c:pt idx="2">
                  <c:v>Michigan</c:v>
                </c:pt>
                <c:pt idx="3">
                  <c:v>New Hampshire</c:v>
                </c:pt>
                <c:pt idx="4">
                  <c:v>New Jersey</c:v>
                </c:pt>
                <c:pt idx="5">
                  <c:v>North Carolina</c:v>
                </c:pt>
                <c:pt idx="6">
                  <c:v>Virginia</c:v>
                </c:pt>
                <c:pt idx="7">
                  <c:v>Washington</c:v>
                </c:pt>
                <c:pt idx="8">
                  <c:v>Indiana</c:v>
                </c:pt>
                <c:pt idx="9">
                  <c:v>Missouri</c:v>
                </c:pt>
                <c:pt idx="10">
                  <c:v>Ohio</c:v>
                </c:pt>
                <c:pt idx="11">
                  <c:v>California</c:v>
                </c:pt>
                <c:pt idx="12">
                  <c:v>Illinois</c:v>
                </c:pt>
                <c:pt idx="13">
                  <c:v>Utah</c:v>
                </c:pt>
                <c:pt idx="14">
                  <c:v>Connecticut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</c:numCache>
            </c:numRef>
          </c:val>
          <c:extLst>
            <c:ext xmlns:c16="http://schemas.microsoft.com/office/drawing/2014/chart" uri="{C3380CC4-5D6E-409C-BE32-E72D297353CC}">
              <c16:uniqueId val="{00000001-9C0F-476A-B6D5-6F194EAF5E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Florida</c:v>
                </c:pt>
                <c:pt idx="1">
                  <c:v>New York</c:v>
                </c:pt>
                <c:pt idx="2">
                  <c:v>Michigan</c:v>
                </c:pt>
                <c:pt idx="3">
                  <c:v>New Hampshire</c:v>
                </c:pt>
                <c:pt idx="4">
                  <c:v>New Jersey</c:v>
                </c:pt>
                <c:pt idx="5">
                  <c:v>North Carolina</c:v>
                </c:pt>
                <c:pt idx="6">
                  <c:v>Virginia</c:v>
                </c:pt>
                <c:pt idx="7">
                  <c:v>Washington</c:v>
                </c:pt>
                <c:pt idx="8">
                  <c:v>Indiana</c:v>
                </c:pt>
                <c:pt idx="9">
                  <c:v>Missouri</c:v>
                </c:pt>
                <c:pt idx="10">
                  <c:v>Ohio</c:v>
                </c:pt>
                <c:pt idx="11">
                  <c:v>California</c:v>
                </c:pt>
                <c:pt idx="12">
                  <c:v>Illinois</c:v>
                </c:pt>
                <c:pt idx="13">
                  <c:v>Utah</c:v>
                </c:pt>
                <c:pt idx="14">
                  <c:v>Connecticut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</c:numCache>
            </c:numRef>
          </c:val>
          <c:extLst>
            <c:ext xmlns:c16="http://schemas.microsoft.com/office/drawing/2014/chart" uri="{C3380CC4-5D6E-409C-BE32-E72D297353CC}">
              <c16:uniqueId val="{00000002-9C0F-476A-B6D5-6F194EAF5E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30135983"/>
        <c:axId val="2030137231"/>
      </c:barChart>
      <c:catAx>
        <c:axId val="20301359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t" anchorCtr="0"/>
          <a:lstStyle/>
          <a:p>
            <a:pPr>
              <a:defRPr sz="1300" b="0" i="0" u="none" strike="noStrike" kern="1200" baseline="0">
                <a:solidFill>
                  <a:srgbClr val="C00000"/>
                </a:solidFill>
                <a:latin typeface="Josefin Sans Regular" panose="020B0604020202020204" charset="0"/>
                <a:ea typeface="+mn-ea"/>
                <a:cs typeface="+mn-cs"/>
              </a:defRPr>
            </a:pPr>
            <a:endParaRPr lang="en-US"/>
          </a:p>
        </c:txPr>
        <c:crossAx val="2030137231"/>
        <c:crosses val="autoZero"/>
        <c:auto val="1"/>
        <c:lblAlgn val="ctr"/>
        <c:lblOffset val="100"/>
        <c:noMultiLvlLbl val="0"/>
      </c:catAx>
      <c:valAx>
        <c:axId val="20301372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30135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09031809025026"/>
          <c:y val="7.8382750984251973E-2"/>
          <c:w val="0.88252306859016649"/>
          <c:h val="0.797199311023621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Engagement index gap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Sheet1!$A$2:$A$54</c:f>
              <c:numCache>
                <c:formatCode>General</c:formatCode>
                <c:ptCount val="5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</c:numCache>
            </c:numRef>
          </c:cat>
          <c:val>
            <c:numRef>
              <c:f>Sheet1!$B$2:$B$54</c:f>
              <c:numCache>
                <c:formatCode>General</c:formatCode>
                <c:ptCount val="53"/>
                <c:pt idx="0">
                  <c:v>19591.490600000001</c:v>
                </c:pt>
                <c:pt idx="1">
                  <c:v>12136.1454999999</c:v>
                </c:pt>
                <c:pt idx="2">
                  <c:v>24720.3216333333</c:v>
                </c:pt>
                <c:pt idx="3">
                  <c:v>20645.6698</c:v>
                </c:pt>
                <c:pt idx="4">
                  <c:v>22220.399633333302</c:v>
                </c:pt>
                <c:pt idx="5">
                  <c:v>11158.3389999999</c:v>
                </c:pt>
                <c:pt idx="6">
                  <c:v>10661.2100333333</c:v>
                </c:pt>
                <c:pt idx="7">
                  <c:v>29047.147366666599</c:v>
                </c:pt>
                <c:pt idx="8">
                  <c:v>31336.432933333301</c:v>
                </c:pt>
                <c:pt idx="9">
                  <c:v>49849.507733333303</c:v>
                </c:pt>
                <c:pt idx="10">
                  <c:v>34146.966533333303</c:v>
                </c:pt>
                <c:pt idx="11">
                  <c:v>121221.929266666</c:v>
                </c:pt>
                <c:pt idx="12">
                  <c:v>220300.46580000001</c:v>
                </c:pt>
                <c:pt idx="13">
                  <c:v>280592.33443333302</c:v>
                </c:pt>
                <c:pt idx="14">
                  <c:v>189666.395099999</c:v>
                </c:pt>
                <c:pt idx="15">
                  <c:v>108227.788033333</c:v>
                </c:pt>
                <c:pt idx="16">
                  <c:v>175092.30599999899</c:v>
                </c:pt>
                <c:pt idx="17">
                  <c:v>172880.66680000001</c:v>
                </c:pt>
                <c:pt idx="18">
                  <c:v>161712.90206666599</c:v>
                </c:pt>
                <c:pt idx="19">
                  <c:v>139366.09953333301</c:v>
                </c:pt>
                <c:pt idx="20">
                  <c:v>110056.28003333299</c:v>
                </c:pt>
                <c:pt idx="21">
                  <c:v>96897.292733333306</c:v>
                </c:pt>
                <c:pt idx="22">
                  <c:v>108253.104933333</c:v>
                </c:pt>
                <c:pt idx="23">
                  <c:v>68808.329766666604</c:v>
                </c:pt>
                <c:pt idx="24">
                  <c:v>19724.495266666599</c:v>
                </c:pt>
                <c:pt idx="25">
                  <c:v>6510.1795999999904</c:v>
                </c:pt>
                <c:pt idx="26">
                  <c:v>3175.1462999999999</c:v>
                </c:pt>
                <c:pt idx="27">
                  <c:v>7449.94336666666</c:v>
                </c:pt>
                <c:pt idx="28">
                  <c:v>6253.9902333333303</c:v>
                </c:pt>
                <c:pt idx="29">
                  <c:v>6209.1442666666599</c:v>
                </c:pt>
                <c:pt idx="30">
                  <c:v>6807.8308666666599</c:v>
                </c:pt>
                <c:pt idx="31">
                  <c:v>-15174.8286999999</c:v>
                </c:pt>
                <c:pt idx="32">
                  <c:v>-73644.734599999996</c:v>
                </c:pt>
                <c:pt idx="33">
                  <c:v>-65202.955966666603</c:v>
                </c:pt>
                <c:pt idx="34">
                  <c:v>-61468.333799999898</c:v>
                </c:pt>
                <c:pt idx="35">
                  <c:v>25620.1441333332</c:v>
                </c:pt>
                <c:pt idx="36">
                  <c:v>46917.955466666601</c:v>
                </c:pt>
                <c:pt idx="37">
                  <c:v>76291.372766666696</c:v>
                </c:pt>
                <c:pt idx="38">
                  <c:v>40648.067666666699</c:v>
                </c:pt>
                <c:pt idx="39">
                  <c:v>9064.4079666667294</c:v>
                </c:pt>
                <c:pt idx="40">
                  <c:v>49451.986733333302</c:v>
                </c:pt>
                <c:pt idx="41">
                  <c:v>50235.403266666603</c:v>
                </c:pt>
                <c:pt idx="42">
                  <c:v>49770.528466666598</c:v>
                </c:pt>
                <c:pt idx="43">
                  <c:v>51011.972733333299</c:v>
                </c:pt>
                <c:pt idx="44">
                  <c:v>52333.455866666598</c:v>
                </c:pt>
                <c:pt idx="45">
                  <c:v>79292.656000000003</c:v>
                </c:pt>
                <c:pt idx="46">
                  <c:v>75167.657399999996</c:v>
                </c:pt>
                <c:pt idx="47">
                  <c:v>43634.300699999898</c:v>
                </c:pt>
                <c:pt idx="48">
                  <c:v>74621.937333333306</c:v>
                </c:pt>
                <c:pt idx="49">
                  <c:v>63017.3695333332</c:v>
                </c:pt>
                <c:pt idx="50">
                  <c:v>56056.807433333299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B1-4E94-A075-4372B7D621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5122351"/>
        <c:axId val="2015123599"/>
      </c:lineChart>
      <c:catAx>
        <c:axId val="2015122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Josefin Sans Regular" panose="020B0604020202020204" charset="0"/>
                <a:ea typeface="+mn-ea"/>
                <a:cs typeface="+mn-cs"/>
              </a:defRPr>
            </a:pPr>
            <a:endParaRPr lang="en-US"/>
          </a:p>
        </c:txPr>
        <c:crossAx val="2015123599"/>
        <c:crossesAt val="-100000"/>
        <c:auto val="1"/>
        <c:lblAlgn val="ctr"/>
        <c:lblOffset val="100"/>
        <c:tickMarkSkip val="30"/>
        <c:noMultiLvlLbl val="0"/>
      </c:catAx>
      <c:valAx>
        <c:axId val="20151235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002060"/>
                </a:solidFill>
                <a:latin typeface="Josefin Sans Regular" panose="020B0604020202020204" charset="0"/>
                <a:ea typeface="+mn-ea"/>
                <a:cs typeface="+mn-cs"/>
              </a:defRPr>
            </a:pPr>
            <a:endParaRPr lang="en-US"/>
          </a:p>
        </c:txPr>
        <c:crossAx val="201512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392559625698959E-2"/>
          <c:y val="9.594114276477296E-2"/>
          <c:w val="0.95040847249166316"/>
          <c:h val="0.8426511166559006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California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Sheet1!$A$2:$A$52</c:f>
              <c:numCache>
                <c:formatCode>General</c:formatCode>
                <c:ptCount val="5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</c:numCache>
            </c:num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922.90008333333299</c:v>
                </c:pt>
                <c:pt idx="1">
                  <c:v>4337.1562261904701</c:v>
                </c:pt>
                <c:pt idx="2">
                  <c:v>4246.8588253968201</c:v>
                </c:pt>
                <c:pt idx="3">
                  <c:v>2581.9587460317398</c:v>
                </c:pt>
                <c:pt idx="4">
                  <c:v>3309.2346071428501</c:v>
                </c:pt>
                <c:pt idx="5">
                  <c:v>627.06215079364995</c:v>
                </c:pt>
                <c:pt idx="6">
                  <c:v>5347.73226984127</c:v>
                </c:pt>
                <c:pt idx="7">
                  <c:v>-5319.3425317460296</c:v>
                </c:pt>
                <c:pt idx="8">
                  <c:v>714.95627777777497</c:v>
                </c:pt>
                <c:pt idx="9">
                  <c:v>3009.5987063491998</c:v>
                </c:pt>
                <c:pt idx="10">
                  <c:v>-1283.4369325396799</c:v>
                </c:pt>
                <c:pt idx="11">
                  <c:v>14950.598710317399</c:v>
                </c:pt>
                <c:pt idx="12">
                  <c:v>29580.631011904701</c:v>
                </c:pt>
                <c:pt idx="13">
                  <c:v>14316.989730158701</c:v>
                </c:pt>
                <c:pt idx="14">
                  <c:v>8154.7719087301602</c:v>
                </c:pt>
                <c:pt idx="15">
                  <c:v>14234.095638888801</c:v>
                </c:pt>
                <c:pt idx="16">
                  <c:v>11879.6759801587</c:v>
                </c:pt>
                <c:pt idx="17">
                  <c:v>15067.029436507901</c:v>
                </c:pt>
                <c:pt idx="18">
                  <c:v>11914.1710555555</c:v>
                </c:pt>
                <c:pt idx="19">
                  <c:v>13742.004059523801</c:v>
                </c:pt>
                <c:pt idx="20">
                  <c:v>14866.500853174601</c:v>
                </c:pt>
                <c:pt idx="21">
                  <c:v>13882.7922261904</c:v>
                </c:pt>
                <c:pt idx="22">
                  <c:v>9655.4527619047603</c:v>
                </c:pt>
                <c:pt idx="23">
                  <c:v>3438.6885079365002</c:v>
                </c:pt>
                <c:pt idx="24">
                  <c:v>1675.43763888888</c:v>
                </c:pt>
                <c:pt idx="25">
                  <c:v>1270.8680674603099</c:v>
                </c:pt>
                <c:pt idx="26">
                  <c:v>827.36679365079203</c:v>
                </c:pt>
                <c:pt idx="27">
                  <c:v>1866.83714285714</c:v>
                </c:pt>
                <c:pt idx="28">
                  <c:v>932.724952380952</c:v>
                </c:pt>
                <c:pt idx="29">
                  <c:v>767.86571031745996</c:v>
                </c:pt>
                <c:pt idx="30">
                  <c:v>-125.643531746031</c:v>
                </c:pt>
                <c:pt idx="31">
                  <c:v>-322.77611111111003</c:v>
                </c:pt>
                <c:pt idx="32">
                  <c:v>-3991.1216547619001</c:v>
                </c:pt>
                <c:pt idx="33">
                  <c:v>14561.6552142857</c:v>
                </c:pt>
                <c:pt idx="34">
                  <c:v>27349.915051587301</c:v>
                </c:pt>
                <c:pt idx="35">
                  <c:v>8094.4808769841202</c:v>
                </c:pt>
                <c:pt idx="36">
                  <c:v>4886.5337063491997</c:v>
                </c:pt>
                <c:pt idx="37">
                  <c:v>462.387698412698</c:v>
                </c:pt>
                <c:pt idx="38">
                  <c:v>-10645.273813492</c:v>
                </c:pt>
                <c:pt idx="39">
                  <c:v>-18030.699595237998</c:v>
                </c:pt>
                <c:pt idx="40">
                  <c:v>-14562.980206349201</c:v>
                </c:pt>
                <c:pt idx="41">
                  <c:v>-2398.3164880952299</c:v>
                </c:pt>
                <c:pt idx="42">
                  <c:v>-8108.3698928571403</c:v>
                </c:pt>
                <c:pt idx="43">
                  <c:v>-10446.1402301587</c:v>
                </c:pt>
                <c:pt idx="44">
                  <c:v>-11766.1758730158</c:v>
                </c:pt>
                <c:pt idx="45">
                  <c:v>-5178.0988015872999</c:v>
                </c:pt>
                <c:pt idx="46">
                  <c:v>-7973.3582738095101</c:v>
                </c:pt>
                <c:pt idx="47">
                  <c:v>-4643.1397380952303</c:v>
                </c:pt>
                <c:pt idx="48">
                  <c:v>-7550.5828174603103</c:v>
                </c:pt>
                <c:pt idx="49">
                  <c:v>-7658.5059444444396</c:v>
                </c:pt>
                <c:pt idx="50">
                  <c:v>-9868.59772619047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76-43D9-8885-48D75EC902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Illinois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Sheet1!$A$2:$A$52</c:f>
              <c:numCache>
                <c:formatCode>General</c:formatCode>
                <c:ptCount val="5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</c:numCache>
            </c:numRef>
          </c:cat>
          <c:val>
            <c:numRef>
              <c:f>Sheet1!$C$2:$C$52</c:f>
              <c:numCache>
                <c:formatCode>General</c:formatCode>
                <c:ptCount val="51"/>
                <c:pt idx="0">
                  <c:v>1157.36842777777</c:v>
                </c:pt>
                <c:pt idx="1">
                  <c:v>-912.34360714285799</c:v>
                </c:pt>
                <c:pt idx="2">
                  <c:v>2616.8821515872901</c:v>
                </c:pt>
                <c:pt idx="3">
                  <c:v>3713.24274682539</c:v>
                </c:pt>
                <c:pt idx="4">
                  <c:v>6597.0035706349099</c:v>
                </c:pt>
                <c:pt idx="5">
                  <c:v>3898.3007436507901</c:v>
                </c:pt>
                <c:pt idx="6">
                  <c:v>-1694.98719126983</c:v>
                </c:pt>
                <c:pt idx="7">
                  <c:v>6825.68246428571</c:v>
                </c:pt>
                <c:pt idx="8">
                  <c:v>10474.471430158699</c:v>
                </c:pt>
                <c:pt idx="9">
                  <c:v>13730.6139515873</c:v>
                </c:pt>
                <c:pt idx="10">
                  <c:v>8126.6461238095198</c:v>
                </c:pt>
                <c:pt idx="11">
                  <c:v>29986.106295238002</c:v>
                </c:pt>
                <c:pt idx="12">
                  <c:v>-20190.116407142799</c:v>
                </c:pt>
                <c:pt idx="13">
                  <c:v>12894.2122039682</c:v>
                </c:pt>
                <c:pt idx="14">
                  <c:v>21123.133665079298</c:v>
                </c:pt>
                <c:pt idx="15">
                  <c:v>23898.1604992063</c:v>
                </c:pt>
                <c:pt idx="16">
                  <c:v>22122.074226984099</c:v>
                </c:pt>
                <c:pt idx="17">
                  <c:v>24073.8660825396</c:v>
                </c:pt>
                <c:pt idx="18">
                  <c:v>26421.064538095201</c:v>
                </c:pt>
                <c:pt idx="19">
                  <c:v>24941.450863491998</c:v>
                </c:pt>
                <c:pt idx="20">
                  <c:v>4613.1023126984101</c:v>
                </c:pt>
                <c:pt idx="21">
                  <c:v>10153.566992063401</c:v>
                </c:pt>
                <c:pt idx="22">
                  <c:v>7779.7872904761798</c:v>
                </c:pt>
                <c:pt idx="23">
                  <c:v>3095.9475698412698</c:v>
                </c:pt>
                <c:pt idx="24">
                  <c:v>2531.0795174603099</c:v>
                </c:pt>
                <c:pt idx="25">
                  <c:v>3001.6991174603099</c:v>
                </c:pt>
                <c:pt idx="26">
                  <c:v>927.29829444444294</c:v>
                </c:pt>
                <c:pt idx="27">
                  <c:v>2131.7228150793599</c:v>
                </c:pt>
                <c:pt idx="28">
                  <c:v>2263.7658880952299</c:v>
                </c:pt>
                <c:pt idx="29">
                  <c:v>2041.1931063492</c:v>
                </c:pt>
                <c:pt idx="30">
                  <c:v>2680.8637817460299</c:v>
                </c:pt>
                <c:pt idx="31">
                  <c:v>996.69501349206303</c:v>
                </c:pt>
                <c:pt idx="32">
                  <c:v>-14623.2821984126</c:v>
                </c:pt>
                <c:pt idx="33">
                  <c:v>3158.7449738095202</c:v>
                </c:pt>
                <c:pt idx="34">
                  <c:v>6341.8597309523902</c:v>
                </c:pt>
                <c:pt idx="35">
                  <c:v>38796.308180952299</c:v>
                </c:pt>
                <c:pt idx="36">
                  <c:v>33711.0528928571</c:v>
                </c:pt>
                <c:pt idx="37">
                  <c:v>37509.893143650697</c:v>
                </c:pt>
                <c:pt idx="38">
                  <c:v>43085.5957420634</c:v>
                </c:pt>
                <c:pt idx="39">
                  <c:v>34769.884287301502</c:v>
                </c:pt>
                <c:pt idx="40">
                  <c:v>32342.728887301499</c:v>
                </c:pt>
                <c:pt idx="41">
                  <c:v>17838.045264285702</c:v>
                </c:pt>
                <c:pt idx="42">
                  <c:v>37983.274488095201</c:v>
                </c:pt>
                <c:pt idx="43">
                  <c:v>35994.893981745998</c:v>
                </c:pt>
                <c:pt idx="44">
                  <c:v>28638.356611904699</c:v>
                </c:pt>
                <c:pt idx="45">
                  <c:v>39757.363956349101</c:v>
                </c:pt>
                <c:pt idx="46">
                  <c:v>37994.031593650703</c:v>
                </c:pt>
                <c:pt idx="47">
                  <c:v>9693.6592095238102</c:v>
                </c:pt>
                <c:pt idx="48">
                  <c:v>40135.663125396801</c:v>
                </c:pt>
                <c:pt idx="49">
                  <c:v>39180.551184126904</c:v>
                </c:pt>
                <c:pt idx="50">
                  <c:v>43266.742024603103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76-43D9-8885-48D75EC902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254495"/>
        <c:axId val="214258655"/>
      </c:lineChart>
      <c:catAx>
        <c:axId val="214254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2060"/>
                </a:solidFill>
                <a:latin typeface="Josefin Sans Regular" panose="020B0604020202020204" charset="0"/>
                <a:ea typeface="+mn-ea"/>
                <a:cs typeface="+mn-cs"/>
              </a:defRPr>
            </a:pPr>
            <a:endParaRPr lang="en-US"/>
          </a:p>
        </c:txPr>
        <c:crossAx val="214258655"/>
        <c:crossesAt val="-25000"/>
        <c:auto val="1"/>
        <c:lblAlgn val="ctr"/>
        <c:lblOffset val="100"/>
        <c:tickMarkSkip val="1"/>
        <c:noMultiLvlLbl val="0"/>
      </c:catAx>
      <c:valAx>
        <c:axId val="214258655"/>
        <c:scaling>
          <c:orientation val="minMax"/>
          <c:max val="50000"/>
          <c:min val="-2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02060"/>
                </a:solidFill>
                <a:latin typeface="Josefin Sans Regular" panose="020B0604020202020204" charset="0"/>
                <a:ea typeface="+mn-ea"/>
                <a:cs typeface="+mn-cs"/>
              </a:defRPr>
            </a:pPr>
            <a:endParaRPr lang="en-US"/>
          </a:p>
        </c:txPr>
        <c:crossAx val="214254495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rgbClr val="002060"/>
                </a:solidFill>
                <a:latin typeface="Josefin Sans Regular" panose="020B060402020202020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rgbClr val="C0504D"/>
                </a:solidFill>
                <a:latin typeface="Josefin Sans Regular" panose="020B0604020202020204" charset="0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Josefin Sans Regular" panose="020B060402020202020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392559625698959E-2"/>
          <c:y val="9.594114276477296E-2"/>
          <c:w val="0.95040847249166316"/>
          <c:h val="0.8426511166559006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California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Sheet1!$A$2:$A$52</c:f>
              <c:numCache>
                <c:formatCode>General</c:formatCode>
                <c:ptCount val="5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</c:numCache>
            </c:num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922.90008333333299</c:v>
                </c:pt>
                <c:pt idx="1">
                  <c:v>4337.1562261904701</c:v>
                </c:pt>
                <c:pt idx="2">
                  <c:v>4246.8588253968201</c:v>
                </c:pt>
                <c:pt idx="3">
                  <c:v>2581.9587460317398</c:v>
                </c:pt>
                <c:pt idx="4">
                  <c:v>3309.2346071428501</c:v>
                </c:pt>
                <c:pt idx="5">
                  <c:v>627.06215079364995</c:v>
                </c:pt>
                <c:pt idx="6">
                  <c:v>5347.73226984127</c:v>
                </c:pt>
                <c:pt idx="7">
                  <c:v>-5319.3425317460296</c:v>
                </c:pt>
                <c:pt idx="8">
                  <c:v>714.95627777777497</c:v>
                </c:pt>
                <c:pt idx="9">
                  <c:v>3009.5987063491998</c:v>
                </c:pt>
                <c:pt idx="10">
                  <c:v>-1283.4369325396799</c:v>
                </c:pt>
                <c:pt idx="11">
                  <c:v>14950.598710317399</c:v>
                </c:pt>
                <c:pt idx="12">
                  <c:v>29580.631011904701</c:v>
                </c:pt>
                <c:pt idx="13">
                  <c:v>14316.989730158701</c:v>
                </c:pt>
                <c:pt idx="14">
                  <c:v>8154.7719087301602</c:v>
                </c:pt>
                <c:pt idx="15">
                  <c:v>14234.095638888801</c:v>
                </c:pt>
                <c:pt idx="16">
                  <c:v>11879.6759801587</c:v>
                </c:pt>
                <c:pt idx="17">
                  <c:v>15067.029436507901</c:v>
                </c:pt>
                <c:pt idx="18">
                  <c:v>11914.1710555555</c:v>
                </c:pt>
                <c:pt idx="19">
                  <c:v>13742.004059523801</c:v>
                </c:pt>
                <c:pt idx="20">
                  <c:v>14866.500853174601</c:v>
                </c:pt>
                <c:pt idx="21">
                  <c:v>13882.7922261904</c:v>
                </c:pt>
                <c:pt idx="22">
                  <c:v>9655.4527619047603</c:v>
                </c:pt>
                <c:pt idx="23">
                  <c:v>3438.6885079365002</c:v>
                </c:pt>
                <c:pt idx="24">
                  <c:v>1675.43763888888</c:v>
                </c:pt>
                <c:pt idx="25">
                  <c:v>1270.8680674603099</c:v>
                </c:pt>
                <c:pt idx="26">
                  <c:v>827.36679365079203</c:v>
                </c:pt>
                <c:pt idx="27">
                  <c:v>1866.83714285714</c:v>
                </c:pt>
                <c:pt idx="28">
                  <c:v>932.724952380952</c:v>
                </c:pt>
                <c:pt idx="29">
                  <c:v>767.86571031745996</c:v>
                </c:pt>
                <c:pt idx="30">
                  <c:v>-125.643531746031</c:v>
                </c:pt>
                <c:pt idx="31">
                  <c:v>-322.77611111111003</c:v>
                </c:pt>
                <c:pt idx="32">
                  <c:v>-3991.1216547619001</c:v>
                </c:pt>
                <c:pt idx="33">
                  <c:v>14561.6552142857</c:v>
                </c:pt>
                <c:pt idx="34">
                  <c:v>27349.915051587301</c:v>
                </c:pt>
                <c:pt idx="35">
                  <c:v>8094.4808769841202</c:v>
                </c:pt>
                <c:pt idx="36">
                  <c:v>4886.5337063491997</c:v>
                </c:pt>
                <c:pt idx="37">
                  <c:v>462.387698412698</c:v>
                </c:pt>
                <c:pt idx="38">
                  <c:v>-10645.273813492</c:v>
                </c:pt>
                <c:pt idx="39">
                  <c:v>-18030.699595237998</c:v>
                </c:pt>
                <c:pt idx="40">
                  <c:v>-14562.980206349201</c:v>
                </c:pt>
                <c:pt idx="41">
                  <c:v>-2398.3164880952299</c:v>
                </c:pt>
                <c:pt idx="42">
                  <c:v>-8108.3698928571403</c:v>
                </c:pt>
                <c:pt idx="43">
                  <c:v>-10446.1402301587</c:v>
                </c:pt>
                <c:pt idx="44">
                  <c:v>-11766.1758730158</c:v>
                </c:pt>
                <c:pt idx="45">
                  <c:v>-5178.0988015872999</c:v>
                </c:pt>
                <c:pt idx="46">
                  <c:v>-7973.3582738095101</c:v>
                </c:pt>
                <c:pt idx="47">
                  <c:v>-4643.1397380952303</c:v>
                </c:pt>
                <c:pt idx="48">
                  <c:v>-7550.5828174603103</c:v>
                </c:pt>
                <c:pt idx="49">
                  <c:v>-7658.5059444444396</c:v>
                </c:pt>
                <c:pt idx="50">
                  <c:v>-9868.59772619047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76-43D9-8885-48D75EC902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Illinois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Sheet1!$A$2:$A$52</c:f>
              <c:numCache>
                <c:formatCode>General</c:formatCode>
                <c:ptCount val="5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</c:numCache>
            </c:numRef>
          </c:cat>
          <c:val>
            <c:numRef>
              <c:f>Sheet1!$C$2:$C$52</c:f>
              <c:numCache>
                <c:formatCode>General</c:formatCode>
                <c:ptCount val="51"/>
                <c:pt idx="0">
                  <c:v>1157.36842777777</c:v>
                </c:pt>
                <c:pt idx="1">
                  <c:v>-912.34360714285799</c:v>
                </c:pt>
                <c:pt idx="2">
                  <c:v>2616.8821515872901</c:v>
                </c:pt>
                <c:pt idx="3">
                  <c:v>3713.24274682539</c:v>
                </c:pt>
                <c:pt idx="4">
                  <c:v>6597.0035706349099</c:v>
                </c:pt>
                <c:pt idx="5">
                  <c:v>3898.3007436507901</c:v>
                </c:pt>
                <c:pt idx="6">
                  <c:v>-1694.98719126983</c:v>
                </c:pt>
                <c:pt idx="7">
                  <c:v>6825.68246428571</c:v>
                </c:pt>
                <c:pt idx="8">
                  <c:v>10474.471430158699</c:v>
                </c:pt>
                <c:pt idx="9">
                  <c:v>13730.6139515873</c:v>
                </c:pt>
                <c:pt idx="10">
                  <c:v>8126.6461238095198</c:v>
                </c:pt>
                <c:pt idx="11">
                  <c:v>29986.106295238002</c:v>
                </c:pt>
                <c:pt idx="12">
                  <c:v>-20190.116407142799</c:v>
                </c:pt>
                <c:pt idx="13">
                  <c:v>12894.2122039682</c:v>
                </c:pt>
                <c:pt idx="14">
                  <c:v>21123.133665079298</c:v>
                </c:pt>
                <c:pt idx="15">
                  <c:v>23898.1604992063</c:v>
                </c:pt>
                <c:pt idx="16">
                  <c:v>22122.074226984099</c:v>
                </c:pt>
                <c:pt idx="17">
                  <c:v>24073.8660825396</c:v>
                </c:pt>
                <c:pt idx="18">
                  <c:v>26421.064538095201</c:v>
                </c:pt>
                <c:pt idx="19">
                  <c:v>24941.450863491998</c:v>
                </c:pt>
                <c:pt idx="20">
                  <c:v>4613.1023126984101</c:v>
                </c:pt>
                <c:pt idx="21">
                  <c:v>10153.566992063401</c:v>
                </c:pt>
                <c:pt idx="22">
                  <c:v>7779.7872904761798</c:v>
                </c:pt>
                <c:pt idx="23">
                  <c:v>3095.9475698412698</c:v>
                </c:pt>
                <c:pt idx="24">
                  <c:v>2531.0795174603099</c:v>
                </c:pt>
                <c:pt idx="25">
                  <c:v>3001.6991174603099</c:v>
                </c:pt>
                <c:pt idx="26">
                  <c:v>927.29829444444294</c:v>
                </c:pt>
                <c:pt idx="27">
                  <c:v>2131.7228150793599</c:v>
                </c:pt>
                <c:pt idx="28">
                  <c:v>2263.7658880952299</c:v>
                </c:pt>
                <c:pt idx="29">
                  <c:v>2041.1931063492</c:v>
                </c:pt>
                <c:pt idx="30">
                  <c:v>2680.8637817460299</c:v>
                </c:pt>
                <c:pt idx="31">
                  <c:v>996.69501349206303</c:v>
                </c:pt>
                <c:pt idx="32">
                  <c:v>-14623.2821984126</c:v>
                </c:pt>
                <c:pt idx="33">
                  <c:v>3158.7449738095202</c:v>
                </c:pt>
                <c:pt idx="34">
                  <c:v>6341.8597309523902</c:v>
                </c:pt>
                <c:pt idx="35">
                  <c:v>38796.308180952299</c:v>
                </c:pt>
                <c:pt idx="36">
                  <c:v>33711.0528928571</c:v>
                </c:pt>
                <c:pt idx="37">
                  <c:v>37509.893143650697</c:v>
                </c:pt>
                <c:pt idx="38">
                  <c:v>43085.5957420634</c:v>
                </c:pt>
                <c:pt idx="39">
                  <c:v>34769.884287301502</c:v>
                </c:pt>
                <c:pt idx="40">
                  <c:v>32342.728887301499</c:v>
                </c:pt>
                <c:pt idx="41">
                  <c:v>17838.045264285702</c:v>
                </c:pt>
                <c:pt idx="42">
                  <c:v>37983.274488095201</c:v>
                </c:pt>
                <c:pt idx="43">
                  <c:v>35994.893981745998</c:v>
                </c:pt>
                <c:pt idx="44">
                  <c:v>28638.356611904699</c:v>
                </c:pt>
                <c:pt idx="45">
                  <c:v>39757.363956349101</c:v>
                </c:pt>
                <c:pt idx="46">
                  <c:v>37994.031593650703</c:v>
                </c:pt>
                <c:pt idx="47">
                  <c:v>9693.6592095238102</c:v>
                </c:pt>
                <c:pt idx="48">
                  <c:v>40135.663125396801</c:v>
                </c:pt>
                <c:pt idx="49">
                  <c:v>39180.551184126904</c:v>
                </c:pt>
                <c:pt idx="50">
                  <c:v>43266.742024603103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76-43D9-8885-48D75EC902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254495"/>
        <c:axId val="214258655"/>
      </c:lineChart>
      <c:catAx>
        <c:axId val="214254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2060"/>
                </a:solidFill>
                <a:latin typeface="Josefin Sans Regular" panose="020B0604020202020204" charset="0"/>
                <a:ea typeface="+mn-ea"/>
                <a:cs typeface="+mn-cs"/>
              </a:defRPr>
            </a:pPr>
            <a:endParaRPr lang="en-US"/>
          </a:p>
        </c:txPr>
        <c:crossAx val="214258655"/>
        <c:crossesAt val="-25000"/>
        <c:auto val="1"/>
        <c:lblAlgn val="ctr"/>
        <c:lblOffset val="100"/>
        <c:tickMarkSkip val="1"/>
        <c:noMultiLvlLbl val="0"/>
      </c:catAx>
      <c:valAx>
        <c:axId val="214258655"/>
        <c:scaling>
          <c:orientation val="minMax"/>
          <c:max val="50000"/>
          <c:min val="-2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02060"/>
                </a:solidFill>
                <a:latin typeface="Josefin Sans Regular" panose="020B0604020202020204" charset="0"/>
                <a:ea typeface="+mn-ea"/>
                <a:cs typeface="+mn-cs"/>
              </a:defRPr>
            </a:pPr>
            <a:endParaRPr lang="en-US"/>
          </a:p>
        </c:txPr>
        <c:crossAx val="214254495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rgbClr val="002060"/>
                </a:solidFill>
                <a:latin typeface="Josefin Sans Regular" panose="020B060402020202020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rgbClr val="C0504D"/>
                </a:solidFill>
                <a:latin typeface="Josefin Sans Regular" panose="020B0604020202020204" charset="0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Josefin Sans Regular" panose="020B060402020202020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598078814299719E-2"/>
          <c:y val="1.385605205541539E-2"/>
          <c:w val="0.82827977171458222"/>
          <c:h val="0.87688681102362209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Engagement gap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772-4FE3-8718-0D9DE44794A6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772-4FE3-8718-0D9DE44794A6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772-4FE3-8718-0D9DE44794A6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772-4FE3-8718-0D9DE44794A6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772-4FE3-8718-0D9DE44794A6}"/>
              </c:ext>
            </c:extLst>
          </c:dPt>
          <c:cat>
            <c:strRef>
              <c:f>Sheet1!$A$2:$A$6</c:f>
              <c:strCache>
                <c:ptCount val="5"/>
                <c:pt idx="0">
                  <c:v>Google Docs</c:v>
                </c:pt>
                <c:pt idx="1">
                  <c:v>Meet</c:v>
                </c:pt>
                <c:pt idx="2">
                  <c:v>Schoology</c:v>
                </c:pt>
                <c:pt idx="3">
                  <c:v>Clever</c:v>
                </c:pt>
                <c:pt idx="4">
                  <c:v>Google Classroom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10044.3420690943</c:v>
                </c:pt>
                <c:pt idx="1">
                  <c:v>2559.6970873626301</c:v>
                </c:pt>
                <c:pt idx="2">
                  <c:v>1355.47011890464</c:v>
                </c:pt>
                <c:pt idx="3">
                  <c:v>-929.58598072364805</c:v>
                </c:pt>
                <c:pt idx="4">
                  <c:v>-2832.8562976968501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72-4FE3-8718-0D9DE44794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76"/>
        <c:axId val="2000103423"/>
        <c:axId val="2000107583"/>
      </c:barChart>
      <c:catAx>
        <c:axId val="2000103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1" i="0" u="none" strike="noStrike" kern="1200" baseline="0">
                <a:solidFill>
                  <a:srgbClr val="308ACA"/>
                </a:solidFill>
                <a:latin typeface="Josefin Sans Regular" panose="020B0604020202020204" charset="0"/>
                <a:ea typeface="+mn-ea"/>
                <a:cs typeface="+mn-cs"/>
              </a:defRPr>
            </a:pPr>
            <a:endParaRPr lang="en-US"/>
          </a:p>
        </c:txPr>
        <c:crossAx val="2000107583"/>
        <c:crossesAt val="0"/>
        <c:auto val="1"/>
        <c:lblAlgn val="ctr"/>
        <c:lblOffset val="100"/>
        <c:noMultiLvlLbl val="0"/>
      </c:catAx>
      <c:valAx>
        <c:axId val="2000107583"/>
        <c:scaling>
          <c:orientation val="minMax"/>
          <c:max val="10000"/>
          <c:min val="-3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308ACA"/>
                </a:solidFill>
                <a:latin typeface="Josefin Sans Regular" panose="020B0604020202020204" charset="0"/>
                <a:ea typeface="+mn-ea"/>
                <a:cs typeface="+mn-cs"/>
              </a:defRPr>
            </a:pPr>
            <a:endParaRPr lang="en-US"/>
          </a:p>
        </c:txPr>
        <c:crossAx val="200010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598073106715314E-2"/>
          <c:y val="3.2514355725766768E-2"/>
          <c:w val="0.82827977171458222"/>
          <c:h val="0.87688681102362209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Engagement gap</c:v>
                </c:pt>
              </c:strCache>
            </c:strRef>
          </c:tx>
          <c:spPr>
            <a:solidFill>
              <a:srgbClr val="2B4B8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2B4B8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064-482C-98CD-AFB75AA7584F}"/>
              </c:ext>
            </c:extLst>
          </c:dPt>
          <c:dPt>
            <c:idx val="1"/>
            <c:invertIfNegative val="0"/>
            <c:bubble3D val="0"/>
            <c:spPr>
              <a:solidFill>
                <a:srgbClr val="2B4B8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064-482C-98CD-AFB75AA7584F}"/>
              </c:ext>
            </c:extLst>
          </c:dPt>
          <c:dPt>
            <c:idx val="2"/>
            <c:invertIfNegative val="0"/>
            <c:bubble3D val="0"/>
            <c:spPr>
              <a:solidFill>
                <a:srgbClr val="2B4B8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064-482C-98CD-AFB75AA7584F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064-482C-98CD-AFB75AA7584F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064-482C-98CD-AFB75AA7584F}"/>
              </c:ext>
            </c:extLst>
          </c:dPt>
          <c:cat>
            <c:strRef>
              <c:f>Sheet1!$A$2:$A$6</c:f>
              <c:strCache>
                <c:ptCount val="5"/>
                <c:pt idx="0">
                  <c:v>Google Docs</c:v>
                </c:pt>
                <c:pt idx="1">
                  <c:v>Meet</c:v>
                </c:pt>
                <c:pt idx="2">
                  <c:v>Google Classroom</c:v>
                </c:pt>
                <c:pt idx="3">
                  <c:v>ST Math</c:v>
                </c:pt>
                <c:pt idx="4">
                  <c:v>YouTube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2881.5592346716398</c:v>
                </c:pt>
                <c:pt idx="1">
                  <c:v>617.77010388685301</c:v>
                </c:pt>
                <c:pt idx="2">
                  <c:v>824.88576795089602</c:v>
                </c:pt>
                <c:pt idx="3">
                  <c:v>-606.00950423924303</c:v>
                </c:pt>
                <c:pt idx="4">
                  <c:v>-2952.7187345564698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064-482C-98CD-AFB75AA758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76"/>
        <c:axId val="2000103423"/>
        <c:axId val="2000107583"/>
      </c:barChart>
      <c:catAx>
        <c:axId val="2000103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1" i="0" u="none" strike="noStrike" kern="1200" baseline="0">
                <a:solidFill>
                  <a:srgbClr val="308ACA"/>
                </a:solidFill>
                <a:latin typeface="Josefin Sans Regular" panose="020B0604020202020204" charset="0"/>
                <a:ea typeface="+mn-ea"/>
                <a:cs typeface="+mn-cs"/>
              </a:defRPr>
            </a:pPr>
            <a:endParaRPr lang="en-US"/>
          </a:p>
        </c:txPr>
        <c:crossAx val="2000107583"/>
        <c:crossesAt val="0"/>
        <c:auto val="1"/>
        <c:lblAlgn val="ctr"/>
        <c:lblOffset val="100"/>
        <c:noMultiLvlLbl val="0"/>
      </c:catAx>
      <c:valAx>
        <c:axId val="2000107583"/>
        <c:scaling>
          <c:orientation val="minMax"/>
          <c:max val="10000"/>
          <c:min val="-3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308ACA"/>
                </a:solidFill>
                <a:latin typeface="Josefin Sans Regular" panose="020B0604020202020204" charset="0"/>
                <a:ea typeface="+mn-ea"/>
                <a:cs typeface="+mn-cs"/>
              </a:defRPr>
            </a:pPr>
            <a:endParaRPr lang="en-US"/>
          </a:p>
        </c:txPr>
        <c:crossAx val="200010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144071176869901E-2"/>
          <c:y val="2.9100529100529099E-2"/>
          <c:w val="0.93733740784981145"/>
          <c:h val="0.8750233304170311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California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</c:f>
              <c:numCache>
                <c:formatCode>[$-409]mmm\-yy;@</c:formatCode>
                <c:ptCount val="18"/>
                <c:pt idx="0">
                  <c:v>43936</c:v>
                </c:pt>
                <c:pt idx="1">
                  <c:v>43966</c:v>
                </c:pt>
                <c:pt idx="2">
                  <c:v>43997</c:v>
                </c:pt>
                <c:pt idx="3">
                  <c:v>44027</c:v>
                </c:pt>
                <c:pt idx="4">
                  <c:v>44058</c:v>
                </c:pt>
                <c:pt idx="5">
                  <c:v>44089</c:v>
                </c:pt>
                <c:pt idx="6">
                  <c:v>44119</c:v>
                </c:pt>
                <c:pt idx="7">
                  <c:v>44150</c:v>
                </c:pt>
                <c:pt idx="8">
                  <c:v>44180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9.9999999999999805</c:v>
                </c:pt>
                <c:pt idx="2">
                  <c:v>19</c:v>
                </c:pt>
                <c:pt idx="3">
                  <c:v>15</c:v>
                </c:pt>
                <c:pt idx="4">
                  <c:v>9</c:v>
                </c:pt>
                <c:pt idx="5">
                  <c:v>6</c:v>
                </c:pt>
                <c:pt idx="6">
                  <c:v>6</c:v>
                </c:pt>
                <c:pt idx="7">
                  <c:v>1</c:v>
                </c:pt>
                <c:pt idx="8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8E-4D06-AB73-732ACA9D1F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Illinois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</c:f>
              <c:numCache>
                <c:formatCode>[$-409]mmm\-yy;@</c:formatCode>
                <c:ptCount val="18"/>
                <c:pt idx="0">
                  <c:v>43936</c:v>
                </c:pt>
                <c:pt idx="1">
                  <c:v>43966</c:v>
                </c:pt>
                <c:pt idx="2">
                  <c:v>43997</c:v>
                </c:pt>
                <c:pt idx="3">
                  <c:v>44027</c:v>
                </c:pt>
                <c:pt idx="4">
                  <c:v>44058</c:v>
                </c:pt>
                <c:pt idx="5">
                  <c:v>44089</c:v>
                </c:pt>
                <c:pt idx="6">
                  <c:v>44119</c:v>
                </c:pt>
                <c:pt idx="7">
                  <c:v>44150</c:v>
                </c:pt>
                <c:pt idx="8">
                  <c:v>44180</c:v>
                </c:pt>
              </c:numCache>
            </c:num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9</c:v>
                </c:pt>
                <c:pt idx="1">
                  <c:v>2</c:v>
                </c:pt>
                <c:pt idx="2">
                  <c:v>24</c:v>
                </c:pt>
                <c:pt idx="3">
                  <c:v>20</c:v>
                </c:pt>
                <c:pt idx="4">
                  <c:v>13</c:v>
                </c:pt>
                <c:pt idx="5">
                  <c:v>5</c:v>
                </c:pt>
                <c:pt idx="6">
                  <c:v>9.9999999999999805</c:v>
                </c:pt>
                <c:pt idx="7">
                  <c:v>0</c:v>
                </c:pt>
                <c:pt idx="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8E-4D06-AB73-732ACA9D1F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8817776"/>
        <c:axId val="1078838576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Sheet1!$A$2:$A$19</c15:sqref>
                        </c15:formulaRef>
                      </c:ext>
                    </c:extLst>
                    <c:numCache>
                      <c:formatCode>[$-409]mmm\-yy;@</c:formatCode>
                      <c:ptCount val="18"/>
                      <c:pt idx="0">
                        <c:v>43936</c:v>
                      </c:pt>
                      <c:pt idx="1">
                        <c:v>43966</c:v>
                      </c:pt>
                      <c:pt idx="2">
                        <c:v>43997</c:v>
                      </c:pt>
                      <c:pt idx="3">
                        <c:v>44027</c:v>
                      </c:pt>
                      <c:pt idx="4">
                        <c:v>44058</c:v>
                      </c:pt>
                      <c:pt idx="5">
                        <c:v>44089</c:v>
                      </c:pt>
                      <c:pt idx="6">
                        <c:v>44119</c:v>
                      </c:pt>
                      <c:pt idx="7">
                        <c:v>44150</c:v>
                      </c:pt>
                      <c:pt idx="8">
                        <c:v>44180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4A8E-4D06-AB73-732ACA9D1FF4}"/>
                  </c:ext>
                </c:extLst>
              </c15:ser>
            </c15:filteredLineSeries>
          </c:ext>
        </c:extLst>
      </c:lineChart>
      <c:dateAx>
        <c:axId val="1078817776"/>
        <c:scaling>
          <c:orientation val="minMax"/>
        </c:scaling>
        <c:delete val="0"/>
        <c:axPos val="b"/>
        <c:numFmt formatCode="[$-409]mmm\-yy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Josefin Sans Regular" panose="020B0604020202020204" charset="0"/>
                <a:ea typeface="+mn-ea"/>
                <a:cs typeface="+mn-cs"/>
              </a:defRPr>
            </a:pPr>
            <a:endParaRPr lang="en-US"/>
          </a:p>
        </c:txPr>
        <c:crossAx val="1078838576"/>
        <c:crossesAt val="-2"/>
        <c:auto val="0"/>
        <c:lblOffset val="100"/>
        <c:baseTimeUnit val="months"/>
      </c:dateAx>
      <c:valAx>
        <c:axId val="1078838576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Josefin Sans Regular" panose="020B0604020202020204" charset="0"/>
                <a:ea typeface="+mn-ea"/>
                <a:cs typeface="+mn-cs"/>
              </a:defRPr>
            </a:pPr>
            <a:endParaRPr lang="en-US"/>
          </a:p>
        </c:txPr>
        <c:crossAx val="1078817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2803688168255811"/>
          <c:y val="6.9369870432862565E-2"/>
          <c:w val="0.26623349853303357"/>
          <c:h val="5.09025955088947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Josefin Sans Regular" panose="020B060402020202020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California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</c:f>
              <c:numCache>
                <c:formatCode>[$-409]mmm\-yy;@</c:formatCode>
                <c:ptCount val="18"/>
                <c:pt idx="0">
                  <c:v>43936</c:v>
                </c:pt>
                <c:pt idx="1">
                  <c:v>43966</c:v>
                </c:pt>
                <c:pt idx="2">
                  <c:v>43997</c:v>
                </c:pt>
                <c:pt idx="3">
                  <c:v>44027</c:v>
                </c:pt>
                <c:pt idx="4">
                  <c:v>44058</c:v>
                </c:pt>
                <c:pt idx="5">
                  <c:v>44089</c:v>
                </c:pt>
                <c:pt idx="6">
                  <c:v>44119</c:v>
                </c:pt>
                <c:pt idx="7">
                  <c:v>44150</c:v>
                </c:pt>
                <c:pt idx="8">
                  <c:v>44180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8.0000000000000107</c:v>
                </c:pt>
                <c:pt idx="2">
                  <c:v>12</c:v>
                </c:pt>
                <c:pt idx="3">
                  <c:v>8</c:v>
                </c:pt>
                <c:pt idx="4">
                  <c:v>10</c:v>
                </c:pt>
                <c:pt idx="5">
                  <c:v>7.0000000000000098</c:v>
                </c:pt>
                <c:pt idx="6">
                  <c:v>7.0000000000000098</c:v>
                </c:pt>
                <c:pt idx="7">
                  <c:v>1</c:v>
                </c:pt>
                <c:pt idx="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68-4BE6-9D99-657205D8A0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Illinois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</c:f>
              <c:numCache>
                <c:formatCode>[$-409]mmm\-yy;@</c:formatCode>
                <c:ptCount val="18"/>
                <c:pt idx="0">
                  <c:v>43936</c:v>
                </c:pt>
                <c:pt idx="1">
                  <c:v>43966</c:v>
                </c:pt>
                <c:pt idx="2">
                  <c:v>43997</c:v>
                </c:pt>
                <c:pt idx="3">
                  <c:v>44027</c:v>
                </c:pt>
                <c:pt idx="4">
                  <c:v>44058</c:v>
                </c:pt>
                <c:pt idx="5">
                  <c:v>44089</c:v>
                </c:pt>
                <c:pt idx="6">
                  <c:v>44119</c:v>
                </c:pt>
                <c:pt idx="7">
                  <c:v>44150</c:v>
                </c:pt>
                <c:pt idx="8">
                  <c:v>44180</c:v>
                </c:pt>
              </c:numCache>
            </c:num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18</c:v>
                </c:pt>
                <c:pt idx="1">
                  <c:v>14</c:v>
                </c:pt>
                <c:pt idx="2">
                  <c:v>17</c:v>
                </c:pt>
                <c:pt idx="3">
                  <c:v>18</c:v>
                </c:pt>
                <c:pt idx="4">
                  <c:v>14</c:v>
                </c:pt>
                <c:pt idx="5">
                  <c:v>6</c:v>
                </c:pt>
                <c:pt idx="6">
                  <c:v>9.9999999999999805</c:v>
                </c:pt>
                <c:pt idx="7">
                  <c:v>2</c:v>
                </c:pt>
                <c:pt idx="8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68-4BE6-9D99-657205D8A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8817776"/>
        <c:axId val="1078838576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Sheet1!$A$2:$A$19</c15:sqref>
                        </c15:formulaRef>
                      </c:ext>
                    </c:extLst>
                    <c:numCache>
                      <c:formatCode>[$-409]mmm\-yy;@</c:formatCode>
                      <c:ptCount val="18"/>
                      <c:pt idx="0">
                        <c:v>43936</c:v>
                      </c:pt>
                      <c:pt idx="1">
                        <c:v>43966</c:v>
                      </c:pt>
                      <c:pt idx="2">
                        <c:v>43997</c:v>
                      </c:pt>
                      <c:pt idx="3">
                        <c:v>44027</c:v>
                      </c:pt>
                      <c:pt idx="4">
                        <c:v>44058</c:v>
                      </c:pt>
                      <c:pt idx="5">
                        <c:v>44089</c:v>
                      </c:pt>
                      <c:pt idx="6">
                        <c:v>44119</c:v>
                      </c:pt>
                      <c:pt idx="7">
                        <c:v>44150</c:v>
                      </c:pt>
                      <c:pt idx="8">
                        <c:v>44180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CE68-4BE6-9D99-657205D8A0A0}"/>
                  </c:ext>
                </c:extLst>
              </c15:ser>
            </c15:filteredLineSeries>
          </c:ext>
        </c:extLst>
      </c:lineChart>
      <c:dateAx>
        <c:axId val="1078817776"/>
        <c:scaling>
          <c:orientation val="minMax"/>
        </c:scaling>
        <c:delete val="0"/>
        <c:axPos val="b"/>
        <c:numFmt formatCode="[$-409]mmm\-yy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Josefin Sans Regular" panose="020B0604020202020204" charset="0"/>
                <a:ea typeface="+mn-ea"/>
                <a:cs typeface="+mn-cs"/>
              </a:defRPr>
            </a:pPr>
            <a:endParaRPr lang="en-US"/>
          </a:p>
        </c:txPr>
        <c:crossAx val="1078838576"/>
        <c:crossesAt val="-2"/>
        <c:auto val="1"/>
        <c:lblOffset val="100"/>
        <c:baseTimeUnit val="months"/>
      </c:dateAx>
      <c:valAx>
        <c:axId val="1078838576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Josefin Sans Regular" panose="020B0604020202020204" charset="0"/>
                <a:ea typeface="+mn-ea"/>
                <a:cs typeface="+mn-cs"/>
              </a:defRPr>
            </a:pPr>
            <a:endParaRPr lang="en-US"/>
          </a:p>
        </c:txPr>
        <c:crossAx val="1078817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0345780641056237"/>
          <c:y val="0.12227993848051574"/>
          <c:w val="0.35860123545162914"/>
          <c:h val="4.58781368778194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Josefin Sans Regular" panose="020B060402020202020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0.22447</cdr:x>
      <cdr:y>0.24707</cdr:y>
    </cdr:from>
    <cdr:to>
      <cdr:x>0.37382</cdr:x>
      <cdr:y>0.36627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4100365-1A3C-8281-8D1F-468A39ECBC25}"/>
            </a:ext>
          </a:extLst>
        </cdr:cNvPr>
        <cdr:cNvSpPr txBox="1"/>
      </cdr:nvSpPr>
      <cdr:spPr>
        <a:xfrm xmlns:a="http://schemas.openxmlformats.org/drawingml/2006/main">
          <a:off x="1985250" y="765732"/>
          <a:ext cx="1320800" cy="3694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dirty="0">
              <a:solidFill>
                <a:srgbClr val="C00000"/>
              </a:solidFill>
              <a:latin typeface="Josefin Sans" pitchFamily="2" charset="0"/>
            </a:rPr>
            <a:t>18.5 times 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0.1185</cdr:x>
      <cdr:y>0.63454</cdr:y>
    </cdr:from>
    <cdr:to>
      <cdr:x>0.95402</cdr:x>
      <cdr:y>0.63454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17C47280-0215-0466-842B-D50588AF7670}"/>
            </a:ext>
          </a:extLst>
        </cdr:cNvPr>
        <cdr:cNvCxnSpPr/>
      </cdr:nvCxnSpPr>
      <cdr:spPr>
        <a:xfrm xmlns:a="http://schemas.openxmlformats.org/drawingml/2006/main">
          <a:off x="1949792" y="5157545"/>
          <a:ext cx="13747408" cy="0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2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0.48858</cdr:x>
      <cdr:y>0.83008</cdr:y>
    </cdr:from>
    <cdr:to>
      <cdr:x>0.62289</cdr:x>
      <cdr:y>0.86853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0E5F1B9-D9A8-DE65-4EEE-8BCF703AC591}"/>
            </a:ext>
          </a:extLst>
        </cdr:cNvPr>
        <cdr:cNvSpPr txBox="1"/>
      </cdr:nvSpPr>
      <cdr:spPr>
        <a:xfrm xmlns:a="http://schemas.openxmlformats.org/drawingml/2006/main">
          <a:off x="8039047" y="6746859"/>
          <a:ext cx="2209905" cy="3125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0" dirty="0">
              <a:solidFill>
                <a:srgbClr val="31356E"/>
              </a:solidFill>
              <a:latin typeface="Josefin Sans Regular" panose="020B0604020202020204" charset="0"/>
            </a:rPr>
            <a:t>Week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0.12077</cdr:x>
      <cdr:y>0.14835</cdr:y>
    </cdr:from>
    <cdr:to>
      <cdr:x>0.43478</cdr:x>
      <cdr:y>0.23066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30DB2B22-E3C3-2E50-90D8-F7752A61DBDB}"/>
            </a:ext>
          </a:extLst>
        </cdr:cNvPr>
        <cdr:cNvSpPr txBox="1"/>
      </cdr:nvSpPr>
      <cdr:spPr>
        <a:xfrm xmlns:a="http://schemas.openxmlformats.org/drawingml/2006/main">
          <a:off x="1904296" y="931792"/>
          <a:ext cx="4951296" cy="5169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0.73016</cdr:x>
      <cdr:y>0.56772</cdr:y>
    </cdr:from>
    <cdr:to>
      <cdr:x>0.92823</cdr:x>
      <cdr:y>0.61408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1D3EC4AB-3167-6360-3C0B-926F3C25A23F}"/>
            </a:ext>
          </a:extLst>
        </cdr:cNvPr>
        <cdr:cNvSpPr txBox="1"/>
      </cdr:nvSpPr>
      <cdr:spPr>
        <a:xfrm xmlns:a="http://schemas.openxmlformats.org/drawingml/2006/main">
          <a:off x="11517090" y="3610419"/>
          <a:ext cx="3124197" cy="2948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800" dirty="0">
              <a:solidFill>
                <a:srgbClr val="0070C0"/>
              </a:solidFill>
              <a:latin typeface="Josefin Sans Regular" panose="020B0604020202020204" charset="0"/>
            </a:rPr>
            <a:t>2020 – 2021 school year 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0.12077</cdr:x>
      <cdr:y>0.14835</cdr:y>
    </cdr:from>
    <cdr:to>
      <cdr:x>0.43478</cdr:x>
      <cdr:y>0.23066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30DB2B22-E3C3-2E50-90D8-F7752A61DBDB}"/>
            </a:ext>
          </a:extLst>
        </cdr:cNvPr>
        <cdr:cNvSpPr txBox="1"/>
      </cdr:nvSpPr>
      <cdr:spPr>
        <a:xfrm xmlns:a="http://schemas.openxmlformats.org/drawingml/2006/main">
          <a:off x="1904296" y="931792"/>
          <a:ext cx="4951296" cy="5169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0.17874</cdr:x>
      <cdr:y>0.15819</cdr:y>
    </cdr:from>
    <cdr:to>
      <cdr:x>0.37681</cdr:x>
      <cdr:y>0.20456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C5BB6ADE-FD87-5C64-BE92-21932207A95F}"/>
            </a:ext>
          </a:extLst>
        </cdr:cNvPr>
        <cdr:cNvSpPr txBox="1"/>
      </cdr:nvSpPr>
      <cdr:spPr>
        <a:xfrm xmlns:a="http://schemas.openxmlformats.org/drawingml/2006/main">
          <a:off x="2819400" y="1006009"/>
          <a:ext cx="3124197" cy="2948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>
              <a:solidFill>
                <a:srgbClr val="0070C0"/>
              </a:solidFill>
              <a:latin typeface="Josefin Sans Regular" panose="020B0604020202020204" charset="0"/>
            </a:rPr>
            <a:t>School closure announcement </a:t>
          </a:r>
        </a:p>
      </cdr:txBody>
    </cdr:sp>
  </cdr:relSizeAnchor>
  <cdr:relSizeAnchor xmlns:cdr="http://schemas.openxmlformats.org/drawingml/2006/chartDrawing">
    <cdr:from>
      <cdr:x>0.73016</cdr:x>
      <cdr:y>0.56772</cdr:y>
    </cdr:from>
    <cdr:to>
      <cdr:x>0.92823</cdr:x>
      <cdr:y>0.61408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1D3EC4AB-3167-6360-3C0B-926F3C25A23F}"/>
            </a:ext>
          </a:extLst>
        </cdr:cNvPr>
        <cdr:cNvSpPr txBox="1"/>
      </cdr:nvSpPr>
      <cdr:spPr>
        <a:xfrm xmlns:a="http://schemas.openxmlformats.org/drawingml/2006/main">
          <a:off x="11517090" y="3610419"/>
          <a:ext cx="3124197" cy="2948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800" dirty="0">
              <a:solidFill>
                <a:srgbClr val="0070C0"/>
              </a:solidFill>
              <a:latin typeface="Josefin Sans Regular" panose="020B0604020202020204" charset="0"/>
            </a:rPr>
            <a:t>2020 – 2021 school year 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0.16482</cdr:x>
      <cdr:y>0</cdr:y>
    </cdr:from>
    <cdr:to>
      <cdr:x>0.59054</cdr:x>
      <cdr:y>0.9358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DDAF0AAF-ED1E-8700-7A90-D9EEC5D517F6}"/>
            </a:ext>
          </a:extLst>
        </cdr:cNvPr>
        <cdr:cNvSpPr/>
      </cdr:nvSpPr>
      <cdr:spPr>
        <a:xfrm xmlns:a="http://schemas.openxmlformats.org/drawingml/2006/main">
          <a:off x="1213757" y="-2895600"/>
          <a:ext cx="3135086" cy="4207170"/>
        </a:xfrm>
        <a:prstGeom xmlns:a="http://schemas.openxmlformats.org/drawingml/2006/main" prst="rect">
          <a:avLst/>
        </a:prstGeom>
        <a:solidFill xmlns:a="http://schemas.openxmlformats.org/drawingml/2006/main">
          <a:srgbClr val="7F7F7F">
            <a:alpha val="85098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0.64154</cdr:x>
      <cdr:y>0.15254</cdr:y>
    </cdr:from>
    <cdr:to>
      <cdr:x>0.86903</cdr:x>
      <cdr:y>0.20259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59E95E40-4D00-5AD9-B702-44FE6911E56C}"/>
            </a:ext>
          </a:extLst>
        </cdr:cNvPr>
        <cdr:cNvSpPr txBox="1"/>
      </cdr:nvSpPr>
      <cdr:spPr>
        <a:xfrm xmlns:a="http://schemas.openxmlformats.org/drawingml/2006/main">
          <a:off x="4724401" y="685799"/>
          <a:ext cx="1675316" cy="2249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800" dirty="0">
              <a:solidFill>
                <a:srgbClr val="0070C0"/>
              </a:solidFill>
              <a:latin typeface="Josefin Sans Regular" panose="020B0604020202020204" charset="0"/>
            </a:rPr>
            <a:t>2020 – 2021 school year 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0.16578</cdr:x>
      <cdr:y>0.08783</cdr:y>
    </cdr:from>
    <cdr:to>
      <cdr:x>0.5847</cdr:x>
      <cdr:y>0.95471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BE4D4479-029D-6B8D-1245-A9AD34D5713C}"/>
            </a:ext>
          </a:extLst>
        </cdr:cNvPr>
        <cdr:cNvSpPr/>
      </cdr:nvSpPr>
      <cdr:spPr>
        <a:xfrm xmlns:a="http://schemas.openxmlformats.org/drawingml/2006/main">
          <a:off x="1402216" y="426263"/>
          <a:ext cx="3543300" cy="4207151"/>
        </a:xfrm>
        <a:prstGeom xmlns:a="http://schemas.openxmlformats.org/drawingml/2006/main" prst="rect">
          <a:avLst/>
        </a:prstGeom>
        <a:solidFill xmlns:a="http://schemas.openxmlformats.org/drawingml/2006/main">
          <a:srgbClr val="7F7F7F">
            <a:alpha val="85098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0.12077</cdr:x>
      <cdr:y>0.14835</cdr:y>
    </cdr:from>
    <cdr:to>
      <cdr:x>0.43478</cdr:x>
      <cdr:y>0.23066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30DB2B22-E3C3-2E50-90D8-F7752A61DBDB}"/>
            </a:ext>
          </a:extLst>
        </cdr:cNvPr>
        <cdr:cNvSpPr txBox="1"/>
      </cdr:nvSpPr>
      <cdr:spPr>
        <a:xfrm xmlns:a="http://schemas.openxmlformats.org/drawingml/2006/main">
          <a:off x="1905000" y="943419"/>
          <a:ext cx="4953000" cy="5234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0.73016</cdr:x>
      <cdr:y>0.56772</cdr:y>
    </cdr:from>
    <cdr:to>
      <cdr:x>0.92823</cdr:x>
      <cdr:y>0.61408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1D3EC4AB-3167-6360-3C0B-926F3C25A23F}"/>
            </a:ext>
          </a:extLst>
        </cdr:cNvPr>
        <cdr:cNvSpPr txBox="1"/>
      </cdr:nvSpPr>
      <cdr:spPr>
        <a:xfrm xmlns:a="http://schemas.openxmlformats.org/drawingml/2006/main">
          <a:off x="6175839" y="2755265"/>
          <a:ext cx="1675316" cy="2249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800" dirty="0">
              <a:solidFill>
                <a:srgbClr val="0070C0"/>
              </a:solidFill>
              <a:latin typeface="Josefin Sans Regular" panose="020B0604020202020204" charset="0"/>
            </a:rPr>
            <a:t>2020 – 2021 school year 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Anh Tiến (nhiều hơn)/Chinh: CHo cái timeline này cùng chung 1 slide với graph slide 8 (dùng effect nào đó để khi nhấn vào nó hiện ra)???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Trinh’s note: em đã bớt chữ slide này và chỉ để lại keywords. Mình có thể chỉnh animation/effect sao cho chữ nó xuất hiện theo từng cặp, nói tới đâu bấm cho hiện ra tới đó được không chị?</a:t>
            </a:r>
            <a:endParaRPr b="1"/>
          </a:p>
        </p:txBody>
      </p:sp>
      <p:sp>
        <p:nvSpPr>
          <p:cNvPr id="230" name="Google Shape;2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5116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Phải  thêm 1 yếu tố nữa là California rộng hơn Illinois, nên hotspot Cali cần có thì nhiều hơn Illinois?</a:t>
            </a:r>
            <a:endParaRPr/>
          </a:p>
        </p:txBody>
      </p:sp>
      <p:sp>
        <p:nvSpPr>
          <p:cNvPr id="284" name="Google Shape;2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Phải  thêm 1 yếu tố nữa là California rộng hơn Illinois, nên hotspot Cali cần có thì nhiều hơn Illinois?</a:t>
            </a:r>
            <a:endParaRPr/>
          </a:p>
        </p:txBody>
      </p:sp>
      <p:sp>
        <p:nvSpPr>
          <p:cNvPr id="284" name="Google Shape;2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730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ANH Tiến: Quality Internet là quan trọng nhất nên phải làm bật lên (có thể sắp xếp 3 factors theo level of importance) </a:t>
            </a:r>
            <a:endParaRPr b="1"/>
          </a:p>
        </p:txBody>
      </p:sp>
      <p:sp>
        <p:nvSpPr>
          <p:cNvPr id="314" name="Google Shape;3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Slide nhiều chữ nên bớt lại để tập trung vào người nói </a:t>
            </a:r>
            <a:endParaRPr b="1"/>
          </a:p>
        </p:txBody>
      </p:sp>
      <p:sp>
        <p:nvSpPr>
          <p:cNvPr id="331" name="Google Shape;331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050" dirty="0">
                <a:latin typeface="Josefin Sans" pitchFamily="2" charset="0"/>
              </a:rPr>
              <a:t>Engagement index: </a:t>
            </a:r>
            <a:r>
              <a:rPr lang="en-US" sz="1200" dirty="0"/>
              <a:t>Total page-load events per one thousand students of a given product and on a given day</a:t>
            </a:r>
            <a:endParaRPr lang="en-US" sz="1050" dirty="0">
              <a:latin typeface="Josefin Sans" pitchFamily="2" charset="0"/>
            </a:endParaRPr>
          </a:p>
          <a:p>
            <a:r>
              <a:rPr lang="en-US" sz="1200" dirty="0">
                <a:latin typeface="Josefin Sans" pitchFamily="2" charset="0"/>
              </a:rPr>
              <a:t>Lower-income students: </a:t>
            </a:r>
            <a:r>
              <a:rPr lang="en-US" sz="1200" i="1" dirty="0">
                <a:solidFill>
                  <a:srgbClr val="84D7EB"/>
                </a:solidFill>
                <a:latin typeface="Josefin Sans Regular" panose="020B0604020202020204" charset="0"/>
              </a:rPr>
              <a:t>*Students from school districts with &gt;50% students receiving free/reduced lunches </a:t>
            </a:r>
          </a:p>
          <a:p>
            <a:endParaRPr lang="en-US" sz="1200" dirty="0">
              <a:latin typeface="Josefin Sans" pitchFamily="2" charset="0"/>
            </a:endParaRPr>
          </a:p>
          <a:p>
            <a:r>
              <a:rPr lang="en-US" sz="1200" dirty="0">
                <a:latin typeface="Josefin Sans" pitchFamily="2" charset="0"/>
              </a:rPr>
              <a:t>Higher-income students: </a:t>
            </a:r>
            <a:r>
              <a:rPr lang="en-US" sz="1200" i="1" dirty="0">
                <a:solidFill>
                  <a:srgbClr val="84D7EB"/>
                </a:solidFill>
                <a:latin typeface="Josefin Sans Regular" panose="020B0604020202020204" charset="0"/>
              </a:rPr>
              <a:t>*Students from school districts with &gt;50% students receiving free/reduced lunches </a:t>
            </a:r>
          </a:p>
          <a:p>
            <a:endParaRPr lang="en-US" sz="1200" dirty="0">
              <a:latin typeface="Josefin Sans" pitchFamily="2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59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400A6-C9E3-4284-AEA3-B565A8E265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44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400A6-C9E3-4284-AEA3-B565A8E265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4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400A6-C9E3-4284-AEA3-B565A8E265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68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400A6-C9E3-4284-AEA3-B565A8E265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63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.xml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natalietrinhnguyen@gmail.com" TargetMode="Externa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7938476" y="1496351"/>
            <a:ext cx="9884536" cy="5367737"/>
            <a:chOff x="0" y="-66675"/>
            <a:chExt cx="13179382" cy="7156983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0" y="1763500"/>
              <a:ext cx="13086983" cy="2834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900" b="1" i="0" u="none" strike="noStrike" cap="none">
                  <a:solidFill>
                    <a:srgbClr val="F7B4A7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DIGITAL DIVIDE </a:t>
              </a:r>
              <a:endParaRPr/>
            </a:p>
            <a:p>
              <a:pPr marL="0" marR="0" lvl="0" indent="0" algn="ctr" rtl="0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900" b="1" i="0" u="none" strike="noStrike" cap="none">
                  <a:solidFill>
                    <a:srgbClr val="F7B4A7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IN COVID TIME </a:t>
              </a:r>
              <a:endParaRPr/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0" y="-66675"/>
              <a:ext cx="13086983" cy="5441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92482" y="4873908"/>
              <a:ext cx="13086900" cy="221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00" b="0" i="0" u="none" strike="noStrike" cap="none">
                  <a:solidFill>
                    <a:srgbClr val="94DDDE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A tale of two states </a:t>
              </a:r>
              <a:endParaRPr/>
            </a:p>
            <a:p>
              <a:pPr marL="0" marR="0" lvl="0" indent="0" algn="ctr" rtl="0">
                <a:lnSpc>
                  <a:spcPct val="1244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500" b="0" i="0" u="none" strike="noStrike" cap="none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2834" y="-1921745"/>
            <a:ext cx="6755642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03834" y="1790711"/>
            <a:ext cx="1194327" cy="2586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095190" y="2021154"/>
            <a:ext cx="5357753" cy="559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947148" y="1264426"/>
            <a:ext cx="3144039" cy="244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4872" y="5005800"/>
            <a:ext cx="1894295" cy="42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1803" y="7612736"/>
            <a:ext cx="3486358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/>
        </p:nvSpPr>
        <p:spPr>
          <a:xfrm>
            <a:off x="10875055" y="7940675"/>
            <a:ext cx="3942080" cy="131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HOANG THI THU TRANG</a:t>
            </a:r>
            <a:endParaRPr dirty="0"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PHAM NGOC HIEU </a:t>
            </a:r>
            <a:endParaRPr dirty="0"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NGUYEN THI HA TRINH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58" t="81616" r="12041"/>
          <a:stretch>
            <a:fillRect/>
          </a:stretch>
        </p:blipFill>
        <p:spPr>
          <a:xfrm>
            <a:off x="11931994" y="2586472"/>
            <a:ext cx="4349622" cy="476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29DDA79-37AA-2187-2A47-1C16ADEAFAED}"/>
              </a:ext>
            </a:extLst>
          </p:cNvPr>
          <p:cNvGrpSpPr/>
          <p:nvPr/>
        </p:nvGrpSpPr>
        <p:grpSpPr>
          <a:xfrm>
            <a:off x="1066800" y="2846632"/>
            <a:ext cx="15767957" cy="6281040"/>
            <a:chOff x="1066800" y="2830303"/>
            <a:chExt cx="15767957" cy="6281040"/>
          </a:xfrm>
        </p:grpSpPr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B627DC58-140C-8D02-5045-87D6C2718A82}"/>
                </a:ext>
              </a:extLst>
            </p:cNvPr>
            <p:cNvGraphicFramePr/>
            <p:nvPr/>
          </p:nvGraphicFramePr>
          <p:xfrm>
            <a:off x="1066800" y="2830303"/>
            <a:ext cx="15767957" cy="62810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71C2C4-C7C0-6788-9919-6B1B43897C76}"/>
                </a:ext>
              </a:extLst>
            </p:cNvPr>
            <p:cNvCxnSpPr>
              <a:cxnSpLocks/>
            </p:cNvCxnSpPr>
            <p:nvPr/>
          </p:nvCxnSpPr>
          <p:spPr>
            <a:xfrm>
              <a:off x="4800600" y="4751614"/>
              <a:ext cx="0" cy="30480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9340C9-A662-3EC4-3346-6C40FEBBD2E9}"/>
                </a:ext>
              </a:extLst>
            </p:cNvPr>
            <p:cNvCxnSpPr>
              <a:cxnSpLocks/>
            </p:cNvCxnSpPr>
            <p:nvPr/>
          </p:nvCxnSpPr>
          <p:spPr>
            <a:xfrm>
              <a:off x="5715000" y="4686300"/>
              <a:ext cx="0" cy="20955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TextBox 1">
              <a:extLst>
                <a:ext uri="{FF2B5EF4-FFF2-40B4-BE49-F238E27FC236}">
                  <a16:creationId xmlns:a16="http://schemas.microsoft.com/office/drawing/2014/main" id="{30EB3BB5-7618-DE35-7298-6A0A8B966C36}"/>
                </a:ext>
              </a:extLst>
            </p:cNvPr>
            <p:cNvSpPr txBox="1"/>
            <p:nvPr/>
          </p:nvSpPr>
          <p:spPr>
            <a:xfrm>
              <a:off x="8232322" y="8420100"/>
              <a:ext cx="2209800" cy="312527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0" dirty="0">
                  <a:solidFill>
                    <a:srgbClr val="31356E"/>
                  </a:solidFill>
                  <a:latin typeface="Josefin Sans Regular" panose="020B0604020202020204" charset="0"/>
                </a:rPr>
                <a:t>Week </a:t>
              </a:r>
            </a:p>
          </p:txBody>
        </p:sp>
      </p:grpSp>
      <p:sp>
        <p:nvSpPr>
          <p:cNvPr id="9" name="Google Shape;191;p21">
            <a:extLst>
              <a:ext uri="{FF2B5EF4-FFF2-40B4-BE49-F238E27FC236}">
                <a16:creationId xmlns:a16="http://schemas.microsoft.com/office/drawing/2014/main" id="{44EC0F40-6C79-24BA-67D1-C730763112C1}"/>
              </a:ext>
            </a:extLst>
          </p:cNvPr>
          <p:cNvSpPr txBox="1"/>
          <p:nvPr/>
        </p:nvSpPr>
        <p:spPr>
          <a:xfrm>
            <a:off x="1028700" y="1078587"/>
            <a:ext cx="16230600" cy="150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47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u="sng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CALIFORNIA VS </a:t>
            </a:r>
            <a:r>
              <a:rPr lang="en-US" sz="3800" b="1" u="sng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ILLINOIS: </a:t>
            </a:r>
            <a:r>
              <a:rPr lang="en-US" sz="3800" b="1" u="sng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 OPPOSITE TREND</a:t>
            </a:r>
            <a:endParaRPr sz="3800" dirty="0"/>
          </a:p>
          <a:p>
            <a:pPr marL="0" marR="0" lvl="0" indent="0" algn="l" rtl="0">
              <a:lnSpc>
                <a:spcPct val="191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IN ENGAGEMENT INDEX GAP DURING 2020 – 2021 SCHOOL YEAR 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985EFE-BBE7-4F58-1696-9A185B09DED9}"/>
              </a:ext>
            </a:extLst>
          </p:cNvPr>
          <p:cNvSpPr/>
          <p:nvPr/>
        </p:nvSpPr>
        <p:spPr>
          <a:xfrm>
            <a:off x="1676400" y="3624943"/>
            <a:ext cx="10255594" cy="5107684"/>
          </a:xfrm>
          <a:prstGeom prst="rect">
            <a:avLst/>
          </a:prstGeom>
          <a:solidFill>
            <a:srgbClr val="7F7F7F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5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958" t="81616" r="12041"/>
          <a:stretch>
            <a:fillRect/>
          </a:stretch>
        </p:blipFill>
        <p:spPr>
          <a:xfrm>
            <a:off x="11931994" y="2586472"/>
            <a:ext cx="4349622" cy="47625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34DB24E-6CA5-C2BF-6FF0-454AE8D150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2889113"/>
              </p:ext>
            </p:extLst>
          </p:nvPr>
        </p:nvGraphicFramePr>
        <p:xfrm>
          <a:off x="1564130" y="2836276"/>
          <a:ext cx="6741670" cy="5445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18C06DA-8C80-9407-659D-5B770329F4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8283683"/>
              </p:ext>
            </p:extLst>
          </p:nvPr>
        </p:nvGraphicFramePr>
        <p:xfrm>
          <a:off x="10210800" y="2597616"/>
          <a:ext cx="6136130" cy="5652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4">
            <a:extLst>
              <a:ext uri="{FF2B5EF4-FFF2-40B4-BE49-F238E27FC236}">
                <a16:creationId xmlns:a16="http://schemas.microsoft.com/office/drawing/2014/main" id="{DDAEF1DD-4538-E568-9759-84C1FE662A7B}"/>
              </a:ext>
            </a:extLst>
          </p:cNvPr>
          <p:cNvSpPr txBox="1"/>
          <p:nvPr/>
        </p:nvSpPr>
        <p:spPr>
          <a:xfrm>
            <a:off x="5392165" y="1825910"/>
            <a:ext cx="12573000" cy="6732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759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308ACA"/>
                </a:solidFill>
                <a:latin typeface="Josefin Sans Regular" panose="020B0604020202020204" charset="0"/>
              </a:rPr>
              <a:t>Top 5 products with biggest engagement index gap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E6E22A-2120-39A5-7914-218B76739E4B}"/>
              </a:ext>
            </a:extLst>
          </p:cNvPr>
          <p:cNvSpPr txBox="1"/>
          <p:nvPr/>
        </p:nvSpPr>
        <p:spPr>
          <a:xfrm>
            <a:off x="5091727" y="3748809"/>
            <a:ext cx="305888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C00000"/>
                </a:solidFill>
                <a:latin typeface="Josefin Sans Bold Italics"/>
              </a:rPr>
              <a:t> I</a:t>
            </a:r>
            <a:r>
              <a:rPr lang="en-US" sz="3000" b="1" dirty="0">
                <a:solidFill>
                  <a:srgbClr val="C00000"/>
                </a:solidFill>
                <a:latin typeface="Josefin Sans"/>
              </a:rPr>
              <a:t>llinois</a:t>
            </a:r>
            <a:r>
              <a:rPr lang="en-US" sz="3000" b="1" dirty="0">
                <a:solidFill>
                  <a:srgbClr val="C00000"/>
                </a:solidFill>
                <a:latin typeface="Josefin Sans Bold Italics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B34094-9F7E-239A-C07D-971DD0B8C02E}"/>
              </a:ext>
            </a:extLst>
          </p:cNvPr>
          <p:cNvSpPr txBox="1"/>
          <p:nvPr/>
        </p:nvSpPr>
        <p:spPr>
          <a:xfrm>
            <a:off x="13951426" y="3748809"/>
            <a:ext cx="277244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2B4B82"/>
                </a:solidFill>
                <a:latin typeface="Josefin Sans" pitchFamily="2" charset="0"/>
              </a:rPr>
              <a:t>California</a:t>
            </a:r>
            <a:r>
              <a:rPr lang="en-US" sz="3000" b="1" dirty="0">
                <a:solidFill>
                  <a:srgbClr val="308ACA"/>
                </a:solidFill>
                <a:latin typeface="Josefin Sans" pitchFamily="2" charset="0"/>
              </a:rPr>
              <a:t> </a:t>
            </a:r>
          </a:p>
        </p:txBody>
      </p:sp>
      <p:sp>
        <p:nvSpPr>
          <p:cNvPr id="12" name="Google Shape;203;p22">
            <a:extLst>
              <a:ext uri="{FF2B5EF4-FFF2-40B4-BE49-F238E27FC236}">
                <a16:creationId xmlns:a16="http://schemas.microsoft.com/office/drawing/2014/main" id="{A6F1E5D4-DD8C-A979-6335-AA3454E275B0}"/>
              </a:ext>
            </a:extLst>
          </p:cNvPr>
          <p:cNvSpPr txBox="1"/>
          <p:nvPr/>
        </p:nvSpPr>
        <p:spPr>
          <a:xfrm>
            <a:off x="1676400" y="502287"/>
            <a:ext cx="17259300" cy="130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47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u="sng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GOOGLE PRODUCTS HAVE BIGGER ENGAGEMENT INDEX GAP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IN </a:t>
            </a:r>
            <a:r>
              <a:rPr lang="en-US" sz="3000" b="1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ILLINOIS</a:t>
            </a:r>
            <a:r>
              <a:rPr lang="en-US" sz="3000" b="1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 THAN IN CALIFORNIA  </a:t>
            </a:r>
            <a:endParaRPr sz="3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A57B8F-F51B-22AB-A805-F3A19E180BDF}"/>
              </a:ext>
            </a:extLst>
          </p:cNvPr>
          <p:cNvSpPr/>
          <p:nvPr/>
        </p:nvSpPr>
        <p:spPr>
          <a:xfrm>
            <a:off x="2204357" y="2351314"/>
            <a:ext cx="2302329" cy="4720318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A9DBB0C-DE3E-4016-0DD4-FFE0E6E589B4}"/>
              </a:ext>
            </a:extLst>
          </p:cNvPr>
          <p:cNvSpPr/>
          <p:nvPr/>
        </p:nvSpPr>
        <p:spPr>
          <a:xfrm>
            <a:off x="10810897" y="2563597"/>
            <a:ext cx="1990703" cy="4661549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B5027F5-5A73-4F91-3A57-10B4F7F7F6FD}"/>
              </a:ext>
            </a:extLst>
          </p:cNvPr>
          <p:cNvSpPr/>
          <p:nvPr/>
        </p:nvSpPr>
        <p:spPr>
          <a:xfrm>
            <a:off x="6592315" y="6368143"/>
            <a:ext cx="1196414" cy="176348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3"/>
          <p:cNvPicPr preferRelativeResize="0"/>
          <p:nvPr/>
        </p:nvPicPr>
        <p:blipFill rotWithShape="1">
          <a:blip r:embed="rId3">
            <a:alphaModFix/>
          </a:blip>
          <a:srcRect l="29958" t="81616" r="12040"/>
          <a:stretch/>
        </p:blipFill>
        <p:spPr>
          <a:xfrm>
            <a:off x="11970094" y="2504102"/>
            <a:ext cx="4349622" cy="4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1836025" y="1314800"/>
            <a:ext cx="17259300" cy="61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47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u="sng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SIMILAR </a:t>
            </a:r>
            <a:r>
              <a:rPr lang="en-US" sz="3800" b="1" u="sng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SUPPORTING</a:t>
            </a:r>
            <a:r>
              <a:rPr lang="en-US" sz="3800" b="1" u="sng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 STRATEGIES </a:t>
            </a:r>
            <a:endParaRPr sz="3800" dirty="0"/>
          </a:p>
        </p:txBody>
      </p:sp>
      <p:grpSp>
        <p:nvGrpSpPr>
          <p:cNvPr id="217" name="Google Shape;217;p23"/>
          <p:cNvGrpSpPr/>
          <p:nvPr/>
        </p:nvGrpSpPr>
        <p:grpSpPr>
          <a:xfrm>
            <a:off x="2030186" y="3848100"/>
            <a:ext cx="12006943" cy="3293412"/>
            <a:chOff x="1066800" y="4077403"/>
            <a:chExt cx="12006943" cy="3293412"/>
          </a:xfrm>
        </p:grpSpPr>
        <p:pic>
          <p:nvPicPr>
            <p:cNvPr id="218" name="Google Shape;218;p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40660" y="4889867"/>
              <a:ext cx="1054815" cy="1100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p23"/>
            <p:cNvSpPr txBox="1"/>
            <p:nvPr/>
          </p:nvSpPr>
          <p:spPr>
            <a:xfrm>
              <a:off x="1091557" y="4758023"/>
              <a:ext cx="6610181" cy="4998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62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Lack of learning </a:t>
              </a:r>
              <a:r>
                <a:rPr lang="en-US" sz="2800" dirty="0">
                  <a:solidFill>
                    <a:srgbClr val="0070C0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devices</a:t>
              </a:r>
              <a:endParaRPr dirty="0">
                <a:solidFill>
                  <a:srgbClr val="0070C0"/>
                </a:solidFill>
              </a:endParaRPr>
            </a:p>
          </p:txBody>
        </p:sp>
        <p:pic>
          <p:nvPicPr>
            <p:cNvPr id="220" name="Google Shape;220;p2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257800" y="6178140"/>
              <a:ext cx="1156193" cy="8597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23"/>
            <p:cNvSpPr txBox="1"/>
            <p:nvPr/>
          </p:nvSpPr>
          <p:spPr>
            <a:xfrm>
              <a:off x="1107885" y="6113731"/>
              <a:ext cx="6610181" cy="436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62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Lack of Internet access </a:t>
              </a:r>
              <a:endParaRPr dirty="0"/>
            </a:p>
          </p:txBody>
        </p:sp>
        <p:sp>
          <p:nvSpPr>
            <p:cNvPr id="222" name="Google Shape;222;p23"/>
            <p:cNvSpPr txBox="1"/>
            <p:nvPr/>
          </p:nvSpPr>
          <p:spPr>
            <a:xfrm>
              <a:off x="6943336" y="4772584"/>
              <a:ext cx="6119521" cy="859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0" indent="-457200" algn="l" rtl="0">
                <a:lnSpc>
                  <a:spcPct val="116214"/>
                </a:lnSpc>
                <a:spcBef>
                  <a:spcPts val="0"/>
                </a:spcBef>
                <a:spcAft>
                  <a:spcPts val="0"/>
                </a:spcAft>
                <a:buClr>
                  <a:srgbClr val="2B4B82"/>
                </a:buClr>
                <a:buSzPts val="2800"/>
                <a:buFont typeface="Arial"/>
                <a:buChar char="•"/>
              </a:pPr>
              <a:r>
                <a:rPr lang="en-US" sz="2800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Provide laptops/tablets for lower-income students </a:t>
              </a:r>
              <a:endParaRPr/>
            </a:p>
          </p:txBody>
        </p:sp>
        <p:sp>
          <p:nvSpPr>
            <p:cNvPr id="223" name="Google Shape;223;p23"/>
            <p:cNvSpPr txBox="1"/>
            <p:nvPr/>
          </p:nvSpPr>
          <p:spPr>
            <a:xfrm>
              <a:off x="6927008" y="6099313"/>
              <a:ext cx="6146735" cy="12715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0" indent="-457200" algn="l" rtl="0">
                <a:lnSpc>
                  <a:spcPct val="116214"/>
                </a:lnSpc>
                <a:spcBef>
                  <a:spcPts val="0"/>
                </a:spcBef>
                <a:spcAft>
                  <a:spcPts val="0"/>
                </a:spcAft>
                <a:buClr>
                  <a:srgbClr val="2B4B82"/>
                </a:buClr>
                <a:buSzPts val="2800"/>
                <a:buFont typeface="Arial"/>
                <a:buChar char="•"/>
              </a:pPr>
              <a:r>
                <a:rPr lang="en-US" sz="2800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Provide Wifi hotspots</a:t>
              </a:r>
              <a:endParaRPr/>
            </a:p>
            <a:p>
              <a:pPr marL="457200" marR="0" lvl="0" indent="-457200" algn="l" rtl="0">
                <a:lnSpc>
                  <a:spcPct val="116214"/>
                </a:lnSpc>
                <a:spcBef>
                  <a:spcPts val="0"/>
                </a:spcBef>
                <a:spcAft>
                  <a:spcPts val="0"/>
                </a:spcAft>
                <a:buClr>
                  <a:srgbClr val="2B4B82"/>
                </a:buClr>
                <a:buSzPts val="2800"/>
                <a:buFont typeface="Arial"/>
                <a:buChar char="•"/>
              </a:pPr>
              <a:r>
                <a:rPr lang="en-US" sz="2800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Supporting packages from Internet service providers </a:t>
              </a:r>
              <a:endParaRPr/>
            </a:p>
          </p:txBody>
        </p:sp>
        <p:sp>
          <p:nvSpPr>
            <p:cNvPr id="224" name="Google Shape;224;p23"/>
            <p:cNvSpPr txBox="1"/>
            <p:nvPr/>
          </p:nvSpPr>
          <p:spPr>
            <a:xfrm>
              <a:off x="1091557" y="4077403"/>
              <a:ext cx="1804511" cy="519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374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CAUSES </a:t>
              </a:r>
              <a:endParaRPr/>
            </a:p>
          </p:txBody>
        </p:sp>
        <p:sp>
          <p:nvSpPr>
            <p:cNvPr id="225" name="Google Shape;225;p23"/>
            <p:cNvSpPr txBox="1"/>
            <p:nvPr/>
          </p:nvSpPr>
          <p:spPr>
            <a:xfrm>
              <a:off x="6986879" y="4121527"/>
              <a:ext cx="2531586" cy="519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374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SOLUTIONS</a:t>
              </a:r>
              <a:endParaRPr/>
            </a:p>
          </p:txBody>
        </p:sp>
        <p:cxnSp>
          <p:nvCxnSpPr>
            <p:cNvPr id="226" name="Google Shape;226;p23"/>
            <p:cNvCxnSpPr/>
            <p:nvPr/>
          </p:nvCxnSpPr>
          <p:spPr>
            <a:xfrm>
              <a:off x="1066800" y="4596776"/>
              <a:ext cx="4038600" cy="0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7" name="Google Shape;227;p23"/>
            <p:cNvCxnSpPr/>
            <p:nvPr/>
          </p:nvCxnSpPr>
          <p:spPr>
            <a:xfrm>
              <a:off x="6986879" y="4640900"/>
              <a:ext cx="5814721" cy="0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4"/>
          <p:cNvPicPr preferRelativeResize="0"/>
          <p:nvPr/>
        </p:nvPicPr>
        <p:blipFill rotWithShape="1">
          <a:blip r:embed="rId3">
            <a:alphaModFix/>
          </a:blip>
          <a:srcRect l="29958" t="81616" r="12040"/>
          <a:stretch/>
        </p:blipFill>
        <p:spPr>
          <a:xfrm>
            <a:off x="11931994" y="2586472"/>
            <a:ext cx="4349622" cy="4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4"/>
          <p:cNvSpPr txBox="1"/>
          <p:nvPr/>
        </p:nvSpPr>
        <p:spPr>
          <a:xfrm>
            <a:off x="1292499" y="1120076"/>
            <a:ext cx="17945100" cy="61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47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u="sng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DIFFERENCE IN PROMPTNESS OF ACTIONS</a:t>
            </a:r>
            <a:endParaRPr sz="3800" dirty="0"/>
          </a:p>
        </p:txBody>
      </p:sp>
      <p:grpSp>
        <p:nvGrpSpPr>
          <p:cNvPr id="235" name="Google Shape;235;p24"/>
          <p:cNvGrpSpPr/>
          <p:nvPr/>
        </p:nvGrpSpPr>
        <p:grpSpPr>
          <a:xfrm>
            <a:off x="2968261" y="3877205"/>
            <a:ext cx="14238232" cy="2794194"/>
            <a:chOff x="518520" y="2760033"/>
            <a:chExt cx="15458306" cy="2794194"/>
          </a:xfrm>
        </p:grpSpPr>
        <p:sp>
          <p:nvSpPr>
            <p:cNvPr id="236" name="Google Shape;236;p24"/>
            <p:cNvSpPr/>
            <p:nvPr/>
          </p:nvSpPr>
          <p:spPr>
            <a:xfrm>
              <a:off x="518520" y="2989948"/>
              <a:ext cx="15458306" cy="2057391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308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1322616" y="3217875"/>
              <a:ext cx="2313138" cy="433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4"/>
            <p:cNvSpPr txBox="1"/>
            <p:nvPr/>
          </p:nvSpPr>
          <p:spPr>
            <a:xfrm>
              <a:off x="2592139" y="3986196"/>
              <a:ext cx="2313138" cy="433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575" tIns="163575" rIns="163575" bIns="163575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2300"/>
                <a:buFont typeface="Josefin Sans"/>
                <a:buNone/>
              </a:pPr>
              <a:r>
                <a:rPr lang="en-US" sz="2300" b="1" dirty="0">
                  <a:solidFill>
                    <a:schemeClr val="bg1"/>
                  </a:solidFill>
                  <a:latin typeface="Josefin Sans"/>
                  <a:sym typeface="Josefin Sans"/>
                </a:rPr>
                <a:t>Week 11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2231252" y="3595428"/>
              <a:ext cx="812800" cy="812800"/>
            </a:xfrm>
            <a:prstGeom prst="ellipse">
              <a:avLst/>
            </a:prstGeom>
            <a:solidFill>
              <a:srgbClr val="F17D8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5651346" y="4660765"/>
              <a:ext cx="4186223" cy="893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4"/>
            <p:cNvSpPr txBox="1"/>
            <p:nvPr/>
          </p:nvSpPr>
          <p:spPr>
            <a:xfrm>
              <a:off x="5689171" y="3719331"/>
              <a:ext cx="4186200" cy="845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575" tIns="163575" rIns="163575" bIns="1635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2300"/>
                <a:buFont typeface="Josefin Sans"/>
                <a:buNone/>
              </a:pPr>
              <a:r>
                <a:rPr lang="en-US" sz="2300" b="1" dirty="0">
                  <a:solidFill>
                    <a:schemeClr val="bg1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Week 12 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6180899" y="3631138"/>
              <a:ext cx="812800" cy="812800"/>
            </a:xfrm>
            <a:prstGeom prst="ellipse">
              <a:avLst/>
            </a:prstGeom>
            <a:solidFill>
              <a:srgbClr val="F17D8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10309414" y="2760033"/>
              <a:ext cx="3989577" cy="8883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4"/>
            <p:cNvSpPr txBox="1"/>
            <p:nvPr/>
          </p:nvSpPr>
          <p:spPr>
            <a:xfrm>
              <a:off x="10946410" y="3434665"/>
              <a:ext cx="3989577" cy="8883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575" tIns="163575" rIns="163575" bIns="163575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2300"/>
                <a:buFont typeface="Josefin Sans"/>
                <a:buNone/>
              </a:pPr>
              <a:r>
                <a:rPr lang="en-US" sz="2300" b="1" dirty="0">
                  <a:solidFill>
                    <a:schemeClr val="bg1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Week 14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11254485" y="3578951"/>
              <a:ext cx="812800" cy="812800"/>
            </a:xfrm>
            <a:prstGeom prst="ellipse">
              <a:avLst/>
            </a:prstGeom>
            <a:solidFill>
              <a:srgbClr val="F17D8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46;p24">
            <a:extLst>
              <a:ext uri="{FF2B5EF4-FFF2-40B4-BE49-F238E27FC236}">
                <a16:creationId xmlns:a16="http://schemas.microsoft.com/office/drawing/2014/main" id="{2B129737-0A3C-C67A-D7F0-E35E4262CFF6}"/>
              </a:ext>
            </a:extLst>
          </p:cNvPr>
          <p:cNvSpPr txBox="1"/>
          <p:nvPr/>
        </p:nvSpPr>
        <p:spPr>
          <a:xfrm>
            <a:off x="1188411" y="6177574"/>
            <a:ext cx="191759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CALIFORNIA </a:t>
            </a:r>
            <a:endParaRPr b="1" dirty="0">
              <a:solidFill>
                <a:srgbClr val="31356E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F41AB6-CD19-0570-CAA3-721C8F18831C}"/>
              </a:ext>
            </a:extLst>
          </p:cNvPr>
          <p:cNvGrpSpPr/>
          <p:nvPr/>
        </p:nvGrpSpPr>
        <p:grpSpPr>
          <a:xfrm>
            <a:off x="3465677" y="3129011"/>
            <a:ext cx="3189600" cy="1540799"/>
            <a:chOff x="2686233" y="2442779"/>
            <a:chExt cx="3189600" cy="1540799"/>
          </a:xfrm>
        </p:grpSpPr>
        <p:sp>
          <p:nvSpPr>
            <p:cNvPr id="22" name="Google Shape;246;p24">
              <a:extLst>
                <a:ext uri="{FF2B5EF4-FFF2-40B4-BE49-F238E27FC236}">
                  <a16:creationId xmlns:a16="http://schemas.microsoft.com/office/drawing/2014/main" id="{E6D2B34D-8F8A-ED3D-6C2E-171F51DABF79}"/>
                </a:ext>
              </a:extLst>
            </p:cNvPr>
            <p:cNvSpPr txBox="1"/>
            <p:nvPr/>
          </p:nvSpPr>
          <p:spPr>
            <a:xfrm>
              <a:off x="2686233" y="2442779"/>
              <a:ext cx="3189600" cy="8617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dirty="0">
                  <a:solidFill>
                    <a:srgbClr val="C00000"/>
                  </a:solidFill>
                  <a:latin typeface="Josefin Sans"/>
                  <a:sym typeface="Josefin Sans"/>
                </a:rPr>
                <a:t>2-week temporary shutdown announced </a:t>
              </a:r>
              <a:endParaRPr sz="2500" dirty="0">
                <a:solidFill>
                  <a:srgbClr val="C00000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9AE5DFD-4F04-96F9-13ED-FE5B2B31563F}"/>
                </a:ext>
              </a:extLst>
            </p:cNvPr>
            <p:cNvCxnSpPr>
              <a:cxnSpLocks/>
            </p:cNvCxnSpPr>
            <p:nvPr/>
          </p:nvCxnSpPr>
          <p:spPr>
            <a:xfrm>
              <a:off x="4149611" y="3339007"/>
              <a:ext cx="0" cy="644571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90E6A43-B32A-6C00-2BF5-108FDCAD3866}"/>
              </a:ext>
            </a:extLst>
          </p:cNvPr>
          <p:cNvGrpSpPr/>
          <p:nvPr/>
        </p:nvGrpSpPr>
        <p:grpSpPr>
          <a:xfrm>
            <a:off x="7241997" y="3124874"/>
            <a:ext cx="2859766" cy="1522518"/>
            <a:chOff x="6794784" y="3459290"/>
            <a:chExt cx="2859766" cy="152251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4B52BD-66C3-4058-A2C3-FC5A19A38C23}"/>
                </a:ext>
              </a:extLst>
            </p:cNvPr>
            <p:cNvCxnSpPr>
              <a:cxnSpLocks/>
            </p:cNvCxnSpPr>
            <p:nvPr/>
          </p:nvCxnSpPr>
          <p:spPr>
            <a:xfrm>
              <a:off x="8084362" y="4337237"/>
              <a:ext cx="0" cy="644571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Google Shape;249;p24">
              <a:extLst>
                <a:ext uri="{FF2B5EF4-FFF2-40B4-BE49-F238E27FC236}">
                  <a16:creationId xmlns:a16="http://schemas.microsoft.com/office/drawing/2014/main" id="{ED767567-7A58-40F8-0368-7ED7BC12784E}"/>
                </a:ext>
              </a:extLst>
            </p:cNvPr>
            <p:cNvSpPr txBox="1"/>
            <p:nvPr/>
          </p:nvSpPr>
          <p:spPr>
            <a:xfrm>
              <a:off x="6794784" y="3459290"/>
              <a:ext cx="2859766" cy="86173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dirty="0">
                  <a:solidFill>
                    <a:srgbClr val="C00000"/>
                  </a:solidFill>
                  <a:latin typeface="Josefin Sans"/>
                  <a:sym typeface="Josefin Sans"/>
                </a:rPr>
                <a:t>1-week shutdown extension </a:t>
              </a:r>
              <a:endParaRPr sz="25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30311B2-87D5-C43F-DB6E-12B6E412BD44}"/>
              </a:ext>
            </a:extLst>
          </p:cNvPr>
          <p:cNvGrpSpPr/>
          <p:nvPr/>
        </p:nvGrpSpPr>
        <p:grpSpPr>
          <a:xfrm>
            <a:off x="10776199" y="3158100"/>
            <a:ext cx="5124008" cy="1493596"/>
            <a:chOff x="11659101" y="3488212"/>
            <a:chExt cx="5124008" cy="149359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C71897-73F9-BB91-D143-F0E0D6798A19}"/>
                </a:ext>
              </a:extLst>
            </p:cNvPr>
            <p:cNvCxnSpPr>
              <a:cxnSpLocks/>
            </p:cNvCxnSpPr>
            <p:nvPr/>
          </p:nvCxnSpPr>
          <p:spPr>
            <a:xfrm>
              <a:off x="14108122" y="4337237"/>
              <a:ext cx="0" cy="644571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Google Shape;250;p24">
              <a:extLst>
                <a:ext uri="{FF2B5EF4-FFF2-40B4-BE49-F238E27FC236}">
                  <a16:creationId xmlns:a16="http://schemas.microsoft.com/office/drawing/2014/main" id="{93127876-A651-A9FD-D016-27C89AF62180}"/>
                </a:ext>
              </a:extLst>
            </p:cNvPr>
            <p:cNvSpPr txBox="1"/>
            <p:nvPr/>
          </p:nvSpPr>
          <p:spPr>
            <a:xfrm>
              <a:off x="11659101" y="3488212"/>
              <a:ext cx="5124008" cy="86173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>
                  <a:solidFill>
                    <a:srgbClr val="C00000"/>
                  </a:solidFill>
                  <a:latin typeface="Josefin Sans"/>
                </a:rPr>
                <a:t>2-week shutdown extension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>
                  <a:solidFill>
                    <a:srgbClr val="C00000"/>
                  </a:solidFill>
                  <a:latin typeface="Josefin Sans"/>
                </a:rPr>
                <a:t>‘Remote learning plan’ ordered </a:t>
              </a:r>
              <a:endParaRPr sz="2500" dirty="0">
                <a:solidFill>
                  <a:srgbClr val="C00000"/>
                </a:solidFill>
                <a:latin typeface="Josefin San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4F4B7E-B4D7-17AB-2CBE-F07A729B3CF4}"/>
              </a:ext>
            </a:extLst>
          </p:cNvPr>
          <p:cNvGrpSpPr/>
          <p:nvPr/>
        </p:nvGrpSpPr>
        <p:grpSpPr>
          <a:xfrm>
            <a:off x="3208658" y="5640107"/>
            <a:ext cx="3535646" cy="1515844"/>
            <a:chOff x="2216760" y="5916997"/>
            <a:chExt cx="3535646" cy="1515844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49D57DD-6B53-5BAF-4058-BE9A68460843}"/>
                </a:ext>
              </a:extLst>
            </p:cNvPr>
            <p:cNvCxnSpPr>
              <a:cxnSpLocks/>
            </p:cNvCxnSpPr>
            <p:nvPr/>
          </p:nvCxnSpPr>
          <p:spPr>
            <a:xfrm>
              <a:off x="3921834" y="5916997"/>
              <a:ext cx="0" cy="644571"/>
            </a:xfrm>
            <a:prstGeom prst="line">
              <a:avLst/>
            </a:prstGeom>
            <a:ln>
              <a:solidFill>
                <a:srgbClr val="31356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Google Shape;247;p24">
              <a:extLst>
                <a:ext uri="{FF2B5EF4-FFF2-40B4-BE49-F238E27FC236}">
                  <a16:creationId xmlns:a16="http://schemas.microsoft.com/office/drawing/2014/main" id="{20727E69-2C06-88EF-708B-1C6628262E39}"/>
                </a:ext>
              </a:extLst>
            </p:cNvPr>
            <p:cNvSpPr txBox="1"/>
            <p:nvPr/>
          </p:nvSpPr>
          <p:spPr>
            <a:xfrm>
              <a:off x="2216760" y="6571107"/>
              <a:ext cx="3535646" cy="861734"/>
            </a:xfrm>
            <a:prstGeom prst="rect">
              <a:avLst/>
            </a:prstGeom>
            <a:noFill/>
            <a:ln>
              <a:solidFill>
                <a:srgbClr val="31356E"/>
              </a:solidFill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R="0" lvl="0" algn="ctr" rtl="0">
                <a:spcBef>
                  <a:spcPts val="0"/>
                </a:spcBef>
                <a:spcAft>
                  <a:spcPts val="0"/>
                </a:spcAft>
                <a:buClr>
                  <a:srgbClr val="2B4B82"/>
                </a:buClr>
                <a:buSzPts val="2000"/>
              </a:pPr>
              <a:r>
                <a:rPr lang="en-US" sz="2500" dirty="0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90% schools self shutdown</a:t>
              </a:r>
              <a:endParaRPr sz="25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8F0F819-EE56-FBD8-5912-8014AE469355}"/>
              </a:ext>
            </a:extLst>
          </p:cNvPr>
          <p:cNvGrpSpPr/>
          <p:nvPr/>
        </p:nvGrpSpPr>
        <p:grpSpPr>
          <a:xfrm>
            <a:off x="7405283" y="5688426"/>
            <a:ext cx="2859766" cy="1476837"/>
            <a:chOff x="6948083" y="5869011"/>
            <a:chExt cx="2859766" cy="147683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BC8E712-46F1-9706-9E04-53204E9A395B}"/>
                </a:ext>
              </a:extLst>
            </p:cNvPr>
            <p:cNvCxnSpPr>
              <a:cxnSpLocks/>
            </p:cNvCxnSpPr>
            <p:nvPr/>
          </p:nvCxnSpPr>
          <p:spPr>
            <a:xfrm>
              <a:off x="8118237" y="5869011"/>
              <a:ext cx="0" cy="644571"/>
            </a:xfrm>
            <a:prstGeom prst="line">
              <a:avLst/>
            </a:prstGeom>
            <a:ln>
              <a:solidFill>
                <a:srgbClr val="31356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Google Shape;248;p24">
              <a:extLst>
                <a:ext uri="{FF2B5EF4-FFF2-40B4-BE49-F238E27FC236}">
                  <a16:creationId xmlns:a16="http://schemas.microsoft.com/office/drawing/2014/main" id="{4B3126EC-F0C5-D8DF-8D97-DF5C66E75EE5}"/>
                </a:ext>
              </a:extLst>
            </p:cNvPr>
            <p:cNvSpPr txBox="1"/>
            <p:nvPr/>
          </p:nvSpPr>
          <p:spPr>
            <a:xfrm>
              <a:off x="6948083" y="6484114"/>
              <a:ext cx="2859766" cy="861734"/>
            </a:xfrm>
            <a:prstGeom prst="rect">
              <a:avLst/>
            </a:prstGeom>
            <a:noFill/>
            <a:ln>
              <a:solidFill>
                <a:srgbClr val="31356E"/>
              </a:solidFill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indent="0" algn="ctr">
                <a:buClr>
                  <a:srgbClr val="2B4B82"/>
                </a:buClr>
                <a:buSzPts val="2000"/>
                <a:buFont typeface="Arial"/>
                <a:buNone/>
              </a:pPr>
              <a:r>
                <a:rPr lang="en-US" sz="2500" dirty="0">
                  <a:solidFill>
                    <a:srgbClr val="2B4B82"/>
                  </a:solidFill>
                  <a:latin typeface="Josefin Sans"/>
                  <a:sym typeface="Josefin Sans"/>
                </a:rPr>
                <a:t>All schools ordered closed </a:t>
              </a:r>
              <a:endParaRPr sz="2500" dirty="0">
                <a:solidFill>
                  <a:srgbClr val="2B4B82"/>
                </a:solidFill>
                <a:latin typeface="Josefin Sans"/>
                <a:sym typeface="Josefin San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84FFE1-BF5E-5BD0-3A0B-D1F646EA9FC3}"/>
              </a:ext>
            </a:extLst>
          </p:cNvPr>
          <p:cNvGrpSpPr/>
          <p:nvPr/>
        </p:nvGrpSpPr>
        <p:grpSpPr>
          <a:xfrm>
            <a:off x="10926028" y="5662349"/>
            <a:ext cx="4953504" cy="1517965"/>
            <a:chOff x="12231202" y="5274456"/>
            <a:chExt cx="4953504" cy="1517965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18DAF32-71E2-2AF8-173B-3B8C03416386}"/>
                </a:ext>
              </a:extLst>
            </p:cNvPr>
            <p:cNvCxnSpPr>
              <a:cxnSpLocks/>
            </p:cNvCxnSpPr>
            <p:nvPr/>
          </p:nvCxnSpPr>
          <p:spPr>
            <a:xfrm>
              <a:off x="14531506" y="5274456"/>
              <a:ext cx="0" cy="644571"/>
            </a:xfrm>
            <a:prstGeom prst="line">
              <a:avLst/>
            </a:prstGeom>
            <a:ln>
              <a:solidFill>
                <a:srgbClr val="31356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Google Shape;251;p24">
              <a:extLst>
                <a:ext uri="{FF2B5EF4-FFF2-40B4-BE49-F238E27FC236}">
                  <a16:creationId xmlns:a16="http://schemas.microsoft.com/office/drawing/2014/main" id="{86874B74-5D19-2FB0-1366-ED8B8AF38BB0}"/>
                </a:ext>
              </a:extLst>
            </p:cNvPr>
            <p:cNvSpPr txBox="1"/>
            <p:nvPr/>
          </p:nvSpPr>
          <p:spPr>
            <a:xfrm>
              <a:off x="12231202" y="5930687"/>
              <a:ext cx="4953504" cy="861734"/>
            </a:xfrm>
            <a:prstGeom prst="rect">
              <a:avLst/>
            </a:prstGeom>
            <a:noFill/>
            <a:ln>
              <a:solidFill>
                <a:srgbClr val="31356E"/>
              </a:solidFill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lvl="0" indent="-342900">
                <a:buClr>
                  <a:srgbClr val="2B4B82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2500" dirty="0">
                  <a:solidFill>
                    <a:srgbClr val="2B4B82"/>
                  </a:solidFill>
                  <a:latin typeface="Josefin Sans"/>
                  <a:sym typeface="Josefin Sans"/>
                </a:rPr>
                <a:t>Schoolyear – end shutdown </a:t>
              </a:r>
            </a:p>
            <a:p>
              <a:pPr marL="342900" lvl="0" indent="-342900">
                <a:buClr>
                  <a:srgbClr val="2B4B82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2500" dirty="0">
                  <a:solidFill>
                    <a:srgbClr val="2B4B82"/>
                  </a:solidFill>
                  <a:latin typeface="Josefin Sans"/>
                  <a:sym typeface="Josefin Sans"/>
                </a:rPr>
                <a:t>Support package announced </a:t>
              </a:r>
              <a:endParaRPr sz="2500" dirty="0">
                <a:solidFill>
                  <a:srgbClr val="2B4B82"/>
                </a:solidFill>
                <a:latin typeface="Josefin Sans"/>
              </a:endParaRPr>
            </a:p>
          </p:txBody>
        </p:sp>
      </p:grpSp>
      <p:sp>
        <p:nvSpPr>
          <p:cNvPr id="58" name="Google Shape;246;p24">
            <a:extLst>
              <a:ext uri="{FF2B5EF4-FFF2-40B4-BE49-F238E27FC236}">
                <a16:creationId xmlns:a16="http://schemas.microsoft.com/office/drawing/2014/main" id="{8CB132F0-93F9-0BA4-77E0-38966A6A165E}"/>
              </a:ext>
            </a:extLst>
          </p:cNvPr>
          <p:cNvSpPr txBox="1"/>
          <p:nvPr/>
        </p:nvSpPr>
        <p:spPr>
          <a:xfrm>
            <a:off x="1230677" y="3707051"/>
            <a:ext cx="293785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ILLINOIS </a:t>
            </a:r>
            <a:endParaRPr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01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25"/>
          <p:cNvPicPr preferRelativeResize="0"/>
          <p:nvPr/>
        </p:nvPicPr>
        <p:blipFill rotWithShape="1">
          <a:blip r:embed="rId3">
            <a:alphaModFix/>
          </a:blip>
          <a:srcRect l="29958" t="81616" r="12040"/>
          <a:stretch/>
        </p:blipFill>
        <p:spPr>
          <a:xfrm>
            <a:off x="11931994" y="2586472"/>
            <a:ext cx="4349622" cy="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00" y="5854621"/>
            <a:ext cx="5278690" cy="265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43525" y="5854621"/>
            <a:ext cx="7093239" cy="265996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 txBox="1"/>
          <p:nvPr/>
        </p:nvSpPr>
        <p:spPr>
          <a:xfrm>
            <a:off x="1333500" y="1227589"/>
            <a:ext cx="17259300" cy="122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47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u="sng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DIFFENCE IN </a:t>
            </a:r>
            <a:r>
              <a:rPr lang="en-US" sz="3800" b="1" u="sng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SCALE</a:t>
            </a:r>
            <a:r>
              <a:rPr lang="en-US" sz="3800" b="1" u="sng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 OF ACTIONS</a:t>
            </a:r>
            <a:endParaRPr sz="3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470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b="1" u="sng" dirty="0">
              <a:solidFill>
                <a:srgbClr val="31356E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60" name="Google Shape;260;p25"/>
          <p:cNvSpPr txBox="1"/>
          <p:nvPr/>
        </p:nvSpPr>
        <p:spPr>
          <a:xfrm>
            <a:off x="1333500" y="3001906"/>
            <a:ext cx="10515600" cy="176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Illinois: </a:t>
            </a:r>
            <a:endParaRPr dirty="0">
              <a:solidFill>
                <a:srgbClr val="C00000"/>
              </a:solidFill>
            </a:endParaRPr>
          </a:p>
          <a:p>
            <a:pPr marL="457200" marR="0" lvl="0" indent="-457200" algn="l" rtl="0">
              <a:lnSpc>
                <a:spcPct val="116363"/>
              </a:lnSpc>
              <a:spcBef>
                <a:spcPts val="0"/>
              </a:spcBef>
              <a:spcAft>
                <a:spcPts val="0"/>
              </a:spcAft>
              <a:buClr>
                <a:srgbClr val="31356E"/>
              </a:buClr>
              <a:buSzPts val="3300"/>
              <a:buFont typeface="Arial"/>
              <a:buChar char="•"/>
            </a:pPr>
            <a:r>
              <a:rPr lang="en-US" sz="3300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Initiatives mostly at</a:t>
            </a:r>
            <a:r>
              <a:rPr lang="en-US" sz="3300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 local </a:t>
            </a:r>
            <a:r>
              <a:rPr lang="en-US" sz="3300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district/school levels </a:t>
            </a:r>
            <a:endParaRPr dirty="0"/>
          </a:p>
          <a:p>
            <a:pPr marL="0" marR="0" lvl="0" indent="0" algn="l" rtl="0">
              <a:lnSpc>
                <a:spcPct val="11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endParaRPr dirty="0"/>
          </a:p>
        </p:txBody>
      </p:sp>
      <p:sp>
        <p:nvSpPr>
          <p:cNvPr id="261" name="Google Shape;261;p25"/>
          <p:cNvSpPr txBox="1"/>
          <p:nvPr/>
        </p:nvSpPr>
        <p:spPr>
          <a:xfrm>
            <a:off x="1333500" y="4633343"/>
            <a:ext cx="12834600" cy="17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California: </a:t>
            </a:r>
            <a:endParaRPr dirty="0"/>
          </a:p>
          <a:p>
            <a:pPr marL="457200" marR="0" lvl="0" indent="-457200" algn="l" rtl="0">
              <a:lnSpc>
                <a:spcPct val="116363"/>
              </a:lnSpc>
              <a:spcBef>
                <a:spcPts val="0"/>
              </a:spcBef>
              <a:spcAft>
                <a:spcPts val="0"/>
              </a:spcAft>
              <a:buClr>
                <a:srgbClr val="31356E"/>
              </a:buClr>
              <a:buSzPts val="3300"/>
              <a:buFont typeface="Arial"/>
              <a:buChar char="•"/>
            </a:pPr>
            <a:r>
              <a:rPr lang="en-US" sz="3300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State-wise</a:t>
            </a:r>
            <a:r>
              <a:rPr lang="en-US" sz="3300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 initiatives - Bridging the Digital Divide Fund  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none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958" t="81616" r="12041"/>
          <a:stretch>
            <a:fillRect/>
          </a:stretch>
        </p:blipFill>
        <p:spPr>
          <a:xfrm>
            <a:off x="11931994" y="2586472"/>
            <a:ext cx="4349622" cy="4762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057400" y="1181100"/>
            <a:ext cx="17259300" cy="598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rtl="0">
              <a:lnSpc>
                <a:spcPct val="1047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u="sng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DIFFERENCE IN ACTIONS YIELD DIFFERENT </a:t>
            </a:r>
            <a:r>
              <a:rPr lang="en-US" sz="3800" b="1" u="sng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RESULTS</a:t>
            </a:r>
            <a:endParaRPr lang="en-US" sz="3800" dirty="0">
              <a:solidFill>
                <a:srgbClr val="C00000"/>
              </a:solidFill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242ADAA-B893-3BE8-5C32-BF62AAFEC1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2168135"/>
              </p:ext>
            </p:extLst>
          </p:nvPr>
        </p:nvGraphicFramePr>
        <p:xfrm>
          <a:off x="1981200" y="3149691"/>
          <a:ext cx="754379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04F276C-57D3-0262-15EE-3DA59EDF45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3608257"/>
              </p:ext>
            </p:extLst>
          </p:nvPr>
        </p:nvGraphicFramePr>
        <p:xfrm>
          <a:off x="9878787" y="2921091"/>
          <a:ext cx="7543800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9D7B38F-0B39-B41A-5FD5-B06D085F60A2}"/>
              </a:ext>
            </a:extLst>
          </p:cNvPr>
          <p:cNvSpPr txBox="1"/>
          <p:nvPr/>
        </p:nvSpPr>
        <p:spPr>
          <a:xfrm>
            <a:off x="2762249" y="7458826"/>
            <a:ext cx="5981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2B4B82"/>
                </a:solidFill>
                <a:latin typeface="Josefin Sans Regular" panose="020B0604020202020204" charset="0"/>
              </a:rPr>
              <a:t>Device gap had closed up in both states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35FAAA-09F9-ECF0-D907-F98D1B4E47B9}"/>
              </a:ext>
            </a:extLst>
          </p:cNvPr>
          <p:cNvSpPr txBox="1"/>
          <p:nvPr/>
        </p:nvSpPr>
        <p:spPr>
          <a:xfrm>
            <a:off x="10659837" y="7456908"/>
            <a:ext cx="5981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2B4B82"/>
                </a:solidFill>
                <a:latin typeface="Josefin Sans Regular" panose="020B0604020202020204" charset="0"/>
              </a:rPr>
              <a:t>Internet gap still remained in </a:t>
            </a:r>
            <a:r>
              <a:rPr lang="en-US" sz="2500" b="1" dirty="0">
                <a:solidFill>
                  <a:srgbClr val="C00000"/>
                </a:solidFill>
                <a:latin typeface="Josefin Sans Regular" panose="020B0604020202020204" charset="0"/>
              </a:rPr>
              <a:t>Illinois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1" grpId="0">
        <p:bldAsOne/>
      </p:bldGraphic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958" t="81616" r="12041"/>
          <a:stretch>
            <a:fillRect/>
          </a:stretch>
        </p:blipFill>
        <p:spPr>
          <a:xfrm>
            <a:off x="11931994" y="2586472"/>
            <a:ext cx="4349622" cy="47625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E2ECFB7-369A-6DD0-7B7F-3E3DC2798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4358138"/>
              </p:ext>
            </p:extLst>
          </p:nvPr>
        </p:nvGraphicFramePr>
        <p:xfrm>
          <a:off x="1333500" y="2895600"/>
          <a:ext cx="7364187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8DF5547-6D3F-2049-4319-4EF62E9B2D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373029"/>
              </p:ext>
            </p:extLst>
          </p:nvPr>
        </p:nvGraphicFramePr>
        <p:xfrm>
          <a:off x="9358312" y="2469337"/>
          <a:ext cx="8458200" cy="4853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F6E20C6-233A-0B96-27E1-33CDE3E26527}"/>
              </a:ext>
            </a:extLst>
          </p:cNvPr>
          <p:cNvSpPr txBox="1"/>
          <p:nvPr/>
        </p:nvSpPr>
        <p:spPr>
          <a:xfrm>
            <a:off x="620487" y="7623785"/>
            <a:ext cx="80772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500" dirty="0">
                <a:solidFill>
                  <a:srgbClr val="2B4B82"/>
                </a:solidFill>
                <a:latin typeface="Josefin Sans Regular" panose="020B0604020202020204" charset="0"/>
              </a:rPr>
              <a:t>In </a:t>
            </a:r>
            <a:r>
              <a:rPr lang="en-US" sz="2500" dirty="0">
                <a:solidFill>
                  <a:srgbClr val="C00000"/>
                </a:solidFill>
                <a:latin typeface="Josefin Sans Regular" panose="020B0604020202020204" charset="0"/>
              </a:rPr>
              <a:t>Illinois</a:t>
            </a:r>
            <a:r>
              <a:rPr lang="en-US" sz="2500" dirty="0">
                <a:solidFill>
                  <a:srgbClr val="2B4B82"/>
                </a:solidFill>
                <a:latin typeface="Josefin Sans Regular" panose="020B0604020202020204" charset="0"/>
              </a:rPr>
              <a:t>, Internet availability gap </a:t>
            </a:r>
            <a:r>
              <a:rPr lang="en-US" sz="2500" dirty="0">
                <a:solidFill>
                  <a:srgbClr val="C00000"/>
                </a:solidFill>
                <a:latin typeface="Josefin Sans Regular" panose="020B0604020202020204" charset="0"/>
              </a:rPr>
              <a:t>declined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489ECD-F806-3F54-083A-7B3A1404DCB2}"/>
              </a:ext>
            </a:extLst>
          </p:cNvPr>
          <p:cNvSpPr txBox="1"/>
          <p:nvPr/>
        </p:nvSpPr>
        <p:spPr>
          <a:xfrm>
            <a:off x="8953502" y="7523253"/>
            <a:ext cx="845819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500" b="0" i="0" u="none" strike="noStrike" dirty="0">
                <a:solidFill>
                  <a:srgbClr val="2B4B82"/>
                </a:solidFill>
                <a:effectLst/>
                <a:latin typeface="Josefin Sans Regular" panose="020B0604020202020204" charset="0"/>
              </a:rPr>
              <a:t>The engagement inde</a:t>
            </a:r>
            <a:r>
              <a:rPr lang="en-US" sz="2500" dirty="0">
                <a:solidFill>
                  <a:srgbClr val="2B4B82"/>
                </a:solidFill>
                <a:latin typeface="Josefin Sans Regular" panose="020B0604020202020204" charset="0"/>
              </a:rPr>
              <a:t>x gap </a:t>
            </a:r>
            <a:r>
              <a:rPr lang="en-US" sz="2500" dirty="0">
                <a:solidFill>
                  <a:srgbClr val="C00000"/>
                </a:solidFill>
                <a:latin typeface="Josefin Sans Regular" panose="020B0604020202020204" charset="0"/>
              </a:rPr>
              <a:t>surged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500" dirty="0">
                <a:solidFill>
                  <a:srgbClr val="2B4B82"/>
                </a:solidFill>
                <a:latin typeface="Josefin Sans Regular" panose="020B0604020202020204" charset="0"/>
              </a:rPr>
              <a:t>in academic year 2020-2021 </a:t>
            </a:r>
            <a:endParaRPr lang="en-US" sz="2500" dirty="0">
              <a:solidFill>
                <a:srgbClr val="2B4B82"/>
              </a:solidFill>
              <a:effectLst/>
              <a:latin typeface="Josefin Sans Regular" panose="020B0604020202020204" charset="0"/>
            </a:endParaRPr>
          </a:p>
        </p:txBody>
      </p:sp>
      <p:sp>
        <p:nvSpPr>
          <p:cNvPr id="10" name="Google Shape;277;p27">
            <a:extLst>
              <a:ext uri="{FF2B5EF4-FFF2-40B4-BE49-F238E27FC236}">
                <a16:creationId xmlns:a16="http://schemas.microsoft.com/office/drawing/2014/main" id="{16DF4B01-35A9-248A-FE94-65EC160A76CC}"/>
              </a:ext>
            </a:extLst>
          </p:cNvPr>
          <p:cNvSpPr txBox="1"/>
          <p:nvPr/>
        </p:nvSpPr>
        <p:spPr>
          <a:xfrm>
            <a:off x="1333500" y="1026348"/>
            <a:ext cx="16611600" cy="130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47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800" b="1" u="sng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INTERNET AVAILABILITY </a:t>
            </a:r>
            <a:r>
              <a:rPr lang="en-US" sz="3800" b="1" u="sng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NOT ENOUGH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TO CLOSE ONLINE LEARNING GAP 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8"/>
          <p:cNvPicPr preferRelativeResize="0"/>
          <p:nvPr/>
        </p:nvPicPr>
        <p:blipFill rotWithShape="1">
          <a:blip r:embed="rId3">
            <a:alphaModFix/>
          </a:blip>
          <a:srcRect l="29958" t="81616" r="12040"/>
          <a:stretch/>
        </p:blipFill>
        <p:spPr>
          <a:xfrm>
            <a:off x="11931994" y="2586472"/>
            <a:ext cx="4349622" cy="4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8"/>
          <p:cNvSpPr txBox="1"/>
          <p:nvPr/>
        </p:nvSpPr>
        <p:spPr>
          <a:xfrm>
            <a:off x="1352550" y="995629"/>
            <a:ext cx="172593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47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b="1" u="sng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INTERNET </a:t>
            </a:r>
            <a:r>
              <a:rPr lang="en-US" sz="3600" b="1" u="sng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QUALITY </a:t>
            </a:r>
            <a:r>
              <a:rPr lang="en-US" sz="3600" b="1" u="sng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ALSO MATTERS </a:t>
            </a:r>
            <a:endParaRPr sz="3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70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1" u="sng" dirty="0">
              <a:solidFill>
                <a:srgbClr val="31356E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90" name="Google Shape;290;p28"/>
          <p:cNvSpPr txBox="1"/>
          <p:nvPr/>
        </p:nvSpPr>
        <p:spPr>
          <a:xfrm>
            <a:off x="1072956" y="2347151"/>
            <a:ext cx="2710500" cy="1120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819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25 MBPs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291" name="Google Shape;291;p28"/>
          <p:cNvSpPr txBox="1"/>
          <p:nvPr/>
        </p:nvSpPr>
        <p:spPr>
          <a:xfrm>
            <a:off x="523318" y="2220205"/>
            <a:ext cx="11015400" cy="237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291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required for online learning </a:t>
            </a:r>
            <a:endParaRPr sz="2800" dirty="0"/>
          </a:p>
          <a:p>
            <a:pPr marL="0" marR="0" lvl="0" indent="0" algn="ctr" rtl="0">
              <a:lnSpc>
                <a:spcPct val="29116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1" dirty="0">
              <a:solidFill>
                <a:srgbClr val="31356E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95" name="Google Shape;295;p28"/>
          <p:cNvSpPr txBox="1"/>
          <p:nvPr/>
        </p:nvSpPr>
        <p:spPr>
          <a:xfrm>
            <a:off x="817849" y="4096407"/>
            <a:ext cx="9469118" cy="863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Limits of supports from Internet providers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D99661-6F2B-F67C-1722-B48497A3C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5269" y="5019153"/>
            <a:ext cx="1197412" cy="1197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3B19DC-1A4E-CB3E-93B7-7D53EEF7D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4732" y="5019153"/>
            <a:ext cx="1350621" cy="1350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EAA31B-F24E-6C37-F6FD-98C1D4C9C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2550" y="5196667"/>
            <a:ext cx="1153956" cy="115395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681297C-ABB4-A24E-BD38-83B57B6939B1}"/>
              </a:ext>
            </a:extLst>
          </p:cNvPr>
          <p:cNvSpPr txBox="1"/>
          <p:nvPr/>
        </p:nvSpPr>
        <p:spPr>
          <a:xfrm>
            <a:off x="2026098" y="5831616"/>
            <a:ext cx="5445578" cy="646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2259" marR="0" lvl="1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1356E"/>
              </a:buClr>
              <a:buSzPts val="2500"/>
            </a:pPr>
            <a:r>
              <a:rPr lang="en-US" sz="2800" b="0" i="0" u="none" strike="noStrike" cap="none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Application needed</a:t>
            </a:r>
            <a:endParaRPr 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517643-0210-93D5-90DD-EA845C0847EC}"/>
              </a:ext>
            </a:extLst>
          </p:cNvPr>
          <p:cNvSpPr txBox="1"/>
          <p:nvPr/>
        </p:nvSpPr>
        <p:spPr>
          <a:xfrm>
            <a:off x="8380216" y="5739996"/>
            <a:ext cx="5445578" cy="646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2259" marR="0" lvl="1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1356E"/>
              </a:buClr>
              <a:buSzPts val="2500"/>
            </a:pPr>
            <a:r>
              <a:rPr lang="en-US" sz="2800" b="0" i="0" u="none" strike="noStrike" cap="none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Low speed</a:t>
            </a:r>
            <a:endParaRPr 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B3E725-64C8-4666-829D-DC2E512BA1EE}"/>
              </a:ext>
            </a:extLst>
          </p:cNvPr>
          <p:cNvSpPr txBox="1"/>
          <p:nvPr/>
        </p:nvSpPr>
        <p:spPr>
          <a:xfrm>
            <a:off x="13393259" y="5668038"/>
            <a:ext cx="5445578" cy="646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2259" marR="0" lvl="1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1356E"/>
              </a:buClr>
              <a:buSzPts val="2500"/>
            </a:pPr>
            <a:r>
              <a:rPr lang="en-US" sz="2800" b="0" i="0" u="none" strike="noStrike" cap="none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Location bound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8"/>
          <p:cNvPicPr preferRelativeResize="0"/>
          <p:nvPr/>
        </p:nvPicPr>
        <p:blipFill rotWithShape="1">
          <a:blip r:embed="rId3">
            <a:alphaModFix/>
          </a:blip>
          <a:srcRect l="29958" t="81616" r="12040"/>
          <a:stretch/>
        </p:blipFill>
        <p:spPr>
          <a:xfrm>
            <a:off x="11931994" y="2586472"/>
            <a:ext cx="4349622" cy="4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8"/>
          <p:cNvSpPr txBox="1"/>
          <p:nvPr/>
        </p:nvSpPr>
        <p:spPr>
          <a:xfrm>
            <a:off x="1352550" y="995629"/>
            <a:ext cx="172593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47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b="1" u="sng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INTERNET </a:t>
            </a:r>
            <a:r>
              <a:rPr lang="en-US" sz="3600" b="1" u="sng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QUALITY: </a:t>
            </a:r>
            <a:r>
              <a:rPr lang="en-US" sz="3600" b="1" u="sng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CALIFORNIA MORE SUCCESSFUL </a:t>
            </a:r>
            <a:endParaRPr sz="3600" dirty="0">
              <a:solidFill>
                <a:srgbClr val="31356E"/>
              </a:solidFill>
            </a:endParaRPr>
          </a:p>
          <a:p>
            <a:pPr marL="0" marR="0" lvl="0" indent="0" algn="l" rtl="0">
              <a:lnSpc>
                <a:spcPct val="10470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1" u="sng" dirty="0">
              <a:solidFill>
                <a:srgbClr val="31356E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90" name="Google Shape;290;p28"/>
          <p:cNvSpPr txBox="1"/>
          <p:nvPr/>
        </p:nvSpPr>
        <p:spPr>
          <a:xfrm>
            <a:off x="1072956" y="2347151"/>
            <a:ext cx="2710500" cy="1120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819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25 MBPs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291" name="Google Shape;291;p28"/>
          <p:cNvSpPr txBox="1"/>
          <p:nvPr/>
        </p:nvSpPr>
        <p:spPr>
          <a:xfrm>
            <a:off x="523318" y="2220205"/>
            <a:ext cx="11015400" cy="237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291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required for online learning </a:t>
            </a:r>
            <a:endParaRPr sz="2800" dirty="0"/>
          </a:p>
          <a:p>
            <a:pPr marL="0" marR="0" lvl="0" indent="0" algn="ctr" rtl="0">
              <a:lnSpc>
                <a:spcPct val="29116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1" dirty="0">
              <a:solidFill>
                <a:srgbClr val="31356E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92" name="Google Shape;292;p28"/>
          <p:cNvSpPr txBox="1"/>
          <p:nvPr/>
        </p:nvSpPr>
        <p:spPr>
          <a:xfrm>
            <a:off x="1352549" y="4817554"/>
            <a:ext cx="5447363" cy="120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Illinois: </a:t>
            </a:r>
            <a:endParaRPr sz="2800" dirty="0">
              <a:solidFill>
                <a:srgbClr val="C00000"/>
              </a:solidFill>
            </a:endParaRPr>
          </a:p>
          <a:p>
            <a:pPr marL="0" marR="0" lvl="1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- April 15, </a:t>
            </a:r>
            <a:r>
              <a:rPr lang="en-US" sz="2800" b="0" i="0" u="none" strike="noStrike" cap="none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200</a:t>
            </a:r>
            <a:r>
              <a:rPr lang="en-US" sz="2800" b="0" i="0" u="none" strike="noStrike" cap="none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b="0" i="0" u="none" strike="noStrike" cap="none" dirty="0" err="1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wifi</a:t>
            </a:r>
            <a:r>
              <a:rPr lang="en-US" sz="2800" b="0" i="0" u="none" strike="noStrike" cap="none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 hotspots      </a:t>
            </a:r>
            <a:endParaRPr sz="2800" dirty="0"/>
          </a:p>
        </p:txBody>
      </p:sp>
      <p:sp>
        <p:nvSpPr>
          <p:cNvPr id="294" name="Google Shape;294;p28"/>
          <p:cNvSpPr txBox="1"/>
          <p:nvPr/>
        </p:nvSpPr>
        <p:spPr>
          <a:xfrm>
            <a:off x="10230772" y="4817554"/>
            <a:ext cx="6865241" cy="241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5088" marR="0" lvl="1" indent="-65088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California:</a:t>
            </a:r>
            <a:endParaRPr sz="2800" dirty="0"/>
          </a:p>
          <a:p>
            <a:pPr marL="3429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1356E"/>
              </a:buClr>
              <a:buSzPts val="2500"/>
              <a:buFont typeface="Arial"/>
              <a:buChar char="•"/>
            </a:pPr>
            <a:r>
              <a:rPr lang="en-US" sz="2800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April 1: </a:t>
            </a:r>
            <a:r>
              <a:rPr lang="en-US" sz="2800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100,000 </a:t>
            </a:r>
            <a:r>
              <a:rPr lang="en-US" sz="2800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free premium </a:t>
            </a:r>
            <a:r>
              <a:rPr lang="en-US" sz="2800" b="1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broadband </a:t>
            </a:r>
            <a:r>
              <a:rPr lang="en-US" sz="2800" dirty="0" err="1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Wifi</a:t>
            </a:r>
            <a:r>
              <a:rPr lang="en-US" sz="2800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 hotspots across the state from Google </a:t>
            </a:r>
            <a:endParaRPr sz="2800" dirty="0"/>
          </a:p>
        </p:txBody>
      </p:sp>
      <p:sp>
        <p:nvSpPr>
          <p:cNvPr id="296" name="Google Shape;296;p28"/>
          <p:cNvSpPr txBox="1"/>
          <p:nvPr/>
        </p:nvSpPr>
        <p:spPr>
          <a:xfrm>
            <a:off x="691312" y="4039883"/>
            <a:ext cx="6108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Free public </a:t>
            </a:r>
            <a:r>
              <a:rPr lang="en-US" sz="3300" b="1" dirty="0" err="1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wifi</a:t>
            </a:r>
            <a:r>
              <a:rPr lang="en-US" sz="3300" b="1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 hotspots </a:t>
            </a:r>
            <a:endParaRPr dirty="0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7A059137-DDFC-9EB0-3BF4-99A8387FC84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590486" y="5009853"/>
            <a:ext cx="1615827" cy="161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59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958" t="81616" r="12041"/>
          <a:stretch>
            <a:fillRect/>
          </a:stretch>
        </p:blipFill>
        <p:spPr>
          <a:xfrm>
            <a:off x="11931994" y="2586472"/>
            <a:ext cx="4349622" cy="4762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6606246"/>
            <a:ext cx="16230600" cy="859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4"/>
              </a:lnSpc>
              <a:spcBef>
                <a:spcPct val="0"/>
              </a:spcBef>
            </a:pPr>
            <a:r>
              <a:rPr lang="en-US" sz="3099" dirty="0">
                <a:solidFill>
                  <a:srgbClr val="31356E"/>
                </a:solidFill>
                <a:latin typeface="Josefin Sans Bold Bold"/>
              </a:rPr>
              <a:t>Illinois’s increasing engagement index gap mainly attributed to </a:t>
            </a:r>
          </a:p>
          <a:p>
            <a:pPr algn="ctr">
              <a:lnSpc>
                <a:spcPts val="3254"/>
              </a:lnSpc>
              <a:spcBef>
                <a:spcPct val="0"/>
              </a:spcBef>
            </a:pPr>
            <a:r>
              <a:rPr lang="en-US" sz="3099" dirty="0">
                <a:solidFill>
                  <a:srgbClr val="31356E"/>
                </a:solidFill>
                <a:latin typeface="Josefin Sans Bold Bold"/>
              </a:rPr>
              <a:t>gap in </a:t>
            </a:r>
            <a:r>
              <a:rPr lang="en-US" sz="3099" dirty="0">
                <a:solidFill>
                  <a:srgbClr val="C00000"/>
                </a:solidFill>
                <a:latin typeface="Josefin Sans Bold Bold"/>
              </a:rPr>
              <a:t>broadband/ high-speed </a:t>
            </a:r>
            <a:r>
              <a:rPr lang="en-US" sz="3099" dirty="0">
                <a:solidFill>
                  <a:srgbClr val="31356E"/>
                </a:solidFill>
                <a:latin typeface="Josefin Sans Bold Bold"/>
              </a:rPr>
              <a:t>Internet access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07873" y="4930154"/>
            <a:ext cx="6671733" cy="84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254"/>
              </a:lnSpc>
              <a:spcBef>
                <a:spcPct val="0"/>
              </a:spcBef>
            </a:pPr>
            <a:r>
              <a:rPr lang="en-US" sz="2500" u="none" dirty="0">
                <a:solidFill>
                  <a:srgbClr val="31356E"/>
                </a:solidFill>
                <a:latin typeface="Josefin Sans Regular" panose="020B0604020202020204" charset="0"/>
              </a:rPr>
              <a:t>Illinois caught up with California in terms of </a:t>
            </a:r>
            <a:r>
              <a:rPr lang="en-US" sz="2800" b="1" u="none" dirty="0">
                <a:solidFill>
                  <a:srgbClr val="C00000"/>
                </a:solidFill>
                <a:latin typeface="Josefin Sans Regular" panose="020B0604020202020204" charset="0"/>
              </a:rPr>
              <a:t>device availability </a:t>
            </a:r>
            <a:r>
              <a:rPr lang="en-US" sz="2500" u="none" dirty="0">
                <a:solidFill>
                  <a:srgbClr val="31356E"/>
                </a:solidFill>
                <a:latin typeface="Josefin Sans Regular" panose="020B0604020202020204" charset="0"/>
              </a:rPr>
              <a:t>in households.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EA06679-A3D8-D78F-558C-B74DA6445A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3537357"/>
              </p:ext>
            </p:extLst>
          </p:nvPr>
        </p:nvGraphicFramePr>
        <p:xfrm>
          <a:off x="1266674" y="1531282"/>
          <a:ext cx="8763000" cy="3449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4B8C652-3CDC-767B-DCB2-92FD03F361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4527029"/>
              </p:ext>
            </p:extLst>
          </p:nvPr>
        </p:nvGraphicFramePr>
        <p:xfrm>
          <a:off x="9937297" y="1531282"/>
          <a:ext cx="8763000" cy="3449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EA26F7B-D1BE-F6FD-A908-7221B3125A89}"/>
              </a:ext>
            </a:extLst>
          </p:cNvPr>
          <p:cNvSpPr txBox="1"/>
          <p:nvPr/>
        </p:nvSpPr>
        <p:spPr>
          <a:xfrm>
            <a:off x="9937297" y="4909227"/>
            <a:ext cx="7052733" cy="940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54"/>
              </a:lnSpc>
              <a:spcBef>
                <a:spcPct val="0"/>
              </a:spcBef>
            </a:pPr>
            <a:r>
              <a:rPr lang="en-US" sz="2500" dirty="0">
                <a:solidFill>
                  <a:srgbClr val="31356E"/>
                </a:solidFill>
                <a:latin typeface="Josefin Sans Regular" panose="020B0604020202020204" charset="0"/>
              </a:rPr>
              <a:t>But still behind in terms of </a:t>
            </a:r>
            <a:r>
              <a:rPr lang="en-US" sz="2800" b="1" dirty="0">
                <a:solidFill>
                  <a:srgbClr val="C00000"/>
                </a:solidFill>
                <a:latin typeface="Josefin Sans Regular" panose="020B0604020202020204" charset="0"/>
              </a:rPr>
              <a:t>broadband/high speed </a:t>
            </a:r>
            <a:r>
              <a:rPr lang="en-US" sz="2500" dirty="0">
                <a:solidFill>
                  <a:srgbClr val="31356E"/>
                </a:solidFill>
                <a:latin typeface="Josefin Sans Regular" panose="020B0604020202020204" charset="0"/>
              </a:rPr>
              <a:t>internet coverage</a:t>
            </a:r>
          </a:p>
        </p:txBody>
      </p:sp>
      <p:sp>
        <p:nvSpPr>
          <p:cNvPr id="12" name="Google Shape;306;p29">
            <a:extLst>
              <a:ext uri="{FF2B5EF4-FFF2-40B4-BE49-F238E27FC236}">
                <a16:creationId xmlns:a16="http://schemas.microsoft.com/office/drawing/2014/main" id="{95B128E8-04CE-EF76-9AB3-9258D513BDD1}"/>
              </a:ext>
            </a:extLst>
          </p:cNvPr>
          <p:cNvSpPr txBox="1"/>
          <p:nvPr/>
        </p:nvSpPr>
        <p:spPr>
          <a:xfrm>
            <a:off x="1400024" y="1091510"/>
            <a:ext cx="17259300" cy="581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47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b="1" u="sng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BROADBAND INTERNET </a:t>
            </a:r>
            <a:r>
              <a:rPr lang="en-US" sz="3600" b="1" u="sng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- KEY TO CLOSE ONLINE ENGAGEMENT GAP</a:t>
            </a:r>
            <a:endParaRPr sz="4400" b="1" u="sng" dirty="0">
              <a:solidFill>
                <a:srgbClr val="31356E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Graphic spid="10" grpId="0">
        <p:bldAsOne/>
      </p:bldGraphic>
      <p:bldGraphic spid="11" grpId="0">
        <p:bldAsOne/>
      </p:bldGraphic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229984" y="2367643"/>
            <a:ext cx="2765962" cy="226808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094581" y="4880397"/>
            <a:ext cx="3411078" cy="3038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3AF178-EF86-E685-3105-456E56A64F99}"/>
              </a:ext>
            </a:extLst>
          </p:cNvPr>
          <p:cNvSpPr txBox="1"/>
          <p:nvPr/>
        </p:nvSpPr>
        <p:spPr>
          <a:xfrm>
            <a:off x="7430098" y="3583330"/>
            <a:ext cx="10172101" cy="4160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0888" indent="-750888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+mj-lt"/>
              <a:buAutoNum type="arabicPeriod"/>
            </a:pPr>
            <a:r>
              <a:rPr lang="en-US" sz="4500" u="none" strike="noStrike" dirty="0">
                <a:solidFill>
                  <a:srgbClr val="31356E"/>
                </a:solidFill>
                <a:effectLst/>
                <a:latin typeface="Josefin Sans" pitchFamily="2" charset="0"/>
              </a:rPr>
              <a:t>Background Information</a:t>
            </a:r>
          </a:p>
          <a:p>
            <a:pPr marL="750888" indent="-750888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+mj-lt"/>
              <a:buAutoNum type="arabicPeriod"/>
            </a:pPr>
            <a:r>
              <a:rPr lang="en-US" sz="4500" u="none" strike="noStrike" dirty="0">
                <a:solidFill>
                  <a:srgbClr val="31356E"/>
                </a:solidFill>
                <a:effectLst/>
                <a:latin typeface="Josefin Sans" pitchFamily="2" charset="0"/>
              </a:rPr>
              <a:t>Case Study: California vs Illinois</a:t>
            </a:r>
          </a:p>
          <a:p>
            <a:pPr marL="750888" indent="-750888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+mj-lt"/>
              <a:buAutoNum type="arabicPeriod"/>
            </a:pPr>
            <a:r>
              <a:rPr lang="en-US" sz="4500" u="none" strike="noStrike" dirty="0">
                <a:solidFill>
                  <a:srgbClr val="31356E"/>
                </a:solidFill>
                <a:effectLst/>
                <a:latin typeface="Josefin Sans" pitchFamily="2" charset="0"/>
              </a:rPr>
              <a:t>Recommendations </a:t>
            </a:r>
          </a:p>
          <a:p>
            <a:pPr marL="750888" indent="-750888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+mj-lt"/>
              <a:buAutoNum type="arabicPeriod"/>
            </a:pPr>
            <a:r>
              <a:rPr lang="en-US" sz="4500" u="none" strike="noStrike" dirty="0">
                <a:solidFill>
                  <a:srgbClr val="31356E"/>
                </a:solidFill>
                <a:effectLst/>
                <a:latin typeface="Josefin Sans" pitchFamily="2" charset="0"/>
              </a:rPr>
              <a:t>Conclusion</a:t>
            </a:r>
          </a:p>
        </p:txBody>
      </p:sp>
      <p:sp>
        <p:nvSpPr>
          <p:cNvPr id="7" name="Google Shape;114;p15">
            <a:extLst>
              <a:ext uri="{FF2B5EF4-FFF2-40B4-BE49-F238E27FC236}">
                <a16:creationId xmlns:a16="http://schemas.microsoft.com/office/drawing/2014/main" id="{73F153B5-1604-71D8-DFDB-0DDBD2B55E69}"/>
              </a:ext>
            </a:extLst>
          </p:cNvPr>
          <p:cNvSpPr txBox="1"/>
          <p:nvPr/>
        </p:nvSpPr>
        <p:spPr>
          <a:xfrm>
            <a:off x="7545211" y="2237014"/>
            <a:ext cx="945283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9983"/>
              </a:lnSpc>
            </a:pPr>
            <a:r>
              <a:rPr lang="en-US" sz="6000" b="1" u="sng" dirty="0">
                <a:solidFill>
                  <a:srgbClr val="31356E"/>
                </a:solidFill>
                <a:latin typeface="Josefin Sans"/>
                <a:sym typeface="Josefin Sans"/>
              </a:rPr>
              <a:t>OUTLINE</a:t>
            </a:r>
            <a:endParaRPr sz="6000" b="1" u="sng" dirty="0">
              <a:solidFill>
                <a:srgbClr val="31356E"/>
              </a:solidFill>
              <a:latin typeface="Josefi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39006" y="-1095217"/>
            <a:ext cx="3118822" cy="3224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3236" y="6219683"/>
            <a:ext cx="1137548" cy="1089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60784" y="7696634"/>
            <a:ext cx="1531922" cy="1158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00890" y="3879152"/>
            <a:ext cx="2193590" cy="17788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0" name="Google Shape;320;p30"/>
          <p:cNvGrpSpPr/>
          <p:nvPr/>
        </p:nvGrpSpPr>
        <p:grpSpPr>
          <a:xfrm>
            <a:off x="2057400" y="1127507"/>
            <a:ext cx="9569415" cy="1359922"/>
            <a:chOff x="0" y="-19049"/>
            <a:chExt cx="12759220" cy="1813230"/>
          </a:xfrm>
        </p:grpSpPr>
        <p:sp>
          <p:nvSpPr>
            <p:cNvPr id="321" name="Google Shape;321;p30"/>
            <p:cNvSpPr txBox="1"/>
            <p:nvPr/>
          </p:nvSpPr>
          <p:spPr>
            <a:xfrm>
              <a:off x="0" y="-19049"/>
              <a:ext cx="12759220" cy="301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47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30"/>
            <p:cNvSpPr txBox="1"/>
            <p:nvPr/>
          </p:nvSpPr>
          <p:spPr>
            <a:xfrm>
              <a:off x="0" y="1174167"/>
              <a:ext cx="12759220" cy="620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225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23" name="Google Shape;323;p30"/>
          <p:cNvSpPr txBox="1"/>
          <p:nvPr/>
        </p:nvSpPr>
        <p:spPr>
          <a:xfrm>
            <a:off x="7460784" y="6630749"/>
            <a:ext cx="4311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Responsiveness</a:t>
            </a:r>
            <a:endParaRPr dirty="0"/>
          </a:p>
        </p:txBody>
      </p:sp>
      <p:sp>
        <p:nvSpPr>
          <p:cNvPr id="324" name="Google Shape;324;p30"/>
          <p:cNvSpPr txBox="1"/>
          <p:nvPr/>
        </p:nvSpPr>
        <p:spPr>
          <a:xfrm>
            <a:off x="9090677" y="8264581"/>
            <a:ext cx="4311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Level of coordination</a:t>
            </a:r>
            <a:endParaRPr dirty="0"/>
          </a:p>
        </p:txBody>
      </p:sp>
      <p:sp>
        <p:nvSpPr>
          <p:cNvPr id="325" name="Google Shape;325;p30"/>
          <p:cNvSpPr txBox="1"/>
          <p:nvPr/>
        </p:nvSpPr>
        <p:spPr>
          <a:xfrm>
            <a:off x="4497357" y="4966596"/>
            <a:ext cx="5414085" cy="151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Quality Internet </a:t>
            </a:r>
            <a:endParaRPr sz="4500"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4005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99" b="1" dirty="0">
              <a:solidFill>
                <a:srgbClr val="2B4B8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26" name="Google Shape;326;p30"/>
          <p:cNvSpPr txBox="1"/>
          <p:nvPr/>
        </p:nvSpPr>
        <p:spPr>
          <a:xfrm>
            <a:off x="1300843" y="1833121"/>
            <a:ext cx="15827828" cy="115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IMPORTANT FACTORS TO CLOSE THE DIGITAL LEARNING GAP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IN TIME OF CRISIS</a:t>
            </a:r>
            <a:endParaRPr lang="en-US" sz="2500" dirty="0"/>
          </a:p>
        </p:txBody>
      </p:sp>
      <p:sp>
        <p:nvSpPr>
          <p:cNvPr id="327" name="Google Shape;327;p30"/>
          <p:cNvSpPr txBox="1"/>
          <p:nvPr/>
        </p:nvSpPr>
        <p:spPr>
          <a:xfrm>
            <a:off x="1376177" y="3256003"/>
            <a:ext cx="1542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1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From the stories of California &amp; Illinois 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39006" y="-1095217"/>
            <a:ext cx="3118822" cy="32243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" name="Google Shape;334;p31"/>
          <p:cNvGrpSpPr/>
          <p:nvPr/>
        </p:nvGrpSpPr>
        <p:grpSpPr>
          <a:xfrm>
            <a:off x="1333500" y="1728394"/>
            <a:ext cx="14405506" cy="920772"/>
            <a:chOff x="-527099" y="566485"/>
            <a:chExt cx="13286319" cy="1227696"/>
          </a:xfrm>
        </p:grpSpPr>
        <p:sp>
          <p:nvSpPr>
            <p:cNvPr id="335" name="Google Shape;335;p31"/>
            <p:cNvSpPr txBox="1"/>
            <p:nvPr/>
          </p:nvSpPr>
          <p:spPr>
            <a:xfrm>
              <a:off x="-527099" y="566485"/>
              <a:ext cx="12759220" cy="9694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47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00" b="1" u="sng" dirty="0">
                  <a:solidFill>
                    <a:srgbClr val="31356E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BROADBAND</a:t>
              </a:r>
              <a:r>
                <a:rPr lang="en-US" sz="4500" b="1" u="sng" dirty="0">
                  <a:solidFill>
                    <a:srgbClr val="C00000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 EQUITY </a:t>
              </a:r>
              <a:r>
                <a:rPr lang="en-US" sz="4500" b="1" u="sng" dirty="0">
                  <a:solidFill>
                    <a:srgbClr val="31356E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IS NECESSARY </a:t>
              </a:r>
              <a:endParaRPr sz="4500" dirty="0"/>
            </a:p>
          </p:txBody>
        </p:sp>
        <p:sp>
          <p:nvSpPr>
            <p:cNvPr id="336" name="Google Shape;336;p31"/>
            <p:cNvSpPr txBox="1"/>
            <p:nvPr/>
          </p:nvSpPr>
          <p:spPr>
            <a:xfrm>
              <a:off x="0" y="1174167"/>
              <a:ext cx="12759220" cy="620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225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37" name="Google Shape;337;p31"/>
          <p:cNvSpPr txBox="1"/>
          <p:nvPr/>
        </p:nvSpPr>
        <p:spPr>
          <a:xfrm>
            <a:off x="3192283" y="5061547"/>
            <a:ext cx="6957030" cy="110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1478"/>
              </a:lnSpc>
              <a:buClr>
                <a:srgbClr val="31356E"/>
              </a:buClr>
              <a:buSzPts val="2300"/>
            </a:pPr>
            <a:r>
              <a:rPr lang="en-US" sz="2800" dirty="0">
                <a:solidFill>
                  <a:srgbClr val="C00000"/>
                </a:solidFill>
                <a:latin typeface="Josefin Sans"/>
                <a:sym typeface="Josefin Sans"/>
              </a:rPr>
              <a:t>Blockage </a:t>
            </a:r>
            <a:r>
              <a:rPr lang="en-US" sz="2800" dirty="0">
                <a:solidFill>
                  <a:srgbClr val="31356E"/>
                </a:solidFill>
                <a:latin typeface="Josefin Sans"/>
                <a:sym typeface="Josefin Sans"/>
              </a:rPr>
              <a:t>of municipal broadband networks</a:t>
            </a:r>
            <a:endParaRPr sz="2800" dirty="0">
              <a:solidFill>
                <a:srgbClr val="31356E"/>
              </a:solidFill>
              <a:latin typeface="Josefin Sans"/>
            </a:endParaRPr>
          </a:p>
          <a:p>
            <a:pPr marL="0" marR="0" lvl="0" indent="0" algn="ctr" rtl="0">
              <a:lnSpc>
                <a:spcPct val="10500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99" b="1" dirty="0">
              <a:solidFill>
                <a:srgbClr val="31356E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38" name="Google Shape;338;p31"/>
          <p:cNvSpPr txBox="1"/>
          <p:nvPr/>
        </p:nvSpPr>
        <p:spPr>
          <a:xfrm>
            <a:off x="1905000" y="7344573"/>
            <a:ext cx="146457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34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 i="1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Making broadband network a </a:t>
            </a:r>
            <a:r>
              <a:rPr lang="en-US" sz="3900" b="1" i="1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public goods </a:t>
            </a:r>
            <a:r>
              <a:rPr lang="en-US" sz="3900" b="1" i="1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rather private goods </a:t>
            </a:r>
            <a:endParaRPr dirty="0"/>
          </a:p>
        </p:txBody>
      </p:sp>
      <p:sp>
        <p:nvSpPr>
          <p:cNvPr id="341" name="Google Shape;341;p31"/>
          <p:cNvSpPr txBox="1"/>
          <p:nvPr/>
        </p:nvSpPr>
        <p:spPr>
          <a:xfrm>
            <a:off x="3192283" y="3723352"/>
            <a:ext cx="6728430" cy="699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41478"/>
              </a:lnSpc>
              <a:spcBef>
                <a:spcPts val="0"/>
              </a:spcBef>
              <a:spcAft>
                <a:spcPts val="0"/>
              </a:spcAft>
              <a:buClr>
                <a:srgbClr val="31356E"/>
              </a:buClr>
              <a:buSzPts val="2300"/>
            </a:pPr>
            <a:r>
              <a:rPr lang="en-US" sz="2800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Broadband as </a:t>
            </a:r>
            <a:r>
              <a:rPr lang="en-US" sz="2800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for – profit </a:t>
            </a:r>
            <a:r>
              <a:rPr lang="en-US" sz="2800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products </a:t>
            </a:r>
            <a:endParaRPr sz="2800" dirty="0"/>
          </a:p>
        </p:txBody>
      </p:sp>
      <p:pic>
        <p:nvPicPr>
          <p:cNvPr id="342" name="Google Shape;34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1441" y="3104929"/>
            <a:ext cx="1448234" cy="125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3500" y="4897056"/>
            <a:ext cx="1465641" cy="1039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007" y="3363406"/>
            <a:ext cx="6457124" cy="2944732"/>
          </a:xfrm>
          <a:prstGeom prst="rect">
            <a:avLst/>
          </a:prstGeom>
          <a:noFill/>
          <a:ln w="38100" cap="sq" cmpd="sng">
            <a:solidFill>
              <a:srgbClr val="31356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32"/>
          <p:cNvGrpSpPr/>
          <p:nvPr/>
        </p:nvGrpSpPr>
        <p:grpSpPr>
          <a:xfrm>
            <a:off x="1526102" y="1178382"/>
            <a:ext cx="10975275" cy="7930236"/>
            <a:chOff x="0" y="-9525"/>
            <a:chExt cx="14633700" cy="10573648"/>
          </a:xfrm>
        </p:grpSpPr>
        <p:sp>
          <p:nvSpPr>
            <p:cNvPr id="350" name="Google Shape;350;p32"/>
            <p:cNvSpPr txBox="1"/>
            <p:nvPr/>
          </p:nvSpPr>
          <p:spPr>
            <a:xfrm>
              <a:off x="0" y="-9525"/>
              <a:ext cx="14633575" cy="93071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 dirty="0">
                  <a:solidFill>
                    <a:srgbClr val="F7B4A7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“Broadband access is the </a:t>
              </a:r>
              <a:r>
                <a:rPr lang="en-US" sz="5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great equalizer</a:t>
              </a:r>
              <a:r>
                <a:rPr lang="en-US" sz="5400" b="1" dirty="0">
                  <a:solidFill>
                    <a:srgbClr val="F7B4A7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, leveling the playing field so that </a:t>
              </a:r>
              <a:r>
                <a:rPr lang="en-US" sz="5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every willing and able person</a:t>
              </a:r>
              <a:r>
                <a:rPr lang="en-US" sz="5400" b="1" dirty="0">
                  <a:solidFill>
                    <a:srgbClr val="F7B4A7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, no matter their station in life, has access to the information and tools necessary to </a:t>
              </a:r>
              <a:r>
                <a:rPr lang="en-US" sz="5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achieve the American Dream</a:t>
              </a:r>
              <a:r>
                <a:rPr lang="en-US" sz="5400" b="1" dirty="0">
                  <a:solidFill>
                    <a:srgbClr val="F7B4A7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."</a:t>
              </a:r>
              <a:endParaRPr dirty="0"/>
            </a:p>
          </p:txBody>
        </p:sp>
        <p:sp>
          <p:nvSpPr>
            <p:cNvPr id="351" name="Google Shape;351;p32"/>
            <p:cNvSpPr txBox="1"/>
            <p:nvPr/>
          </p:nvSpPr>
          <p:spPr>
            <a:xfrm>
              <a:off x="0" y="9493123"/>
              <a:ext cx="14633700" cy="107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 dirty="0">
                  <a:solidFill>
                    <a:srgbClr val="F7B4A7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MICHAEL K.POWELL</a:t>
              </a:r>
              <a:endParaRPr dirty="0"/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F7B4A7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FORMER CHAIRMAN OF THE FEDERAL COMMUNICATIONS COMMISSION OF THE UNITED STATES</a:t>
              </a:r>
              <a:endParaRPr dirty="0"/>
            </a:p>
          </p:txBody>
        </p:sp>
      </p:grpSp>
      <p:pic>
        <p:nvPicPr>
          <p:cNvPr id="352" name="Google Shape;35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96675" y="1710976"/>
            <a:ext cx="3662625" cy="564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58205" y="1604147"/>
            <a:ext cx="13765697" cy="10291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19"/>
              </a:lnSpc>
            </a:pPr>
            <a:r>
              <a:rPr lang="en-US" sz="8000" spc="-88" dirty="0">
                <a:solidFill>
                  <a:srgbClr val="2B4B82"/>
                </a:solidFill>
                <a:latin typeface="Josefin Sans Bold"/>
              </a:rPr>
              <a:t>Do you have any questions?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854137" y="3018272"/>
            <a:ext cx="7411325" cy="463544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665100" y="8613636"/>
            <a:ext cx="4338720" cy="271367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976014" y="7483497"/>
            <a:ext cx="3289448" cy="2057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568215" y="960872"/>
            <a:ext cx="3289448" cy="2057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6D4341-52D8-A3CF-CC7A-794E7386236D}"/>
              </a:ext>
            </a:extLst>
          </p:cNvPr>
          <p:cNvSpPr txBox="1"/>
          <p:nvPr/>
        </p:nvSpPr>
        <p:spPr>
          <a:xfrm>
            <a:off x="1258205" y="4072059"/>
            <a:ext cx="9144000" cy="1084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b="1" i="0" u="none" strike="noStrike" cap="none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PHAM NGOC HIEU</a:t>
            </a:r>
          </a:p>
          <a:p>
            <a:pPr>
              <a:lnSpc>
                <a:spcPct val="140000"/>
              </a:lnSpc>
            </a:pPr>
            <a:r>
              <a:rPr lang="en-US" sz="2400" b="1" i="0" u="none" strike="noStrike" cap="none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endParaRPr lang="en-US" sz="2400" b="1" dirty="0">
              <a:solidFill>
                <a:srgbClr val="31356E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7FE708-00DE-087E-F791-2C46AE6A3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383" y="4586373"/>
            <a:ext cx="461177" cy="4611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5BEB49-3ED6-3504-7FA0-92BA8F0BB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510" y="5132823"/>
            <a:ext cx="453557" cy="4535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3E570E-457E-F81C-9C8A-71D2C325E9BB}"/>
              </a:ext>
            </a:extLst>
          </p:cNvPr>
          <p:cNvSpPr txBox="1"/>
          <p:nvPr/>
        </p:nvSpPr>
        <p:spPr>
          <a:xfrm>
            <a:off x="1226396" y="5895644"/>
            <a:ext cx="9144000" cy="1067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HOANG THI THU TRANG</a:t>
            </a:r>
          </a:p>
          <a:p>
            <a:pPr marL="0" marR="0" lvl="0" indent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31356E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A7DBBDF-EFB4-88B9-C6B2-C27C6FC08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383" y="6551436"/>
            <a:ext cx="461177" cy="4611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316FC9-3693-0EF2-2DE0-2021C8D23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890" y="7028273"/>
            <a:ext cx="461177" cy="4611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1A9BAA-AA05-DB0D-30B3-D548E0B9930D}"/>
              </a:ext>
            </a:extLst>
          </p:cNvPr>
          <p:cNvSpPr txBox="1"/>
          <p:nvPr/>
        </p:nvSpPr>
        <p:spPr>
          <a:xfrm>
            <a:off x="1258205" y="7953674"/>
            <a:ext cx="9144000" cy="56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NGUYEN THI HA TRINH </a:t>
            </a:r>
            <a:endParaRPr lang="en-US" sz="2400" b="1" dirty="0">
              <a:solidFill>
                <a:srgbClr val="31356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E1D369-7CA3-DB95-E4AA-38044AC3FC06}"/>
              </a:ext>
            </a:extLst>
          </p:cNvPr>
          <p:cNvSpPr txBox="1"/>
          <p:nvPr/>
        </p:nvSpPr>
        <p:spPr>
          <a:xfrm>
            <a:off x="1785067" y="4603612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solidFill>
                  <a:srgbClr val="31356E"/>
                </a:solidFill>
                <a:latin typeface="Josefin Sans" pitchFamily="2" charset="0"/>
              </a:rPr>
              <a:t>hieu.n.pham1210@gmail.com</a:t>
            </a:r>
            <a:endParaRPr lang="en-US" sz="2000" u="sng" dirty="0">
              <a:solidFill>
                <a:srgbClr val="31356E"/>
              </a:solidFill>
              <a:latin typeface="Josefin Sans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23976B-871B-B6C8-57B4-CA68FD91D596}"/>
              </a:ext>
            </a:extLst>
          </p:cNvPr>
          <p:cNvSpPr txBox="1"/>
          <p:nvPr/>
        </p:nvSpPr>
        <p:spPr>
          <a:xfrm>
            <a:off x="1813560" y="5246732"/>
            <a:ext cx="688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1356E"/>
                </a:solidFill>
                <a:latin typeface="Josefin Sans" pitchFamily="2" charset="0"/>
              </a:rPr>
              <a:t>https://www.linkedin.com/in/hieu-pham-844196233/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158123-1060-3B21-DA49-A30486E5CD69}"/>
              </a:ext>
            </a:extLst>
          </p:cNvPr>
          <p:cNvSpPr txBox="1"/>
          <p:nvPr/>
        </p:nvSpPr>
        <p:spPr>
          <a:xfrm>
            <a:off x="1813560" y="6694171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solidFill>
                  <a:srgbClr val="31356E"/>
                </a:solidFill>
                <a:latin typeface="Josefin Sans" pitchFamily="2" charset="0"/>
              </a:rPr>
              <a:t>hoangthutrang.ftu@gmail.com</a:t>
            </a:r>
            <a:endParaRPr lang="en-US" sz="2000" u="sng" dirty="0">
              <a:solidFill>
                <a:srgbClr val="31356E"/>
              </a:solidFill>
              <a:latin typeface="Josefin Sans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F8CD26-81C8-188D-0714-97C818B1B575}"/>
              </a:ext>
            </a:extLst>
          </p:cNvPr>
          <p:cNvSpPr txBox="1"/>
          <p:nvPr/>
        </p:nvSpPr>
        <p:spPr>
          <a:xfrm>
            <a:off x="1785067" y="7169836"/>
            <a:ext cx="688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1356E"/>
                </a:solidFill>
                <a:latin typeface="Josefin Sans" pitchFamily="2" charset="0"/>
              </a:rPr>
              <a:t>https://www.linkedin.com/in/trang-hoang-771b244a/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29CD1C2-9442-C974-1BF3-38271CEC8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383" y="8501265"/>
            <a:ext cx="417629" cy="41762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97AB761-4B22-DB44-FA8A-956CEBC31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383" y="8918894"/>
            <a:ext cx="461177" cy="46117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3FA92AD-5B27-2F3E-4709-54831DD2FB28}"/>
              </a:ext>
            </a:extLst>
          </p:cNvPr>
          <p:cNvSpPr txBox="1"/>
          <p:nvPr/>
        </p:nvSpPr>
        <p:spPr>
          <a:xfrm>
            <a:off x="1770012" y="8510024"/>
            <a:ext cx="5257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1356E"/>
                </a:solidFill>
                <a:latin typeface="Josefin Sans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natalietrinhnguyen@gmail.com</a:t>
            </a:r>
            <a:r>
              <a:rPr lang="en-US" sz="2000" dirty="0">
                <a:solidFill>
                  <a:srgbClr val="31356E"/>
                </a:solidFill>
                <a:latin typeface="Josefin Sans" pitchFamily="2" charset="0"/>
              </a:rPr>
              <a:t> </a:t>
            </a:r>
          </a:p>
          <a:p>
            <a:br>
              <a:rPr lang="en-US" sz="2800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</a:br>
            <a:endParaRPr lang="en-US" sz="2000" dirty="0">
              <a:solidFill>
                <a:srgbClr val="31356E"/>
              </a:solidFill>
              <a:latin typeface="Josefin Sans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34B960-F20F-5584-AEA5-19733BFC1FA8}"/>
              </a:ext>
            </a:extLst>
          </p:cNvPr>
          <p:cNvSpPr txBox="1"/>
          <p:nvPr/>
        </p:nvSpPr>
        <p:spPr>
          <a:xfrm>
            <a:off x="1785067" y="9066374"/>
            <a:ext cx="688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1356E"/>
                </a:solidFill>
                <a:latin typeface="Josefin Sans" pitchFamily="2" charset="0"/>
              </a:rPr>
              <a:t>https://www.linkedin.com/in/natalietrinhnguyen/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15699" y="3223368"/>
            <a:ext cx="6172200" cy="621741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1519968" y="4337685"/>
            <a:ext cx="10155080" cy="19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76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Whether the digital divide gap among  </a:t>
            </a:r>
            <a:r>
              <a:rPr lang="en-US" sz="4000" b="1" i="0" u="none" strike="noStrike" cap="none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students of different income groups </a:t>
            </a:r>
            <a:r>
              <a:rPr lang="en-US" sz="4000" b="1" i="0" u="none" strike="noStrike" cap="none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in the US </a:t>
            </a:r>
            <a:endParaRPr dirty="0">
              <a:solidFill>
                <a:srgbClr val="31356E"/>
              </a:solidFill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1519968" y="1028700"/>
            <a:ext cx="945283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9983"/>
              </a:lnSpc>
            </a:pPr>
            <a:r>
              <a:rPr lang="en-US" sz="6000" b="1" u="sng" dirty="0">
                <a:solidFill>
                  <a:srgbClr val="31356E"/>
                </a:solidFill>
                <a:latin typeface="Josefin Sans"/>
                <a:sym typeface="Josefin Sans"/>
              </a:rPr>
              <a:t>MAIN QUESTION </a:t>
            </a:r>
            <a:endParaRPr sz="6000" b="1" u="sng" dirty="0">
              <a:solidFill>
                <a:srgbClr val="31356E"/>
              </a:solidFill>
              <a:latin typeface="Josefin Sans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340294" y="6529999"/>
            <a:ext cx="10155080" cy="40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1" u="none" strike="noStrike" cap="none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narrowed </a:t>
            </a:r>
            <a:r>
              <a:rPr lang="en-US" sz="3000" b="1" i="0" u="none" strike="noStrike" cap="none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down</a:t>
            </a:r>
            <a:r>
              <a:rPr lang="en-US" sz="3000" b="1" i="1" u="none" strike="noStrike" cap="none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 or widened during Covid-19 time</a:t>
            </a:r>
            <a:r>
              <a:rPr lang="en-US" sz="3200" b="1" i="1" u="none" strike="noStrike" cap="none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?</a:t>
            </a:r>
            <a:endParaRPr dirty="0">
              <a:solidFill>
                <a:srgbClr val="31356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7314" y="2603407"/>
            <a:ext cx="1125293" cy="1174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85414" y="4005780"/>
            <a:ext cx="1041566" cy="774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47314" y="5297169"/>
            <a:ext cx="1117766" cy="89624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>
            <a:off x="1519969" y="3168213"/>
            <a:ext cx="6610200" cy="662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“H</a:t>
            </a:r>
            <a:r>
              <a:rPr lang="en-US" sz="3500" b="1" i="0" u="none" strike="noStrike" cap="none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omework gap"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519976" y="1028700"/>
            <a:ext cx="14832900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PRE-COVID DIGITAL LEARNING GAP</a:t>
            </a:r>
            <a:endParaRPr sz="4800" dirty="0">
              <a:solidFill>
                <a:srgbClr val="31356E"/>
              </a:solidFill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1519969" y="5537557"/>
            <a:ext cx="7852500" cy="662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Covid-induced school shutdown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9780915" y="3190724"/>
            <a:ext cx="6610200" cy="49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Lack of learning devices</a:t>
            </a:r>
            <a:endParaRPr dirty="0">
              <a:solidFill>
                <a:srgbClr val="31356E"/>
              </a:solidFill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9667714" y="5596827"/>
            <a:ext cx="6632100" cy="999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Students cut-off school - supplied </a:t>
            </a:r>
            <a:endParaRPr dirty="0">
              <a:solidFill>
                <a:srgbClr val="31356E"/>
              </a:solidFill>
            </a:endParaRPr>
          </a:p>
          <a:p>
            <a:pPr marL="0" marR="0" lvl="0" indent="0" algn="l" rtl="0">
              <a:lnSpc>
                <a:spcPct val="116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devices and Internet   </a:t>
            </a:r>
            <a:endParaRPr dirty="0">
              <a:solidFill>
                <a:srgbClr val="31356E"/>
              </a:solidFill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9742714" y="4177789"/>
            <a:ext cx="6610200" cy="49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Lack of Internet access </a:t>
            </a:r>
            <a:endParaRPr dirty="0">
              <a:solidFill>
                <a:srgbClr val="31356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272E4-8E3C-C1B2-B5EB-4619A195A579}"/>
              </a:ext>
            </a:extLst>
          </p:cNvPr>
          <p:cNvSpPr txBox="1"/>
          <p:nvPr/>
        </p:nvSpPr>
        <p:spPr>
          <a:xfrm>
            <a:off x="3318852" y="7731517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D99694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endParaRPr lang="en-US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/>
        </p:nvSpPr>
        <p:spPr>
          <a:xfrm>
            <a:off x="1333500" y="727391"/>
            <a:ext cx="17064600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TARGET: LOWER – HIGHER INCOME STUDENTS</a:t>
            </a:r>
            <a:endParaRPr sz="4800" dirty="0">
              <a:solidFill>
                <a:srgbClr val="31356E"/>
              </a:solidFill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1333500" y="6566522"/>
            <a:ext cx="8001000" cy="999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16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Online learning engagement gap between higher and lower income students increased by </a:t>
            </a:r>
            <a:endParaRPr dirty="0">
              <a:solidFill>
                <a:srgbClr val="31356E"/>
              </a:solidFill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876300" y="4338484"/>
            <a:ext cx="16319100" cy="663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42600" marR="0" lvl="1" indent="0" algn="l" rtl="0">
              <a:lnSpc>
                <a:spcPct val="15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Despite rapid growth in online engagement index     </a:t>
            </a:r>
            <a:endParaRPr dirty="0">
              <a:solidFill>
                <a:srgbClr val="31356E"/>
              </a:solidFill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1333500" y="3688206"/>
            <a:ext cx="17295900" cy="56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Between the beginning and end of 2020 </a:t>
            </a:r>
            <a:endParaRPr dirty="0">
              <a:solidFill>
                <a:srgbClr val="31356E"/>
              </a:solidFill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9596376" y="6611855"/>
            <a:ext cx="3970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2.86</a:t>
            </a:r>
            <a:r>
              <a:rPr lang="en-US" sz="1800" b="1" i="0" u="none" strike="noStrike" cap="none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b="1" i="0" u="none" strike="noStrike" cap="none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times</a:t>
            </a:r>
            <a:r>
              <a:rPr lang="en-US" sz="1800" b="1" i="0" u="none" strike="noStrike" cap="none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endParaRPr sz="180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FBF97A-FE16-62FE-356F-27ADB65D5803}"/>
              </a:ext>
            </a:extLst>
          </p:cNvPr>
          <p:cNvGraphicFramePr/>
          <p:nvPr/>
        </p:nvGraphicFramePr>
        <p:xfrm>
          <a:off x="9596376" y="3967088"/>
          <a:ext cx="9033024" cy="3099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">
            <a:extLst>
              <a:ext uri="{FF2B5EF4-FFF2-40B4-BE49-F238E27FC236}">
                <a16:creationId xmlns:a16="http://schemas.microsoft.com/office/drawing/2014/main" id="{71A132B3-5A10-E99D-9F87-CC043DFD64AF}"/>
              </a:ext>
            </a:extLst>
          </p:cNvPr>
          <p:cNvSpPr txBox="1"/>
          <p:nvPr/>
        </p:nvSpPr>
        <p:spPr>
          <a:xfrm>
            <a:off x="17428813" y="5664905"/>
            <a:ext cx="1320800" cy="36944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  <a:latin typeface="Josefin Sans" pitchFamily="2" charset="0"/>
              </a:rPr>
              <a:t>217.8 times </a:t>
            </a:r>
          </a:p>
        </p:txBody>
      </p:sp>
    </p:spTree>
    <p:extLst>
      <p:ext uri="{BB962C8B-B14F-4D97-AF65-F5344CB8AC3E}">
        <p14:creationId xmlns:p14="http://schemas.microsoft.com/office/powerpoint/2010/main" val="232643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/>
        </p:nvSpPr>
        <p:spPr>
          <a:xfrm>
            <a:off x="1676400" y="1043790"/>
            <a:ext cx="12144300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DATA OVERVIEW &amp; APPROACH</a:t>
            </a:r>
            <a:endParaRPr sz="4800" dirty="0">
              <a:solidFill>
                <a:srgbClr val="31356E"/>
              </a:solidFill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3048593" y="4062493"/>
            <a:ext cx="1375728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3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none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Data 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2895698" y="7331914"/>
            <a:ext cx="2873238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3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Approach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5375659" y="3564897"/>
            <a:ext cx="9863748" cy="200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91845" marR="0" lvl="1" indent="-457200" algn="l" rtl="0">
              <a:lnSpc>
                <a:spcPct val="154964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Student engagement data</a:t>
            </a:r>
            <a:endParaRPr dirty="0">
              <a:solidFill>
                <a:srgbClr val="31356E"/>
              </a:solidFill>
            </a:endParaRPr>
          </a:p>
          <a:p>
            <a:pPr marL="791845" marR="0" lvl="1" indent="-457200" algn="l" rtl="0">
              <a:lnSpc>
                <a:spcPct val="154964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Collected through </a:t>
            </a:r>
            <a:r>
              <a:rPr lang="en-US" sz="2800" b="0" i="0" u="none" strike="noStrike" cap="none" dirty="0" err="1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LearnPlatform</a:t>
            </a:r>
            <a:r>
              <a:rPr lang="en-US" sz="2800" b="0" i="0" u="none" strike="noStrike" cap="none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 Chrome Extension</a:t>
            </a:r>
            <a:endParaRPr dirty="0">
              <a:solidFill>
                <a:srgbClr val="31356E"/>
              </a:solidFill>
            </a:endParaRPr>
          </a:p>
          <a:p>
            <a:pPr marL="791845" marR="0" lvl="1" indent="-457200" algn="l" rtl="0">
              <a:lnSpc>
                <a:spcPct val="154964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1" i="0" u="none" strike="noStrike" cap="none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112</a:t>
            </a:r>
            <a:r>
              <a:rPr lang="en-US" sz="2800" b="0" i="0" u="none" strike="noStrike" cap="none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 school districts over</a:t>
            </a:r>
            <a:r>
              <a:rPr lang="en-US" sz="2800" b="1" i="0" u="none" strike="noStrike" cap="none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 15 </a:t>
            </a:r>
            <a:r>
              <a:rPr lang="en-US" sz="2800" b="0" i="0" u="none" strike="noStrike" cap="none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states </a:t>
            </a:r>
            <a:endParaRPr dirty="0">
              <a:solidFill>
                <a:srgbClr val="31356E"/>
              </a:solidFill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5343001" y="7444730"/>
            <a:ext cx="9863748" cy="66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69289" marR="0" lvl="1" indent="-334644" algn="l" rtl="0">
              <a:lnSpc>
                <a:spcPct val="154964"/>
              </a:lnSpc>
              <a:spcBef>
                <a:spcPts val="0"/>
              </a:spcBef>
              <a:spcAft>
                <a:spcPts val="0"/>
              </a:spcAft>
              <a:buClr>
                <a:srgbClr val="31356E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Case study focusing on states </a:t>
            </a:r>
            <a:endParaRPr dirty="0">
              <a:solidFill>
                <a:srgbClr val="31356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EDB5F6-2D07-2D42-ADE1-EB0E26A5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505" y="3786412"/>
            <a:ext cx="1357088" cy="1357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6A80D9-6762-11C2-46C4-368C69964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505" y="7096568"/>
            <a:ext cx="1357088" cy="13570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BD4A59E-B3AB-C4C4-B34B-B8070BD97C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873887"/>
              </p:ext>
            </p:extLst>
          </p:nvPr>
        </p:nvGraphicFramePr>
        <p:xfrm>
          <a:off x="7713300" y="3158079"/>
          <a:ext cx="9448800" cy="5948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B73FE41-0A5F-EBDE-4BB3-A71187CA1CB0}"/>
              </a:ext>
            </a:extLst>
          </p:cNvPr>
          <p:cNvSpPr txBox="1"/>
          <p:nvPr/>
        </p:nvSpPr>
        <p:spPr>
          <a:xfrm>
            <a:off x="6459260" y="2703579"/>
            <a:ext cx="9144000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1" i="0" u="none" strike="noStrike" kern="1200" spc="0" baseline="0">
                <a:solidFill>
                  <a:srgbClr val="84D7EB"/>
                </a:solidFill>
                <a:latin typeface="Josefin Sans Regular" panose="020B0604020202020204" charset="0"/>
                <a:ea typeface="+mn-ea"/>
                <a:cs typeface="+mn-cs"/>
              </a:defRPr>
            </a:pPr>
            <a:r>
              <a:rPr lang="en-US" b="1" dirty="0">
                <a:solidFill>
                  <a:srgbClr val="C00000"/>
                </a:solidFill>
                <a:latin typeface="Josefin Sans Regular" panose="020B0604020202020204" charset="0"/>
              </a:rPr>
              <a:t>Unbalanced number of</a:t>
            </a:r>
            <a:r>
              <a:rPr lang="en-US" b="1" baseline="0" dirty="0">
                <a:solidFill>
                  <a:srgbClr val="C00000"/>
                </a:solidFill>
                <a:latin typeface="Josefin Sans Regular" panose="020B0604020202020204" charset="0"/>
              </a:rPr>
              <a:t> schools per states </a:t>
            </a:r>
            <a:endParaRPr lang="en-US" b="1" dirty="0">
              <a:solidFill>
                <a:srgbClr val="C00000"/>
              </a:solidFill>
              <a:latin typeface="Josefin Sans Regular" panose="020B0604020202020204" charset="0"/>
            </a:endParaRPr>
          </a:p>
        </p:txBody>
      </p:sp>
      <p:sp>
        <p:nvSpPr>
          <p:cNvPr id="8" name="Google Shape;162;p19">
            <a:extLst>
              <a:ext uri="{FF2B5EF4-FFF2-40B4-BE49-F238E27FC236}">
                <a16:creationId xmlns:a16="http://schemas.microsoft.com/office/drawing/2014/main" id="{18A8E86C-8C61-2FC8-305D-58FBF2CCD2E3}"/>
              </a:ext>
            </a:extLst>
          </p:cNvPr>
          <p:cNvSpPr txBox="1"/>
          <p:nvPr/>
        </p:nvSpPr>
        <p:spPr>
          <a:xfrm>
            <a:off x="1676400" y="970650"/>
            <a:ext cx="6036900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 b="1" u="sng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DATA LIMITATIONS</a:t>
            </a:r>
            <a:endParaRPr sz="4800" dirty="0">
              <a:solidFill>
                <a:srgbClr val="31356E"/>
              </a:solidFill>
            </a:endParaRPr>
          </a:p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u="sng" dirty="0">
              <a:solidFill>
                <a:srgbClr val="31356E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0" name="Google Shape;163;p19">
            <a:extLst>
              <a:ext uri="{FF2B5EF4-FFF2-40B4-BE49-F238E27FC236}">
                <a16:creationId xmlns:a16="http://schemas.microsoft.com/office/drawing/2014/main" id="{E0285714-8B6B-8933-EA4C-1DA0107789E1}"/>
              </a:ext>
            </a:extLst>
          </p:cNvPr>
          <p:cNvSpPr txBox="1"/>
          <p:nvPr/>
        </p:nvSpPr>
        <p:spPr>
          <a:xfrm>
            <a:off x="2189186" y="2861721"/>
            <a:ext cx="6464957" cy="402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4645" marR="0" lvl="1" algn="l" rtl="0">
              <a:lnSpc>
                <a:spcPct val="154964"/>
              </a:lnSpc>
              <a:spcBef>
                <a:spcPts val="0"/>
              </a:spcBef>
              <a:spcAft>
                <a:spcPts val="0"/>
              </a:spcAft>
              <a:buClr>
                <a:srgbClr val="F7B4A7"/>
              </a:buClr>
              <a:buSzPts val="2800"/>
            </a:pPr>
            <a:r>
              <a:rPr lang="en-US" sz="2800" b="0" i="0" u="none" strike="noStrike" cap="none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Lack of district-level data</a:t>
            </a:r>
            <a:endParaRPr dirty="0">
              <a:solidFill>
                <a:srgbClr val="C00000"/>
              </a:solidFill>
            </a:endParaRPr>
          </a:p>
          <a:p>
            <a:pPr marL="1079499" marR="0" lvl="2" indent="-359833" algn="just" rtl="0">
              <a:lnSpc>
                <a:spcPct val="152130"/>
              </a:lnSpc>
              <a:spcBef>
                <a:spcPts val="0"/>
              </a:spcBef>
              <a:spcAft>
                <a:spcPts val="0"/>
              </a:spcAft>
              <a:buClr>
                <a:srgbClr val="31356E"/>
              </a:buClr>
              <a:buSzPts val="2300"/>
              <a:buFont typeface="Arial"/>
              <a:buChar char="⚬"/>
            </a:pPr>
            <a:r>
              <a:rPr lang="en-US" sz="2300" b="0" i="0" u="none" strike="noStrike" cap="none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Cannot merge with other data </a:t>
            </a:r>
            <a:endParaRPr dirty="0">
              <a:solidFill>
                <a:srgbClr val="31356E"/>
              </a:solidFill>
            </a:endParaRPr>
          </a:p>
          <a:p>
            <a:pPr marL="334645" marR="0" lvl="1" algn="just" rtl="0">
              <a:lnSpc>
                <a:spcPct val="154964"/>
              </a:lnSpc>
              <a:spcBef>
                <a:spcPts val="0"/>
              </a:spcBef>
              <a:spcAft>
                <a:spcPts val="0"/>
              </a:spcAft>
              <a:buClr>
                <a:srgbClr val="F7B4A7"/>
              </a:buClr>
              <a:buSzPts val="2800"/>
            </a:pPr>
            <a:r>
              <a:rPr lang="en-US" sz="2800" b="0" i="0" u="none" strike="noStrike" cap="none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Unrepresentative data </a:t>
            </a:r>
            <a:endParaRPr dirty="0">
              <a:solidFill>
                <a:srgbClr val="C00000"/>
              </a:solidFill>
            </a:endParaRPr>
          </a:p>
          <a:p>
            <a:pPr marL="1079498" marR="0" lvl="2" indent="-359832" algn="just" rtl="0">
              <a:lnSpc>
                <a:spcPct val="152130"/>
              </a:lnSpc>
              <a:spcBef>
                <a:spcPts val="0"/>
              </a:spcBef>
              <a:spcAft>
                <a:spcPts val="0"/>
              </a:spcAft>
              <a:buClr>
                <a:srgbClr val="31356E"/>
              </a:buClr>
              <a:buSzPts val="2300"/>
              <a:buFont typeface="Arial"/>
              <a:buChar char="⚬"/>
            </a:pPr>
            <a:r>
              <a:rPr lang="en-US" sz="2300" b="0" i="0" u="none" strike="noStrike" cap="none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Small</a:t>
            </a:r>
            <a:r>
              <a:rPr lang="en-US" sz="2300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300" b="0" i="0" u="none" strike="noStrike" cap="none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sample </a:t>
            </a:r>
          </a:p>
          <a:p>
            <a:pPr marL="1079498" marR="0" lvl="2" indent="-359832" algn="just" rtl="0">
              <a:lnSpc>
                <a:spcPct val="152130"/>
              </a:lnSpc>
              <a:spcBef>
                <a:spcPts val="0"/>
              </a:spcBef>
              <a:spcAft>
                <a:spcPts val="0"/>
              </a:spcAft>
              <a:buClr>
                <a:srgbClr val="31356E"/>
              </a:buClr>
              <a:buSzPts val="2300"/>
              <a:buFont typeface="Arial"/>
              <a:buChar char="⚬"/>
            </a:pPr>
            <a:r>
              <a:rPr lang="en-US" sz="2300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Disproportionate sample </a:t>
            </a:r>
            <a:endParaRPr sz="2300" b="0" i="0" u="none" strike="noStrike" cap="none" dirty="0">
              <a:solidFill>
                <a:srgbClr val="31356E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marR="0" lvl="0" indent="0" algn="just" rtl="0">
              <a:lnSpc>
                <a:spcPct val="15213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rgbClr val="84D7EB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marR="0" lvl="0" indent="0" algn="just" rtl="0">
              <a:lnSpc>
                <a:spcPct val="15213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rgbClr val="84D7EB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79B38A-584B-3450-D00F-FEBEA283C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2720515"/>
            <a:ext cx="723900" cy="723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CCB1C6-CAEB-4928-A789-0BEEAE036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186" y="3917943"/>
            <a:ext cx="723900" cy="7239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0C48C7-FB9A-260F-68B7-DDD1DCAD5E5C}"/>
              </a:ext>
            </a:extLst>
          </p:cNvPr>
          <p:cNvSpPr/>
          <p:nvPr/>
        </p:nvSpPr>
        <p:spPr>
          <a:xfrm>
            <a:off x="7713300" y="4033157"/>
            <a:ext cx="4631100" cy="782237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4DD1C-7B6F-A642-BFFD-85D5F05A400D}"/>
              </a:ext>
            </a:extLst>
          </p:cNvPr>
          <p:cNvSpPr txBox="1"/>
          <p:nvPr/>
        </p:nvSpPr>
        <p:spPr>
          <a:xfrm>
            <a:off x="12469200" y="4101109"/>
            <a:ext cx="48484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C00000"/>
                </a:solidFill>
                <a:latin typeface="Josefin Sans" pitchFamily="2" charset="0"/>
              </a:rPr>
              <a:t>Relatively high number of schools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C00000"/>
                </a:solidFill>
                <a:latin typeface="Josefin Sans" pitchFamily="2" charset="0"/>
              </a:rPr>
              <a:t>Both higher- and lower-income schools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58" t="81616" r="12041"/>
          <a:stretch>
            <a:fillRect/>
          </a:stretch>
        </p:blipFill>
        <p:spPr>
          <a:xfrm>
            <a:off x="11931994" y="2586472"/>
            <a:ext cx="4349622" cy="4762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571500"/>
            <a:ext cx="16230600" cy="128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rtl="0">
              <a:lnSpc>
                <a:spcPct val="1047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u="sng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COVID-19 </a:t>
            </a:r>
            <a:r>
              <a:rPr lang="en-US" sz="3800" b="1" u="sng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EXACERBATED</a:t>
            </a:r>
            <a:r>
              <a:rPr lang="en-US" sz="3800" b="1" u="sng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 ONLINE LEARNING ENGAGEMENT GAP</a:t>
            </a:r>
            <a:endParaRPr lang="en-US" sz="3800" dirty="0"/>
          </a:p>
          <a:p>
            <a:pPr marL="0" lvl="0" indent="0">
              <a:lnSpc>
                <a:spcPts val="5759"/>
              </a:lnSpc>
              <a:spcBef>
                <a:spcPct val="0"/>
              </a:spcBef>
            </a:pPr>
            <a:r>
              <a:rPr lang="en-US" sz="2500" b="1" dirty="0">
                <a:solidFill>
                  <a:srgbClr val="31356E"/>
                </a:solidFill>
                <a:latin typeface="Josefin Sans Regular" panose="020B0604020202020204" charset="0"/>
              </a:rPr>
              <a:t>BETWEEN HIGHER &amp; LOWER - INCOME STUDENTS OVER 2020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A00AE68-3293-791F-6C99-6857DFB114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6385762"/>
              </p:ext>
            </p:extLst>
          </p:nvPr>
        </p:nvGraphicFramePr>
        <p:xfrm>
          <a:off x="0" y="2054241"/>
          <a:ext cx="16453758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31ABE1E4-A3AA-AA5C-8A71-8155A751BF03}"/>
              </a:ext>
            </a:extLst>
          </p:cNvPr>
          <p:cNvSpPr/>
          <p:nvPr/>
        </p:nvSpPr>
        <p:spPr>
          <a:xfrm>
            <a:off x="4495800" y="6743700"/>
            <a:ext cx="457200" cy="408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D67555-F2D4-B195-2CFF-8FDDC6C3E066}"/>
              </a:ext>
            </a:extLst>
          </p:cNvPr>
          <p:cNvSpPr/>
          <p:nvPr/>
        </p:nvSpPr>
        <p:spPr>
          <a:xfrm>
            <a:off x="5355770" y="2863492"/>
            <a:ext cx="457200" cy="408214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B53D5F-84FD-61AD-4F69-BBD6D679A216}"/>
              </a:ext>
            </a:extLst>
          </p:cNvPr>
          <p:cNvSpPr/>
          <p:nvPr/>
        </p:nvSpPr>
        <p:spPr>
          <a:xfrm>
            <a:off x="11080407" y="8232759"/>
            <a:ext cx="457200" cy="408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AD597D-4927-BBFD-3130-229FE3FC249F}"/>
              </a:ext>
            </a:extLst>
          </p:cNvPr>
          <p:cNvCxnSpPr>
            <a:cxnSpLocks/>
          </p:cNvCxnSpPr>
          <p:nvPr/>
        </p:nvCxnSpPr>
        <p:spPr>
          <a:xfrm>
            <a:off x="11309007" y="2303425"/>
            <a:ext cx="0" cy="616447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B5A37C-16AB-86FB-E144-044D6F14B05B}"/>
              </a:ext>
            </a:extLst>
          </p:cNvPr>
          <p:cNvCxnSpPr>
            <a:cxnSpLocks/>
          </p:cNvCxnSpPr>
          <p:nvPr/>
        </p:nvCxnSpPr>
        <p:spPr>
          <a:xfrm flipH="1">
            <a:off x="6135347" y="2222879"/>
            <a:ext cx="32658" cy="350898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5CB52B3-DDD4-B940-E109-95AE1A853945}"/>
              </a:ext>
            </a:extLst>
          </p:cNvPr>
          <p:cNvSpPr txBox="1"/>
          <p:nvPr/>
        </p:nvSpPr>
        <p:spPr>
          <a:xfrm>
            <a:off x="2521294" y="2965809"/>
            <a:ext cx="266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1356E"/>
                </a:solidFill>
                <a:latin typeface="Josefin Sans Regular" panose="020B0604020202020204" charset="0"/>
              </a:rPr>
              <a:t>Almost every school closed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FBD60E-9960-23DE-928C-AD8C0AA93273}"/>
              </a:ext>
            </a:extLst>
          </p:cNvPr>
          <p:cNvSpPr txBox="1"/>
          <p:nvPr/>
        </p:nvSpPr>
        <p:spPr>
          <a:xfrm>
            <a:off x="1949792" y="6240914"/>
            <a:ext cx="3231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1356E"/>
                </a:solidFill>
                <a:latin typeface="Josefin Sans Regular" panose="020B0604020202020204" charset="0"/>
              </a:rPr>
              <a:t>Schools started closing down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79C11A-7FBB-560D-3536-9890DF782622}"/>
              </a:ext>
            </a:extLst>
          </p:cNvPr>
          <p:cNvSpPr txBox="1"/>
          <p:nvPr/>
        </p:nvSpPr>
        <p:spPr>
          <a:xfrm>
            <a:off x="6082614" y="2954747"/>
            <a:ext cx="5214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1356E"/>
                </a:solidFill>
                <a:latin typeface="Josefin Sans Regular" panose="020B0604020202020204" charset="0"/>
              </a:rPr>
              <a:t>Spring break -&gt; End of schoolyear  -&gt; Summer break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472AC-7FD4-C53E-A487-95775B809999}"/>
              </a:ext>
            </a:extLst>
          </p:cNvPr>
          <p:cNvSpPr txBox="1"/>
          <p:nvPr/>
        </p:nvSpPr>
        <p:spPr>
          <a:xfrm>
            <a:off x="11506200" y="8302419"/>
            <a:ext cx="5214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Josefin Sans Regular" panose="020B0604020202020204" charset="0"/>
              </a:rPr>
              <a:t>Starting of 2020 – 2021 schoolyear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DB60D9-113C-A6F6-8743-A2212C560A3C}"/>
              </a:ext>
            </a:extLst>
          </p:cNvPr>
          <p:cNvSpPr txBox="1"/>
          <p:nvPr/>
        </p:nvSpPr>
        <p:spPr>
          <a:xfrm>
            <a:off x="11506200" y="4515858"/>
            <a:ext cx="5479265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500" b="1" dirty="0">
                <a:solidFill>
                  <a:srgbClr val="31356E"/>
                </a:solidFill>
                <a:latin typeface="Josefin Sans Regular" panose="020B0604020202020204" charset="0"/>
              </a:rPr>
              <a:t>Engagement</a:t>
            </a:r>
            <a:r>
              <a:rPr lang="en-US" sz="2500" b="1" baseline="0" dirty="0">
                <a:solidFill>
                  <a:srgbClr val="31356E"/>
                </a:solidFill>
                <a:latin typeface="Josefin Sans Regular" panose="020B0604020202020204" charset="0"/>
              </a:rPr>
              <a:t> index gap fluctuated a lot during 2020 and ended up </a:t>
            </a:r>
            <a:r>
              <a:rPr lang="en-US" sz="2500" b="1" baseline="0" dirty="0">
                <a:solidFill>
                  <a:srgbClr val="C00000"/>
                </a:solidFill>
                <a:latin typeface="Josefin Sans Regular" panose="020B0604020202020204" charset="0"/>
              </a:rPr>
              <a:t>higher </a:t>
            </a:r>
            <a:r>
              <a:rPr lang="en-US" sz="2500" b="1" baseline="0" dirty="0">
                <a:solidFill>
                  <a:srgbClr val="31356E"/>
                </a:solidFill>
                <a:latin typeface="Josefin Sans Regular" panose="020B0604020202020204" charset="0"/>
              </a:rPr>
              <a:t>than at the beginning  </a:t>
            </a:r>
            <a:endParaRPr lang="en-US" sz="2500" b="1" dirty="0">
              <a:solidFill>
                <a:srgbClr val="31356E"/>
              </a:solidFill>
              <a:latin typeface="Josefin Sans Regular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9" grpId="0"/>
      <p:bldP spid="20" grpId="0"/>
      <p:bldP spid="21" grpId="0"/>
      <p:bldP spid="22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58" t="81616" r="12041"/>
          <a:stretch>
            <a:fillRect/>
          </a:stretch>
        </p:blipFill>
        <p:spPr>
          <a:xfrm>
            <a:off x="11931994" y="2586472"/>
            <a:ext cx="4349622" cy="476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29DDA79-37AA-2187-2A47-1C16ADEAFAED}"/>
              </a:ext>
            </a:extLst>
          </p:cNvPr>
          <p:cNvGrpSpPr/>
          <p:nvPr/>
        </p:nvGrpSpPr>
        <p:grpSpPr>
          <a:xfrm>
            <a:off x="1066800" y="2846632"/>
            <a:ext cx="15767957" cy="6281040"/>
            <a:chOff x="1066800" y="2830303"/>
            <a:chExt cx="15767957" cy="6281040"/>
          </a:xfrm>
        </p:grpSpPr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B627DC58-140C-8D02-5045-87D6C2718A8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41654056"/>
                </p:ext>
              </p:extLst>
            </p:nvPr>
          </p:nvGraphicFramePr>
          <p:xfrm>
            <a:off x="1066800" y="2830303"/>
            <a:ext cx="15767957" cy="62810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71C2C4-C7C0-6788-9919-6B1B43897C76}"/>
                </a:ext>
              </a:extLst>
            </p:cNvPr>
            <p:cNvCxnSpPr>
              <a:cxnSpLocks/>
            </p:cNvCxnSpPr>
            <p:nvPr/>
          </p:nvCxnSpPr>
          <p:spPr>
            <a:xfrm>
              <a:off x="4800600" y="4751614"/>
              <a:ext cx="0" cy="30480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9340C9-A662-3EC4-3346-6C40FEBBD2E9}"/>
                </a:ext>
              </a:extLst>
            </p:cNvPr>
            <p:cNvCxnSpPr>
              <a:cxnSpLocks/>
            </p:cNvCxnSpPr>
            <p:nvPr/>
          </p:nvCxnSpPr>
          <p:spPr>
            <a:xfrm>
              <a:off x="5715000" y="4686300"/>
              <a:ext cx="0" cy="20955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TextBox 1">
              <a:extLst>
                <a:ext uri="{FF2B5EF4-FFF2-40B4-BE49-F238E27FC236}">
                  <a16:creationId xmlns:a16="http://schemas.microsoft.com/office/drawing/2014/main" id="{30EB3BB5-7618-DE35-7298-6A0A8B966C36}"/>
                </a:ext>
              </a:extLst>
            </p:cNvPr>
            <p:cNvSpPr txBox="1"/>
            <p:nvPr/>
          </p:nvSpPr>
          <p:spPr>
            <a:xfrm>
              <a:off x="7144269" y="8352507"/>
              <a:ext cx="3123159" cy="291252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0" dirty="0">
                  <a:solidFill>
                    <a:srgbClr val="31356E"/>
                  </a:solidFill>
                  <a:latin typeface="Josefin Sans Regular" panose="020B0604020202020204" charset="0"/>
                </a:rPr>
                <a:t>Week </a:t>
              </a:r>
            </a:p>
          </p:txBody>
        </p:sp>
      </p:grpSp>
      <p:sp>
        <p:nvSpPr>
          <p:cNvPr id="9" name="Google Shape;191;p21">
            <a:extLst>
              <a:ext uri="{FF2B5EF4-FFF2-40B4-BE49-F238E27FC236}">
                <a16:creationId xmlns:a16="http://schemas.microsoft.com/office/drawing/2014/main" id="{44EC0F40-6C79-24BA-67D1-C730763112C1}"/>
              </a:ext>
            </a:extLst>
          </p:cNvPr>
          <p:cNvSpPr txBox="1"/>
          <p:nvPr/>
        </p:nvSpPr>
        <p:spPr>
          <a:xfrm>
            <a:off x="1028700" y="1078587"/>
            <a:ext cx="16230600" cy="150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47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u="sng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CALIFORNIA VS </a:t>
            </a:r>
            <a:r>
              <a:rPr lang="en-US" sz="3800" b="1" u="sng" dirty="0">
                <a:solidFill>
                  <a:srgbClr val="C00000"/>
                </a:solidFill>
                <a:latin typeface="Josefin Sans"/>
                <a:ea typeface="Josefin Sans"/>
                <a:cs typeface="Josefin Sans"/>
                <a:sym typeface="Josefin Sans"/>
              </a:rPr>
              <a:t>ILLINOIS: </a:t>
            </a:r>
            <a:r>
              <a:rPr lang="en-US" sz="3800" b="1" u="sng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 OPPOSITE TREND</a:t>
            </a:r>
            <a:endParaRPr sz="3800" dirty="0"/>
          </a:p>
          <a:p>
            <a:pPr marL="0" marR="0" lvl="0" indent="0" algn="l" rtl="0">
              <a:lnSpc>
                <a:spcPct val="191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IN ENGAGEMENT INDEX GAP DURING 2020 – 2021 SCHOOL YEAR </a:t>
            </a:r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6FA11A-E9F2-ACA8-9B32-D925EBB9FC60}"/>
              </a:ext>
            </a:extLst>
          </p:cNvPr>
          <p:cNvSpPr/>
          <p:nvPr/>
        </p:nvSpPr>
        <p:spPr>
          <a:xfrm>
            <a:off x="11966123" y="3624943"/>
            <a:ext cx="4868634" cy="5107684"/>
          </a:xfrm>
          <a:prstGeom prst="rect">
            <a:avLst/>
          </a:prstGeom>
          <a:solidFill>
            <a:srgbClr val="7F7F7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94C389-C172-B697-9A3E-07D98617C06A}"/>
              </a:ext>
            </a:extLst>
          </p:cNvPr>
          <p:cNvSpPr/>
          <p:nvPr/>
        </p:nvSpPr>
        <p:spPr>
          <a:xfrm>
            <a:off x="1796143" y="6972300"/>
            <a:ext cx="326571" cy="35922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350EF-436D-3028-0711-20D06FE17DD2}"/>
              </a:ext>
            </a:extLst>
          </p:cNvPr>
          <p:cNvSpPr txBox="1"/>
          <p:nvPr/>
        </p:nvSpPr>
        <p:spPr>
          <a:xfrm>
            <a:off x="4509407" y="4266103"/>
            <a:ext cx="1812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1356E"/>
                </a:solidFill>
                <a:latin typeface="Josefin Sans Regular" panose="020B0604020202020204" charset="0"/>
              </a:rPr>
              <a:t>School closure announcement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992</Words>
  <Application>Microsoft Office PowerPoint</Application>
  <PresentationFormat>Custom</PresentationFormat>
  <Paragraphs>169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Times New Roman</vt:lpstr>
      <vt:lpstr>Arial</vt:lpstr>
      <vt:lpstr>Segoe UI</vt:lpstr>
      <vt:lpstr>Josefin Sans Bold Bold</vt:lpstr>
      <vt:lpstr>Josefin Sans</vt:lpstr>
      <vt:lpstr>Josefin Sans Regular</vt:lpstr>
      <vt:lpstr>Josefin Sans Bold Italics</vt:lpstr>
      <vt:lpstr>Calibri</vt:lpstr>
      <vt:lpstr>Josefin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Trang Hoang</dc:creator>
  <cp:lastModifiedBy>Trang Hoang</cp:lastModifiedBy>
  <cp:revision>24</cp:revision>
  <dcterms:modified xsi:type="dcterms:W3CDTF">2022-05-12T02:47:12Z</dcterms:modified>
</cp:coreProperties>
</file>