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67" r:id="rId3"/>
    <p:sldId id="257" r:id="rId4"/>
    <p:sldId id="258" r:id="rId5"/>
    <p:sldId id="260" r:id="rId6"/>
    <p:sldId id="261" r:id="rId7"/>
    <p:sldId id="263" r:id="rId8"/>
    <p:sldId id="266" r:id="rId9"/>
    <p:sldId id="279" r:id="rId10"/>
    <p:sldId id="289" r:id="rId11"/>
    <p:sldId id="292" r:id="rId12"/>
  </p:sldIdLst>
  <p:sldSz cx="9144000" cy="5143500" type="screen16x9"/>
  <p:notesSz cx="6858000" cy="9144000"/>
  <p:embeddedFontLst>
    <p:embeddedFont>
      <p:font typeface="Livvic" pitchFamily="2" charset="0"/>
      <p:regular r:id="rId14"/>
      <p:bold r:id="rId15"/>
      <p:italic r:id="rId16"/>
      <p:boldItalic r:id="rId17"/>
    </p:embeddedFont>
    <p:embeddedFont>
      <p:font typeface="Oswald" panose="00000500000000000000" pitchFamily="2" charset="0"/>
      <p:regular r:id="rId18"/>
      <p:bold r:id="rId19"/>
    </p:embeddedFont>
    <p:embeddedFont>
      <p:font typeface="Raleway"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Condensed"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9E2EC5-3807-4167-9D47-90A1B98D10EB}">
  <a:tblStyle styleId="{FD9E2EC5-3807-4167-9D47-90A1B98D10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0" d="100"/>
          <a:sy n="100" d="100"/>
        </p:scale>
        <p:origin x="9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2"/>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9" name="Google Shape;429;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0" name="Google Shape;430;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a:buChar char="○"/>
              <a:defRPr sz="1200"/>
            </a:lvl2pPr>
            <a:lvl3pPr marL="1371600" lvl="2" indent="-304800">
              <a:spcBef>
                <a:spcPts val="1600"/>
              </a:spcBef>
              <a:spcAft>
                <a:spcPts val="0"/>
              </a:spcAft>
              <a:buSzPts val="1200"/>
              <a:buFont typeface="Roboto Condensed"/>
              <a:buChar char="■"/>
              <a:defRPr sz="1200"/>
            </a:lvl3pPr>
            <a:lvl4pPr marL="1828800" lvl="3" indent="-304800">
              <a:spcBef>
                <a:spcPts val="1600"/>
              </a:spcBef>
              <a:spcAft>
                <a:spcPts val="0"/>
              </a:spcAft>
              <a:buSzPts val="1200"/>
              <a:buFont typeface="Roboto Condensed"/>
              <a:buChar char="●"/>
              <a:defRPr sz="1200"/>
            </a:lvl4pPr>
            <a:lvl5pPr marL="2286000" lvl="4" indent="-304800">
              <a:spcBef>
                <a:spcPts val="1600"/>
              </a:spcBef>
              <a:spcAft>
                <a:spcPts val="0"/>
              </a:spcAft>
              <a:buSzPts val="1200"/>
              <a:buFont typeface="Roboto Condensed"/>
              <a:buChar char="○"/>
              <a:defRPr sz="1200"/>
            </a:lvl5pPr>
            <a:lvl6pPr marL="2743200" lvl="5" indent="-304800">
              <a:spcBef>
                <a:spcPts val="1600"/>
              </a:spcBef>
              <a:spcAft>
                <a:spcPts val="0"/>
              </a:spcAft>
              <a:buSzPts val="1200"/>
              <a:buFont typeface="Roboto Condensed"/>
              <a:buChar char="■"/>
              <a:defRPr sz="1200"/>
            </a:lvl6pPr>
            <a:lvl7pPr marL="3200400" lvl="6" indent="-304800">
              <a:spcBef>
                <a:spcPts val="1600"/>
              </a:spcBef>
              <a:spcAft>
                <a:spcPts val="0"/>
              </a:spcAft>
              <a:buSzPts val="1200"/>
              <a:buFont typeface="Roboto Condensed"/>
              <a:buChar char="●"/>
              <a:defRPr sz="1200"/>
            </a:lvl7pPr>
            <a:lvl8pPr marL="3657600" lvl="7" indent="-304800">
              <a:spcBef>
                <a:spcPts val="1600"/>
              </a:spcBef>
              <a:spcAft>
                <a:spcPts val="0"/>
              </a:spcAft>
              <a:buSzPts val="1200"/>
              <a:buFont typeface="Roboto Condensed"/>
              <a:buChar char="○"/>
              <a:defRPr sz="1200"/>
            </a:lvl8pPr>
            <a:lvl9pPr marL="4114800" lvl="8" indent="-304800">
              <a:spcBef>
                <a:spcPts val="1600"/>
              </a:spcBef>
              <a:spcAft>
                <a:spcPts val="1600"/>
              </a:spcAft>
              <a:buSzPts val="1200"/>
              <a:buFont typeface="Roboto Condensed"/>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5162060" y="2286734"/>
            <a:ext cx="21453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 name="Google Shape;33;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 id="2147483662" r:id="rId8"/>
    <p:sldLayoutId id="2147483666" r:id="rId9"/>
    <p:sldLayoutId id="2147483667" r:id="rId10"/>
    <p:sldLayoutId id="2147483668"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540627" y="954207"/>
            <a:ext cx="4079700" cy="240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latin typeface="Times New Roman" panose="02020603050405020304" pitchFamily="18" charset="0"/>
                <a:cs typeface="Times New Roman" panose="02020603050405020304" pitchFamily="18" charset="0"/>
              </a:rPr>
              <a:t>COMPUTER VISION</a:t>
            </a:r>
            <a:endParaRPr sz="5400" dirty="0">
              <a:latin typeface="Times New Roman" panose="02020603050405020304" pitchFamily="18" charset="0"/>
              <a:cs typeface="Times New Roman" panose="02020603050405020304" pitchFamily="18" charset="0"/>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B3A8983-8FAA-B1F1-BE6C-188FC7B82CD0}"/>
              </a:ext>
            </a:extLst>
          </p:cNvPr>
          <p:cNvSpPr txBox="1"/>
          <p:nvPr/>
        </p:nvSpPr>
        <p:spPr>
          <a:xfrm>
            <a:off x="472104" y="3589611"/>
            <a:ext cx="4695516" cy="400110"/>
          </a:xfrm>
          <a:prstGeom prst="rect">
            <a:avLst/>
          </a:prstGeom>
          <a:noFill/>
        </p:spPr>
        <p:txBody>
          <a:bodyPr wrap="none" rtlCol="0">
            <a:spAutoFit/>
          </a:bodyPr>
          <a:lstStyle/>
          <a:p>
            <a:r>
              <a:rPr lang="en-US" sz="2000" dirty="0" err="1">
                <a:solidFill>
                  <a:schemeClr val="bg1"/>
                </a:solidFill>
                <a:latin typeface="Times New Roman" panose="02020603050405020304" pitchFamily="18" charset="0"/>
                <a:cs typeface="Times New Roman" panose="02020603050405020304" pitchFamily="18" charset="0"/>
              </a:rPr>
              <a:t>CHẤM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ĐIỂM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THPT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QUỐC</a:t>
            </a:r>
            <a:r>
              <a:rPr lang="en-US" sz="2000" dirty="0">
                <a:solidFill>
                  <a:schemeClr val="bg1"/>
                </a:solidFill>
                <a:latin typeface="Times New Roman" panose="02020603050405020304" pitchFamily="18" charset="0"/>
                <a:cs typeface="Times New Roman" panose="02020603050405020304" pitchFamily="18" charset="0"/>
              </a:rPr>
              <a:t> GIA</a:t>
            </a:r>
            <a:endParaRPr lang="vi-V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46"/>
        <p:cNvGrpSpPr/>
        <p:nvPr/>
      </p:nvGrpSpPr>
      <p:grpSpPr>
        <a:xfrm>
          <a:off x="0" y="0"/>
          <a:ext cx="0" cy="0"/>
          <a:chOff x="0" y="0"/>
          <a:chExt cx="0" cy="0"/>
        </a:xfrm>
      </p:grpSpPr>
      <p:sp>
        <p:nvSpPr>
          <p:cNvPr id="1547" name="Google Shape;1547;p60"/>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1548" name="Google Shape;1548;p60"/>
          <p:cNvSpPr txBox="1">
            <a:spLocks noGrp="1"/>
          </p:cNvSpPr>
          <p:nvPr>
            <p:ph type="title" idx="2"/>
          </p:nvPr>
        </p:nvSpPr>
        <p:spPr>
          <a:xfrm>
            <a:off x="5580959" y="1611525"/>
            <a:ext cx="2622000" cy="88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600" dirty="0" err="1">
                <a:latin typeface="+mj-lt"/>
              </a:rPr>
              <a:t>DEMO</a:t>
            </a:r>
            <a:endParaRPr sz="3600" dirty="0">
              <a:latin typeface="+mj-lt"/>
            </a:endParaRPr>
          </a:p>
        </p:txBody>
      </p:sp>
      <p:grpSp>
        <p:nvGrpSpPr>
          <p:cNvPr id="1560" name="Google Shape;1560;p60"/>
          <p:cNvGrpSpPr/>
          <p:nvPr/>
        </p:nvGrpSpPr>
        <p:grpSpPr>
          <a:xfrm>
            <a:off x="2598300" y="1013625"/>
            <a:ext cx="95400" cy="3116250"/>
            <a:chOff x="4524300" y="1013625"/>
            <a:chExt cx="95400" cy="3116250"/>
          </a:xfrm>
        </p:grpSpPr>
        <p:sp>
          <p:nvSpPr>
            <p:cNvPr id="1561" name="Google Shape;1561;p60"/>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0"/>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0"/>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0"/>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0"/>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0"/>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99"/>
        <p:cNvGrpSpPr/>
        <p:nvPr/>
      </p:nvGrpSpPr>
      <p:grpSpPr>
        <a:xfrm>
          <a:off x="0" y="0"/>
          <a:ext cx="0" cy="0"/>
          <a:chOff x="0" y="0"/>
          <a:chExt cx="0" cy="0"/>
        </a:xfrm>
      </p:grpSpPr>
      <p:sp>
        <p:nvSpPr>
          <p:cNvPr id="1600" name="Google Shape;1600;p63"/>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1601" name="Google Shape;1601;p63"/>
          <p:cNvSpPr txBox="1">
            <a:spLocks noGrp="1"/>
          </p:cNvSpPr>
          <p:nvPr>
            <p:ph type="subTitle" idx="1"/>
          </p:nvPr>
        </p:nvSpPr>
        <p:spPr>
          <a:xfrm>
            <a:off x="3044674" y="2305050"/>
            <a:ext cx="3622825"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Do you have any questions?</a:t>
            </a:r>
            <a:endParaRPr dirty="0"/>
          </a:p>
          <a:p>
            <a:pPr marL="0" lvl="0" indent="0" algn="ctr" rtl="0">
              <a:spcBef>
                <a:spcPts val="0"/>
              </a:spcBef>
              <a:spcAft>
                <a:spcPts val="0"/>
              </a:spcAft>
              <a:buClr>
                <a:schemeClr val="dk1"/>
              </a:buClr>
              <a:buSzPts val="1100"/>
              <a:buFont typeface="Arial"/>
              <a:buNone/>
            </a:pPr>
            <a:r>
              <a:rPr lang="vi-VN" dirty="0"/>
              <a:t>nguyenvanhieu135792468@gmail</a:t>
            </a:r>
            <a:r>
              <a:rPr lang="en" dirty="0"/>
              <a:t>.com</a:t>
            </a:r>
            <a:endParaRPr dirty="0"/>
          </a:p>
          <a:p>
            <a:pPr marL="0" lvl="0" indent="0" algn="ctr" rtl="0">
              <a:spcBef>
                <a:spcPts val="0"/>
              </a:spcBef>
              <a:spcAft>
                <a:spcPts val="0"/>
              </a:spcAft>
              <a:buClr>
                <a:schemeClr val="dk1"/>
              </a:buClr>
              <a:buSzPts val="1100"/>
              <a:buFont typeface="Arial"/>
              <a:buNone/>
            </a:pPr>
            <a:endParaRPr dirty="0"/>
          </a:p>
        </p:txBody>
      </p:sp>
      <p:sp>
        <p:nvSpPr>
          <p:cNvPr id="1603" name="Google Shape;1603;p63"/>
          <p:cNvSpPr/>
          <p:nvPr/>
        </p:nvSpPr>
        <p:spPr>
          <a:xfrm>
            <a:off x="3847726" y="1619602"/>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63"/>
          <p:cNvGrpSpPr/>
          <p:nvPr/>
        </p:nvGrpSpPr>
        <p:grpSpPr>
          <a:xfrm>
            <a:off x="4368267" y="1619540"/>
            <a:ext cx="407432" cy="407391"/>
            <a:chOff x="812101" y="2571761"/>
            <a:chExt cx="417066" cy="417024"/>
          </a:xfrm>
        </p:grpSpPr>
        <p:sp>
          <p:nvSpPr>
            <p:cNvPr id="1605" name="Google Shape;1605;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63"/>
          <p:cNvGrpSpPr/>
          <p:nvPr/>
        </p:nvGrpSpPr>
        <p:grpSpPr>
          <a:xfrm>
            <a:off x="4888861" y="1619540"/>
            <a:ext cx="407391" cy="407391"/>
            <a:chOff x="1323129" y="2571761"/>
            <a:chExt cx="417024" cy="417024"/>
          </a:xfrm>
        </p:grpSpPr>
        <p:sp>
          <p:nvSpPr>
            <p:cNvPr id="1610" name="Google Shape;1610;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4" name="Google Shape;1614;p63"/>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4"/>
        <p:cNvGrpSpPr/>
        <p:nvPr/>
      </p:nvGrpSpPr>
      <p:grpSpPr>
        <a:xfrm>
          <a:off x="0" y="0"/>
          <a:ext cx="0" cy="0"/>
          <a:chOff x="0" y="0"/>
          <a:chExt cx="0" cy="0"/>
        </a:xfrm>
      </p:grpSpPr>
      <p:sp>
        <p:nvSpPr>
          <p:cNvPr id="885" name="Google Shape;885;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rPr>
              <a:t>THÀNH VIÊN NHÓM</a:t>
            </a:r>
            <a:endParaRPr dirty="0">
              <a:latin typeface="+mj-lt"/>
            </a:endParaRPr>
          </a:p>
        </p:txBody>
      </p:sp>
      <p:sp>
        <p:nvSpPr>
          <p:cNvPr id="886" name="Google Shape;886;p38"/>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A42304</a:t>
            </a:r>
            <a:endParaRPr dirty="0">
              <a:latin typeface="+mj-lt"/>
            </a:endParaRPr>
          </a:p>
        </p:txBody>
      </p:sp>
      <p:sp>
        <p:nvSpPr>
          <p:cNvPr id="887" name="Google Shape;887;p38"/>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600" dirty="0">
                <a:latin typeface="+mj-lt"/>
              </a:rPr>
              <a:t>Nguyễn Văn Hiếu</a:t>
            </a:r>
            <a:endParaRPr sz="1600" dirty="0">
              <a:latin typeface="+mj-lt"/>
            </a:endParaRPr>
          </a:p>
        </p:txBody>
      </p:sp>
      <p:sp>
        <p:nvSpPr>
          <p:cNvPr id="888" name="Google Shape;888;p38"/>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A42993</a:t>
            </a:r>
            <a:endParaRPr dirty="0">
              <a:latin typeface="+mj-lt"/>
            </a:endParaRPr>
          </a:p>
        </p:txBody>
      </p:sp>
      <p:sp>
        <p:nvSpPr>
          <p:cNvPr id="889" name="Google Shape;889;p38"/>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600" dirty="0">
                <a:latin typeface="+mj-lt"/>
              </a:rPr>
              <a:t>Hà Ngọc Trường</a:t>
            </a:r>
            <a:endParaRPr sz="1600" dirty="0">
              <a:latin typeface="+mj-lt"/>
            </a:endParaRPr>
          </a:p>
        </p:txBody>
      </p:sp>
      <p:sp>
        <p:nvSpPr>
          <p:cNvPr id="890" name="Google Shape;890;p38"/>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A42048</a:t>
            </a:r>
            <a:endParaRPr dirty="0">
              <a:latin typeface="+mj-lt"/>
            </a:endParaRPr>
          </a:p>
        </p:txBody>
      </p:sp>
      <p:sp>
        <p:nvSpPr>
          <p:cNvPr id="891" name="Google Shape;891;p38"/>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1600" dirty="0">
                <a:latin typeface="+mj-lt"/>
              </a:rPr>
              <a:t>Nguyễn Đức Thái</a:t>
            </a:r>
            <a:endParaRPr sz="16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dirty="0">
              <a:latin typeface="Times New Roman" panose="02020603050405020304" pitchFamily="18" charset="0"/>
              <a:cs typeface="Times New Roman" panose="02020603050405020304" pitchFamily="18" charset="0"/>
            </a:endParaRPr>
          </a:p>
        </p:txBody>
      </p:sp>
      <p:sp>
        <p:nvSpPr>
          <p:cNvPr id="667" name="Google Shape;667;p28"/>
          <p:cNvSpPr txBox="1">
            <a:spLocks noGrp="1"/>
          </p:cNvSpPr>
          <p:nvPr>
            <p:ph type="body" idx="1"/>
          </p:nvPr>
        </p:nvSpPr>
        <p:spPr>
          <a:xfrm>
            <a:off x="720000" y="1462939"/>
            <a:ext cx="7890600" cy="253839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vi-VN" sz="2000" dirty="0">
                <a:solidFill>
                  <a:schemeClr val="bg1"/>
                </a:solidFill>
                <a:latin typeface="+mj-lt"/>
              </a:rPr>
              <a:t>P</a:t>
            </a:r>
            <a:r>
              <a:rPr lang="vi-VN" sz="2000" b="0" i="0" dirty="0">
                <a:solidFill>
                  <a:schemeClr val="bg1"/>
                </a:solidFill>
                <a:effectLst/>
                <a:latin typeface="+mj-lt"/>
              </a:rPr>
              <a:t>hát triển một hệ thống chấm điểm tự động cho bài thi </a:t>
            </a:r>
            <a:r>
              <a:rPr lang="vi-VN" sz="2000" b="0" i="0" dirty="0" err="1">
                <a:solidFill>
                  <a:schemeClr val="bg1"/>
                </a:solidFill>
                <a:effectLst/>
                <a:latin typeface="+mj-lt"/>
              </a:rPr>
              <a:t>THPT</a:t>
            </a:r>
            <a:r>
              <a:rPr lang="vi-VN" sz="2000" b="0" i="0" dirty="0">
                <a:solidFill>
                  <a:schemeClr val="bg1"/>
                </a:solidFill>
                <a:effectLst/>
                <a:latin typeface="+mj-lt"/>
              </a:rPr>
              <a:t> Quốc Gia bằng sử dụng thị giác máy tính. Hệ thống này sẽ có khả năng chấm điểm các bài thi viết và bài làm trên giấy dựa trên hình ảnh</a:t>
            </a:r>
            <a:r>
              <a:rPr lang="vi-VN" sz="1400" dirty="0">
                <a:solidFill>
                  <a:schemeClr val="bg1"/>
                </a:solidFill>
                <a:latin typeface="+mj-lt"/>
              </a:rPr>
              <a:t> .</a:t>
            </a:r>
            <a:br>
              <a:rPr lang="vi-VN" sz="1400" dirty="0">
                <a:solidFill>
                  <a:schemeClr val="bg1"/>
                </a:solidFill>
                <a:latin typeface="+mj-lt"/>
              </a:rPr>
            </a:br>
            <a:endParaRPr sz="1400" dirty="0">
              <a:solidFill>
                <a:schemeClr val="bg1"/>
              </a:solidFill>
              <a:latin typeface="+mj-lt"/>
            </a:endParaRPr>
          </a:p>
        </p:txBody>
      </p:sp>
      <p:pic>
        <p:nvPicPr>
          <p:cNvPr id="3" name="Picture 2" descr="A group of boxes with check marks&#10;&#10;Description automatically generated">
            <a:extLst>
              <a:ext uri="{FF2B5EF4-FFF2-40B4-BE49-F238E27FC236}">
                <a16:creationId xmlns:a16="http://schemas.microsoft.com/office/drawing/2014/main" id="{849C23A6-3E6C-18C8-4377-027DB402AB50}"/>
              </a:ext>
            </a:extLst>
          </p:cNvPr>
          <p:cNvPicPr>
            <a:picLocks noChangeAspect="1"/>
          </p:cNvPicPr>
          <p:nvPr/>
        </p:nvPicPr>
        <p:blipFill>
          <a:blip r:embed="rId3"/>
          <a:stretch>
            <a:fillRect/>
          </a:stretch>
        </p:blipFill>
        <p:spPr>
          <a:xfrm rot="2429055">
            <a:off x="7153922" y="3054739"/>
            <a:ext cx="1885950" cy="2419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NỘI DUNG TRÌNH BÀY</a:t>
            </a:r>
            <a:endParaRPr dirty="0">
              <a:latin typeface="+mj-lt"/>
            </a:endParaRPr>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MÔ TẢ BÀI TOÁN</a:t>
            </a:r>
            <a:endParaRPr dirty="0">
              <a:latin typeface="+mj-lt"/>
            </a:endParaRPr>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01</a:t>
            </a:r>
            <a:endParaRPr dirty="0">
              <a:latin typeface="+mj-lt"/>
            </a:endParaRPr>
          </a:p>
        </p:txBody>
      </p:sp>
      <p:sp>
        <p:nvSpPr>
          <p:cNvPr id="677" name="Google Shape;677;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MÔ TẢ DỮ LIỆU</a:t>
            </a:r>
            <a:endParaRPr dirty="0">
              <a:latin typeface="+mj-lt"/>
            </a:endParaRPr>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02</a:t>
            </a:r>
            <a:endParaRPr>
              <a:latin typeface="+mj-lt"/>
            </a:endParaRPr>
          </a:p>
        </p:txBody>
      </p:sp>
      <p:sp>
        <p:nvSpPr>
          <p:cNvPr id="680" name="Google Shape;680;p29"/>
          <p:cNvSpPr txBox="1">
            <a:spLocks noGrp="1"/>
          </p:cNvSpPr>
          <p:nvPr>
            <p:ph type="subTitle" idx="7"/>
          </p:nvPr>
        </p:nvSpPr>
        <p:spPr>
          <a:xfrm>
            <a:off x="6159089" y="2059237"/>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XÂY DỰNG MÔ HÌNH</a:t>
            </a:r>
            <a:endParaRPr dirty="0">
              <a:latin typeface="+mj-lt"/>
            </a:endParaRPr>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03</a:t>
            </a:r>
            <a:endParaRPr>
              <a:latin typeface="+mj-lt"/>
            </a:endParaRPr>
          </a:p>
        </p:txBody>
      </p:sp>
      <p:sp>
        <p:nvSpPr>
          <p:cNvPr id="683" name="Google Shape;683;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ƯU NHƯỢC ĐIỂM</a:t>
            </a:r>
            <a:endParaRPr dirty="0">
              <a:latin typeface="+mj-lt"/>
            </a:endParaRPr>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04</a:t>
            </a:r>
            <a:endParaRPr>
              <a:latin typeface="+mj-lt"/>
            </a:endParaRPr>
          </a:p>
        </p:txBody>
      </p:sp>
      <p:sp>
        <p:nvSpPr>
          <p:cNvPr id="686" name="Google Shape;686;p29"/>
          <p:cNvSpPr txBox="1">
            <a:spLocks noGrp="1"/>
          </p:cNvSpPr>
          <p:nvPr>
            <p:ph type="subTitle" idx="16"/>
          </p:nvPr>
        </p:nvSpPr>
        <p:spPr>
          <a:xfrm>
            <a:off x="3413350" y="35903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PHÁT TRIỂN TIẾP THEO</a:t>
            </a:r>
            <a:endParaRPr dirty="0">
              <a:latin typeface="+mj-lt"/>
            </a:endParaRPr>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05</a:t>
            </a:r>
            <a:endParaRPr dirty="0">
              <a:latin typeface="+mj-lt"/>
            </a:endParaRPr>
          </a:p>
        </p:txBody>
      </p:sp>
      <p:sp>
        <p:nvSpPr>
          <p:cNvPr id="689" name="Google Shape;689;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err="1">
                <a:latin typeface="+mj-lt"/>
              </a:rPr>
              <a:t>DEMO</a:t>
            </a:r>
            <a:endParaRPr dirty="0">
              <a:latin typeface="+mj-lt"/>
            </a:endParaRPr>
          </a:p>
        </p:txBody>
      </p:sp>
      <p:sp>
        <p:nvSpPr>
          <p:cNvPr id="690" name="Google Shape;690;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06</a:t>
            </a:r>
            <a:endParaRPr>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4572000" y="406908"/>
            <a:ext cx="3138032"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j-lt"/>
              </a:rPr>
              <a:t>MÔ TẢ BÀI TOÁN</a:t>
            </a:r>
            <a:endParaRPr dirty="0">
              <a:latin typeface="+mj-lt"/>
            </a:endParaRPr>
          </a:p>
        </p:txBody>
      </p:sp>
      <p:sp>
        <p:nvSpPr>
          <p:cNvPr id="703" name="Google Shape;703;p31"/>
          <p:cNvSpPr txBox="1">
            <a:spLocks noGrp="1"/>
          </p:cNvSpPr>
          <p:nvPr>
            <p:ph type="body" idx="1"/>
          </p:nvPr>
        </p:nvSpPr>
        <p:spPr>
          <a:xfrm>
            <a:off x="3399464" y="1592248"/>
            <a:ext cx="5375756" cy="246679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Trung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phổ</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THPT</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Gia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giáo</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dục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năm</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triệu</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chấm</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giác</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chấm</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trở</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tiên</a:t>
            </a:r>
            <a:endParaRPr dirty="0">
              <a:latin typeface="Times New Roman" panose="02020603050405020304" pitchFamily="18" charset="0"/>
              <a:cs typeface="Times New Roman" panose="02020603050405020304" pitchFamily="18" charset="0"/>
            </a:endParaRPr>
          </a:p>
        </p:txBody>
      </p:sp>
      <p:grpSp>
        <p:nvGrpSpPr>
          <p:cNvPr id="704" name="Google Shape;704;p31"/>
          <p:cNvGrpSpPr/>
          <p:nvPr/>
        </p:nvGrpSpPr>
        <p:grpSpPr>
          <a:xfrm>
            <a:off x="656498" y="1924141"/>
            <a:ext cx="1873450" cy="1414164"/>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713" name="Google Shape;713;p31"/>
          <p:cNvGrpSpPr/>
          <p:nvPr/>
        </p:nvGrpSpPr>
        <p:grpSpPr>
          <a:xfrm>
            <a:off x="-233880" y="4569046"/>
            <a:ext cx="119712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719" name="Google Shape;719;p31"/>
          <p:cNvGrpSpPr/>
          <p:nvPr/>
        </p:nvGrpSpPr>
        <p:grpSpPr>
          <a:xfrm rot="10800000">
            <a:off x="7887618" y="-7"/>
            <a:ext cx="119712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725" name="Google Shape;725;p31"/>
          <p:cNvGrpSpPr/>
          <p:nvPr/>
        </p:nvGrpSpPr>
        <p:grpSpPr>
          <a:xfrm>
            <a:off x="3051688" y="1073098"/>
            <a:ext cx="111692"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5"/>
        <p:cNvGrpSpPr/>
        <p:nvPr/>
      </p:nvGrpSpPr>
      <p:grpSpPr>
        <a:xfrm>
          <a:off x="0" y="0"/>
          <a:ext cx="0" cy="0"/>
          <a:chOff x="0" y="0"/>
          <a:chExt cx="0" cy="0"/>
        </a:xfrm>
      </p:grpSpPr>
      <p:sp>
        <p:nvSpPr>
          <p:cNvPr id="740" name="Google Shape;740;p32"/>
          <p:cNvSpPr txBox="1">
            <a:spLocks noGrp="1"/>
          </p:cNvSpPr>
          <p:nvPr>
            <p:ph type="title"/>
          </p:nvPr>
        </p:nvSpPr>
        <p:spPr>
          <a:xfrm>
            <a:off x="2193072" y="224926"/>
            <a:ext cx="5040351" cy="6300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dirty="0">
              <a:latin typeface="Times New Roman" panose="02020603050405020304" pitchFamily="18" charset="0"/>
              <a:cs typeface="Times New Roman" panose="02020603050405020304" pitchFamily="18" charset="0"/>
            </a:endParaRPr>
          </a:p>
        </p:txBody>
      </p:sp>
      <p:sp>
        <p:nvSpPr>
          <p:cNvPr id="741" name="Google Shape;741;p32"/>
          <p:cNvSpPr txBox="1">
            <a:spLocks noGrp="1"/>
          </p:cNvSpPr>
          <p:nvPr>
            <p:ph type="body" idx="1"/>
          </p:nvPr>
        </p:nvSpPr>
        <p:spPr>
          <a:xfrm>
            <a:off x="892097" y="993073"/>
            <a:ext cx="6995532" cy="3199785"/>
          </a:xfrm>
          <a:prstGeom prst="rect">
            <a:avLst/>
          </a:prstGeom>
        </p:spPr>
        <p:txBody>
          <a:bodyPr spcFirstLastPara="1" wrap="square" lIns="91425" tIns="91425" rIns="91425" bIns="91425" anchor="t" anchorCtr="0">
            <a:noAutofit/>
          </a:bodyPr>
          <a:lstStyle/>
          <a:p>
            <a:pPr algn="just">
              <a:lnSpc>
                <a:spcPct val="130000"/>
              </a:lnSpc>
              <a:spcBef>
                <a:spcPts val="600"/>
              </a:spcBef>
              <a:spcAft>
                <a:spcPts val="600"/>
              </a:spcAft>
            </a:pP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kì</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sinh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THPT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quốc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a:t>
            </a:r>
            <a:r>
              <a:rPr lang="en-US" sz="1800" dirty="0">
                <a:effectLst/>
                <a:latin typeface="Times New Roman" panose="02020603050405020304" pitchFamily="18" charset="0"/>
                <a:ea typeface="Calibri" panose="020F0502020204030204" pitchFamily="34" charset="0"/>
              </a:rPr>
              <a:t>. </a:t>
            </a:r>
            <a:endParaRPr lang="vi-VN" sz="1800" dirty="0">
              <a:effectLst/>
              <a:latin typeface="Times New Roman" panose="02020603050405020304" pitchFamily="18" charset="0"/>
              <a:ea typeface="Calibri" panose="020F0502020204030204" pitchFamily="34" charset="0"/>
            </a:endParaRPr>
          </a:p>
          <a:p>
            <a:pPr algn="just">
              <a:lnSpc>
                <a:spcPct val="130000"/>
              </a:lnSpc>
              <a:spcBef>
                <a:spcPts val="600"/>
              </a:spcBef>
              <a:spcAft>
                <a:spcPts val="600"/>
              </a:spcAft>
            </a:pP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gồm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800100" lvl="1" indent="-342900" algn="just">
              <a:lnSpc>
                <a:spcPct val="13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rPr>
              <a:t>Toán</a:t>
            </a:r>
            <a:r>
              <a:rPr lang="en-US" sz="1800" dirty="0">
                <a:effectLst/>
                <a:latin typeface="Times New Roman" panose="02020603050405020304" pitchFamily="18" charset="0"/>
                <a:ea typeface="Calibri" panose="020F0502020204030204" pitchFamily="34" charset="0"/>
              </a:rPr>
              <a:t>: 50 </a:t>
            </a:r>
            <a:r>
              <a:rPr lang="en-US" sz="1800" dirty="0" err="1">
                <a:effectLst/>
                <a:latin typeface="Times New Roman" panose="02020603050405020304" pitchFamily="18" charset="0"/>
                <a:ea typeface="Calibri" panose="020F0502020204030204" pitchFamily="34" charset="0"/>
              </a:rPr>
              <a:t>câu</a:t>
            </a:r>
            <a:endParaRPr lang="vi-VN" sz="1800" dirty="0">
              <a:effectLst/>
              <a:latin typeface="Times New Roman" panose="02020603050405020304" pitchFamily="18" charset="0"/>
              <a:ea typeface="Calibri" panose="020F0502020204030204" pitchFamily="34" charset="0"/>
            </a:endParaRPr>
          </a:p>
          <a:p>
            <a:pPr marL="800100" lvl="1" indent="-342900" algn="just">
              <a:lnSpc>
                <a:spcPct val="130000"/>
              </a:lnSpc>
              <a:spcBef>
                <a:spcPts val="600"/>
              </a:spcBef>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Anh: 40 </a:t>
            </a:r>
            <a:r>
              <a:rPr lang="en-US" sz="1800" dirty="0" err="1">
                <a:effectLst/>
                <a:latin typeface="Times New Roman" panose="02020603050405020304" pitchFamily="18" charset="0"/>
                <a:ea typeface="Calibri" panose="020F0502020204030204" pitchFamily="34" charset="0"/>
              </a:rPr>
              <a:t>câu</a:t>
            </a:r>
            <a:endParaRPr lang="vi-VN" sz="1800" dirty="0">
              <a:effectLst/>
              <a:latin typeface="Times New Roman" panose="02020603050405020304" pitchFamily="18" charset="0"/>
              <a:ea typeface="Calibri" panose="020F0502020204030204" pitchFamily="34" charset="0"/>
            </a:endParaRPr>
          </a:p>
          <a:p>
            <a:pPr marL="800100" lvl="1" indent="-342900" algn="just">
              <a:lnSpc>
                <a:spcPct val="13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tổ</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120 </a:t>
            </a:r>
            <a:r>
              <a:rPr lang="en-US" sz="1800" dirty="0" err="1">
                <a:effectLst/>
                <a:latin typeface="Times New Roman" panose="02020603050405020304" pitchFamily="18" charset="0"/>
                <a:ea typeface="Calibri" panose="020F0502020204030204" pitchFamily="34" charset="0"/>
              </a:rPr>
              <a:t>câu</a:t>
            </a:r>
            <a:r>
              <a:rPr lang="en-US" sz="1800" dirty="0">
                <a:effectLst/>
                <a:latin typeface="Times New Roman" panose="02020603050405020304" pitchFamily="18" charset="0"/>
                <a:ea typeface="Calibri" panose="020F0502020204030204" pitchFamily="34" charset="0"/>
              </a:rPr>
              <a:t>.</a:t>
            </a:r>
            <a:endParaRPr lang="vi-VN" sz="18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dirty="0"/>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79"/>
        <p:cNvGrpSpPr/>
        <p:nvPr/>
      </p:nvGrpSpPr>
      <p:grpSpPr>
        <a:xfrm>
          <a:off x="0" y="0"/>
          <a:ext cx="0" cy="0"/>
          <a:chOff x="0" y="0"/>
          <a:chExt cx="0" cy="0"/>
        </a:xfrm>
      </p:grpSpPr>
      <p:sp>
        <p:nvSpPr>
          <p:cNvPr id="780" name="Google Shape;780;p34"/>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latin typeface="+mj-lt"/>
              </a:rPr>
              <a:t>Cắt vùng phiếu </a:t>
            </a:r>
            <a:endParaRPr dirty="0">
              <a:latin typeface="+mj-lt"/>
            </a:endParaRPr>
          </a:p>
        </p:txBody>
      </p:sp>
      <p:sp>
        <p:nvSpPr>
          <p:cNvPr id="781" name="Google Shape;781;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XÂY DỰNG MÔ HÌNH</a:t>
            </a:r>
            <a:endParaRPr dirty="0">
              <a:latin typeface="+mj-lt"/>
            </a:endParaRPr>
          </a:p>
        </p:txBody>
      </p:sp>
      <p:sp>
        <p:nvSpPr>
          <p:cNvPr id="783" name="Google Shape;783;p34"/>
          <p:cNvSpPr txBox="1">
            <a:spLocks noGrp="1"/>
          </p:cNvSpPr>
          <p:nvPr>
            <p:ph type="subTitle" idx="3"/>
          </p:nvPr>
        </p:nvSpPr>
        <p:spPr>
          <a:xfrm>
            <a:off x="1410963" y="2182050"/>
            <a:ext cx="23169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latin typeface="+mj-lt"/>
              </a:rPr>
              <a:t>Lấy mã sinh viên</a:t>
            </a:r>
            <a:endParaRPr dirty="0">
              <a:latin typeface="+mj-lt"/>
            </a:endParaRPr>
          </a:p>
        </p:txBody>
      </p:sp>
      <p:sp>
        <p:nvSpPr>
          <p:cNvPr id="785" name="Google Shape;785;p34"/>
          <p:cNvSpPr txBox="1">
            <a:spLocks noGrp="1"/>
          </p:cNvSpPr>
          <p:nvPr>
            <p:ph type="subTitle" idx="5"/>
          </p:nvPr>
        </p:nvSpPr>
        <p:spPr>
          <a:xfrm>
            <a:off x="5415962" y="1499611"/>
            <a:ext cx="2828505"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j-lt"/>
              </a:rPr>
              <a:t>Chia các vùng ảnh để xử lý</a:t>
            </a:r>
            <a:endParaRPr dirty="0">
              <a:latin typeface="+mj-lt"/>
            </a:endParaRPr>
          </a:p>
        </p:txBody>
      </p:sp>
      <p:sp>
        <p:nvSpPr>
          <p:cNvPr id="787" name="Google Shape;787;p34"/>
          <p:cNvSpPr txBox="1">
            <a:spLocks noGrp="1"/>
          </p:cNvSpPr>
          <p:nvPr>
            <p:ph type="subTitle" idx="7"/>
          </p:nvPr>
        </p:nvSpPr>
        <p:spPr>
          <a:xfrm>
            <a:off x="1344056" y="2864489"/>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latin typeface="+mj-lt"/>
              </a:rPr>
              <a:t>Lấy mã đề thi</a:t>
            </a:r>
            <a:endParaRPr dirty="0">
              <a:latin typeface="+mj-lt"/>
            </a:endParaRPr>
          </a:p>
        </p:txBody>
      </p:sp>
      <p:sp>
        <p:nvSpPr>
          <p:cNvPr id="789" name="Google Shape;789;p34"/>
          <p:cNvSpPr txBox="1">
            <a:spLocks noGrp="1"/>
          </p:cNvSpPr>
          <p:nvPr>
            <p:ph type="subTitle" idx="9"/>
          </p:nvPr>
        </p:nvSpPr>
        <p:spPr>
          <a:xfrm>
            <a:off x="5482744" y="2182050"/>
            <a:ext cx="3264228"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j-lt"/>
              </a:rPr>
              <a:t>Nhận dạng bài làm từng thí sinh</a:t>
            </a:r>
            <a:endParaRPr dirty="0">
              <a:latin typeface="+mj-lt"/>
            </a:endParaRPr>
          </a:p>
        </p:txBody>
      </p:sp>
      <p:sp>
        <p:nvSpPr>
          <p:cNvPr id="791" name="Google Shape;791;p34"/>
          <p:cNvSpPr txBox="1">
            <a:spLocks noGrp="1"/>
          </p:cNvSpPr>
          <p:nvPr>
            <p:ph type="subTitle" idx="14"/>
          </p:nvPr>
        </p:nvSpPr>
        <p:spPr>
          <a:xfrm>
            <a:off x="5570728" y="3610630"/>
            <a:ext cx="23169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mj-lt"/>
              </a:rPr>
              <a:t>Chấm điểm bài thi</a:t>
            </a:r>
          </a:p>
        </p:txBody>
      </p:sp>
      <p:grpSp>
        <p:nvGrpSpPr>
          <p:cNvPr id="793" name="Google Shape;793;p34"/>
          <p:cNvGrpSpPr/>
          <p:nvPr/>
        </p:nvGrpSpPr>
        <p:grpSpPr>
          <a:xfrm>
            <a:off x="4524300" y="1394625"/>
            <a:ext cx="95400" cy="3116250"/>
            <a:chOff x="4524300" y="1013625"/>
            <a:chExt cx="95400" cy="3116250"/>
          </a:xfrm>
        </p:grpSpPr>
        <p:sp>
          <p:nvSpPr>
            <p:cNvPr id="794" name="Google Shape;794;p3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F81900D1-E9AD-21B2-C428-70F47E7CEE64}"/>
              </a:ext>
            </a:extLst>
          </p:cNvPr>
          <p:cNvSpPr txBox="1"/>
          <p:nvPr/>
        </p:nvSpPr>
        <p:spPr>
          <a:xfrm>
            <a:off x="994702" y="3488454"/>
            <a:ext cx="2733161" cy="400110"/>
          </a:xfrm>
          <a:prstGeom prst="rect">
            <a:avLst/>
          </a:prstGeom>
          <a:noFill/>
        </p:spPr>
        <p:txBody>
          <a:bodyPr wrap="square">
            <a:spAutoFit/>
          </a:bodyPr>
          <a:lstStyle/>
          <a:p>
            <a:pPr marL="0" lvl="0" indent="0" algn="r" rtl="0">
              <a:spcBef>
                <a:spcPts val="0"/>
              </a:spcBef>
              <a:spcAft>
                <a:spcPts val="0"/>
              </a:spcAft>
              <a:buNone/>
            </a:pPr>
            <a:r>
              <a:rPr lang="vi-VN" sz="2000" dirty="0">
                <a:solidFill>
                  <a:schemeClr val="accent6">
                    <a:lumMod val="40000"/>
                    <a:lumOff val="60000"/>
                  </a:schemeClr>
                </a:solidFill>
                <a:latin typeface="+mj-lt"/>
              </a:rPr>
              <a:t>Lấy đáp án của thí sinh</a:t>
            </a:r>
          </a:p>
        </p:txBody>
      </p:sp>
      <p:sp>
        <p:nvSpPr>
          <p:cNvPr id="4" name="Google Shape;791;p34">
            <a:extLst>
              <a:ext uri="{FF2B5EF4-FFF2-40B4-BE49-F238E27FC236}">
                <a16:creationId xmlns:a16="http://schemas.microsoft.com/office/drawing/2014/main" id="{B4C3F372-84B8-6ABC-E3EE-09706DA40CA3}"/>
              </a:ext>
            </a:extLst>
          </p:cNvPr>
          <p:cNvSpPr txBox="1">
            <a:spLocks/>
          </p:cNvSpPr>
          <p:nvPr/>
        </p:nvSpPr>
        <p:spPr>
          <a:xfrm>
            <a:off x="5482744" y="2864489"/>
            <a:ext cx="3056071"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vi-VN" dirty="0"/>
              <a:t>Lưu trữ và chấm điểm của thí sinh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2"/>
        <p:cNvGrpSpPr/>
        <p:nvPr/>
      </p:nvGrpSpPr>
      <p:grpSpPr>
        <a:xfrm>
          <a:off x="0" y="0"/>
          <a:ext cx="0" cy="0"/>
          <a:chOff x="0" y="0"/>
          <a:chExt cx="0" cy="0"/>
        </a:xfrm>
      </p:grpSpPr>
      <p:sp>
        <p:nvSpPr>
          <p:cNvPr id="863" name="Google Shape;863;p37"/>
          <p:cNvSpPr txBox="1">
            <a:spLocks noGrp="1"/>
          </p:cNvSpPr>
          <p:nvPr>
            <p:ph type="title"/>
          </p:nvPr>
        </p:nvSpPr>
        <p:spPr>
          <a:xfrm>
            <a:off x="5162060" y="2286734"/>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Ưu điểm</a:t>
            </a:r>
            <a:endParaRPr dirty="0">
              <a:latin typeface="+mj-lt"/>
            </a:endParaRPr>
          </a:p>
        </p:txBody>
      </p:sp>
      <p:sp>
        <p:nvSpPr>
          <p:cNvPr id="864" name="Google Shape;864;p37"/>
          <p:cNvSpPr txBox="1">
            <a:spLocks noGrp="1"/>
          </p:cNvSpPr>
          <p:nvPr>
            <p:ph type="body" idx="1"/>
          </p:nvPr>
        </p:nvSpPr>
        <p:spPr>
          <a:xfrm>
            <a:off x="5162064" y="2821333"/>
            <a:ext cx="3929897" cy="1536989"/>
          </a:xfrm>
          <a:prstGeom prst="rect">
            <a:avLst/>
          </a:prstGeom>
        </p:spPr>
        <p:txBody>
          <a:bodyPr spcFirstLastPara="1" wrap="square" lIns="91425" tIns="91425" rIns="91425" bIns="91425" anchor="t" anchorCtr="0">
            <a:noAutofit/>
          </a:bodyPr>
          <a:lstStyle/>
          <a:p>
            <a:pPr marL="342900" lvl="0" indent="-342900" algn="just">
              <a:lnSpc>
                <a:spcPct val="13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tốt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đúng</a:t>
            </a:r>
            <a:endParaRPr lang="vi-VN" sz="1800" dirty="0">
              <a:effectLst/>
              <a:latin typeface="Times New Roman" panose="02020603050405020304" pitchFamily="18" charset="0"/>
              <a:ea typeface="Calibri" panose="020F0502020204030204" pitchFamily="34" charset="0"/>
            </a:endParaRPr>
          </a:p>
          <a:p>
            <a:pPr marL="342900" lvl="0" indent="-342900" algn="just">
              <a:lnSpc>
                <a:spcPct val="130000"/>
              </a:lnSpc>
              <a:spcBef>
                <a:spcPts val="600"/>
              </a:spcBef>
              <a:spcAft>
                <a:spcPts val="6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chấm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mờ</a:t>
            </a:r>
            <a:endParaRPr lang="vi-VN" sz="1800" dirty="0">
              <a:effectLst/>
              <a:latin typeface="Times New Roman" panose="02020603050405020304" pitchFamily="18" charset="0"/>
              <a:ea typeface="Calibri" panose="020F0502020204030204" pitchFamily="34" charset="0"/>
            </a:endParaRPr>
          </a:p>
        </p:txBody>
      </p:sp>
      <p:sp>
        <p:nvSpPr>
          <p:cNvPr id="865" name="Google Shape;865;p37"/>
          <p:cNvSpPr txBox="1">
            <a:spLocks noGrp="1"/>
          </p:cNvSpPr>
          <p:nvPr>
            <p:ph type="body" idx="2"/>
          </p:nvPr>
        </p:nvSpPr>
        <p:spPr>
          <a:xfrm>
            <a:off x="1565457" y="2971929"/>
            <a:ext cx="2687655" cy="1386393"/>
          </a:xfrm>
          <a:prstGeom prst="rect">
            <a:avLst/>
          </a:prstGeom>
        </p:spPr>
        <p:txBody>
          <a:bodyPr spcFirstLastPara="1" wrap="square" lIns="91425" tIns="91425" rIns="91425" bIns="91425" anchor="t" anchorCtr="0">
            <a:noAutofit/>
          </a:bodyPr>
          <a:lstStyle/>
          <a:p>
            <a:pPr marL="342900" lvl="0" indent="-342900" algn="just">
              <a:lnSpc>
                <a:spcPct val="130000"/>
              </a:lnSpc>
              <a:spcBef>
                <a:spcPts val="600"/>
              </a:spcBef>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Khi </a:t>
            </a:r>
            <a:r>
              <a:rPr lang="en-US" sz="1800" dirty="0" err="1">
                <a:effectLst/>
                <a:latin typeface="Times New Roman" panose="02020603050405020304" pitchFamily="18" charset="0"/>
                <a:ea typeface="Calibri" panose="020F0502020204030204" pitchFamily="34" charset="0"/>
              </a:rPr>
              <a:t>chụp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đủ</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ảnh</a:t>
            </a:r>
            <a:endParaRPr lang="vi-VN" sz="1800" dirty="0">
              <a:effectLst/>
              <a:latin typeface="Times New Roman" panose="02020603050405020304" pitchFamily="18" charset="0"/>
              <a:ea typeface="Calibri" panose="020F0502020204030204" pitchFamily="34" charset="0"/>
            </a:endParaRPr>
          </a:p>
        </p:txBody>
      </p:sp>
      <p:sp>
        <p:nvSpPr>
          <p:cNvPr id="866" name="Google Shape;866;p37"/>
          <p:cNvSpPr txBox="1">
            <a:spLocks noGrp="1"/>
          </p:cNvSpPr>
          <p:nvPr>
            <p:ph type="title" idx="3"/>
          </p:nvPr>
        </p:nvSpPr>
        <p:spPr>
          <a:xfrm>
            <a:off x="1836635" y="2286734"/>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mj-lt"/>
              </a:rPr>
              <a:t>Nhược điểm</a:t>
            </a:r>
            <a:endParaRPr dirty="0">
              <a:latin typeface="+mj-lt"/>
            </a:endParaRPr>
          </a:p>
        </p:txBody>
      </p:sp>
      <p:sp>
        <p:nvSpPr>
          <p:cNvPr id="867" name="Google Shape;867;p37"/>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ƯU NHƯỢC ĐIỂM </a:t>
            </a:r>
            <a:endParaRPr dirty="0"/>
          </a:p>
        </p:txBody>
      </p:sp>
      <p:grpSp>
        <p:nvGrpSpPr>
          <p:cNvPr id="868" name="Google Shape;868;p37"/>
          <p:cNvGrpSpPr/>
          <p:nvPr/>
        </p:nvGrpSpPr>
        <p:grpSpPr>
          <a:xfrm>
            <a:off x="5999604" y="1751566"/>
            <a:ext cx="469887" cy="469887"/>
            <a:chOff x="1487200" y="4993750"/>
            <a:chExt cx="483125" cy="483125"/>
          </a:xfrm>
        </p:grpSpPr>
        <p:sp>
          <p:nvSpPr>
            <p:cNvPr id="869" name="Google Shape;869;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70" name="Google Shape;870;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71" name="Google Shape;871;p37"/>
          <p:cNvGrpSpPr/>
          <p:nvPr/>
        </p:nvGrpSpPr>
        <p:grpSpPr>
          <a:xfrm>
            <a:off x="2674509" y="1751566"/>
            <a:ext cx="469887" cy="469887"/>
            <a:chOff x="2081650" y="4993750"/>
            <a:chExt cx="483125" cy="483125"/>
          </a:xfrm>
        </p:grpSpPr>
        <p:sp>
          <p:nvSpPr>
            <p:cNvPr id="872" name="Google Shape;872;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3" name="Google Shape;873;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4" name="Google Shape;874;p37"/>
          <p:cNvGrpSpPr/>
          <p:nvPr/>
        </p:nvGrpSpPr>
        <p:grpSpPr>
          <a:xfrm>
            <a:off x="4524300" y="1242225"/>
            <a:ext cx="95400" cy="3116250"/>
            <a:chOff x="4524300" y="1013625"/>
            <a:chExt cx="95400" cy="3116250"/>
          </a:xfrm>
        </p:grpSpPr>
        <p:sp>
          <p:nvSpPr>
            <p:cNvPr id="875" name="Google Shape;875;p3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57"/>
        <p:cNvGrpSpPr/>
        <p:nvPr/>
      </p:nvGrpSpPr>
      <p:grpSpPr>
        <a:xfrm>
          <a:off x="0" y="0"/>
          <a:ext cx="0" cy="0"/>
          <a:chOff x="0" y="0"/>
          <a:chExt cx="0" cy="0"/>
        </a:xfrm>
      </p:grpSpPr>
      <p:sp>
        <p:nvSpPr>
          <p:cNvPr id="1258" name="Google Shape;1258;p5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CÁC</a:t>
            </a:r>
            <a:r>
              <a:rPr lang="en-US" dirty="0"/>
              <a:t> </a:t>
            </a:r>
            <a:r>
              <a:rPr lang="en-US" dirty="0" err="1"/>
              <a:t>HƯỚNG</a:t>
            </a:r>
            <a:r>
              <a:rPr lang="en-US" dirty="0"/>
              <a:t> </a:t>
            </a:r>
            <a:r>
              <a:rPr lang="en-US" dirty="0" err="1"/>
              <a:t>PHÁT</a:t>
            </a:r>
            <a:r>
              <a:rPr lang="en-US" dirty="0"/>
              <a:t> </a:t>
            </a:r>
            <a:r>
              <a:rPr lang="en-US" dirty="0" err="1"/>
              <a:t>TRIỂN</a:t>
            </a:r>
            <a:r>
              <a:rPr lang="en-US" dirty="0"/>
              <a:t> </a:t>
            </a:r>
            <a:r>
              <a:rPr lang="en-US" dirty="0" err="1"/>
              <a:t>TIẾP</a:t>
            </a:r>
            <a:r>
              <a:rPr lang="en-US" dirty="0"/>
              <a:t> THEO</a:t>
            </a:r>
            <a:endParaRPr dirty="0"/>
          </a:p>
        </p:txBody>
      </p:sp>
      <p:cxnSp>
        <p:nvCxnSpPr>
          <p:cNvPr id="1259" name="Google Shape;1259;p50"/>
          <p:cNvCxnSpPr/>
          <p:nvPr/>
        </p:nvCxnSpPr>
        <p:spPr>
          <a:xfrm rot="10800000">
            <a:off x="771450" y="2796675"/>
            <a:ext cx="7601100" cy="0"/>
          </a:xfrm>
          <a:prstGeom prst="straightConnector1">
            <a:avLst/>
          </a:prstGeom>
          <a:noFill/>
          <a:ln w="28575" cap="flat" cmpd="sng">
            <a:solidFill>
              <a:schemeClr val="dk1"/>
            </a:solidFill>
            <a:prstDash val="solid"/>
            <a:round/>
            <a:headEnd type="none" w="med" len="med"/>
            <a:tailEnd type="none" w="med" len="med"/>
          </a:ln>
        </p:spPr>
      </p:cxnSp>
      <p:sp>
        <p:nvSpPr>
          <p:cNvPr id="1261" name="Google Shape;1261;p50"/>
          <p:cNvSpPr txBox="1"/>
          <p:nvPr/>
        </p:nvSpPr>
        <p:spPr>
          <a:xfrm>
            <a:off x="2380026" y="2899125"/>
            <a:ext cx="1412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vi-VN" dirty="0">
                <a:solidFill>
                  <a:schemeClr val="accent2">
                    <a:lumMod val="60000"/>
                    <a:lumOff val="40000"/>
                  </a:schemeClr>
                </a:solidFill>
                <a:latin typeface="+mj-lt"/>
                <a:ea typeface="Roboto"/>
                <a:cs typeface="Roboto"/>
                <a:sym typeface="Roboto"/>
              </a:rPr>
              <a:t>Giao diện Trực quan</a:t>
            </a:r>
            <a:endParaRPr dirty="0">
              <a:solidFill>
                <a:schemeClr val="accent2">
                  <a:lumMod val="60000"/>
                  <a:lumOff val="40000"/>
                </a:schemeClr>
              </a:solidFill>
              <a:latin typeface="+mj-lt"/>
              <a:ea typeface="Roboto"/>
              <a:cs typeface="Roboto"/>
              <a:sym typeface="Roboto"/>
            </a:endParaRPr>
          </a:p>
        </p:txBody>
      </p:sp>
      <p:sp>
        <p:nvSpPr>
          <p:cNvPr id="1265" name="Google Shape;1265;p50"/>
          <p:cNvSpPr txBox="1"/>
          <p:nvPr/>
        </p:nvSpPr>
        <p:spPr>
          <a:xfrm>
            <a:off x="3848625" y="2046675"/>
            <a:ext cx="1412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vi-VN" dirty="0">
                <a:solidFill>
                  <a:schemeClr val="accent6">
                    <a:lumMod val="60000"/>
                    <a:lumOff val="40000"/>
                  </a:schemeClr>
                </a:solidFill>
                <a:latin typeface="+mj-lt"/>
                <a:ea typeface="Roboto"/>
                <a:cs typeface="Roboto"/>
                <a:sym typeface="Roboto"/>
              </a:rPr>
              <a:t>Tích hợp AI và Máy học</a:t>
            </a:r>
            <a:endParaRPr dirty="0">
              <a:solidFill>
                <a:schemeClr val="accent6">
                  <a:lumMod val="60000"/>
                  <a:lumOff val="40000"/>
                </a:schemeClr>
              </a:solidFill>
              <a:latin typeface="+mj-lt"/>
              <a:ea typeface="Roboto"/>
              <a:cs typeface="Roboto"/>
              <a:sym typeface="Roboto"/>
            </a:endParaRPr>
          </a:p>
        </p:txBody>
      </p:sp>
      <p:sp>
        <p:nvSpPr>
          <p:cNvPr id="1267" name="Google Shape;1267;p50"/>
          <p:cNvSpPr txBox="1"/>
          <p:nvPr/>
        </p:nvSpPr>
        <p:spPr>
          <a:xfrm>
            <a:off x="5362275" y="3274125"/>
            <a:ext cx="1412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vi-VN" kern="0" dirty="0">
                <a:solidFill>
                  <a:schemeClr val="accent4">
                    <a:lumMod val="75000"/>
                  </a:schemeClr>
                </a:solidFill>
                <a:effectLst/>
                <a:latin typeface="Times New Roman" panose="02020603050405020304" pitchFamily="18" charset="0"/>
                <a:ea typeface="Calibri" panose="020F0502020204030204" pitchFamily="34" charset="0"/>
              </a:rPr>
              <a:t>Thống kê và Lưu trữ Kết quả</a:t>
            </a:r>
            <a:endParaRPr lang="en-US" sz="1100" dirty="0">
              <a:solidFill>
                <a:schemeClr val="accent4">
                  <a:lumMod val="75000"/>
                </a:schemeClr>
              </a:solidFill>
              <a:latin typeface="Roboto"/>
              <a:ea typeface="Roboto"/>
              <a:cs typeface="Roboto"/>
              <a:sym typeface="Roboto"/>
            </a:endParaRPr>
          </a:p>
        </p:txBody>
      </p:sp>
      <p:sp>
        <p:nvSpPr>
          <p:cNvPr id="1269" name="Google Shape;1269;p50"/>
          <p:cNvSpPr txBox="1"/>
          <p:nvPr/>
        </p:nvSpPr>
        <p:spPr>
          <a:xfrm>
            <a:off x="6858900" y="3274125"/>
            <a:ext cx="1412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vi-VN" kern="0" dirty="0">
                <a:solidFill>
                  <a:schemeClr val="accent6">
                    <a:lumMod val="40000"/>
                    <a:lumOff val="60000"/>
                  </a:schemeClr>
                </a:solidFill>
                <a:effectLst/>
                <a:latin typeface="Times New Roman" panose="02020603050405020304" pitchFamily="18" charset="0"/>
                <a:ea typeface="Calibri" panose="020F0502020204030204" pitchFamily="34" charset="0"/>
              </a:rPr>
              <a:t>Bảo mật và Quản lý Người dùn</a:t>
            </a:r>
            <a:endParaRPr sz="1100" dirty="0">
              <a:solidFill>
                <a:schemeClr val="accent6">
                  <a:lumMod val="40000"/>
                  <a:lumOff val="60000"/>
                </a:schemeClr>
              </a:solidFill>
              <a:latin typeface="Roboto"/>
              <a:ea typeface="Roboto"/>
              <a:cs typeface="Roboto"/>
              <a:sym typeface="Roboto"/>
            </a:endParaRPr>
          </a:p>
        </p:txBody>
      </p:sp>
      <p:sp>
        <p:nvSpPr>
          <p:cNvPr id="1270" name="Google Shape;1270;p50"/>
          <p:cNvSpPr/>
          <p:nvPr/>
        </p:nvSpPr>
        <p:spPr>
          <a:xfrm>
            <a:off x="1459650" y="2677575"/>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956275" y="2677575"/>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4452900" y="2677575"/>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5949525" y="2677575"/>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7446150" y="2677575"/>
            <a:ext cx="238200" cy="2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61;p50">
            <a:extLst>
              <a:ext uri="{FF2B5EF4-FFF2-40B4-BE49-F238E27FC236}">
                <a16:creationId xmlns:a16="http://schemas.microsoft.com/office/drawing/2014/main" id="{E825E196-547E-3101-A197-71EA7E41C69F}"/>
              </a:ext>
            </a:extLst>
          </p:cNvPr>
          <p:cNvSpPr txBox="1"/>
          <p:nvPr/>
        </p:nvSpPr>
        <p:spPr>
          <a:xfrm>
            <a:off x="883401" y="2915775"/>
            <a:ext cx="1412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dirty="0" err="1">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Hỗ</a:t>
            </a:r>
            <a:r>
              <a:rPr lang="en-US" dirty="0">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 </a:t>
            </a:r>
            <a:r>
              <a:rPr lang="en-US" dirty="0" err="1">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trợ</a:t>
            </a:r>
            <a:r>
              <a:rPr lang="en-US" dirty="0">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 </a:t>
            </a:r>
            <a:r>
              <a:rPr lang="en-US" dirty="0" err="1">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nhiều</a:t>
            </a:r>
            <a:r>
              <a:rPr lang="en-US" dirty="0">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 </a:t>
            </a:r>
            <a:r>
              <a:rPr lang="en-US" dirty="0" err="1">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định</a:t>
            </a:r>
            <a:r>
              <a:rPr lang="en-US" dirty="0">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 </a:t>
            </a:r>
            <a:r>
              <a:rPr lang="en-US" dirty="0" err="1">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dạng</a:t>
            </a:r>
            <a:r>
              <a:rPr lang="en-US" dirty="0">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 </a:t>
            </a:r>
            <a:r>
              <a:rPr lang="en-US" dirty="0" err="1">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hình</a:t>
            </a:r>
            <a:r>
              <a:rPr lang="en-US" dirty="0">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 </a:t>
            </a:r>
            <a:r>
              <a:rPr lang="en-US" dirty="0" err="1">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ảnh</a:t>
            </a:r>
            <a:r>
              <a:rPr lang="en-US" dirty="0">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rPr>
              <a:t> </a:t>
            </a:r>
            <a:endParaRPr dirty="0">
              <a:solidFill>
                <a:schemeClr val="accent5">
                  <a:lumMod val="20000"/>
                  <a:lumOff val="80000"/>
                </a:schemeClr>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D3305BC1B8DC4AAFCA33944EF3BE03" ma:contentTypeVersion="12" ma:contentTypeDescription="Create a new document." ma:contentTypeScope="" ma:versionID="5411db746e2c85d6c9e4f0bcac4d2822">
  <xsd:schema xmlns:xsd="http://www.w3.org/2001/XMLSchema" xmlns:xs="http://www.w3.org/2001/XMLSchema" xmlns:p="http://schemas.microsoft.com/office/2006/metadata/properties" xmlns:ns2="10f367f6-1640-4e08-ab73-b1bb1a53f028" xmlns:ns3="bf2fd082-cd0e-4d36-9537-620434c565e1" targetNamespace="http://schemas.microsoft.com/office/2006/metadata/properties" ma:root="true" ma:fieldsID="2e8342af5646d6417c8d3a57461994dd" ns2:_="" ns3:_="">
    <xsd:import namespace="10f367f6-1640-4e08-ab73-b1bb1a53f028"/>
    <xsd:import namespace="bf2fd082-cd0e-4d36-9537-620434c565e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f367f6-1640-4e08-ab73-b1bb1a53f0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df13b99-5875-432b-883b-5e02409e07d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fd082-cd0e-4d36-9537-620434c565e1"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0080a8e-03ac-4a80-a41d-dc5e7a6014a3}" ma:internalName="TaxCatchAll" ma:showField="CatchAllData" ma:web="bf2fd082-cd0e-4d36-9537-620434c565e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0f367f6-1640-4e08-ab73-b1bb1a53f028">
      <Terms xmlns="http://schemas.microsoft.com/office/infopath/2007/PartnerControls"/>
    </lcf76f155ced4ddcb4097134ff3c332f>
    <TaxCatchAll xmlns="bf2fd082-cd0e-4d36-9537-620434c565e1" xsi:nil="true"/>
  </documentManagement>
</p:properties>
</file>

<file path=customXml/itemProps1.xml><?xml version="1.0" encoding="utf-8"?>
<ds:datastoreItem xmlns:ds="http://schemas.openxmlformats.org/officeDocument/2006/customXml" ds:itemID="{415BDBBD-69D4-4D2B-83D3-5A105BDE2A53}"/>
</file>

<file path=customXml/itemProps2.xml><?xml version="1.0" encoding="utf-8"?>
<ds:datastoreItem xmlns:ds="http://schemas.openxmlformats.org/officeDocument/2006/customXml" ds:itemID="{4C6178D9-E9C2-4029-9D62-BFC4121CDD15}"/>
</file>

<file path=customXml/itemProps3.xml><?xml version="1.0" encoding="utf-8"?>
<ds:datastoreItem xmlns:ds="http://schemas.openxmlformats.org/officeDocument/2006/customXml" ds:itemID="{694896F1-820A-4191-99BD-8FD2A1DCDC29}"/>
</file>

<file path=docProps/app.xml><?xml version="1.0" encoding="utf-8"?>
<Properties xmlns="http://schemas.openxmlformats.org/officeDocument/2006/extended-properties" xmlns:vt="http://schemas.openxmlformats.org/officeDocument/2006/docPropsVTypes">
  <TotalTime>90</TotalTime>
  <Words>380</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Roboto</vt:lpstr>
      <vt:lpstr>Roboto Condensed</vt:lpstr>
      <vt:lpstr>Livvic</vt:lpstr>
      <vt:lpstr>Raleway</vt:lpstr>
      <vt:lpstr>Times New Roman</vt:lpstr>
      <vt:lpstr>Oswald</vt:lpstr>
      <vt:lpstr>Arial</vt:lpstr>
      <vt:lpstr>Symbol</vt:lpstr>
      <vt:lpstr>Software Development Bussines Plan by Slidesgo</vt:lpstr>
      <vt:lpstr>COMPUTER VISION</vt:lpstr>
      <vt:lpstr>THÀNH VIÊN NHÓM</vt:lpstr>
      <vt:lpstr>MỤC TIÊU BÀI TOÁN</vt:lpstr>
      <vt:lpstr>NỘI DUNG TRÌNH BÀY</vt:lpstr>
      <vt:lpstr>MÔ TẢ BÀI TOÁN</vt:lpstr>
      <vt:lpstr>MÔ TẢ DỮ LIỆU</vt:lpstr>
      <vt:lpstr>XÂY DỰNG MÔ HÌNH</vt:lpstr>
      <vt:lpstr>Ưu điểm</vt:lpstr>
      <vt:lpstr>CÁC HƯỚNG PHÁT TRIỂN TIẾP THEO</vt:lpstr>
      <vt:lpstr>06</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cp:lastModifiedBy>a42304 Nguyễn Văn Hiếu</cp:lastModifiedBy>
  <cp:revision>6</cp:revision>
  <dcterms:modified xsi:type="dcterms:W3CDTF">2023-10-19T05:45:18Z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0x010100C0D3305BC1B8DC4AAFCA33944EF3BE03</vt:lpwstr>
  </property>
</Properties>
</file>