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9"/>
  </p:notesMasterIdLst>
  <p:sldIdLst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323" r:id="rId12"/>
    <p:sldId id="268" r:id="rId13"/>
    <p:sldId id="269" r:id="rId14"/>
    <p:sldId id="270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24" r:id="rId27"/>
    <p:sldId id="322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21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0" r:id="rId57"/>
    <p:sldId id="32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/>
    <p:restoredTop sz="94685"/>
  </p:normalViewPr>
  <p:slideViewPr>
    <p:cSldViewPr snapToGrid="0">
      <p:cViewPr varScale="1">
        <p:scale>
          <a:sx n="82" d="100"/>
          <a:sy n="8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09851F42-2AEA-4630-9311-1D9C9219FA53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CA5F447C-03F3-4B49-9D37-66A8847CAE8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7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E0513C-9787-4B40-B79B-0A11CC27BF06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2295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Keep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in the first equation and eliminate it from the other equations. To do so, add 4 times equation 1 to equation 3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A2972E-1E99-4664-BEDE-B1E6C199CF98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1858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5F447C-03F3-4B49-9D37-66A8847CAE8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73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This is an example of an echelon form matrix 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305BD5-B617-4B6A-B126-20640129E44A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4702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E29D05-D9C2-46E9-8111-B35EC7AD38B9}" type="slidenum">
              <a:t>18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390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6004AD-6203-48E4-90F0-BA5F788C643F}" type="slidenum">
              <a:t>27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1172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F8B8A1-2E2C-4A3E-A003-8063217CF261}" type="slidenum">
              <a:t>34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1396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Teacher prove this theorem by hand in blackboard</a:t>
            </a:r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618868-D4A7-45E5-B69C-F392FB3D5547}" type="slidenum">
              <a:t>45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6467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D9446619-10ED-46E5-86CD-D06AD67FA2DB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BCB8F1-1EDF-48EE-8BC3-FF45147E0B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910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FDB2CE3F-D39A-4397-8B9E-6A635FEDE1FB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50E05A-6966-4E0F-831C-A72179ED767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75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615BA8DD-71DC-4BD5-B344-760428D38329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38D1EF-78C6-4B92-A33B-385C0E0076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7946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3" y="0"/>
            <a:ext cx="10972800" cy="10668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3"/>
          </p:nvPr>
        </p:nvSpPr>
        <p:spPr>
          <a:xfrm>
            <a:off x="6197602" y="3962396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1.1- </a:t>
            </a:r>
            <a:fld id="{D38214CB-E00E-48D5-B343-4119DCDF4F5F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10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earson_ppt_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3" y="6292845"/>
            <a:ext cx="1727201" cy="4889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Line 12"/>
          <p:cNvSpPr/>
          <p:nvPr/>
        </p:nvSpPr>
        <p:spPr>
          <a:xfrm>
            <a:off x="0" y="2667003"/>
            <a:ext cx="6603997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2701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4" name="Text Box 14" descr="Pink tissue paper"/>
          <p:cNvSpPr txBox="1"/>
          <p:nvPr/>
        </p:nvSpPr>
        <p:spPr>
          <a:xfrm>
            <a:off x="711202" y="304796"/>
            <a:ext cx="711202" cy="7318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1" i="0" u="none" strike="noStrike" kern="1200" cap="none" spc="0" baseline="0">
                <a:solidFill>
                  <a:srgbClr val="4C7816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</a:p>
        </p:txBody>
      </p:sp>
      <p:sp>
        <p:nvSpPr>
          <p:cNvPr id="5" name="Text Box 15" descr="Pink tissue paper"/>
          <p:cNvSpPr txBox="1"/>
          <p:nvPr/>
        </p:nvSpPr>
        <p:spPr>
          <a:xfrm>
            <a:off x="406395" y="2057400"/>
            <a:ext cx="1117597" cy="5794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CD8019"/>
                </a:solidFill>
                <a:uFillTx/>
                <a:latin typeface="Times New Roman" pitchFamily="18"/>
                <a:ea typeface=""/>
                <a:cs typeface=""/>
              </a:rPr>
              <a:t>1.3</a:t>
            </a:r>
          </a:p>
        </p:txBody>
      </p:sp>
      <p:sp>
        <p:nvSpPr>
          <p:cNvPr id="6" name="Line 21"/>
          <p:cNvSpPr/>
          <p:nvPr/>
        </p:nvSpPr>
        <p:spPr>
          <a:xfrm rot="5399996" flipH="1">
            <a:off x="6096007" y="-5867398"/>
            <a:ext cx="0" cy="12191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63495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7" name="Line 23"/>
          <p:cNvSpPr/>
          <p:nvPr/>
        </p:nvSpPr>
        <p:spPr>
          <a:xfrm rot="5399996" flipH="1">
            <a:off x="1015984" y="600070"/>
            <a:ext cx="0" cy="8128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rgbClr val="B6CEAA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8" name="Line 24"/>
          <p:cNvSpPr/>
          <p:nvPr/>
        </p:nvSpPr>
        <p:spPr>
          <a:xfrm rot="16200004" flipH="1" flipV="1">
            <a:off x="139697" y="495307"/>
            <a:ext cx="9905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rgbClr val="B6CEAA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9" name="Freeform 31"/>
          <p:cNvSpPr/>
          <p:nvPr/>
        </p:nvSpPr>
        <p:spPr>
          <a:xfrm>
            <a:off x="0" y="2057400"/>
            <a:ext cx="1524003" cy="6096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92"/>
              <a:gd name="f8" fmla="+- 0 0 -90"/>
              <a:gd name="f9" fmla="*/ f3 1 96"/>
              <a:gd name="f10" fmla="*/ f4 1 192"/>
              <a:gd name="f11" fmla="+- f7 0 f5"/>
              <a:gd name="f12" fmla="+- f6 0 f5"/>
              <a:gd name="f13" fmla="*/ f8 f0 1"/>
              <a:gd name="f14" fmla="*/ f12 1 96"/>
              <a:gd name="f15" fmla="*/ f11 1 192"/>
              <a:gd name="f16" fmla="*/ 0 f12 1"/>
              <a:gd name="f17" fmla="*/ 0 f11 1"/>
              <a:gd name="f18" fmla="*/ 2147483646 f12 1"/>
              <a:gd name="f19" fmla="*/ 1935480000 f11 1"/>
              <a:gd name="f20" fmla="*/ f13 1 f2"/>
              <a:gd name="f21" fmla="*/ f16 1 96"/>
              <a:gd name="f22" fmla="*/ f17 1 192"/>
              <a:gd name="f23" fmla="*/ f18 1 96"/>
              <a:gd name="f24" fmla="*/ f19 1 192"/>
              <a:gd name="f25" fmla="*/ 0 1 f14"/>
              <a:gd name="f26" fmla="*/ f6 1 f14"/>
              <a:gd name="f27" fmla="*/ 0 1 f15"/>
              <a:gd name="f28" fmla="*/ f7 1 f15"/>
              <a:gd name="f29" fmla="+- f20 0 f1"/>
              <a:gd name="f30" fmla="*/ f21 1 f14"/>
              <a:gd name="f31" fmla="*/ f22 1 f15"/>
              <a:gd name="f32" fmla="*/ f23 1 f14"/>
              <a:gd name="f33" fmla="*/ f24 1 f15"/>
              <a:gd name="f34" fmla="*/ f25 f9 1"/>
              <a:gd name="f35" fmla="*/ f26 f9 1"/>
              <a:gd name="f36" fmla="*/ f28 f10 1"/>
              <a:gd name="f37" fmla="*/ f27 f10 1"/>
              <a:gd name="f38" fmla="*/ f30 f9 1"/>
              <a:gd name="f39" fmla="*/ f31 f10 1"/>
              <a:gd name="f40" fmla="*/ f32 f9 1"/>
              <a:gd name="f41" fmla="*/ f33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8" y="f39"/>
              </a:cxn>
              <a:cxn ang="f29">
                <a:pos x="f40" y="f39"/>
              </a:cxn>
              <a:cxn ang="f29">
                <a:pos x="f40" y="f41"/>
              </a:cxn>
            </a:cxnLst>
            <a:rect l="f34" t="f37" r="f35" b="f36"/>
            <a:pathLst>
              <a:path w="96" h="192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</a:path>
            </a:pathLst>
          </a:custGeom>
          <a:noFill/>
          <a:ln w="12701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pic>
        <p:nvPicPr>
          <p:cNvPr id="1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64395" y="2019296"/>
            <a:ext cx="4284128" cy="40592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ctangle 16"/>
          <p:cNvSpPr txBox="1">
            <a:spLocks noGrp="1"/>
          </p:cNvSpPr>
          <p:nvPr>
            <p:ph type="ctrTitle"/>
          </p:nvPr>
        </p:nvSpPr>
        <p:spPr>
          <a:xfrm>
            <a:off x="1625602" y="609603"/>
            <a:ext cx="7924803" cy="1295403"/>
          </a:xfrm>
        </p:spPr>
        <p:txBody>
          <a:bodyPr anchor="t"/>
          <a:lstStyle>
            <a:lvl1pPr>
              <a:defRPr sz="3600">
                <a:latin typeface="Times New Roman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7"/>
          <p:cNvSpPr txBox="1">
            <a:spLocks noGrp="1"/>
          </p:cNvSpPr>
          <p:nvPr>
            <p:ph type="subTitle" idx="1"/>
          </p:nvPr>
        </p:nvSpPr>
        <p:spPr>
          <a:xfrm>
            <a:off x="609603" y="2819396"/>
            <a:ext cx="5994404" cy="3352803"/>
          </a:xfrm>
        </p:spPr>
        <p:txBody>
          <a:bodyPr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077C97"/>
                </a:solidFill>
                <a:latin typeface="Arial Narrow" pitchFamily="34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Footer Placeholder 9"/>
          <p:cNvSpPr txBox="1">
            <a:spLocks noGrp="1"/>
          </p:cNvSpPr>
          <p:nvPr>
            <p:ph type="ftr" sz="quarter" idx="9"/>
          </p:nvPr>
        </p:nvSpPr>
        <p:spPr>
          <a:xfrm>
            <a:off x="2336804" y="6305546"/>
            <a:ext cx="9245598" cy="476246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 © 2016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4233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2A81C12D-874B-41FC-85C8-5433E6C2949D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093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B1DD20BE-4109-44F3-B160-C2D9980E8381}" type="slidenum">
              <a:t>‹#›</a:t>
            </a:fld>
            <a:endParaRPr lang="en-CA"/>
          </a:p>
        </p:txBody>
      </p:sp>
      <p:sp>
        <p:nvSpPr>
          <p:cNvPr id="5" name="Footer Placeholder 9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1861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F6409F85-9AF2-4AED-8A70-6A70FF0EDEB4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66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3"/>
          </p:nvPr>
        </p:nvSpPr>
        <p:spPr>
          <a:xfrm>
            <a:off x="6197602" y="3962396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76C9DA66-E31C-422E-A85E-CFBF3E5AC9C3}" type="slidenum">
              <a:t>‹#›</a:t>
            </a:fld>
            <a:endParaRPr lang="en-CA"/>
          </a:p>
        </p:txBody>
      </p:sp>
      <p:sp>
        <p:nvSpPr>
          <p:cNvPr id="7" name="Footer Placeholder 9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05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A4AC134C-CF33-4F4A-8793-23DA1BF2CE29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E9D1CB-C574-4E16-9546-467479211E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286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9572D4FF-E0D1-48A7-A668-16483B61926D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6785B-E20A-41C5-9AC8-55A3056F439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249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BD6657BA-3E90-4BB9-BAE1-AC96C4F80794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F0ABE9-BFFE-4F35-BD62-46D7E6B1A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53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F52D6875-3561-4640-8037-389E8CA04D68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453BEB-778C-4BA2-B61B-E74654C447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87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76BF179F-D346-4EA0-AEDF-C1466CC36862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AED48-6D96-4F32-8534-6DD58D9BC5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6639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DFA187EC-F7AD-4E90-832E-3BAE4ADFA3EB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9A0460-ABAA-45C5-8056-F0EA219C678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997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52C169D1-0A50-4293-941B-E08A57502B32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FF8171-280C-4835-90C5-6610B1FA8D9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290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2CA069FD-149F-4013-9FBC-18669F0E0073}" type="datetime1">
              <a:rPr lang="en-US"/>
              <a:pPr lvl="0"/>
              <a:t>9/28/2021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0B053A-69CB-4709-9A69-10DC1A94D57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4441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B5E569E6-2968-4C95-930C-A27201D07E41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9B62EA1C-D3CF-43B2-A347-5EB7BFCB9FB1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sldNum" sz="quarter" idx="4"/>
          </p:nvPr>
        </p:nvSpPr>
        <p:spPr>
          <a:xfrm>
            <a:off x="9042401" y="6307138"/>
            <a:ext cx="2540002" cy="474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r>
              <a:rPr lang="en-GB"/>
              <a:t>Slide 1.3- </a:t>
            </a:r>
            <a:fld id="{F8BAB90D-0F87-44CA-8404-A7E11216B07B}" type="slidenum">
              <a:t>‹#›</a:t>
            </a:fld>
            <a:endParaRPr lang="en-CA"/>
          </a:p>
        </p:txBody>
      </p:sp>
      <p:sp>
        <p:nvSpPr>
          <p:cNvPr id="3" name="Rectangle 5"/>
          <p:cNvSpPr txBox="1">
            <a:spLocks noGrp="1"/>
          </p:cNvSpPr>
          <p:nvPr>
            <p:ph type="title"/>
          </p:nvPr>
        </p:nvSpPr>
        <p:spPr>
          <a:xfrm>
            <a:off x="609603" y="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609603" y="6305546"/>
            <a:ext cx="8432797" cy="476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r>
              <a:rPr lang="en-GB"/>
              <a:t> © 2012 Pearson Education, Inc.</a:t>
            </a:r>
          </a:p>
        </p:txBody>
      </p:sp>
      <p:sp>
        <p:nvSpPr>
          <p:cNvPr id="6" name="Line 13"/>
          <p:cNvSpPr/>
          <p:nvPr/>
        </p:nvSpPr>
        <p:spPr>
          <a:xfrm rot="5399996" flipH="1">
            <a:off x="6096007" y="-5029195"/>
            <a:ext cx="0" cy="12191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63495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77C97"/>
          </a:solidFill>
          <a:uFillTx/>
          <a:latin typeface="Arial Narrow"/>
          <a:ea typeface=""/>
          <a:cs typeface=""/>
        </a:defRPr>
      </a:lvl1pPr>
    </p:titleStyle>
    <p:bodyStyle>
      <a:lvl1pPr marL="342900" marR="0" lvl="0" indent="-34290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1pPr>
      <a:lvl2pPr marL="742950" marR="0" lvl="1" indent="-285750" algn="l" defTabSz="914400" rtl="0" fontAlgn="auto" hangingPunct="0">
        <a:lnSpc>
          <a:spcPct val="100000"/>
        </a:lnSpc>
        <a:spcBef>
          <a:spcPts val="7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2pPr>
      <a:lvl3pPr marL="1143000" marR="0" lvl="2" indent="-228600" algn="l" defTabSz="914400" rtl="0" fontAlgn="auto" hangingPunct="0">
        <a:lnSpc>
          <a:spcPct val="100000"/>
        </a:lnSpc>
        <a:spcBef>
          <a:spcPts val="6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3pPr>
      <a:lvl4pPr marL="1600200" marR="0" lvl="3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4pPr>
      <a:lvl5pPr marL="2057400" marR="0" lvl="4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8.wmf"/><Relationship Id="rId3" Type="http://schemas.openxmlformats.org/officeDocument/2006/relationships/image" Target="../media/image53.png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3364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GB" dirty="0"/>
              <a:t>           </a:t>
            </a:r>
            <a:r>
              <a:rPr lang="en-GB" sz="4000" dirty="0">
                <a:solidFill>
                  <a:srgbClr val="FFFFFF"/>
                </a:solidFill>
              </a:rPr>
              <a:t>FACULTY OF INFORMATION TECHNOLOGY</a:t>
            </a:r>
          </a:p>
        </p:txBody>
      </p:sp>
      <p:pic>
        <p:nvPicPr>
          <p:cNvPr id="3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857" y="0"/>
            <a:ext cx="1233745" cy="1336432"/>
          </a:xfrm>
        </p:spPr>
      </p:pic>
      <p:sp>
        <p:nvSpPr>
          <p:cNvPr id="4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9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554DA3-6C1B-4646-B032-FBFE1C076D2D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1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Slide Number Placeholder 13"/>
          <p:cNvSpPr txBox="1"/>
          <p:nvPr/>
        </p:nvSpPr>
        <p:spPr>
          <a:xfrm>
            <a:off x="3578678" y="6256132"/>
            <a:ext cx="5037292" cy="565556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1097280" y="1906075"/>
            <a:ext cx="10058400" cy="3416320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       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dirty="0">
                <a:solidFill>
                  <a:schemeClr val="bg1"/>
                </a:solidFill>
                <a:latin typeface="Times New Roman" pitchFamily="18"/>
                <a:ea typeface=""/>
                <a:cs typeface=""/>
              </a:rPr>
              <a:t>Lecture 1 - Linear equations in Linear Algebra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endParaRPr lang="en-GB" sz="6000" b="0" i="0" u="none" strike="noStrike" kern="1200" cap="none" spc="0" baseline="0" dirty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1347743" y="4557561"/>
            <a:ext cx="980793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 dirty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10084158" y="1336432"/>
            <a:ext cx="156620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FALL, 2020</a:t>
            </a: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ABB420-B19B-4AB8-85F3-1A5A478BDE8D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Date Placeholder 12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C1FEE2-BEC4-4536-8457-AD06903C4024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Date Placeholder 1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907238-4CCE-4E1F-88CC-324C8630EAF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Footer Placeholder 1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6" name="Slide Number Placeholder 1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8FF0CE-BE02-46E1-A38F-39C239B31612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4127" y="2967337"/>
            <a:ext cx="9383837" cy="1754322"/>
          </a:xfrm>
          <a:prstGeom prst="rect">
            <a:avLst/>
          </a:pr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1.2 ROW REDUCTION AND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 ECHELON FORM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6914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 Row Reduction and Echelon Form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A21AC2-4605-4323-A09B-C6E609F1A7F3}" type="slidenum">
              <a:t>11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3" y="1825627"/>
            <a:ext cx="10515600" cy="43513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16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609603" marR="0" lvl="0" indent="-60960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A rectangular matrix is in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echelon form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(or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row echelon form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) if it has the following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three properties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:</a:t>
            </a:r>
          </a:p>
          <a:p>
            <a:pPr marL="1371600" marR="0" lvl="2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All nonzero rows are above any rows of all zeros.</a:t>
            </a:r>
          </a:p>
          <a:p>
            <a:pPr marL="1371600" marR="0" lvl="2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Each leading entry of a row is in a column to the right of the leading entry of the row above it.</a:t>
            </a:r>
          </a:p>
          <a:p>
            <a:pPr marL="1371600" marR="0" lvl="2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All entries in a column below a leading entry are zeros.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37CE56-AE72-4BAD-A4E3-498F7DFEDC98}" type="slidenum">
              <a:t>11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C3EA52-7A46-43D7-8BB0-2E3658F2AEA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83E8C1-9CCC-464D-9608-05B2767FB9C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CB5525-226F-4C56-9509-F7AAC637A65C}" type="slidenum">
              <a:t>11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2846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PIVOT POSITION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78406"/>
            <a:ext cx="10515600" cy="4351336"/>
          </a:xfrm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endParaRPr lang="en-US">
              <a:solidFill>
                <a:srgbClr val="7030A0"/>
              </a:solidFill>
            </a:endParaRPr>
          </a:p>
          <a:p>
            <a:pPr lvl="0"/>
            <a:endParaRPr lang="en-US">
              <a:solidFill>
                <a:srgbClr val="7030A0"/>
              </a:solidFill>
            </a:endParaRPr>
          </a:p>
          <a:p>
            <a:pPr lvl="0"/>
            <a:r>
              <a:rPr lang="en-US" sz="3600">
                <a:solidFill>
                  <a:srgbClr val="7030A0"/>
                </a:solidFill>
              </a:rPr>
              <a:t>Definition</a:t>
            </a:r>
            <a:r>
              <a:rPr lang="en-US" sz="3600"/>
              <a:t> : A pivot position in a matrix A is a location in A that corresponds to a leading 1 in the reduced echelon form of A. A pivot column is a column of A that contain a pivot position.</a:t>
            </a:r>
            <a:endParaRPr lang="en-GB" sz="3600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6C99CE-0C64-4F4F-BDA7-20ED79208AA4}" type="slidenum">
              <a:t>12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98C733-BDB1-4D09-A8B5-233121A97917}" type="slidenum">
              <a:t>12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6AD810-945B-4BD7-B857-447F0959C26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A62834-BE50-4C44-B569-D0356857D56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1E58CB-B3DA-4A26-AF10-E1F08396D7DB}" type="slidenum">
              <a:t>12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5812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PIVOT POSITION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603720"/>
            <a:ext cx="10515600" cy="4614199"/>
          </a:xfrm>
        </p:spPr>
        <p:txBody>
          <a:bodyPr/>
          <a:lstStyle/>
          <a:p>
            <a:pPr lvl="0">
              <a:lnSpc>
                <a:spcPct val="60000"/>
              </a:lnSpc>
            </a:pPr>
            <a:r>
              <a:rPr lang="en-US" sz="2600" b="1"/>
              <a:t>Example 2:</a:t>
            </a:r>
            <a:r>
              <a:rPr lang="en-US" sz="2600"/>
              <a:t> </a:t>
            </a:r>
            <a:r>
              <a:rPr lang="en-US" sz="2600" b="1">
                <a:solidFill>
                  <a:srgbClr val="7030A0"/>
                </a:solidFill>
              </a:rPr>
              <a:t>Row reduce the matrix</a:t>
            </a:r>
            <a:r>
              <a:rPr lang="en-US" sz="2600"/>
              <a:t> </a:t>
            </a:r>
            <a:r>
              <a:rPr lang="en-US" sz="2600" i="1"/>
              <a:t>A</a:t>
            </a:r>
            <a:r>
              <a:rPr lang="en-US" sz="2600"/>
              <a:t> below to echelon form, and locate </a:t>
            </a:r>
            <a:endParaRPr lang="vi-VN" sz="2600"/>
          </a:p>
          <a:p>
            <a:pPr marL="0" lvl="0" indent="0">
              <a:lnSpc>
                <a:spcPct val="60000"/>
              </a:lnSpc>
              <a:buNone/>
            </a:pPr>
            <a:r>
              <a:rPr lang="en-US" sz="2600"/>
              <a:t>the </a:t>
            </a:r>
            <a:r>
              <a:rPr lang="vi-VN" sz="2600"/>
              <a:t> </a:t>
            </a:r>
            <a:r>
              <a:rPr lang="en-US" sz="2600" b="1">
                <a:solidFill>
                  <a:srgbClr val="7030A0"/>
                </a:solidFill>
              </a:rPr>
              <a:t>pivot columns </a:t>
            </a:r>
            <a:r>
              <a:rPr lang="en-US" sz="2600"/>
              <a:t>of </a:t>
            </a:r>
            <a:r>
              <a:rPr lang="en-US" sz="2600" i="1"/>
              <a:t>A</a:t>
            </a:r>
            <a:r>
              <a:rPr lang="en-US" sz="2600"/>
              <a:t>.</a:t>
            </a:r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50000"/>
              </a:lnSpc>
            </a:pPr>
            <a:endParaRPr lang="en-US" sz="600" b="1"/>
          </a:p>
          <a:p>
            <a:pPr lvl="0">
              <a:lnSpc>
                <a:spcPct val="50000"/>
              </a:lnSpc>
            </a:pPr>
            <a:endParaRPr lang="en-US" sz="600" b="1"/>
          </a:p>
          <a:p>
            <a:pPr lvl="0">
              <a:lnSpc>
                <a:spcPct val="50000"/>
              </a:lnSpc>
            </a:pPr>
            <a:endParaRPr lang="en-US" sz="600" b="1"/>
          </a:p>
          <a:p>
            <a:pPr lvl="0">
              <a:lnSpc>
                <a:spcPct val="50000"/>
              </a:lnSpc>
            </a:pPr>
            <a:endParaRPr lang="en-US" sz="800" b="1"/>
          </a:p>
          <a:p>
            <a:pPr lvl="0">
              <a:lnSpc>
                <a:spcPct val="50000"/>
              </a:lnSpc>
            </a:pPr>
            <a:endParaRPr lang="en-US" sz="800" b="1"/>
          </a:p>
          <a:p>
            <a:pPr lvl="0">
              <a:lnSpc>
                <a:spcPct val="50000"/>
              </a:lnSpc>
            </a:pPr>
            <a:endParaRPr lang="en-US" sz="1400" b="1"/>
          </a:p>
          <a:p>
            <a:pPr lvl="0">
              <a:lnSpc>
                <a:spcPct val="50000"/>
              </a:lnSpc>
            </a:pPr>
            <a:endParaRPr lang="en-US" sz="1700" b="1"/>
          </a:p>
          <a:p>
            <a:pPr lvl="0">
              <a:lnSpc>
                <a:spcPct val="50000"/>
              </a:lnSpc>
            </a:pPr>
            <a:endParaRPr lang="vi-VN" sz="2600" b="1"/>
          </a:p>
          <a:p>
            <a:pPr lvl="0">
              <a:lnSpc>
                <a:spcPct val="50000"/>
              </a:lnSpc>
            </a:pPr>
            <a:r>
              <a:rPr lang="en-US" sz="2600" b="1"/>
              <a:t>Solution:</a:t>
            </a:r>
            <a:r>
              <a:rPr lang="en-US" sz="2600"/>
              <a:t> The top of the leftmost nonzero column is the first pivot </a:t>
            </a:r>
            <a:endParaRPr lang="vi-VN" sz="2600"/>
          </a:p>
          <a:p>
            <a:pPr marL="0" lvl="0" indent="0">
              <a:lnSpc>
                <a:spcPct val="50000"/>
              </a:lnSpc>
              <a:buNone/>
            </a:pPr>
            <a:r>
              <a:rPr lang="en-US" sz="2600"/>
              <a:t>position. A nonzero entry, or </a:t>
            </a:r>
            <a:r>
              <a:rPr lang="en-US" sz="2600" i="1"/>
              <a:t>pivot</a:t>
            </a:r>
            <a:r>
              <a:rPr lang="en-US" sz="2600"/>
              <a:t>, must be placed in this position.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600"/>
              <a:t>	</a:t>
            </a:r>
          </a:p>
          <a:p>
            <a:pPr lvl="0">
              <a:lnSpc>
                <a:spcPct val="60000"/>
              </a:lnSpc>
            </a:pPr>
            <a:br>
              <a:rPr lang="en-US" sz="600"/>
            </a:b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marL="0" lvl="0" indent="0">
              <a:lnSpc>
                <a:spcPct val="60000"/>
              </a:lnSpc>
              <a:buNone/>
            </a:pPr>
            <a:endParaRPr lang="en-US" sz="600"/>
          </a:p>
          <a:p>
            <a:pPr marL="0" lvl="0" indent="0">
              <a:lnSpc>
                <a:spcPct val="60000"/>
              </a:lnSpc>
              <a:buNone/>
            </a:pPr>
            <a:endParaRPr lang="en-GB" sz="600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FEE0B5-D338-46EB-8F37-63A75007AE7C}" type="slidenum">
              <a:t>13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4"/>
          <p:cNvGraphicFramePr/>
          <p:nvPr/>
        </p:nvGraphicFramePr>
        <p:xfrm>
          <a:off x="3304733" y="2404405"/>
          <a:ext cx="4724403" cy="236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24400" imgH="2362200" progId="">
                  <p:embed/>
                </p:oleObj>
              </mc:Choice>
              <mc:Fallback>
                <p:oleObj r:id="rId2" imgW="47244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4733" y="2404405"/>
                        <a:ext cx="4724403" cy="23621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54B70F-823E-4986-A31D-5F44C9C884F9}" type="slidenum">
              <a:t>13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5CAA8B-C60E-4674-8B9B-78CF94F7E3E4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E01E03-4F29-4EFE-8AA6-D95E3FD65602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8B2FC2-F41C-478D-B076-0E2320C68B5B}" type="slidenum">
              <a:t>13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 new roman 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22878"/>
            <a:ext cx="12191996" cy="1048259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/>
              <a:t>   </a:t>
            </a:r>
            <a:r>
              <a:rPr lang="en-US">
                <a:solidFill>
                  <a:srgbClr val="FFFFFF"/>
                </a:solidFill>
              </a:rPr>
              <a:t>PIVOT POSITION</a:t>
            </a:r>
          </a:p>
        </p:txBody>
      </p:sp>
      <p:graphicFrame>
        <p:nvGraphicFramePr>
          <p:cNvPr id="4" name="Object 4"/>
          <p:cNvGraphicFramePr/>
          <p:nvPr/>
        </p:nvGraphicFramePr>
        <p:xfrm>
          <a:off x="1930398" y="1654177"/>
          <a:ext cx="3278188" cy="191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51300" imgH="2362200" progId="">
                  <p:embed/>
                </p:oleObj>
              </mc:Choice>
              <mc:Fallback>
                <p:oleObj r:id="rId3" imgW="40513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398" y="1654177"/>
                        <a:ext cx="3278188" cy="19113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/>
          <p:nvPr/>
        </p:nvSpPr>
        <p:spPr>
          <a:xfrm flipH="1">
            <a:off x="2543632" y="1863272"/>
            <a:ext cx="3047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Line 6"/>
          <p:cNvSpPr/>
          <p:nvPr/>
        </p:nvSpPr>
        <p:spPr>
          <a:xfrm flipV="1">
            <a:off x="2848429" y="1482269"/>
            <a:ext cx="0" cy="381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Line 7"/>
          <p:cNvSpPr/>
          <p:nvPr/>
        </p:nvSpPr>
        <p:spPr>
          <a:xfrm>
            <a:off x="2848429" y="1482269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 Box 8" descr="Pink tissue paper"/>
          <p:cNvSpPr txBox="1"/>
          <p:nvPr/>
        </p:nvSpPr>
        <p:spPr>
          <a:xfrm>
            <a:off x="3429000" y="1257300"/>
            <a:ext cx="9905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9" name="Line 9"/>
          <p:cNvSpPr/>
          <p:nvPr/>
        </p:nvSpPr>
        <p:spPr>
          <a:xfrm flipV="1">
            <a:off x="2441512" y="3614531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Line 10"/>
          <p:cNvSpPr/>
          <p:nvPr/>
        </p:nvSpPr>
        <p:spPr>
          <a:xfrm>
            <a:off x="2441512" y="3919337"/>
            <a:ext cx="3810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Text Box 11" descr="Pink tissue paper"/>
          <p:cNvSpPr txBox="1"/>
          <p:nvPr/>
        </p:nvSpPr>
        <p:spPr>
          <a:xfrm>
            <a:off x="5280029" y="5173666"/>
            <a:ext cx="1730373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12" name="Text Box 12" descr="Pink tissue paper"/>
          <p:cNvSpPr txBox="1"/>
          <p:nvPr/>
        </p:nvSpPr>
        <p:spPr>
          <a:xfrm>
            <a:off x="2745010" y="3584283"/>
            <a:ext cx="1981203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 column</a:t>
            </a:r>
          </a:p>
        </p:txBody>
      </p:sp>
      <p:graphicFrame>
        <p:nvGraphicFramePr>
          <p:cNvPr id="13" name="Object 4"/>
          <p:cNvGraphicFramePr/>
          <p:nvPr/>
        </p:nvGraphicFramePr>
        <p:xfrm>
          <a:off x="6065507" y="1632286"/>
          <a:ext cx="3420934" cy="192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203700" imgH="2362200" progId="">
                  <p:embed/>
                </p:oleObj>
              </mc:Choice>
              <mc:Fallback>
                <p:oleObj r:id="rId5" imgW="42037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5507" y="1632286"/>
                        <a:ext cx="3420934" cy="192246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6"/>
          <p:cNvSpPr/>
          <p:nvPr/>
        </p:nvSpPr>
        <p:spPr>
          <a:xfrm flipH="1">
            <a:off x="7208507" y="2394292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Line 7"/>
          <p:cNvSpPr/>
          <p:nvPr/>
        </p:nvSpPr>
        <p:spPr>
          <a:xfrm flipV="1">
            <a:off x="7437107" y="1479892"/>
            <a:ext cx="0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6" name="Line 9"/>
          <p:cNvSpPr/>
          <p:nvPr/>
        </p:nvSpPr>
        <p:spPr>
          <a:xfrm>
            <a:off x="7437107" y="1479892"/>
            <a:ext cx="5333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7" name="Text Box 10" descr="Pink tissue paper"/>
          <p:cNvSpPr txBox="1"/>
          <p:nvPr/>
        </p:nvSpPr>
        <p:spPr>
          <a:xfrm>
            <a:off x="7894307" y="1251292"/>
            <a:ext cx="9905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18" name="Line 11"/>
          <p:cNvSpPr/>
          <p:nvPr/>
        </p:nvSpPr>
        <p:spPr>
          <a:xfrm flipV="1">
            <a:off x="7010915" y="3537292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9" name="Line 12"/>
          <p:cNvSpPr/>
          <p:nvPr/>
        </p:nvSpPr>
        <p:spPr>
          <a:xfrm>
            <a:off x="7010915" y="3765892"/>
            <a:ext cx="6858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0" name="Text Box 13" descr="Pink tissue paper"/>
          <p:cNvSpPr txBox="1"/>
          <p:nvPr/>
        </p:nvSpPr>
        <p:spPr>
          <a:xfrm>
            <a:off x="7703810" y="3435336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Next pivot column</a:t>
            </a:r>
          </a:p>
        </p:txBody>
      </p:sp>
      <p:graphicFrame>
        <p:nvGraphicFramePr>
          <p:cNvPr id="21" name="Object 6"/>
          <p:cNvGraphicFramePr/>
          <p:nvPr/>
        </p:nvGraphicFramePr>
        <p:xfrm>
          <a:off x="1934248" y="4284658"/>
          <a:ext cx="2864924" cy="200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378200" imgH="2362200" progId="">
                  <p:embed/>
                </p:oleObj>
              </mc:Choice>
              <mc:Fallback>
                <p:oleObj r:id="rId7" imgW="33782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4248" y="4284658"/>
                        <a:ext cx="2864924" cy="200329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/>
          <p:nvPr/>
        </p:nvGraphicFramePr>
        <p:xfrm>
          <a:off x="6096003" y="4197342"/>
          <a:ext cx="2788910" cy="1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378200" imgH="2362200" progId="">
                  <p:embed/>
                </p:oleObj>
              </mc:Choice>
              <mc:Fallback>
                <p:oleObj r:id="rId9" imgW="33782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3" y="4197342"/>
                        <a:ext cx="2788910" cy="194985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6"/>
          <p:cNvSpPr/>
          <p:nvPr/>
        </p:nvSpPr>
        <p:spPr>
          <a:xfrm flipH="1">
            <a:off x="8058150" y="5500472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4" name="Line 7"/>
          <p:cNvSpPr/>
          <p:nvPr/>
        </p:nvSpPr>
        <p:spPr>
          <a:xfrm flipV="1">
            <a:off x="8286750" y="3919337"/>
            <a:ext cx="0" cy="1600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5" name="Line 10"/>
          <p:cNvSpPr/>
          <p:nvPr/>
        </p:nvSpPr>
        <p:spPr>
          <a:xfrm flipV="1">
            <a:off x="6396264" y="6157898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6" name="Line 11"/>
          <p:cNvSpPr/>
          <p:nvPr/>
        </p:nvSpPr>
        <p:spPr>
          <a:xfrm flipV="1">
            <a:off x="6929661" y="6157898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7" name="Line 12"/>
          <p:cNvSpPr/>
          <p:nvPr/>
        </p:nvSpPr>
        <p:spPr>
          <a:xfrm flipV="1">
            <a:off x="8225064" y="6157898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8" name="Line 13"/>
          <p:cNvSpPr/>
          <p:nvPr/>
        </p:nvSpPr>
        <p:spPr>
          <a:xfrm>
            <a:off x="6396264" y="6386498"/>
            <a:ext cx="30479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9" name="Text Box 9" descr="Pink tissue paper"/>
          <p:cNvSpPr txBox="1"/>
          <p:nvPr/>
        </p:nvSpPr>
        <p:spPr>
          <a:xfrm>
            <a:off x="8829675" y="3753017"/>
            <a:ext cx="12191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30" name="Text Box 14" descr="Pink tissue paper"/>
          <p:cNvSpPr txBox="1"/>
          <p:nvPr/>
        </p:nvSpPr>
        <p:spPr>
          <a:xfrm>
            <a:off x="8286750" y="6330939"/>
            <a:ext cx="25146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 columns</a:t>
            </a:r>
          </a:p>
        </p:txBody>
      </p:sp>
      <p:sp>
        <p:nvSpPr>
          <p:cNvPr id="31" name="Line 7"/>
          <p:cNvSpPr/>
          <p:nvPr/>
        </p:nvSpPr>
        <p:spPr>
          <a:xfrm flipV="1">
            <a:off x="7194224" y="3960805"/>
            <a:ext cx="0" cy="1092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2" name="Line 6"/>
          <p:cNvSpPr/>
          <p:nvPr/>
        </p:nvSpPr>
        <p:spPr>
          <a:xfrm flipH="1">
            <a:off x="6965624" y="5048018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3" name="Line 7"/>
          <p:cNvSpPr/>
          <p:nvPr/>
        </p:nvSpPr>
        <p:spPr>
          <a:xfrm flipV="1">
            <a:off x="6677149" y="3954450"/>
            <a:ext cx="7607" cy="5766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4" name="Line 6"/>
          <p:cNvSpPr/>
          <p:nvPr/>
        </p:nvSpPr>
        <p:spPr>
          <a:xfrm flipH="1">
            <a:off x="6456157" y="4506666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5" name="Line 13"/>
          <p:cNvSpPr/>
          <p:nvPr/>
        </p:nvSpPr>
        <p:spPr>
          <a:xfrm flipV="1">
            <a:off x="6684757" y="3954450"/>
            <a:ext cx="2171928" cy="479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6" name="Footer Placeholder 3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37" name="Slide Number Placeholder 3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1F1AE4-EEAD-42D6-9881-F39D073E9DC3}" type="slidenum">
              <a:t>14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8" name="Date Placeholder 3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CF8B9D-A43B-4D6C-A3FF-6EA8B9C6560B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9" name="Date Placeholder 3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A752ED-FCDE-41D0-B125-2E452313AC8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40" name="Footer Placeholder 3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41" name="Slide Number Placeholder 4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C6ECF5-B6C9-461B-9B8E-04432F63C862}" type="slidenum">
              <a:t>14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873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486275"/>
          </a:xfrm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r>
              <a:rPr lang="en-US" b="1">
                <a:cs typeface="Times New Roman" pitchFamily="18"/>
              </a:rPr>
              <a:t>Example:</a:t>
            </a:r>
            <a:r>
              <a:rPr lang="en-US">
                <a:cs typeface="Times New Roman" pitchFamily="18"/>
              </a:rPr>
              <a:t> Apply elementary row operations to transform the following matrix first into echelon form and then into reduced echelon form: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 b="1">
                <a:solidFill>
                  <a:srgbClr val="7030A0"/>
                </a:solidFill>
                <a:cs typeface="Times New Roman" pitchFamily="18"/>
              </a:rPr>
              <a:t>STEP 1</a:t>
            </a:r>
            <a:r>
              <a:rPr lang="en-US" b="1">
                <a:cs typeface="Times New Roman" pitchFamily="18"/>
              </a:rPr>
              <a:t>:</a:t>
            </a:r>
            <a:r>
              <a:rPr lang="en-US">
                <a:cs typeface="Times New Roman" pitchFamily="18"/>
              </a:rPr>
              <a:t> Begin with the leftmost nonzero column. This is a pivot column. The pivot position is at the top.</a:t>
            </a:r>
          </a:p>
          <a:p>
            <a:pPr lvl="0"/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075009-F11C-4957-AF25-9B8C78BF75F3}" type="slidenum">
              <a:t>15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4"/>
          <p:cNvGraphicFramePr/>
          <p:nvPr/>
        </p:nvGraphicFramePr>
        <p:xfrm>
          <a:off x="3453176" y="3230876"/>
          <a:ext cx="44068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6900" imgH="1778000" progId="">
                  <p:embed/>
                </p:oleObj>
              </mc:Choice>
              <mc:Fallback>
                <p:oleObj r:id="rId2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3176" y="3230876"/>
                        <a:ext cx="44068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099EE9-C8B0-436A-8C21-D2DB0AFE1EFF}" type="slidenum">
              <a:t>15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C74370-802A-4EA2-A38D-267A4BBF4609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A5444D-6AD5-4E3F-85C9-36CC6D4EE2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CBA4A2-CB37-434F-A5E5-B6CFDE2C96FF}" type="slidenum">
              <a:t>15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3220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ROW REDUCTION ALGORITHM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ph idx="1"/>
          </p:nvPr>
        </p:nvGraphicFramePr>
        <p:xfrm>
          <a:off x="3703320" y="1393097"/>
          <a:ext cx="44068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6900" imgH="1778000" progId="">
                  <p:embed/>
                </p:oleObj>
              </mc:Choice>
              <mc:Fallback>
                <p:oleObj r:id="rId2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3320" y="1393097"/>
                        <a:ext cx="4406895" cy="177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08F873-A7AA-452A-A45C-7D08F746F95C}" type="slidenum">
              <a:t>16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Line 8"/>
          <p:cNvSpPr/>
          <p:nvPr/>
        </p:nvSpPr>
        <p:spPr>
          <a:xfrm>
            <a:off x="4038603" y="3399693"/>
            <a:ext cx="7619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Line 6"/>
          <p:cNvSpPr/>
          <p:nvPr/>
        </p:nvSpPr>
        <p:spPr>
          <a:xfrm flipV="1">
            <a:off x="4018394" y="3171093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vi-V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 Box 9" descr="Pink tissue paper"/>
          <p:cNvSpPr txBox="1"/>
          <p:nvPr/>
        </p:nvSpPr>
        <p:spPr>
          <a:xfrm>
            <a:off x="4763767" y="3074788"/>
            <a:ext cx="22860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Pio</a:t>
            </a:r>
            <a:r>
              <a:rPr lang="en-US" sz="2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v</a:t>
            </a:r>
            <a:r>
              <a:rPr lang="en-US" sz="24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t column</a:t>
            </a:r>
          </a:p>
        </p:txBody>
      </p:sp>
      <p:sp>
        <p:nvSpPr>
          <p:cNvPr id="9" name="Rectangle 9"/>
          <p:cNvSpPr/>
          <p:nvPr/>
        </p:nvSpPr>
        <p:spPr>
          <a:xfrm>
            <a:off x="1271592" y="3724012"/>
            <a:ext cx="9958382" cy="20621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>
              <a:solidFill>
                <a:srgbClr val="3366FF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STEP 2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:</a:t>
            </a: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Select a nonzero entry in the pivot column as a pivot. If necessary, interchange rows to move this entry into the pivot position</a:t>
            </a:r>
            <a:endParaRPr lang="en-GB" sz="3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7B062D-AC9C-4829-898A-12D647D2C264}" type="slidenum">
              <a:t>16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Date Placeholder 11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D95F2F-FF69-49CF-92A4-283201D1EA5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Date Placeholder 12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3D6B94-FD04-41CF-AE3B-96B5452E1CB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Footer Placeholder 1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5" name="Slide Number Placeholder 1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2446C7-E0CC-41F6-BF1A-C5E9534ECB28}" type="slidenum">
              <a:t>16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0204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Interchange rows 1 and 3. (We could have interchanged rows 1 and 2 instead)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 b="1">
                <a:solidFill>
                  <a:srgbClr val="7030A0"/>
                </a:solidFill>
                <a:cs typeface="Times New Roman" pitchFamily="18"/>
              </a:rPr>
              <a:t>STEP 3</a:t>
            </a:r>
            <a:r>
              <a:rPr lang="en-US" b="1">
                <a:cs typeface="Times New Roman" pitchFamily="18"/>
              </a:rPr>
              <a:t>:</a:t>
            </a:r>
            <a:r>
              <a:rPr lang="en-US">
                <a:cs typeface="Times New Roman" pitchFamily="18"/>
              </a:rPr>
              <a:t> Use row replacement operations to create zeros in all positions below the pivot.</a:t>
            </a:r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152631" y="2764807"/>
          <a:ext cx="44068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6900" imgH="1778000" progId="">
                  <p:embed/>
                </p:oleObj>
              </mc:Choice>
              <mc:Fallback>
                <p:oleObj r:id="rId2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2631" y="2764807"/>
                        <a:ext cx="44068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/>
          <p:nvPr/>
        </p:nvSpPr>
        <p:spPr>
          <a:xfrm>
            <a:off x="3485866" y="2536207"/>
            <a:ext cx="8382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6154F4-0C15-4251-9EB9-B8E56896AB7F}" type="slidenum">
              <a:t>17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775604-0091-4E15-8E5A-AFC92D93270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Text Box 8" descr="Pink tissue paper"/>
          <p:cNvSpPr txBox="1"/>
          <p:nvPr/>
        </p:nvSpPr>
        <p:spPr>
          <a:xfrm>
            <a:off x="4348136" y="2291687"/>
            <a:ext cx="13716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10" name="Line 6"/>
          <p:cNvSpPr/>
          <p:nvPr/>
        </p:nvSpPr>
        <p:spPr>
          <a:xfrm flipV="1">
            <a:off x="3485866" y="2536207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Date Placeholder 10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239553-8EAE-42D3-BDBE-AA108DBDD3D4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Footer Placeholder 11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3" name="Slide Number Placeholder 12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A89292-2257-4750-A8CA-910449F766A8}" type="slidenum">
              <a:t>17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8471" y="0"/>
            <a:ext cx="12093525" cy="984671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57275" y="984671"/>
            <a:ext cx="10296528" cy="5205112"/>
          </a:xfrm>
        </p:spPr>
        <p:txBody>
          <a:bodyPr/>
          <a:lstStyle/>
          <a:p>
            <a:pPr lvl="0"/>
            <a:r>
              <a:rPr lang="vi-VN" b="1">
                <a:solidFill>
                  <a:srgbClr val="7030A0"/>
                </a:solidFill>
                <a:cs typeface="Times New Roman" pitchFamily="18"/>
              </a:rPr>
              <a:t>Step 4 </a:t>
            </a:r>
            <a:r>
              <a:rPr lang="vi-VN">
                <a:cs typeface="Times New Roman" pitchFamily="18"/>
              </a:rPr>
              <a:t>: </a:t>
            </a:r>
            <a:r>
              <a:rPr lang="en-US">
                <a:cs typeface="Times New Roman" pitchFamily="18"/>
              </a:rPr>
              <a:t>With row 1 covered, step 1 shows that column 2 is the next pivot column; for step 2, select as a pivot the “top” entry in that column</a:t>
            </a:r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For step 3, we could insert an optional step of dividing the “top” row of the submatrix by the pivot, 2. Instead, we add- 3/2  times the “top” row to the row below.</a:t>
            </a:r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1AFFC7-9654-43A8-AC44-9CB78EB841B6}" type="slidenum">
              <a:t>18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5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6D6A0D-361C-42A5-B111-B1852DF6E15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607774" y="2544500"/>
          <a:ext cx="403860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6900" imgH="1778000" progId="">
                  <p:embed/>
                </p:oleObj>
              </mc:Choice>
              <mc:Fallback>
                <p:oleObj r:id="rId3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7774" y="2544500"/>
                        <a:ext cx="4038603" cy="162877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8"/>
          <p:cNvCxnSpPr/>
          <p:nvPr/>
        </p:nvCxnSpPr>
        <p:spPr>
          <a:xfrm>
            <a:off x="3896752" y="2973336"/>
            <a:ext cx="3657600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9" name="Straight Connector 10"/>
          <p:cNvCxnSpPr/>
          <p:nvPr/>
        </p:nvCxnSpPr>
        <p:spPr>
          <a:xfrm>
            <a:off x="3896752" y="3444928"/>
            <a:ext cx="3657600" cy="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0" name="Straight Connector 12"/>
          <p:cNvCxnSpPr/>
          <p:nvPr/>
        </p:nvCxnSpPr>
        <p:spPr>
          <a:xfrm>
            <a:off x="4726743" y="3322097"/>
            <a:ext cx="253216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11" name="Straight Connector 14"/>
          <p:cNvCxnSpPr/>
          <p:nvPr/>
        </p:nvCxnSpPr>
        <p:spPr>
          <a:xfrm flipV="1">
            <a:off x="4979959" y="2354890"/>
            <a:ext cx="0" cy="967207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12" name="Straight Connector 16"/>
          <p:cNvCxnSpPr/>
          <p:nvPr/>
        </p:nvCxnSpPr>
        <p:spPr>
          <a:xfrm>
            <a:off x="4979959" y="2354890"/>
            <a:ext cx="647121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3" name="Text Box 11" descr="Pink tissue paper"/>
          <p:cNvSpPr txBox="1"/>
          <p:nvPr/>
        </p:nvSpPr>
        <p:spPr>
          <a:xfrm>
            <a:off x="5543257" y="2097907"/>
            <a:ext cx="14477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cxnSp>
        <p:nvCxnSpPr>
          <p:cNvPr id="14" name="Straight Connector 19"/>
          <p:cNvCxnSpPr/>
          <p:nvPr/>
        </p:nvCxnSpPr>
        <p:spPr>
          <a:xfrm>
            <a:off x="4684544" y="4117652"/>
            <a:ext cx="0" cy="491618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15" name="Straight Connector 21"/>
          <p:cNvCxnSpPr/>
          <p:nvPr/>
        </p:nvCxnSpPr>
        <p:spPr>
          <a:xfrm>
            <a:off x="4655237" y="4609270"/>
            <a:ext cx="751153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6" name="Text Box 14" descr="Pink tissue paper"/>
          <p:cNvSpPr txBox="1"/>
          <p:nvPr/>
        </p:nvSpPr>
        <p:spPr>
          <a:xfrm>
            <a:off x="5387635" y="4281047"/>
            <a:ext cx="2657328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New pivot column</a:t>
            </a:r>
          </a:p>
        </p:txBody>
      </p:sp>
      <p:cxnSp>
        <p:nvCxnSpPr>
          <p:cNvPr id="17" name="Straight Connector 24"/>
          <p:cNvCxnSpPr/>
          <p:nvPr/>
        </p:nvCxnSpPr>
        <p:spPr>
          <a:xfrm flipV="1">
            <a:off x="3784207" y="2544500"/>
            <a:ext cx="3601328" cy="10607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8" name="Date Placeholder 1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FE578E-41F2-4FE3-83A2-BEB938B575C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9" name="Footer Placeholder 1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20" name="Slide Number Placeholder 2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4F7B4-9C27-4D15-8033-D28301C241FA}" type="slidenum">
              <a:t>18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26944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600200" y="1825627"/>
            <a:ext cx="9753603" cy="4351336"/>
          </a:xfrm>
        </p:spPr>
        <p:txBody>
          <a:bodyPr/>
          <a:lstStyle/>
          <a:p>
            <a:pPr lvl="0">
              <a:spcBef>
                <a:spcPts val="700"/>
              </a:spcBef>
              <a:buClr>
                <a:srgbClr val="077C97"/>
              </a:buClr>
            </a:pPr>
            <a:r>
              <a:rPr lang="en-US">
                <a:cs typeface="Times New Roman" pitchFamily="18"/>
              </a:rPr>
              <a:t>When we cover the row containing the second pivot position for step 4, we are left with a new submatrix that has only one row.</a:t>
            </a: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0" lvl="0" indent="0">
              <a:spcBef>
                <a:spcPts val="700"/>
              </a:spcBef>
              <a:buNone/>
            </a:pPr>
            <a:r>
              <a:rPr lang="vi-VN" b="1">
                <a:solidFill>
                  <a:srgbClr val="7030A0"/>
                </a:solidFill>
                <a:cs typeface="Times New Roman" pitchFamily="18"/>
              </a:rPr>
              <a:t>Step 5 </a:t>
            </a:r>
            <a:r>
              <a:rPr lang="vi-VN">
                <a:cs typeface="Times New Roman" pitchFamily="18"/>
              </a:rPr>
              <a:t>: </a:t>
            </a:r>
            <a:r>
              <a:rPr lang="en-US">
                <a:cs typeface="Times New Roman" pitchFamily="18"/>
              </a:rPr>
              <a:t>Beginning with the rightmost pivot and working upward and to the left, create zeros above each pivot. If a pivot is not 1, make it 1 by a scaling operation.</a:t>
            </a: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latin typeface="Times New Roman"/>
            </a:endParaRPr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474FD4-10C5-4607-A848-71EAC00EDD0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D5EB1E-DFA1-497F-B294-2CE412E8F094}" type="slidenum">
              <a:t>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10"/>
          <p:cNvGraphicFramePr/>
          <p:nvPr/>
        </p:nvGraphicFramePr>
        <p:xfrm>
          <a:off x="4406703" y="2919624"/>
          <a:ext cx="403860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6900" imgH="1778000" progId="">
                  <p:embed/>
                </p:oleObj>
              </mc:Choice>
              <mc:Fallback>
                <p:oleObj r:id="rId2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6703" y="2919624"/>
                        <a:ext cx="4038603" cy="162877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8"/>
          <p:cNvCxnSpPr/>
          <p:nvPr/>
        </p:nvCxnSpPr>
        <p:spPr>
          <a:xfrm flipV="1">
            <a:off x="4586063" y="3854543"/>
            <a:ext cx="3727945" cy="14073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9" name="Straight Connector 10"/>
          <p:cNvCxnSpPr/>
          <p:nvPr/>
        </p:nvCxnSpPr>
        <p:spPr>
          <a:xfrm>
            <a:off x="4642335" y="2919624"/>
            <a:ext cx="3615401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88A45F-2E21-4066-9F66-49387E695613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07BE6-04EE-4E51-9398-9E4B1B6537A0}" type="slidenum">
              <a:t>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8560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Contents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59611" y="1545464"/>
            <a:ext cx="9033421" cy="4314422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            </a:t>
            </a:r>
            <a:r>
              <a:rPr lang="en-US" dirty="0" err="1"/>
              <a:t>Symstems</a:t>
            </a:r>
            <a:r>
              <a:rPr lang="en-US" dirty="0"/>
              <a:t> of Linear Equation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            Row reductions and Echelon Forms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       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            Vector Equations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            The Matrix Equation Ax = b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             Solution Set of Linear Equations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700" dirty="0"/>
              <a:t>               </a:t>
            </a:r>
            <a:endParaRPr lang="en-GB" sz="700" dirty="0"/>
          </a:p>
        </p:txBody>
      </p:sp>
      <p:sp>
        <p:nvSpPr>
          <p:cNvPr id="4" name="Footer Placeholder 11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76B34D-2B8C-4F95-8E25-1900385EA237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4A90A5-4DEF-4F70-A9D6-E619C149B30B}" type="datetime1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28/09/2021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3461826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00B2AD-B207-4F64-9EFE-BB9EABB3F6FE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Oval 6"/>
          <p:cNvSpPr/>
          <p:nvPr/>
        </p:nvSpPr>
        <p:spPr>
          <a:xfrm>
            <a:off x="1520244" y="1545464"/>
            <a:ext cx="436808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Oval 7"/>
          <p:cNvSpPr/>
          <p:nvPr/>
        </p:nvSpPr>
        <p:spPr>
          <a:xfrm>
            <a:off x="1571222" y="2347484"/>
            <a:ext cx="436808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2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Oval 8"/>
          <p:cNvSpPr/>
          <p:nvPr/>
        </p:nvSpPr>
        <p:spPr>
          <a:xfrm>
            <a:off x="1571222" y="3162059"/>
            <a:ext cx="436808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3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Oval 9"/>
          <p:cNvSpPr/>
          <p:nvPr/>
        </p:nvSpPr>
        <p:spPr>
          <a:xfrm>
            <a:off x="1588011" y="4026679"/>
            <a:ext cx="435729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4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Oval 10"/>
          <p:cNvSpPr/>
          <p:nvPr/>
        </p:nvSpPr>
        <p:spPr>
          <a:xfrm>
            <a:off x="1588011" y="4846164"/>
            <a:ext cx="436808" cy="3591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5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Footer Placeholder 1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Slide Number Placeholder 1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024D1D-6ADA-4223-A696-5C63B29A4A58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6" name="Date Placeholder 15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7" name="Date Placeholder 16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8" name="Footer Placeholder 17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9" name="Slide Number Placeholder 18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00FDA5-5B3D-490F-B19F-A2D0AD28CEE3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5965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7522" y="1350495"/>
            <a:ext cx="10515600" cy="484868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700"/>
              </a:spcBef>
              <a:buClr>
                <a:srgbClr val="077C97"/>
              </a:buClr>
            </a:pPr>
            <a:r>
              <a:rPr lang="en-US"/>
              <a:t>The next pivot is in row 2. Scale this row, dividing by the pivot.</a:t>
            </a:r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r>
              <a:rPr lang="en-US"/>
              <a:t>Create a zero in column 2 by adding 9 times row 2 to row 1.</a:t>
            </a: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EE46A4-BFBA-4704-BD8C-7FCA36BEC31A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997989-89AF-41FA-A114-D464E8B79580}" type="slidenum">
              <a:t>20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15"/>
          <p:cNvGraphicFramePr/>
          <p:nvPr/>
        </p:nvGraphicFramePr>
        <p:xfrm>
          <a:off x="3205575" y="2105259"/>
          <a:ext cx="3871917" cy="15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6900" imgH="1778000" progId="">
                  <p:embed/>
                </p:oleObj>
              </mc:Choice>
              <mc:Fallback>
                <p:oleObj r:id="rId2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5575" y="2105259"/>
                        <a:ext cx="3871917" cy="15620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9"/>
          <p:cNvCxnSpPr/>
          <p:nvPr/>
        </p:nvCxnSpPr>
        <p:spPr>
          <a:xfrm flipH="1">
            <a:off x="7077492" y="2745751"/>
            <a:ext cx="364160" cy="7600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graphicFrame>
        <p:nvGraphicFramePr>
          <p:cNvPr id="9" name="Object 18"/>
          <p:cNvGraphicFramePr/>
          <p:nvPr/>
        </p:nvGraphicFramePr>
        <p:xfrm>
          <a:off x="7441652" y="2314703"/>
          <a:ext cx="2855899" cy="93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32100" imgH="939800" progId="">
                  <p:embed/>
                </p:oleObj>
              </mc:Choice>
              <mc:Fallback>
                <p:oleObj r:id="rId4" imgW="2832100" imgH="939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1652" y="2314703"/>
                        <a:ext cx="2855899" cy="9398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/>
          <p:nvPr/>
        </p:nvGraphicFramePr>
        <p:xfrm>
          <a:off x="2924589" y="4453310"/>
          <a:ext cx="41529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152900" imgH="1778000" progId="">
                  <p:embed/>
                </p:oleObj>
              </mc:Choice>
              <mc:Fallback>
                <p:oleObj r:id="rId6" imgW="4152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589" y="4453310"/>
                        <a:ext cx="41529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7441652" y="5146864"/>
          <a:ext cx="3174997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75000" imgH="431800" progId="">
                  <p:embed/>
                </p:oleObj>
              </mc:Choice>
              <mc:Fallback>
                <p:oleObj r:id="rId8" imgW="3175000" imgH="431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41652" y="5146864"/>
                        <a:ext cx="3174997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5"/>
          <p:cNvCxnSpPr/>
          <p:nvPr/>
        </p:nvCxnSpPr>
        <p:spPr>
          <a:xfrm flipH="1" flipV="1">
            <a:off x="6985897" y="5342308"/>
            <a:ext cx="457200" cy="2045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Date Placeholder 12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616AE3-FD6C-414C-BE56-0F34F79EE2C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Footer Placeholder 1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5" name="Slide Number Placeholder 1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D1EC51-AFF0-4561-B789-5EAA8D082EB1}" type="slidenum">
              <a:t>20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14072"/>
            <a:ext cx="12191996" cy="9003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Finally, scale row 1, dividing by the pivot, 3.</a:t>
            </a:r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This is the reduced echelon form of the original matrix.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41DE1A-3D04-41ED-926A-C740203715D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B87455-22EF-4560-B9D8-B653880D692D}" type="slidenum">
              <a:t>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095481" y="2600727"/>
          <a:ext cx="41529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52900" imgH="1778000" progId="">
                  <p:embed/>
                </p:oleObj>
              </mc:Choice>
              <mc:Fallback>
                <p:oleObj r:id="rId2" imgW="4152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5481" y="2600727"/>
                        <a:ext cx="41529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7867424" y="2352824"/>
          <a:ext cx="2455858" cy="83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06700" imgH="952500" progId="">
                  <p:embed/>
                </p:oleObj>
              </mc:Choice>
              <mc:Fallback>
                <p:oleObj r:id="rId4" imgW="2806700" imgH="952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7424" y="2352824"/>
                        <a:ext cx="2455858" cy="833439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9"/>
          <p:cNvCxnSpPr/>
          <p:nvPr/>
        </p:nvCxnSpPr>
        <p:spPr>
          <a:xfrm>
            <a:off x="7248375" y="2824014"/>
            <a:ext cx="545129" cy="179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DAFE4-4435-4192-87C4-399C7D22161A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7C04CE-9D69-41B0-99C7-DBE84FDCC521}" type="slidenum">
              <a:t>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6599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SOLUTIONS OF LINEAR SYSTEMS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Suppose, for example, that the augmented matrix of a linear system has been changed into the equivalent </a:t>
            </a:r>
            <a:r>
              <a:rPr lang="en-US" i="1">
                <a:solidFill>
                  <a:srgbClr val="7030A0"/>
                </a:solidFill>
                <a:cs typeface="Times New Roman" pitchFamily="18"/>
              </a:rPr>
              <a:t>reduced</a:t>
            </a:r>
            <a:r>
              <a:rPr lang="en-US">
                <a:cs typeface="Times New Roman" pitchFamily="18"/>
              </a:rPr>
              <a:t> echelon form.</a:t>
            </a: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marL="0" lvl="0" indent="0">
              <a:buNone/>
            </a:pPr>
            <a:endParaRPr lang="vi-VN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There are three variables because the augmented matrix has four columns. The associated system of equations is  </a:t>
            </a: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B8AF84-DDC5-4D55-A2B8-76C62CB3EF33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9A8A20-CA01-493D-9C97-081479DC48A2}" type="slidenum">
              <a:t>22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4447733" y="2836203"/>
          <a:ext cx="25527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2700" imgH="1778000" progId="">
                  <p:embed/>
                </p:oleObj>
              </mc:Choice>
              <mc:Fallback>
                <p:oleObj r:id="rId2" imgW="2552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47733" y="2836203"/>
                        <a:ext cx="25527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03AA40-0C54-441E-849D-3397810D779F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0" name="Slide Number Placeholder 9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3D6E11-440C-4152-AD60-68D82FDDB871}" type="slidenum">
              <a:t>22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29991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SOLUTIONS OF LINEAR SYSTEMS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763D2F-55BF-4649-A76B-F7BC22D6F0A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37FB6F-9DB5-470F-BECF-1FD809B623D6}" type="slidenum">
              <a:t>23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038603" y="1922397"/>
          <a:ext cx="1816098" cy="162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16100" imgH="1625600" progId="">
                  <p:embed/>
                </p:oleObj>
              </mc:Choice>
              <mc:Fallback>
                <p:oleObj r:id="rId2" imgW="1816100" imgH="162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8603" y="1922397"/>
                        <a:ext cx="1816098" cy="162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/>
        </p:nvSpPr>
        <p:spPr>
          <a:xfrm>
            <a:off x="838203" y="3784207"/>
            <a:ext cx="9993916" cy="22806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The variables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</a:t>
            </a:r>
            <a:r>
              <a:rPr lang="en-US" sz="2800" b="0" i="0" u="none" strike="noStrike" kern="1200" cap="none" spc="0" baseline="-2500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1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and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</a:t>
            </a:r>
            <a:r>
              <a:rPr lang="en-US" sz="2800" b="0" i="0" u="none" strike="noStrike" kern="1200" cap="none" spc="0" baseline="-2500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2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corresponding to pivot columns in the matrix are called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basic variables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The other variable,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</a:t>
            </a:r>
            <a:r>
              <a:rPr lang="en-US" sz="2800" b="0" i="0" u="none" strike="noStrike" kern="1200" cap="none" spc="0" baseline="-2500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3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, is called a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free variable</a:t>
            </a:r>
            <a:r>
              <a:rPr lang="en-US" sz="1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  <a:endParaRPr lang="vi-VN" sz="1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For instance, when          </a:t>
            </a:r>
            <a:r>
              <a:rPr lang="vi-V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, the solution is (1,4,0); when           , the solution is (6,3,1).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vi-VN" sz="1800" b="0" i="0" u="none" strike="noStrike" kern="1200" cap="none" spc="0" baseline="0">
              <a:solidFill>
                <a:srgbClr val="7030A0"/>
              </a:solidFill>
              <a:uFillTx/>
              <a:latin typeface="Time new roman "/>
              <a:ea typeface=""/>
              <a:cs typeface=""/>
            </a:endParaRPr>
          </a:p>
        </p:txBody>
      </p:sp>
      <p:graphicFrame>
        <p:nvGraphicFramePr>
          <p:cNvPr id="8" name="Object 8"/>
          <p:cNvGraphicFramePr/>
          <p:nvPr/>
        </p:nvGraphicFramePr>
        <p:xfrm>
          <a:off x="7296153" y="1871603"/>
          <a:ext cx="1714500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14500" imgH="1727200" progId="">
                  <p:embed/>
                </p:oleObj>
              </mc:Choice>
              <mc:Fallback>
                <p:oleObj r:id="rId4" imgW="17145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96153" y="1871603"/>
                        <a:ext cx="1714500" cy="17272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11"/>
          <p:cNvSpPr/>
          <p:nvPr/>
        </p:nvSpPr>
        <p:spPr>
          <a:xfrm>
            <a:off x="6096003" y="2458812"/>
            <a:ext cx="978408" cy="484632"/>
          </a:xfrm>
          <a:custGeom>
            <a:avLst>
              <a:gd name="f0" fmla="val 1625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10" name="Object 5"/>
          <p:cNvGraphicFramePr/>
          <p:nvPr/>
        </p:nvGraphicFramePr>
        <p:xfrm>
          <a:off x="9417442" y="4920029"/>
          <a:ext cx="8889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8614" imgH="482391" progId="">
                  <p:embed/>
                </p:oleObj>
              </mc:Choice>
              <mc:Fallback>
                <p:oleObj r:id="rId6" imgW="888614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17442" y="4920029"/>
                        <a:ext cx="8889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/>
          <p:nvPr/>
        </p:nvGraphicFramePr>
        <p:xfrm>
          <a:off x="4175324" y="4920029"/>
          <a:ext cx="9525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2087" imgH="482391" progId="">
                  <p:embed/>
                </p:oleObj>
              </mc:Choice>
              <mc:Fallback>
                <p:oleObj r:id="rId8" imgW="952087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5324" y="4920029"/>
                        <a:ext cx="9525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4F16D8-DEDE-42F3-AE6E-5D43C9EA77EA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Footer Placeholder 12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4" name="Slide Number Placeholder 13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BA8375-409C-4F78-B526-F47054ED6587}" type="slidenum">
              <a:t>23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1150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EXISTENCE AND UNIQUENESS THEOREM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984735"/>
            <a:ext cx="10515600" cy="5023411"/>
          </a:xfrm>
        </p:spPr>
        <p:txBody>
          <a:bodyPr/>
          <a:lstStyle/>
          <a:p>
            <a:pPr lvl="0"/>
            <a:r>
              <a:rPr lang="en-US" sz="3200">
                <a:solidFill>
                  <a:srgbClr val="7030A0"/>
                </a:solidFill>
              </a:rPr>
              <a:t>Existence and Uniqueness Theorem</a:t>
            </a: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CF21BF-B84F-4ACF-B8AF-5131201989CB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08F14-209F-4D85-99B8-AC6939DBA20D}" type="slidenum">
              <a:t>24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838203" y="1975561"/>
            <a:ext cx="10739509" cy="358251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 linear system is consistent if and only if the rightmost column of the augmented matrix is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not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 pivot column—i.e., if and only if an echelon form of the augmented matrix has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no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row of the form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               [0 … 0 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] with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nonzero.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If a linear system is consistent, then the solution set contains either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(i)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 unique solution, when there are no free variables, or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(ii)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infinitely many solutions, when there is at least on free variable.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FE30A4-CB3C-4F11-BD13-8782380E327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0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2BE562-71C0-4855-BA94-C5967A723AC0}" type="slidenum">
              <a:t>24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1440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CONCLUSION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300167"/>
            <a:ext cx="10515600" cy="4876796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b="1">
                <a:solidFill>
                  <a:srgbClr val="7030A0"/>
                </a:solidFill>
                <a:cs typeface="Times New Roman" pitchFamily="18"/>
              </a:rPr>
              <a:t>Using Row Reduction to Solve a Linear System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Write the augmented matrix of the system.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Use the row reduction algorithm to obtain an equivalent augmented matrix in echelon form. Decide whether the system is consistent. If there is no solution, stop; otherwise, go to the next step.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Continue row reduction to obtain the reduced echelon form.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Write the system of equations corresponding to the matrix obtained in step 3.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Rewrite each nonzero equation from step 4 so that its one basic variable is expressed in terms of any free variables appearing in the equation.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 b="1">
              <a:solidFill>
                <a:srgbClr val="7030A0"/>
              </a:solidFill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gradFill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</p:spPr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911013" y="2967337"/>
            <a:ext cx="8369987" cy="11079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1.3 VECTOR EQUATION </a:t>
            </a: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792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 VECTOR EQUATIONS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359877"/>
                <a:ext cx="10111151" cy="4817086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  <a:cs typeface="Times New Roman" pitchFamily="18"/>
                  </a:rPr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GB" dirty="0">
                  <a:cs typeface="Times New Roman" pitchFamily="18"/>
                </a:endParaRPr>
              </a:p>
              <a:p>
                <a:pPr lvl="0"/>
                <a:r>
                  <a:rPr lang="en-US" dirty="0">
                    <a:cs typeface="Times New Roman" pitchFamily="18"/>
                  </a:rPr>
                  <a:t>A matrix with only one column is called a </a:t>
                </a:r>
                <a:r>
                  <a:rPr lang="en-US" b="1" dirty="0">
                    <a:solidFill>
                      <a:srgbClr val="7030A0"/>
                    </a:solidFill>
                    <a:cs typeface="Times New Roman" pitchFamily="18"/>
                  </a:rPr>
                  <a:t>column vector</a:t>
                </a:r>
                <a:r>
                  <a:rPr lang="en-US" dirty="0">
                    <a:cs typeface="Times New Roman" pitchFamily="18"/>
                  </a:rPr>
                  <a:t>, or </a:t>
                </a:r>
                <a:r>
                  <a:rPr lang="en-US" b="1" dirty="0">
                    <a:cs typeface="Times New Roman" pitchFamily="18"/>
                  </a:rPr>
                  <a:t>simply a </a:t>
                </a:r>
                <a:r>
                  <a:rPr lang="en-US" b="1" dirty="0">
                    <a:solidFill>
                      <a:srgbClr val="7030A0"/>
                    </a:solidFill>
                    <a:cs typeface="Times New Roman" pitchFamily="18"/>
                  </a:rPr>
                  <a:t>vector.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An example of a vector with two entries is </a:t>
                </a:r>
              </a:p>
              <a:p>
                <a:pPr marL="0" lvl="0" indent="0">
                  <a:buNone/>
                </a:pPr>
                <a:endParaRPr lang="en-GB" dirty="0">
                  <a:cs typeface="Times New Roman" pitchFamily="18"/>
                </a:endParaRP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where </a:t>
                </a:r>
                <a:r>
                  <a:rPr lang="en-US" i="1" dirty="0">
                    <a:cs typeface="Times New Roman" pitchFamily="18"/>
                  </a:rPr>
                  <a:t>w</a:t>
                </a:r>
                <a:r>
                  <a:rPr lang="en-US" baseline="-25000" dirty="0">
                    <a:cs typeface="Times New Roman" pitchFamily="18"/>
                  </a:rPr>
                  <a:t>1</a:t>
                </a:r>
                <a:r>
                  <a:rPr lang="en-US" dirty="0">
                    <a:cs typeface="Times New Roman" pitchFamily="18"/>
                  </a:rPr>
                  <a:t> and </a:t>
                </a:r>
                <a:r>
                  <a:rPr lang="en-US" i="1" dirty="0">
                    <a:cs typeface="Times New Roman" pitchFamily="18"/>
                  </a:rPr>
                  <a:t>w</a:t>
                </a:r>
                <a:r>
                  <a:rPr lang="en-US" baseline="-25000" dirty="0">
                    <a:cs typeface="Times New Roman" pitchFamily="18"/>
                  </a:rPr>
                  <a:t>2</a:t>
                </a:r>
                <a:r>
                  <a:rPr lang="en-US" dirty="0">
                    <a:cs typeface="Times New Roman" pitchFamily="18"/>
                  </a:rPr>
                  <a:t> are any real numbers.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The set of all vectors with two entries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/>
                  </a:rPr>
                  <a:t>   (read “r-two”).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marL="0" lv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359877"/>
                <a:ext cx="10111151" cy="4817086"/>
              </a:xfrm>
              <a:blipFill>
                <a:blip r:embed="rId3"/>
                <a:stretch>
                  <a:fillRect l="-1267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6"/>
          <p:cNvGraphicFramePr/>
          <p:nvPr/>
        </p:nvGraphicFramePr>
        <p:xfrm>
          <a:off x="7391406" y="2474787"/>
          <a:ext cx="152400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4000" imgH="1143000" progId="">
                  <p:embed/>
                </p:oleObj>
              </mc:Choice>
              <mc:Fallback>
                <p:oleObj r:id="rId4" imgW="15240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1406" y="2474787"/>
                        <a:ext cx="1524003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7AD2F9-9798-4AAE-9B07-C0BE0A27C2C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7F2861-E129-4061-AE34-BD46BF34DBFC}" type="slidenum">
              <a:t>27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422708-F760-4F6A-86DA-F6A66BABCBB8}"/>
              </a:ext>
            </a:extLst>
          </p:cNvPr>
          <p:cNvCxnSpPr/>
          <p:nvPr/>
        </p:nvCxnSpPr>
        <p:spPr>
          <a:xfrm>
            <a:off x="3237721" y="2286000"/>
            <a:ext cx="248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E10482-C9B8-4A7F-80CE-C729E9830112}"/>
              </a:ext>
            </a:extLst>
          </p:cNvPr>
          <p:cNvCxnSpPr/>
          <p:nvPr/>
        </p:nvCxnSpPr>
        <p:spPr>
          <a:xfrm>
            <a:off x="7025951" y="2351314"/>
            <a:ext cx="2379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5812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VECTOR EQUATIONS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7442" y="1322021"/>
            <a:ext cx="12571829" cy="5216898"/>
          </a:xfrm>
        </p:spPr>
        <p:txBody>
          <a:bodyPr/>
          <a:lstStyle/>
          <a:p>
            <a:pPr marL="0" lvl="0" indent="0">
              <a:buNone/>
            </a:pPr>
            <a:endParaRPr lang="en-US" b="1"/>
          </a:p>
          <a:p>
            <a:pPr marL="0" lvl="0" indent="0">
              <a:buNone/>
            </a:pPr>
            <a:r>
              <a:rPr lang="en-US" b="1"/>
              <a:t>Example 1:</a:t>
            </a:r>
            <a:r>
              <a:rPr lang="en-US"/>
              <a:t> Given                   and                   , find  4</a:t>
            </a:r>
            <a:r>
              <a:rPr lang="en-US" b="1"/>
              <a:t>u</a:t>
            </a:r>
            <a:r>
              <a:rPr lang="en-US"/>
              <a:t>,             , and                       </a:t>
            </a:r>
          </a:p>
          <a:p>
            <a:pPr marL="0" lvl="0" indent="0">
              <a:buNone/>
            </a:pP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DC1EC6-FA87-4989-92D3-FF2ADC38058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3CD833-F6AF-4147-A497-36D77DC36265}" type="slidenum">
              <a:t>28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2782080" y="1503675"/>
          <a:ext cx="14477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47800" imgH="1143000" progId="">
                  <p:embed/>
                </p:oleObj>
              </mc:Choice>
              <mc:Fallback>
                <p:oleObj r:id="rId2" imgW="14478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080" y="1503675"/>
                        <a:ext cx="14477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/>
          <p:nvPr/>
        </p:nvGraphicFramePr>
        <p:xfrm>
          <a:off x="5167146" y="1490033"/>
          <a:ext cx="143509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35100" imgH="1143000" progId="">
                  <p:embed/>
                </p:oleObj>
              </mc:Choice>
              <mc:Fallback>
                <p:oleObj r:id="rId4" imgW="14351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7146" y="1490033"/>
                        <a:ext cx="1435095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/>
        </p:nvGraphicFramePr>
        <p:xfrm>
          <a:off x="8249588" y="1859276"/>
          <a:ext cx="952503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52087" imgH="431613" progId="">
                  <p:embed/>
                </p:oleObj>
              </mc:Choice>
              <mc:Fallback>
                <p:oleObj r:id="rId6" imgW="952087" imgH="43161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9588" y="1859276"/>
                        <a:ext cx="952503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/>
        </p:nvGraphicFramePr>
        <p:xfrm>
          <a:off x="10045735" y="1845634"/>
          <a:ext cx="17399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39900" imgH="431800" progId="">
                  <p:embed/>
                </p:oleObj>
              </mc:Choice>
              <mc:Fallback>
                <p:oleObj r:id="rId8" imgW="1739900" imgH="431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45735" y="1845634"/>
                        <a:ext cx="17399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/>
          <p:nvPr/>
        </p:nvSpPr>
        <p:spPr>
          <a:xfrm>
            <a:off x="0" y="2525426"/>
            <a:ext cx="12191996" cy="207441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Solution: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                     ,                           and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12" name="Object 9"/>
          <p:cNvGraphicFramePr/>
          <p:nvPr/>
        </p:nvGraphicFramePr>
        <p:xfrm>
          <a:off x="1627165" y="2767934"/>
          <a:ext cx="165100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51000" imgH="1143000" progId="">
                  <p:embed/>
                </p:oleObj>
              </mc:Choice>
              <mc:Fallback>
                <p:oleObj r:id="rId10" imgW="16510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7165" y="2767934"/>
                        <a:ext cx="1651004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/>
          <p:nvPr/>
        </p:nvGraphicFramePr>
        <p:xfrm>
          <a:off x="3587264" y="2767934"/>
          <a:ext cx="21335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33600" imgH="1143000" progId="">
                  <p:embed/>
                </p:oleObj>
              </mc:Choice>
              <mc:Fallback>
                <p:oleObj r:id="rId12" imgW="21336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87264" y="2767934"/>
                        <a:ext cx="21335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/>
          <p:nvPr/>
        </p:nvGraphicFramePr>
        <p:xfrm>
          <a:off x="2018812" y="4228441"/>
          <a:ext cx="52705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270500" imgH="1143000" progId="">
                  <p:embed/>
                </p:oleObj>
              </mc:Choice>
              <mc:Fallback>
                <p:oleObj r:id="rId14" imgW="52705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18812" y="4228441"/>
                        <a:ext cx="5270501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6" cy="1097280"/>
              </a:xfrm>
              <a:solidFill>
                <a:srgbClr val="7030A0"/>
              </a:solidFill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Algebraic 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6" cy="1097280"/>
              </a:xfrm>
              <a:blipFill rotWithShape="0">
                <a:blip r:embed="rId2"/>
                <a:stretch>
                  <a:fillRect l="-2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914378" y="1519312"/>
                <a:ext cx="9439424" cy="4727987"/>
              </a:xfrm>
            </p:spPr>
            <p:txBody>
              <a:bodyPr/>
              <a:lstStyle/>
              <a:p>
                <a:pPr lvl="0"/>
                <a:r>
                  <a:rPr lang="en-US" dirty="0">
                    <a:cs typeface="Times New Roman" pitchFamily="18"/>
                  </a:rPr>
                  <a:t>For all u, v, 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dirty="0">
                    <a:cs typeface="Times New Roman" pitchFamily="18"/>
                  </a:rPr>
                  <a:t> and all scalars c, d :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u + v = v +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( u + v ) + w = u + ( v + w )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u + 0( vector 0) = 0 +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u + (-u) = -u +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c( u + v ) = cu + cv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( c +d )u = cu + du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c ( du ) = ( cd )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1u =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Calibri Ligh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4378" y="1519312"/>
                <a:ext cx="9439424" cy="4727987"/>
              </a:xfrm>
              <a:blipFill>
                <a:blip r:embed="rId3"/>
                <a:stretch>
                  <a:fillRect l="-1162" t="-2191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C0D6D4-8252-481F-8DA8-2BC832A8C7D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2AB08B-36D5-4993-8778-C3EE7D7517DC}" type="slidenum">
              <a:t>29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5508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  <a:cs typeface="Times New Roman" pitchFamily="18"/>
              </a:rPr>
              <a:t>1.1 Symstems of Linear Equations </a:t>
            </a:r>
            <a:endParaRPr lang="en-GB">
              <a:solidFill>
                <a:srgbClr val="FFFFFF"/>
              </a:solidFill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cs typeface="Times New Roman" pitchFamily="18"/>
                  </a:rPr>
                  <a:t>A </a:t>
                </a:r>
                <a:r>
                  <a:rPr lang="en-US" b="1" dirty="0">
                    <a:cs typeface="Times New Roman" pitchFamily="18"/>
                  </a:rPr>
                  <a:t>linear equation</a:t>
                </a:r>
                <a:r>
                  <a:rPr lang="en-US" dirty="0">
                    <a:cs typeface="Times New Roman" pitchFamily="18"/>
                  </a:rPr>
                  <a:t> in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/>
                  </a:rPr>
                  <a:t> is an equation that can be written in the form  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                     </a:t>
                </a:r>
              </a:p>
              <a:p>
                <a:pPr lvl="0">
                  <a:buNone/>
                </a:pPr>
                <a:r>
                  <a:rPr lang="en-US" dirty="0">
                    <a:cs typeface="Times New Roman" pitchFamily="18"/>
                  </a:rPr>
                  <a:t>                                                                    </a:t>
                </a:r>
              </a:p>
              <a:p>
                <a:pPr lvl="0">
                  <a:buNone/>
                </a:pPr>
                <a:r>
                  <a:rPr lang="en-US" dirty="0">
                    <a:cs typeface="Times New Roman" pitchFamily="18"/>
                  </a:rPr>
                  <a:t>	where </a:t>
                </a:r>
                <a:r>
                  <a:rPr lang="en-US" i="1" dirty="0">
                    <a:cs typeface="Times New Roman" pitchFamily="18"/>
                  </a:rPr>
                  <a:t>b</a:t>
                </a:r>
                <a:r>
                  <a:rPr lang="en-US" dirty="0">
                    <a:cs typeface="Times New Roman" pitchFamily="18"/>
                  </a:rPr>
                  <a:t> and the coefficients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/>
                  </a:rPr>
                  <a:t> are real or complex numbers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A </a:t>
                </a:r>
                <a:r>
                  <a:rPr lang="en-US" b="1" dirty="0">
                    <a:cs typeface="Times New Roman" pitchFamily="18"/>
                  </a:rPr>
                  <a:t>system of linear equations</a:t>
                </a:r>
                <a:r>
                  <a:rPr lang="en-US" dirty="0">
                    <a:cs typeface="Times New Roman" pitchFamily="18"/>
                  </a:rPr>
                  <a:t> (or a </a:t>
                </a:r>
                <a:r>
                  <a:rPr lang="en-US" b="1" dirty="0">
                    <a:cs typeface="Times New Roman" pitchFamily="18"/>
                  </a:rPr>
                  <a:t>linear system</a:t>
                </a:r>
                <a:r>
                  <a:rPr lang="en-US" dirty="0">
                    <a:cs typeface="Times New Roman" pitchFamily="18"/>
                  </a:rPr>
                  <a:t>) is a collection of one or more linear equations involving the same variables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520A0-0CF7-42E1-951D-EB00A6776945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A47457-5427-4795-8AB9-320572F5DA21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9" name="Object 14"/>
          <p:cNvGraphicFramePr/>
          <p:nvPr/>
        </p:nvGraphicFramePr>
        <p:xfrm>
          <a:off x="3736137" y="2981812"/>
          <a:ext cx="39750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75100" imgH="482600" progId="">
                  <p:embed/>
                </p:oleObj>
              </mc:Choice>
              <mc:Fallback>
                <p:oleObj r:id="rId4" imgW="39751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6137" y="2981812"/>
                        <a:ext cx="39750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11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3" name="Slide Number Placeholder 12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9CFEC6-B409-45F1-AC99-0E5627F9F1D3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Date Placeholder 1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0AADA-A6DE-48A6-83EA-5E9522277D1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Date Placeholder 14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910CFB-D374-4AFC-90D8-1C650D89877B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6" name="Footer Placeholder 1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7" name="Slide Number Placeholder 1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9B44E9-2F3F-4BF0-AFC6-E10B68F8156F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15841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690689"/>
                <a:ext cx="10120533" cy="4486275"/>
              </a:xfrm>
            </p:spPr>
            <p:txBody>
              <a:bodyPr/>
              <a:lstStyle/>
              <a:p>
                <a:pPr lvl="0"/>
                <a:r>
                  <a:rPr lang="en-US" dirty="0">
                    <a:cs typeface="Times New Roman" pitchFamily="18"/>
                  </a:rPr>
                  <a:t>Given vectors v</a:t>
                </a:r>
                <a:r>
                  <a:rPr lang="en-US" baseline="-25000" dirty="0">
                    <a:cs typeface="Times New Roman" pitchFamily="18"/>
                  </a:rPr>
                  <a:t>1, </a:t>
                </a:r>
                <a:r>
                  <a:rPr lang="en-US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2, </a:t>
                </a:r>
                <a:r>
                  <a:rPr lang="en-US" dirty="0">
                    <a:cs typeface="Times New Roman" pitchFamily="18"/>
                  </a:rPr>
                  <a:t>…</a:t>
                </a:r>
                <a:r>
                  <a:rPr lang="en-US" baseline="-25000" dirty="0">
                    <a:cs typeface="Times New Roman" pitchFamily="18"/>
                  </a:rPr>
                  <a:t>  , </a:t>
                </a:r>
                <a:r>
                  <a:rPr lang="en-US" dirty="0" err="1">
                    <a:cs typeface="Times New Roman" pitchFamily="18"/>
                  </a:rPr>
                  <a:t>v</a:t>
                </a:r>
                <a:r>
                  <a:rPr lang="en-US" baseline="-25000" dirty="0" err="1">
                    <a:cs typeface="Times New Roman" pitchFamily="18"/>
                  </a:rPr>
                  <a:t>p</a:t>
                </a:r>
                <a:r>
                  <a:rPr lang="en-US" baseline="-25000" dirty="0">
                    <a:cs typeface="Times New Roman" pitchFamily="18"/>
                  </a:rPr>
                  <a:t>,</a:t>
                </a:r>
                <a:r>
                  <a:rPr lang="en-US" dirty="0">
                    <a:cs typeface="Times New Roman" pitchFamily="18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h𝑎𝑣𝑒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)</m:t>
                    </m:r>
                  </m:oMath>
                </a14:m>
                <a:r>
                  <a:rPr lang="en-US" dirty="0">
                    <a:cs typeface="Times New Roman" pitchFamily="18"/>
                  </a:rPr>
                  <a:t> and given scalars  c</a:t>
                </a:r>
                <a:r>
                  <a:rPr lang="en-US" baseline="-25000" dirty="0">
                    <a:cs typeface="Times New Roman" pitchFamily="18"/>
                  </a:rPr>
                  <a:t>1, </a:t>
                </a:r>
                <a:r>
                  <a:rPr lang="en-US" dirty="0">
                    <a:cs typeface="Times New Roman" pitchFamily="18"/>
                  </a:rPr>
                  <a:t>c</a:t>
                </a:r>
                <a:r>
                  <a:rPr lang="en-US" baseline="-25000" dirty="0">
                    <a:cs typeface="Times New Roman" pitchFamily="18"/>
                  </a:rPr>
                  <a:t>2,</a:t>
                </a:r>
                <a:r>
                  <a:rPr lang="en-US" dirty="0">
                    <a:cs typeface="Times New Roman" pitchFamily="18"/>
                  </a:rPr>
                  <a:t> …., </a:t>
                </a:r>
                <a:r>
                  <a:rPr lang="en-US" dirty="0" err="1">
                    <a:cs typeface="Times New Roman" pitchFamily="18"/>
                  </a:rPr>
                  <a:t>c</a:t>
                </a:r>
                <a:r>
                  <a:rPr lang="en-US" baseline="-25000" dirty="0" err="1">
                    <a:cs typeface="Times New Roman" pitchFamily="18"/>
                  </a:rPr>
                  <a:t>p</a:t>
                </a:r>
                <a:r>
                  <a:rPr lang="en-US" dirty="0">
                    <a:cs typeface="Times New Roman" pitchFamily="18"/>
                  </a:rPr>
                  <a:t> , the vector y defined  by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/>
                  </a:rPr>
                  <a:t> </a:t>
                </a:r>
              </a:p>
              <a:p>
                <a:r>
                  <a:rPr lang="en-US" dirty="0">
                    <a:cs typeface="Times New Roman" pitchFamily="18"/>
                  </a:rPr>
                  <a:t>Is called a linear combination of v</a:t>
                </a:r>
                <a:r>
                  <a:rPr lang="en-US" baseline="-25000" dirty="0">
                    <a:cs typeface="Times New Roman" pitchFamily="18"/>
                  </a:rPr>
                  <a:t>1, </a:t>
                </a:r>
                <a:r>
                  <a:rPr lang="en-US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2, </a:t>
                </a:r>
                <a:r>
                  <a:rPr lang="en-US" dirty="0">
                    <a:cs typeface="Times New Roman" pitchFamily="18"/>
                  </a:rPr>
                  <a:t>…</a:t>
                </a:r>
                <a:r>
                  <a:rPr lang="en-US" baseline="-25000" dirty="0">
                    <a:cs typeface="Times New Roman" pitchFamily="18"/>
                  </a:rPr>
                  <a:t>  , </a:t>
                </a:r>
                <a:r>
                  <a:rPr lang="en-US" dirty="0" err="1">
                    <a:cs typeface="Times New Roman" pitchFamily="18"/>
                  </a:rPr>
                  <a:t>v</a:t>
                </a:r>
                <a:r>
                  <a:rPr lang="en-US" baseline="-25000" dirty="0" err="1">
                    <a:cs typeface="Times New Roman" pitchFamily="18"/>
                  </a:rPr>
                  <a:t>p</a:t>
                </a:r>
                <a:r>
                  <a:rPr lang="en-US" baseline="-25000" dirty="0">
                    <a:cs typeface="Times New Roman" pitchFamily="18"/>
                  </a:rPr>
                  <a:t>,</a:t>
                </a:r>
                <a:r>
                  <a:rPr lang="en-US" dirty="0">
                    <a:cs typeface="Times New Roman" pitchFamily="18"/>
                  </a:rPr>
                  <a:t>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/>
                  </a:rPr>
                  <a:t> ( to hop </a:t>
                </a:r>
                <a:r>
                  <a:rPr lang="en-US" dirty="0" err="1">
                    <a:cs typeface="Times New Roman" pitchFamily="18"/>
                  </a:rPr>
                  <a:t>tuyen</a:t>
                </a:r>
                <a:r>
                  <a:rPr lang="en-US" dirty="0">
                    <a:cs typeface="Times New Roman" pitchFamily="18"/>
                  </a:rPr>
                  <a:t> </a:t>
                </a:r>
                <a:r>
                  <a:rPr lang="en-US" dirty="0" err="1">
                    <a:cs typeface="Times New Roman" pitchFamily="18"/>
                  </a:rPr>
                  <a:t>tinh</a:t>
                </a:r>
                <a:r>
                  <a:rPr lang="en-US" dirty="0">
                    <a:cs typeface="Times New Roman" pitchFamily="18"/>
                  </a:rPr>
                  <a:t> </a:t>
                </a:r>
                <a:r>
                  <a:rPr lang="en-US" dirty="0" err="1">
                    <a:cs typeface="Times New Roman" pitchFamily="18"/>
                  </a:rPr>
                  <a:t>cua</a:t>
                </a:r>
                <a:r>
                  <a:rPr lang="en-US" dirty="0">
                    <a:cs typeface="Times New Roman" pitchFamily="18"/>
                  </a:rPr>
                  <a:t> vector v1, v2 , v3 ,… </a:t>
                </a:r>
                <a:r>
                  <a:rPr lang="en-US" dirty="0" err="1">
                    <a:cs typeface="Times New Roman" pitchFamily="18"/>
                  </a:rPr>
                  <a:t>voi</a:t>
                </a:r>
                <a:r>
                  <a:rPr lang="en-US" dirty="0">
                    <a:cs typeface="Times New Roman" pitchFamily="18"/>
                  </a:rPr>
                  <a:t> </a:t>
                </a:r>
                <a:r>
                  <a:rPr lang="en-US" dirty="0" err="1">
                    <a:cs typeface="Times New Roman" pitchFamily="18"/>
                  </a:rPr>
                  <a:t>cac</a:t>
                </a:r>
                <a:r>
                  <a:rPr lang="en-US" dirty="0">
                    <a:cs typeface="Times New Roman" pitchFamily="18"/>
                  </a:rPr>
                  <a:t> he so c1,c2,c3)</a:t>
                </a:r>
              </a:p>
              <a:p>
                <a:r>
                  <a:rPr lang="en-US" dirty="0">
                    <a:cs typeface="Times New Roman" pitchFamily="18"/>
                  </a:rPr>
                  <a:t> The weights in linear combination can be real numbers, including zero.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690689"/>
                <a:ext cx="10120533" cy="4486275"/>
              </a:xfrm>
              <a:blipFill>
                <a:blip r:embed="rId2"/>
                <a:stretch>
                  <a:fillRect l="-1084" t="-2310" r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0A325D-BADD-4CF0-99F1-97B0C8107722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8A0AE4-8245-46BE-9C99-0301E5132170}" type="slidenum">
              <a:t>30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7878" y="1690689"/>
            <a:ext cx="274434" cy="5232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425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/>
              <a:t>  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  <a:p>
            <a:pPr marL="0" lvl="0" indent="0">
              <a:buNone/>
            </a:pPr>
            <a:r>
              <a:rPr lang="en-US" b="1">
                <a:cs typeface="Times New Roman" pitchFamily="18"/>
              </a:rPr>
              <a:t>Example</a:t>
            </a:r>
            <a:r>
              <a:rPr lang="en-US">
                <a:cs typeface="Times New Roman" pitchFamily="18"/>
              </a:rPr>
              <a:t> :  Let                      ,                      , and                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Determine whether </a:t>
            </a:r>
            <a:r>
              <a:rPr lang="en-US" b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can be generated (or written) as a linear combination of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. That is, determine whether weights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 exist such that                                             (1)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If vector equation (1) has a solution, find it.</a:t>
            </a:r>
          </a:p>
          <a:p>
            <a:pPr marL="0" lvl="0" indent="0">
              <a:buNone/>
            </a:pP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FD248C-BBB5-4263-A3ED-CC405EE8D81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529DB1-4097-4233-BBB5-0477D7769C9C}" type="slidenum">
              <a:t>31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270251" y="1690689"/>
          <a:ext cx="15367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6700" imgH="1778000" progId="">
                  <p:embed/>
                </p:oleObj>
              </mc:Choice>
              <mc:Fallback>
                <p:oleObj r:id="rId2" imgW="1536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0251" y="1690689"/>
                        <a:ext cx="15367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5422894" y="1763557"/>
          <a:ext cx="1346197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46200" imgH="1778000" progId="">
                  <p:embed/>
                </p:oleObj>
              </mc:Choice>
              <mc:Fallback>
                <p:oleObj r:id="rId4" imgW="13462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2894" y="1763557"/>
                        <a:ext cx="1346197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8007355" y="1690689"/>
          <a:ext cx="14224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22400" imgH="1778000" progId="">
                  <p:embed/>
                </p:oleObj>
              </mc:Choice>
              <mc:Fallback>
                <p:oleObj r:id="rId6" imgW="14224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07355" y="1690689"/>
                        <a:ext cx="14224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/>
          <p:nvPr/>
        </p:nvGraphicFramePr>
        <p:xfrm>
          <a:off x="3835405" y="4692938"/>
          <a:ext cx="22605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60600" imgH="482600" progId="">
                  <p:embed/>
                </p:oleObj>
              </mc:Choice>
              <mc:Fallback>
                <p:oleObj r:id="rId8" imgW="22606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5405" y="4692938"/>
                        <a:ext cx="22605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/>
          <p:nvPr/>
        </p:nvSpPr>
        <p:spPr>
          <a:xfrm>
            <a:off x="1389055" y="174046"/>
            <a:ext cx="6718508" cy="7694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LINEAR COMBINATIONS</a:t>
            </a:r>
            <a:endParaRPr lang="en-GB" sz="44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8320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107850"/>
            <a:ext cx="10515600" cy="5223857"/>
          </a:xfrm>
        </p:spPr>
        <p:txBody>
          <a:bodyPr/>
          <a:lstStyle/>
          <a:p>
            <a:pPr lvl="0"/>
            <a:r>
              <a:rPr lang="en-US" b="1" dirty="0">
                <a:cs typeface="Times New Roman" pitchFamily="18"/>
              </a:rPr>
              <a:t>Solution:</a:t>
            </a:r>
            <a:r>
              <a:rPr lang="en-US" dirty="0">
                <a:cs typeface="Times New Roman" pitchFamily="18"/>
              </a:rPr>
              <a:t> Use the definitions of 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scalar multiplication(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nhân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số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với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1 vector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gọi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là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nhân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vô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/>
              </a:rPr>
              <a:t>hướng</a:t>
            </a:r>
            <a:r>
              <a:rPr lang="en-US" dirty="0">
                <a:solidFill>
                  <a:srgbClr val="FF0000"/>
                </a:solidFill>
                <a:cs typeface="Times New Roman" pitchFamily="18"/>
              </a:rPr>
              <a:t>) </a:t>
            </a:r>
            <a:r>
              <a:rPr lang="en-US" dirty="0">
                <a:cs typeface="Times New Roman" pitchFamily="18"/>
              </a:rPr>
              <a:t>and vector addition to rewrite the vector equation</a:t>
            </a:r>
          </a:p>
          <a:p>
            <a:pPr lvl="0"/>
            <a:endParaRPr lang="en-US" dirty="0">
              <a:cs typeface="Times New Roman" pitchFamily="18"/>
            </a:endParaRPr>
          </a:p>
          <a:p>
            <a:pPr lvl="0"/>
            <a:endParaRPr lang="en-US" dirty="0">
              <a:cs typeface="Times New Roman" pitchFamily="18"/>
            </a:endParaRPr>
          </a:p>
          <a:p>
            <a:pPr lvl="0"/>
            <a:endParaRPr lang="en-US" dirty="0">
              <a:cs typeface="Times New Roman" pitchFamily="18"/>
            </a:endParaRPr>
          </a:p>
          <a:p>
            <a:pPr lvl="0"/>
            <a:endParaRPr lang="en-US" dirty="0">
              <a:cs typeface="Times New Roman" pitchFamily="18"/>
            </a:endParaRPr>
          </a:p>
          <a:p>
            <a:pPr marL="0" lvl="0" indent="0">
              <a:buNone/>
            </a:pPr>
            <a:r>
              <a:rPr lang="en-US" dirty="0">
                <a:cs typeface="Times New Roman" pitchFamily="18"/>
              </a:rPr>
              <a:t>Which is the same as </a:t>
            </a:r>
          </a:p>
          <a:p>
            <a:pPr marL="0" lvl="0" indent="0">
              <a:buNone/>
            </a:pPr>
            <a:endParaRPr lang="en-US" dirty="0">
              <a:cs typeface="Times New Roman" pitchFamily="18"/>
            </a:endParaRPr>
          </a:p>
          <a:p>
            <a:pPr lvl="0"/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EE6273-E3C1-47FD-8C92-B5CB3FBAD739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30F931-8743-4762-985B-BDFE00B6E2CA}" type="slidenum">
              <a:t>32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924303" y="2106585"/>
          <a:ext cx="36576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57600" imgH="1778000" progId="">
                  <p:embed/>
                </p:oleObj>
              </mc:Choice>
              <mc:Fallback>
                <p:oleObj r:id="rId2" imgW="36576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4303" y="2106585"/>
                        <a:ext cx="3657600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 descr="Pink tissue paper"/>
          <p:cNvSpPr txBox="1"/>
          <p:nvPr/>
        </p:nvSpPr>
        <p:spPr>
          <a:xfrm>
            <a:off x="4277755" y="4090879"/>
            <a:ext cx="685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</a:p>
        </p:txBody>
      </p:sp>
      <p:sp>
        <p:nvSpPr>
          <p:cNvPr id="9" name="Text Box 8" descr="Pink tissue paper"/>
          <p:cNvSpPr txBox="1"/>
          <p:nvPr/>
        </p:nvSpPr>
        <p:spPr>
          <a:xfrm>
            <a:off x="5730828" y="4004751"/>
            <a:ext cx="685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2</a:t>
            </a:r>
          </a:p>
        </p:txBody>
      </p:sp>
      <p:sp>
        <p:nvSpPr>
          <p:cNvPr id="10" name="Text Box 10" descr="Pink tissue paper"/>
          <p:cNvSpPr txBox="1"/>
          <p:nvPr/>
        </p:nvSpPr>
        <p:spPr>
          <a:xfrm>
            <a:off x="6759528" y="4090879"/>
            <a:ext cx="761996" cy="4619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b</a:t>
            </a:r>
            <a:endParaRPr lang="en-US" sz="2400" b="0" i="0" u="none" strike="noStrike" kern="0" cap="none" spc="0" baseline="-25000">
              <a:solidFill>
                <a:srgbClr val="0099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cxnSp>
        <p:nvCxnSpPr>
          <p:cNvPr id="11" name="Straight Arrow Connector 12"/>
          <p:cNvCxnSpPr/>
          <p:nvPr/>
        </p:nvCxnSpPr>
        <p:spPr>
          <a:xfrm flipV="1">
            <a:off x="4620655" y="3884590"/>
            <a:ext cx="0" cy="3013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2" name="Straight Arrow Connector 14"/>
          <p:cNvCxnSpPr/>
          <p:nvPr/>
        </p:nvCxnSpPr>
        <p:spPr>
          <a:xfrm flipV="1">
            <a:off x="6096003" y="3789520"/>
            <a:ext cx="0" cy="30135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3" name="Straight Arrow Connector 16"/>
          <p:cNvCxnSpPr/>
          <p:nvPr/>
        </p:nvCxnSpPr>
        <p:spPr>
          <a:xfrm flipV="1">
            <a:off x="7140531" y="3815425"/>
            <a:ext cx="0" cy="30250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graphicFrame>
        <p:nvGraphicFramePr>
          <p:cNvPr id="14" name="Object 11"/>
          <p:cNvGraphicFramePr/>
          <p:nvPr/>
        </p:nvGraphicFramePr>
        <p:xfrm>
          <a:off x="3987798" y="4553712"/>
          <a:ext cx="35941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94100" imgH="1778000" progId="">
                  <p:embed/>
                </p:oleObj>
              </mc:Choice>
              <mc:Fallback>
                <p:oleObj r:id="rId4" imgW="3594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7798" y="4553712"/>
                        <a:ext cx="35941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2846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928463"/>
            <a:ext cx="10515600" cy="5248491"/>
          </a:xfrm>
        </p:spPr>
        <p:txBody>
          <a:bodyPr/>
          <a:lstStyle/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And                                                  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     (2)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That is,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 make the vector equation (1) true if and only if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 satisfy the following system.</a:t>
            </a:r>
          </a:p>
          <a:p>
            <a:pPr lvl="0"/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      (3)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38FAF4-7D01-4F82-BF9C-04A5C0E3889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A97561-5D89-4E6D-9B4B-11E0F0834206}" type="slidenum">
              <a:t>33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847530" y="1532570"/>
          <a:ext cx="3213101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3100" imgH="1778000" progId="">
                  <p:embed/>
                </p:oleObj>
              </mc:Choice>
              <mc:Fallback>
                <p:oleObj r:id="rId2" imgW="3213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7530" y="1532570"/>
                        <a:ext cx="3213101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326163" y="4289267"/>
          <a:ext cx="2255833" cy="15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76500" imgH="1714500" progId="">
                  <p:embed/>
                </p:oleObj>
              </mc:Choice>
              <mc:Fallback>
                <p:oleObj r:id="rId4" imgW="2476500" imgH="1714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6163" y="4289267"/>
                        <a:ext cx="2255833" cy="15620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9042401" y="6307138"/>
            <a:ext cx="2540002" cy="474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43000"/>
          </a:xfrm>
          <a:solidFill>
            <a:srgbClr val="7030A0"/>
          </a:solidFill>
        </p:spPr>
        <p:txBody>
          <a:bodyPr/>
          <a:lstStyle/>
          <a:p>
            <a:pPr lvl="0" hangingPunct="1"/>
            <a:r>
              <a:rPr lang="en-US" sz="4400">
                <a:solidFill>
                  <a:srgbClr val="FFFFFF"/>
                </a:solidFill>
              </a:rPr>
              <a:t>LINEAR COMBINATIONS</a:t>
            </a:r>
          </a:p>
        </p:txBody>
      </p:sp>
      <p:sp>
        <p:nvSpPr>
          <p:cNvPr id="4" name="Rectangle 3"/>
          <p:cNvSpPr txBox="1">
            <a:spLocks noGrp="1" noMove="1" noResize="1"/>
          </p:cNvSpPr>
          <p:nvPr>
            <p:ph idx="1"/>
          </p:nvPr>
        </p:nvSpPr>
        <p:spPr>
          <a:xfrm>
            <a:off x="1981203" y="1143000"/>
            <a:ext cx="8686800" cy="5410203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5075D8"/>
                </a:solidFill>
              </a:rPr>
              <a:t> </a:t>
            </a:r>
          </a:p>
        </p:txBody>
      </p:sp>
      <p:graphicFrame>
        <p:nvGraphicFramePr>
          <p:cNvPr id="5" name="Object 5"/>
          <p:cNvGraphicFramePr/>
          <p:nvPr/>
        </p:nvGraphicFramePr>
        <p:xfrm>
          <a:off x="5537204" y="3886200"/>
          <a:ext cx="863595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63225" imgH="444307" progId="">
                  <p:embed/>
                </p:oleObj>
              </mc:Choice>
              <mc:Fallback>
                <p:oleObj r:id="rId4" imgW="863225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7204" y="3886200"/>
                        <a:ext cx="863595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7110410" y="3886200"/>
          <a:ext cx="927101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26698" imgH="444307" progId="">
                  <p:embed/>
                </p:oleObj>
              </mc:Choice>
              <mc:Fallback>
                <p:oleObj r:id="rId6" imgW="926698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0410" y="3886200"/>
                        <a:ext cx="927101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/>
          <p:nvPr/>
        </p:nvGraphicFramePr>
        <p:xfrm>
          <a:off x="8915400" y="4343400"/>
          <a:ext cx="863595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63225" imgH="444307" progId="">
                  <p:embed/>
                </p:oleObj>
              </mc:Choice>
              <mc:Fallback>
                <p:oleObj r:id="rId8" imgW="863225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15400" y="4343400"/>
                        <a:ext cx="863595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/>
          <p:nvPr/>
        </p:nvGraphicFramePr>
        <p:xfrm>
          <a:off x="2438403" y="4876796"/>
          <a:ext cx="927101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26698" imgH="444307" progId="">
                  <p:embed/>
                </p:oleObj>
              </mc:Choice>
              <mc:Fallback>
                <p:oleObj r:id="rId10" imgW="926698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38403" y="4876796"/>
                        <a:ext cx="927101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/>
          <p:nvPr/>
        </p:nvGraphicFramePr>
        <p:xfrm>
          <a:off x="4876796" y="5029200"/>
          <a:ext cx="3200400" cy="166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200400" imgH="1663700" progId="">
                  <p:embed/>
                </p:oleObj>
              </mc:Choice>
              <mc:Fallback>
                <p:oleObj r:id="rId12" imgW="3200400" imgH="1663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76796" y="5029200"/>
                        <a:ext cx="3200400" cy="1663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5"/>
          <p:cNvSpPr txBox="1"/>
          <p:nvPr/>
        </p:nvSpPr>
        <p:spPr>
          <a:xfrm>
            <a:off x="1981203" y="6305546"/>
            <a:ext cx="6324603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8305796" y="6307138"/>
            <a:ext cx="1904996" cy="474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6345"/>
            <a:ext cx="12191996" cy="99059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idx="1"/>
          </p:nvPr>
        </p:nvSpPr>
        <p:spPr>
          <a:xfrm>
            <a:off x="1981203" y="1447796"/>
            <a:ext cx="8229600" cy="5105396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Now, observe that the original vectors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,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, and </a:t>
            </a:r>
            <a:r>
              <a:rPr lang="en-US" b="1">
                <a:cs typeface="Times New Roman" pitchFamily="18"/>
              </a:rPr>
              <a:t>b </a:t>
            </a:r>
            <a:r>
              <a:rPr lang="en-US">
                <a:cs typeface="Times New Roman" pitchFamily="18"/>
              </a:rPr>
              <a:t>are the columns of the augmented matrix that we row reduced: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>
              <a:buNone/>
            </a:pPr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Write this matrix in a way that identifies its columns.</a:t>
            </a:r>
          </a:p>
          <a:p>
            <a:pPr lvl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(4)</a:t>
            </a:r>
          </a:p>
          <a:p>
            <a:pPr lvl="0">
              <a:buNone/>
            </a:pPr>
            <a:endParaRPr lang="en-US">
              <a:cs typeface="Times New Roman" pitchFamily="18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4648196" y="2514600"/>
          <a:ext cx="2197102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97100" imgH="1778000" progId="">
                  <p:embed/>
                </p:oleObj>
              </mc:Choice>
              <mc:Fallback>
                <p:oleObj r:id="rId2" imgW="2197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8196" y="2514600"/>
                        <a:ext cx="2197102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/>
          <p:cNvSpPr/>
          <p:nvPr/>
        </p:nvSpPr>
        <p:spPr>
          <a:xfrm flipV="1">
            <a:off x="5181603" y="4114800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Line 6"/>
          <p:cNvSpPr/>
          <p:nvPr/>
        </p:nvSpPr>
        <p:spPr>
          <a:xfrm flipV="1">
            <a:off x="5791196" y="4114800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Line 7"/>
          <p:cNvSpPr/>
          <p:nvPr/>
        </p:nvSpPr>
        <p:spPr>
          <a:xfrm flipV="1">
            <a:off x="6476996" y="4114800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Text Box 8" descr="Pink tissue paper"/>
          <p:cNvSpPr txBox="1"/>
          <p:nvPr/>
        </p:nvSpPr>
        <p:spPr>
          <a:xfrm>
            <a:off x="4876796" y="4419596"/>
            <a:ext cx="685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120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</a:p>
        </p:txBody>
      </p:sp>
      <p:sp>
        <p:nvSpPr>
          <p:cNvPr id="10" name="Text Box 9" descr="Pink tissue paper"/>
          <p:cNvSpPr txBox="1"/>
          <p:nvPr/>
        </p:nvSpPr>
        <p:spPr>
          <a:xfrm>
            <a:off x="5562596" y="4419596"/>
            <a:ext cx="5333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120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2</a:t>
            </a:r>
          </a:p>
        </p:txBody>
      </p:sp>
      <p:sp>
        <p:nvSpPr>
          <p:cNvPr id="11" name="Text Box 10" descr="Pink tissue paper"/>
          <p:cNvSpPr txBox="1"/>
          <p:nvPr/>
        </p:nvSpPr>
        <p:spPr>
          <a:xfrm>
            <a:off x="6324603" y="4419596"/>
            <a:ext cx="381003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b</a:t>
            </a:r>
          </a:p>
        </p:txBody>
      </p:sp>
      <p:graphicFrame>
        <p:nvGraphicFramePr>
          <p:cNvPr id="12" name="Object 11"/>
          <p:cNvGraphicFramePr/>
          <p:nvPr/>
        </p:nvGraphicFramePr>
        <p:xfrm>
          <a:off x="4876796" y="5486400"/>
          <a:ext cx="1930398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30400" imgH="558800" progId="">
                  <p:embed/>
                </p:oleObj>
              </mc:Choice>
              <mc:Fallback>
                <p:oleObj r:id="rId4" imgW="1930400" imgH="558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796" y="5486400"/>
                        <a:ext cx="1930398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5"/>
          <p:cNvSpPr txBox="1"/>
          <p:nvPr/>
        </p:nvSpPr>
        <p:spPr>
          <a:xfrm>
            <a:off x="1981203" y="6305546"/>
            <a:ext cx="6324603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8305796" y="6307138"/>
            <a:ext cx="1904996" cy="474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Slide 1.3- </a:t>
            </a:r>
            <a:fld id="{8D7A0C86-6435-4DCB-A3D8-53A417B756A3}" type="slidenum">
              <a:t>36</a:t>
            </a:fld>
            <a:endParaRPr lang="en-CA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7551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A vector equation 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>
              <a:buNone/>
            </a:pPr>
            <a:r>
              <a:rPr lang="en-US">
                <a:cs typeface="Times New Roman" pitchFamily="18"/>
              </a:rPr>
              <a:t>	has the same solution set as the linear system whose augmented matrix is</a:t>
            </a:r>
          </a:p>
          <a:p>
            <a:pPr lvl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	                 (5)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In particular, </a:t>
            </a:r>
            <a:r>
              <a:rPr lang="en-US" b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can be generated by a linear combination of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, …, </a:t>
            </a:r>
            <a:r>
              <a:rPr lang="en-US" b="1">
                <a:cs typeface="Times New Roman" pitchFamily="18"/>
              </a:rPr>
              <a:t>a</a:t>
            </a:r>
            <a:r>
              <a:rPr lang="en-US" i="1" baseline="-25000">
                <a:cs typeface="Times New Roman" pitchFamily="18"/>
              </a:rPr>
              <a:t>n</a:t>
            </a:r>
            <a:r>
              <a:rPr lang="en-US">
                <a:cs typeface="Times New Roman" pitchFamily="18"/>
              </a:rPr>
              <a:t> if and only if there exists a solution to the linear system corresponding to the matrix (5).</a:t>
            </a:r>
          </a:p>
          <a:p>
            <a:pPr lvl="0">
              <a:buNone/>
            </a:pPr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4190996" y="2057400"/>
          <a:ext cx="39243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24300" imgH="482600" progId="">
                  <p:embed/>
                </p:oleObj>
              </mc:Choice>
              <mc:Fallback>
                <p:oleObj r:id="rId2" imgW="39243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0996" y="2057400"/>
                        <a:ext cx="39243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448046" y="3721891"/>
          <a:ext cx="3390896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90900" imgH="558800" progId="">
                  <p:embed/>
                </p:oleObj>
              </mc:Choice>
              <mc:Fallback>
                <p:oleObj r:id="rId4" imgW="3390900" imgH="558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46" y="3721891"/>
                        <a:ext cx="3390896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 txBox="1"/>
          <p:nvPr/>
        </p:nvSpPr>
        <p:spPr>
          <a:xfrm>
            <a:off x="1981203" y="6305546"/>
            <a:ext cx="6324603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4299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 txBox="1">
            <a:spLocks noGrp="1" noMove="1" noResize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>
                <a:solidFill>
                  <a:srgbClr val="802ACF"/>
                </a:solidFill>
              </a:rPr>
              <a:t> 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F0A6E-0C07-424C-B9A3-4AA04ACC6E8F}"/>
              </a:ext>
            </a:extLst>
          </p:cNvPr>
          <p:cNvCxnSpPr/>
          <p:nvPr/>
        </p:nvCxnSpPr>
        <p:spPr>
          <a:xfrm>
            <a:off x="4058816" y="2332653"/>
            <a:ext cx="327504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gradFill>
          <a:gsLst>
            <a:gs pos="0">
              <a:srgbClr val="7030A0"/>
            </a:gs>
            <a:gs pos="100000">
              <a:srgbClr val="B5D2E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gradFill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</p:spPr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57300" y="2967337"/>
            <a:ext cx="9758367" cy="10156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1.4 MATRIX EQUATION Ax = b </a:t>
            </a: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57275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1.4   MATRIX EQUATION Ax = b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157292"/>
                <a:ext cx="10515600" cy="5019671"/>
              </a:xfrm>
            </p:spPr>
            <p:txBody>
              <a:bodyPr/>
              <a:lstStyle/>
              <a:p>
                <a:pPr lvl="0"/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Definition</a:t>
                </a:r>
                <a:r>
                  <a:rPr lang="en-US" b="1">
                    <a:cs typeface="Times New Roman" pitchFamily="18"/>
                  </a:rPr>
                  <a:t>:</a:t>
                </a:r>
                <a:r>
                  <a:rPr lang="en-US">
                    <a:cs typeface="Times New Roman" pitchFamily="18"/>
                  </a:rPr>
                  <a:t> If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is an  m x n  matrix, with columns </a:t>
                </a:r>
                <a:r>
                  <a:rPr lang="en-US" b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</a:t>
                </a:r>
                <a:r>
                  <a:rPr lang="en-US">
                    <a:cs typeface="Times New Roman" pitchFamily="18"/>
                  </a:rPr>
                  <a:t>, …, </a:t>
                </a:r>
                <a:r>
                  <a:rPr lang="en-US" b="1">
                    <a:cs typeface="Times New Roman" pitchFamily="18"/>
                  </a:rPr>
                  <a:t>a</a:t>
                </a:r>
                <a:r>
                  <a:rPr lang="en-US" i="1" baseline="-25000">
                    <a:cs typeface="Times New Roman" pitchFamily="18"/>
                  </a:rPr>
                  <a:t>n</a:t>
                </a:r>
                <a:r>
                  <a:rPr lang="en-US">
                    <a:cs typeface="Times New Roman" pitchFamily="18"/>
                  </a:rPr>
                  <a:t>, and if </a:t>
                </a:r>
                <a:r>
                  <a:rPr lang="en-US" b="1">
                    <a:cs typeface="Times New Roman" pitchFamily="18"/>
                  </a:rPr>
                  <a:t>x</a:t>
                </a:r>
                <a:r>
                  <a:rPr lang="en-US">
                    <a:cs typeface="Times New Roman" pitchFamily="18"/>
                  </a:rPr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Times New Roman" pitchFamily="18"/>
                  </a:rPr>
                  <a:t>, then the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product of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 </a:t>
                </a:r>
                <a:r>
                  <a:rPr lang="en-US" i="1">
                    <a:solidFill>
                      <a:srgbClr val="7030A0"/>
                    </a:solidFill>
                    <a:cs typeface="Times New Roman" pitchFamily="18"/>
                  </a:rPr>
                  <a:t>A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 and x</a:t>
                </a:r>
                <a:r>
                  <a:rPr lang="en-US">
                    <a:cs typeface="Times New Roman" pitchFamily="18"/>
                  </a:rPr>
                  <a:t>, denoted by </a:t>
                </a:r>
                <a:r>
                  <a:rPr lang="en-US" i="1">
                    <a:solidFill>
                      <a:srgbClr val="7030A0"/>
                    </a:solidFill>
                    <a:cs typeface="Times New Roman" pitchFamily="18"/>
                  </a:rPr>
                  <a:t>A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x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,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is the linear combination of the columns of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 </a:t>
                </a:r>
                <a:r>
                  <a:rPr lang="en-US" i="1">
                    <a:solidFill>
                      <a:srgbClr val="7030A0"/>
                    </a:solidFill>
                    <a:cs typeface="Times New Roman" pitchFamily="18"/>
                  </a:rPr>
                  <a:t>A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using the corresponding entries in x as weights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;</a:t>
                </a:r>
                <a:r>
                  <a:rPr lang="en-US">
                    <a:cs typeface="Times New Roman" pitchFamily="18"/>
                  </a:rPr>
                  <a:t> that is,</a:t>
                </a: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Note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="1">
                    <a:cs typeface="Times New Roman" pitchFamily="18"/>
                  </a:rPr>
                  <a:t>x</a:t>
                </a:r>
                <a:r>
                  <a:rPr lang="en-US">
                    <a:cs typeface="Times New Roman" pitchFamily="18"/>
                  </a:rPr>
                  <a:t> is defined only if the number of columns of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equals the number of entries in </a:t>
                </a:r>
                <a:r>
                  <a:rPr lang="en-US" b="1">
                    <a:cs typeface="Times New Roman" pitchFamily="18"/>
                  </a:rPr>
                  <a:t>x</a:t>
                </a:r>
                <a:r>
                  <a:rPr lang="en-US">
                    <a:cs typeface="Times New Roman" pitchFamily="18"/>
                  </a:rPr>
                  <a:t>.</a:t>
                </a: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157292"/>
                <a:ext cx="10515600" cy="5019671"/>
              </a:xfrm>
              <a:blipFill rotWithShape="0">
                <a:blip r:embed="rId3"/>
                <a:stretch>
                  <a:fillRect l="-1043" t="-2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9"/>
          <p:cNvGraphicFramePr/>
          <p:nvPr/>
        </p:nvGraphicFramePr>
        <p:xfrm>
          <a:off x="2051050" y="2473325"/>
          <a:ext cx="8089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89900" imgH="2387600" progId="">
                  <p:embed/>
                </p:oleObj>
              </mc:Choice>
              <mc:Fallback>
                <p:oleObj r:id="rId4" imgW="8089900" imgH="2387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50" y="2473325"/>
                        <a:ext cx="8089900" cy="23876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1134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/>
              <a:t>  </a:t>
            </a:r>
            <a:r>
              <a:rPr lang="en-US">
                <a:solidFill>
                  <a:srgbClr val="FFFFFF"/>
                </a:solidFill>
              </a:rPr>
              <a:t>Linear Equation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37483" y="1392704"/>
            <a:ext cx="9621673" cy="4784259"/>
          </a:xfrm>
        </p:spPr>
        <p:txBody>
          <a:bodyPr/>
          <a:lstStyle/>
          <a:p>
            <a:pPr marL="609603" lvl="0" indent="-609603"/>
            <a:r>
              <a:rPr lang="en-US" dirty="0"/>
              <a:t>A system of linear equations has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no</a:t>
            </a:r>
            <a:r>
              <a:rPr lang="en-US" sz="2800" dirty="0"/>
              <a:t> solution, or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/>
              <a:t>exactly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one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solution, or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/>
              <a:t>infinitely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many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solutions.</a:t>
            </a:r>
          </a:p>
          <a:p>
            <a:pPr marL="609603" lvl="0" indent="-609603"/>
            <a:r>
              <a:rPr lang="en-US" dirty="0"/>
              <a:t>A system of linear equations is said to be </a:t>
            </a:r>
            <a:r>
              <a:rPr lang="en-US" b="1" dirty="0">
                <a:solidFill>
                  <a:srgbClr val="7030A0"/>
                </a:solidFill>
              </a:rPr>
              <a:t>consistent</a:t>
            </a:r>
            <a:r>
              <a:rPr lang="en-US" dirty="0"/>
              <a:t> if it has either </a:t>
            </a:r>
            <a:r>
              <a:rPr lang="en-US" b="1" dirty="0">
                <a:solidFill>
                  <a:schemeClr val="tx1"/>
                </a:solidFill>
              </a:rPr>
              <a:t>one</a:t>
            </a:r>
            <a:r>
              <a:rPr lang="en-US" dirty="0"/>
              <a:t> solution or infinitely </a:t>
            </a:r>
            <a:r>
              <a:rPr lang="en-US" b="1" dirty="0">
                <a:solidFill>
                  <a:schemeClr val="tx1"/>
                </a:solidFill>
              </a:rPr>
              <a:t>many</a:t>
            </a:r>
            <a:r>
              <a:rPr lang="en-US" b="1" dirty="0"/>
              <a:t> </a:t>
            </a:r>
            <a:r>
              <a:rPr lang="en-US" dirty="0"/>
              <a:t>solutions.</a:t>
            </a:r>
          </a:p>
          <a:p>
            <a:pPr marL="609603" lvl="0" indent="-609603"/>
            <a:r>
              <a:rPr lang="en-US" dirty="0"/>
              <a:t>A system is </a:t>
            </a:r>
            <a:r>
              <a:rPr lang="en-US" b="1" dirty="0">
                <a:solidFill>
                  <a:srgbClr val="7030A0"/>
                </a:solidFill>
              </a:rPr>
              <a:t>inconsistent</a:t>
            </a:r>
            <a:r>
              <a:rPr lang="en-US" dirty="0"/>
              <a:t> if it has </a:t>
            </a:r>
            <a:r>
              <a:rPr lang="en-US" b="1" dirty="0">
                <a:solidFill>
                  <a:schemeClr val="tx1"/>
                </a:solidFill>
              </a:rPr>
              <a:t>no solution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3A1615-F93B-4AC0-857E-B4B7C2C87EE8}" type="slidenum">
              <a:t>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384F1B-8543-4FEB-BFF6-530D5DB27AE6}" type="slidenum">
              <a:t>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B476A8-C35D-4CEF-90F5-D34C41D9B8B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009756-1866-40D7-B5F0-91241C3B67C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CCC6EB-A481-4283-B457-ABF796AD0F84}" type="slidenum">
              <a:t>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6599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14475"/>
                <a:ext cx="10791821" cy="4662489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b="1" dirty="0">
                    <a:cs typeface="Times New Roman" pitchFamily="18"/>
                  </a:rPr>
                  <a:t>Example :</a:t>
                </a:r>
                <a:r>
                  <a:rPr lang="en-US" dirty="0">
                    <a:cs typeface="Times New Roman" pitchFamily="18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For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1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3</a:t>
                </a:r>
                <a:r>
                  <a:rPr lang="en-US" dirty="0">
                    <a:cs typeface="Times New Roman" pitchFamily="18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/>
                  </a:rPr>
                  <a:t>, write the linear combination                                                        as a matrix times a vector.</a:t>
                </a:r>
              </a:p>
              <a:p>
                <a:pPr marL="0" lvl="0" indent="0">
                  <a:buNone/>
                </a:pPr>
                <a:r>
                  <a:rPr lang="en-US" b="1" dirty="0">
                    <a:cs typeface="Times New Roman" pitchFamily="18"/>
                  </a:rPr>
                  <a:t> Solution: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 Place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1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3</a:t>
                </a:r>
                <a:r>
                  <a:rPr lang="en-US" dirty="0">
                    <a:cs typeface="Times New Roman" pitchFamily="18"/>
                  </a:rPr>
                  <a:t> into the columns of a matrix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and place the weights 3, -5 and 7 into a vector </a:t>
                </a:r>
                <a:r>
                  <a:rPr lang="en-US" b="1" dirty="0">
                    <a:cs typeface="Times New Roman" pitchFamily="18"/>
                  </a:rPr>
                  <a:t>x</a:t>
                </a:r>
                <a:r>
                  <a:rPr lang="en-US" dirty="0">
                    <a:cs typeface="Times New Roman" pitchFamily="18"/>
                  </a:rPr>
                  <a:t>. That is </a:t>
                </a:r>
              </a:p>
              <a:p>
                <a:pPr lvl="0"/>
                <a:endParaRPr lang="en-GB" dirty="0">
                  <a:cs typeface="Times New Roman" pitchFamily="18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14475"/>
                <a:ext cx="10791821" cy="4662489"/>
              </a:xfrm>
              <a:blipFill rotWithShape="0">
                <a:blip r:embed="rId3"/>
                <a:stretch>
                  <a:fillRect l="-1186" t="-2222" r="-13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0"/>
          <p:cNvGraphicFramePr/>
          <p:nvPr/>
        </p:nvGraphicFramePr>
        <p:xfrm>
          <a:off x="2432413" y="3971312"/>
          <a:ext cx="6603997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4000" imgH="1778000" progId="">
                  <p:embed/>
                </p:oleObj>
              </mc:Choice>
              <mc:Fallback>
                <p:oleObj r:id="rId4" imgW="66040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413" y="3971312"/>
                        <a:ext cx="6603997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8281702" y="2033982"/>
          <a:ext cx="2362196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62200" imgH="482600" progId="">
                  <p:embed/>
                </p:oleObj>
              </mc:Choice>
              <mc:Fallback>
                <p:oleObj r:id="rId6" imgW="23622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81702" y="2033982"/>
                        <a:ext cx="2362196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92104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71567" y="1469038"/>
            <a:ext cx="9844082" cy="4677951"/>
          </a:xfrm>
        </p:spPr>
        <p:txBody>
          <a:bodyPr/>
          <a:lstStyle/>
          <a:p>
            <a:pPr lvl="0"/>
            <a:r>
              <a:rPr lang="en-US"/>
              <a:t>Now, write the system of linear equations as a vector equation involving a linear combination of vectors. </a:t>
            </a:r>
          </a:p>
          <a:p>
            <a:pPr lvl="0"/>
            <a:r>
              <a:rPr lang="en-US"/>
              <a:t>For example, the following system </a:t>
            </a:r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(1)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is equivalent to 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         (2)</a:t>
            </a:r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3821241" y="3130274"/>
          <a:ext cx="2540002" cy="109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40000" imgH="1092200" progId="">
                  <p:embed/>
                </p:oleObj>
              </mc:Choice>
              <mc:Fallback>
                <p:oleObj r:id="rId2" imgW="2540000" imgH="109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1241" y="3130274"/>
                        <a:ext cx="2540002" cy="10921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2904344" y="4821055"/>
          <a:ext cx="49276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27600" imgH="1143000" progId="">
                  <p:embed/>
                </p:oleObj>
              </mc:Choice>
              <mc:Fallback>
                <p:oleObj r:id="rId4" imgW="49276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4344" y="4821055"/>
                        <a:ext cx="4927601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11119"/>
            <a:ext cx="12191996" cy="1046155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385892"/>
            <a:ext cx="10515600" cy="4791071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As in the example, the linear combination on the left side is a matrix times a vector, so that (2) becomes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 (3)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Equation (3) has the form  Ax = b . Such an equation is called a </a:t>
            </a:r>
            <a:r>
              <a:rPr lang="en-US" b="1">
                <a:solidFill>
                  <a:srgbClr val="7030A0"/>
                </a:solidFill>
                <a:cs typeface="Times New Roman" pitchFamily="18"/>
              </a:rPr>
              <a:t>matrix equation</a:t>
            </a:r>
            <a:r>
              <a:rPr lang="en-US">
                <a:solidFill>
                  <a:srgbClr val="7030A0"/>
                </a:solidFill>
                <a:cs typeface="Times New Roman" pitchFamily="18"/>
              </a:rPr>
              <a:t>, </a:t>
            </a:r>
            <a:r>
              <a:rPr lang="en-US">
                <a:cs typeface="Times New Roman" pitchFamily="18"/>
              </a:rPr>
              <a:t>to distinguish it from a vector equation such as shown in (2).        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3228974" y="2584451"/>
          <a:ext cx="38862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86200" imgH="1778000" progId="">
                  <p:embed/>
                </p:oleObj>
              </mc:Choice>
              <mc:Fallback>
                <p:oleObj r:id="rId2" imgW="38862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28974" y="2584451"/>
                        <a:ext cx="3886200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72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157292" y="1690689"/>
                <a:ext cx="9601200" cy="448627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Theorem 3 </a:t>
                </a:r>
                <a:r>
                  <a:rPr lang="en-US">
                    <a:cs typeface="Times New Roman" pitchFamily="18"/>
                  </a:rPr>
                  <a:t>: 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If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is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cs typeface="Times New Roman" pitchFamily="18"/>
                  </a:rPr>
                  <a:t>  matrix, with columns a</a:t>
                </a:r>
                <a:r>
                  <a:rPr lang="en-US" baseline="-25000">
                    <a:cs typeface="Times New Roman" pitchFamily="18"/>
                  </a:rPr>
                  <a:t>1</a:t>
                </a:r>
                <a:r>
                  <a:rPr lang="en-US">
                    <a:cs typeface="Times New Roman" pitchFamily="18"/>
                  </a:rPr>
                  <a:t>, …, a</a:t>
                </a:r>
                <a:r>
                  <a:rPr lang="en-US" baseline="-25000">
                    <a:cs typeface="Times New Roman" pitchFamily="18"/>
                  </a:rPr>
                  <a:t>n</a:t>
                </a:r>
                <a:r>
                  <a:rPr lang="en-US">
                    <a:cs typeface="Times New Roman" pitchFamily="18"/>
                  </a:rPr>
                  <a:t>, and if b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Times New Roman" pitchFamily="18"/>
                  </a:rPr>
                  <a:t>, then the matrix equation     A</a:t>
                </a:r>
                <a:r>
                  <a:rPr lang="en-US" b="1">
                    <a:cs typeface="Times New Roman" pitchFamily="18"/>
                  </a:rPr>
                  <a:t>x </a:t>
                </a:r>
                <a:r>
                  <a:rPr lang="en-US">
                    <a:cs typeface="Times New Roman" pitchFamily="18"/>
                  </a:rPr>
                  <a:t>= </a:t>
                </a:r>
                <a:r>
                  <a:rPr lang="en-US" b="1">
                    <a:cs typeface="Times New Roman" pitchFamily="18"/>
                  </a:rPr>
                  <a:t>b</a:t>
                </a:r>
                <a:endParaRPr lang="en-US">
                  <a:cs typeface="Times New Roman" pitchFamily="18"/>
                </a:endParaRP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has the same solution set as the vector equation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>
                  <a:cs typeface="Times New Roman" pitchFamily="18"/>
                </a:endParaRPr>
              </a:p>
              <a:p>
                <a:pPr lvl="0">
                  <a:buNone/>
                </a:pPr>
                <a:r>
                  <a:rPr lang="en-US">
                    <a:cs typeface="Times New Roman" pitchFamily="18"/>
                  </a:rPr>
                  <a:t>which, in turn, has the same solution set as the system of linear equations whose augmented matrix is </a:t>
                </a:r>
              </a:p>
              <a:p>
                <a:pPr lvl="0" algn="ctr">
                  <a:buNone/>
                </a:pPr>
                <a:r>
                  <a:rPr lang="en-US">
                    <a:cs typeface="Times New Roman" pitchFamily="18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>
                    <a:cs typeface="Times New Roman" pitchFamily="18"/>
                  </a:rPr>
                  <a:t>     </a:t>
                </a:r>
                <a:r>
                  <a:rPr lang="en-US" b="1">
                    <a:cs typeface="Times New Roman" pitchFamily="18"/>
                  </a:rPr>
                  <a:t>b</a:t>
                </a:r>
                <a:r>
                  <a:rPr lang="en-US">
                    <a:cs typeface="Times New Roman" pitchFamily="18"/>
                  </a:rPr>
                  <a:t>]</a:t>
                </a:r>
                <a:r>
                  <a:rPr lang="en-US" b="1">
                    <a:cs typeface="Times New Roman" pitchFamily="18"/>
                  </a:rPr>
                  <a:t>     </a:t>
                </a:r>
                <a:endParaRPr lang="en-US">
                  <a:cs typeface="Times New Roman" pitchFamily="18"/>
                </a:endParaRP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7292" y="1690689"/>
                <a:ext cx="9601200" cy="4486275"/>
              </a:xfrm>
              <a:blipFill rotWithShape="0">
                <a:blip r:embed="rId2"/>
                <a:stretch>
                  <a:fillRect l="-1333" t="-2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1440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EXISTENCE OF SOLUTIONS 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THEOREM 4 : </a:t>
                </a:r>
              </a:p>
              <a:p>
                <a:pPr marL="0" lvl="0" indent="0">
                  <a:buNone/>
                </a:pPr>
                <a:r>
                  <a:rPr lang="en-US" dirty="0"/>
                  <a:t> Let </a:t>
                </a:r>
                <a:r>
                  <a:rPr lang="en-US" i="1" dirty="0"/>
                  <a:t>A </a:t>
                </a:r>
                <a:r>
                  <a:rPr lang="en-US" dirty="0"/>
                  <a:t>be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matrix. Then the following statements are logically equivalent. That is, for a particular </a:t>
                </a:r>
                <a:r>
                  <a:rPr lang="en-US" i="1" dirty="0"/>
                  <a:t>A</a:t>
                </a:r>
                <a:r>
                  <a:rPr lang="en-US" dirty="0"/>
                  <a:t>, either they are all true statements or they are all false. 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For each </a:t>
                </a:r>
                <a:r>
                  <a:rPr lang="en-US" sz="2800" b="1" dirty="0"/>
                  <a:t>b</a:t>
                </a:r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, the equation </a:t>
                </a:r>
                <a:r>
                  <a:rPr lang="en-US" sz="2800" i="1" dirty="0"/>
                  <a:t>A</a:t>
                </a:r>
                <a:r>
                  <a:rPr lang="en-US" sz="2800" b="1" dirty="0"/>
                  <a:t>x</a:t>
                </a:r>
                <a:r>
                  <a:rPr lang="en-US" sz="2800" dirty="0"/>
                  <a:t>=</a:t>
                </a:r>
                <a:r>
                  <a:rPr lang="en-US" sz="2800" b="1" dirty="0"/>
                  <a:t>b</a:t>
                </a:r>
                <a:r>
                  <a:rPr lang="en-US" sz="2800" dirty="0"/>
                  <a:t> has a solution.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Each </a:t>
                </a:r>
                <a:r>
                  <a:rPr lang="en-US" sz="2800" b="1" dirty="0"/>
                  <a:t>b</a:t>
                </a:r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 is a linear combination of the columns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.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The columns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 </a:t>
                </a:r>
                <a:r>
                  <a:rPr lang="en-US" sz="2800" i="1" dirty="0"/>
                  <a:t>A</a:t>
                </a:r>
                <a:r>
                  <a:rPr lang="en-US" sz="2800" dirty="0"/>
                  <a:t> has a pivot position in every row.</a:t>
                </a:r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0150"/>
          </a:xfrm>
          <a:solidFill>
            <a:srgbClr val="7030A0"/>
          </a:solidFill>
        </p:spPr>
        <p:txBody>
          <a:bodyPr>
            <a:noAutofit/>
          </a:bodyPr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PROPERTIES OF THE MATRIX-VECTOR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PRODUCT </a:t>
            </a:r>
            <a:r>
              <a:rPr lang="en-US" sz="4000" i="1">
                <a:solidFill>
                  <a:srgbClr val="FFFFFF"/>
                </a:solidFill>
              </a:rPr>
              <a:t>A</a:t>
            </a:r>
            <a:r>
              <a:rPr lang="en-US" sz="4000" b="1">
                <a:solidFill>
                  <a:srgbClr val="FFFFFF"/>
                </a:solidFill>
              </a:rPr>
              <a:t>x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  <a:p>
            <a:pPr marL="514350" lvl="0" indent="-514350">
              <a:buFont typeface="Calibri Light"/>
              <a:buAutoNum type="arabicPeriod"/>
            </a:pPr>
            <a:endParaRPr lang="en-US"/>
          </a:p>
          <a:p>
            <a:pPr lvl="0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7"/>
              <p:cNvSpPr/>
              <p:nvPr/>
            </p:nvSpPr>
            <p:spPr>
              <a:xfrm>
                <a:off x="1685925" y="1825627"/>
                <a:ext cx="9501182" cy="358934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noFill/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1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Theorem: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 </a:t>
                </a: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If </a:t>
                </a:r>
                <a:r>
                  <a:rPr lang="en-US" sz="3600" b="0" i="1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</a:t>
                </a: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 is an (m x n)  matrix, u and v are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, </a:t>
                </a: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and c is a scalar, then</a:t>
                </a:r>
              </a:p>
              <a:p>
                <a:pPr marL="514350" marR="0" lvl="0" indent="-5143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Calibri Light"/>
                  <a:buAutoNum type="alphaLcPeriod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 (u + v) = Au + Av</a:t>
                </a:r>
              </a:p>
              <a:p>
                <a:pPr marL="514350" marR="0" lvl="0" indent="-5143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Calibri Light"/>
                  <a:buAutoNum type="alphaLcPeriod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A(cu) = c (Au)</a:t>
                </a:r>
              </a:p>
            </p:txBody>
          </p:sp>
        </mc:Choice>
        <mc:Fallback xmlns="">
          <p:sp>
            <p:nvSpPr>
              <p:cNvPr id="4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1825627"/>
                <a:ext cx="9501182" cy="358934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blipFill rotWithShape="0">
                <a:blip r:embed="rId3"/>
                <a:stretch>
                  <a:fillRect l="-64"/>
                </a:stretch>
              </a:blip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58066" y="2064934"/>
            <a:ext cx="10515600" cy="435133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58066" y="2624437"/>
            <a:ext cx="10515600" cy="1938994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1.5 SOLUTION SETS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OF LINEAR SYSTEM </a:t>
            </a:r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858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HOMOGENEOUS LINEAR SYSTEMS</a:t>
            </a: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57342"/>
                <a:ext cx="10006014" cy="4071932"/>
              </a:xfrm>
            </p:spPr>
            <p:txBody>
              <a:bodyPr/>
              <a:lstStyle/>
              <a:p>
                <a:pPr lvl="0"/>
                <a:r>
                  <a:rPr lang="en-US" dirty="0"/>
                  <a:t>A system of linear equations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homogeneous</a:t>
                </a:r>
                <a:r>
                  <a:rPr lang="en-US" dirty="0"/>
                  <a:t> if it can be written in the form Ax = 0 , where </a:t>
                </a:r>
                <a:r>
                  <a:rPr lang="en-US" i="1" dirty="0"/>
                  <a:t>A</a:t>
                </a:r>
                <a:r>
                  <a:rPr lang="en-US" dirty="0"/>
                  <a:t> is an (m x n) matrix and 0 is the zero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Such a system  Ax = 0   </a:t>
                </a:r>
                <a:r>
                  <a:rPr lang="en-US" i="1" dirty="0"/>
                  <a:t>always</a:t>
                </a:r>
                <a:r>
                  <a:rPr lang="en-US" dirty="0"/>
                  <a:t> has at least one solution, namely, this zero solution is called the </a:t>
                </a:r>
                <a:r>
                  <a:rPr lang="en-US" b="1" dirty="0">
                    <a:solidFill>
                      <a:srgbClr val="7030A0"/>
                    </a:solidFill>
                  </a:rPr>
                  <a:t>trivial solution</a:t>
                </a:r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</a:p>
              <a:p>
                <a:pPr lvl="0"/>
                <a:r>
                  <a:rPr lang="en-US" dirty="0"/>
                  <a:t>The homogenous equation </a:t>
                </a:r>
                <a:r>
                  <a:rPr lang="en-US" i="1" dirty="0"/>
                  <a:t>A</a:t>
                </a:r>
                <a:r>
                  <a:rPr lang="en-US" b="1" dirty="0"/>
                  <a:t>x</a:t>
                </a:r>
                <a:r>
                  <a:rPr lang="en-US" dirty="0"/>
                  <a:t> = 0, the important question is whether there exists a </a:t>
                </a:r>
                <a:r>
                  <a:rPr lang="en-US" b="1" dirty="0">
                    <a:solidFill>
                      <a:srgbClr val="7030A0"/>
                    </a:solidFill>
                  </a:rPr>
                  <a:t>nontrivial solution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/>
                  <a:t>that is, a nonzero vector x that satisfies </a:t>
                </a:r>
                <a:r>
                  <a:rPr lang="en-US" i="1" dirty="0"/>
                  <a:t>A</a:t>
                </a:r>
                <a:r>
                  <a:rPr lang="en-US" b="1" dirty="0"/>
                  <a:t>x</a:t>
                </a:r>
                <a:r>
                  <a:rPr lang="en-US" dirty="0"/>
                  <a:t> = 0.</a:t>
                </a:r>
              </a:p>
              <a:p>
                <a:pPr lvl="0"/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57342"/>
                <a:ext cx="10006014" cy="4071932"/>
              </a:xfrm>
              <a:blipFill rotWithShape="0">
                <a:blip r:embed="rId2"/>
                <a:stretch>
                  <a:fillRect l="-1097" t="-2545" r="-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715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HOMOGENEOUS LINEAR SYSTEMS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Example:</a:t>
            </a:r>
            <a:r>
              <a:rPr lang="en-US"/>
              <a:t> Determine if the following homogeneous system has a nontrivial solution. Then describe the solution set.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b="1"/>
              <a:t>Solution: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 be the matrix of coefficients of the system and row reduce the augmented matrix  [ A   0 ]  to echelon form: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833814" y="2686050"/>
          <a:ext cx="3162296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62300" imgH="1727200" progId="">
                  <p:embed/>
                </p:oleObj>
              </mc:Choice>
              <mc:Fallback>
                <p:oleObj r:id="rId2" imgW="31623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33814" y="2686050"/>
                        <a:ext cx="3162296" cy="17272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001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HOMOGENEOUS LINEAR SYSTEMS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3" name="Object 6"/>
          <p:cNvGraphicFramePr>
            <a:graphicFrameLocks noGrp="1"/>
          </p:cNvGraphicFramePr>
          <p:nvPr>
            <p:ph idx="1"/>
          </p:nvPr>
        </p:nvGraphicFramePr>
        <p:xfrm>
          <a:off x="1500182" y="1746961"/>
          <a:ext cx="8534396" cy="166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34400" imgH="1663700" progId="">
                  <p:embed/>
                </p:oleObj>
              </mc:Choice>
              <mc:Fallback>
                <p:oleObj r:id="rId2" imgW="8534400" imgH="1663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0182" y="1746961"/>
                        <a:ext cx="8534396" cy="166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/>
          <p:nvPr/>
        </p:nvGraphicFramePr>
        <p:xfrm>
          <a:off x="1500182" y="3601245"/>
          <a:ext cx="2114678" cy="215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1900" imgH="2552700" progId="">
                  <p:embed/>
                </p:oleObj>
              </mc:Choice>
              <mc:Fallback>
                <p:oleObj r:id="rId4" imgW="2501900" imgH="2552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0182" y="3601245"/>
                        <a:ext cx="2114678" cy="215740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/>
          <p:nvPr/>
        </p:nvGraphicFramePr>
        <p:xfrm>
          <a:off x="4356101" y="3601245"/>
          <a:ext cx="1739902" cy="188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16100" imgH="1968500" progId="">
                  <p:embed/>
                </p:oleObj>
              </mc:Choice>
              <mc:Fallback>
                <p:oleObj r:id="rId6" imgW="1816100" imgH="1968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6101" y="3601245"/>
                        <a:ext cx="1739902" cy="18859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6532985" y="3620246"/>
          <a:ext cx="3501603" cy="186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787900" imgH="2552700" progId="">
                  <p:embed/>
                </p:oleObj>
              </mc:Choice>
              <mc:Fallback>
                <p:oleObj r:id="rId8" imgW="4787900" imgH="2552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2985" y="3620246"/>
                        <a:ext cx="3501603" cy="186690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425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Equation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252023"/>
            <a:ext cx="10515600" cy="4839288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dirty="0"/>
              <a:t> The essential information of a linear system can be recorded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compactly in a rectangular array called a </a:t>
            </a:r>
            <a:r>
              <a:rPr lang="en-US" b="1" dirty="0">
                <a:solidFill>
                  <a:srgbClr val="7030A0"/>
                </a:solidFill>
              </a:rPr>
              <a:t>matrix</a:t>
            </a:r>
            <a:r>
              <a:rPr lang="en-US" dirty="0"/>
              <a:t>. Given the system, </a:t>
            </a:r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lvl="0">
              <a:lnSpc>
                <a:spcPct val="70000"/>
              </a:lnSpc>
            </a:pPr>
            <a:r>
              <a:rPr lang="en-US" dirty="0"/>
              <a:t> with the coefficients of each variable aligned in columns,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900" dirty="0"/>
          </a:p>
          <a:p>
            <a:pPr marL="0" lvl="0" indent="0">
              <a:lnSpc>
                <a:spcPct val="70000"/>
              </a:lnSpc>
              <a:buNone/>
            </a:pPr>
            <a:endParaRPr lang="en-US" sz="900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sz="900" dirty="0"/>
              <a:t>                                                              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900" b="1" dirty="0"/>
              <a:t>  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900" b="1" dirty="0"/>
              <a:t>        </a:t>
            </a:r>
            <a:endParaRPr lang="vi-VN" sz="900" b="1" dirty="0"/>
          </a:p>
          <a:p>
            <a:pPr marL="0" lvl="0" indent="0">
              <a:lnSpc>
                <a:spcPct val="70000"/>
              </a:lnSpc>
              <a:buNone/>
            </a:pPr>
            <a:endParaRPr lang="vi-VN" sz="900" b="1" dirty="0"/>
          </a:p>
          <a:p>
            <a:pPr marL="0" lvl="0" indent="0">
              <a:lnSpc>
                <a:spcPct val="70000"/>
              </a:lnSpc>
              <a:buNone/>
            </a:pPr>
            <a:r>
              <a:rPr lang="vi-VN" sz="1600" b="1" dirty="0"/>
              <a:t>                                          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7030A0"/>
                </a:solidFill>
              </a:rPr>
              <a:t>coefficient matrix                            </a:t>
            </a:r>
            <a:r>
              <a:rPr lang="vi-VN" sz="1600" b="1" dirty="0">
                <a:solidFill>
                  <a:srgbClr val="7030A0"/>
                </a:solidFill>
              </a:rPr>
              <a:t>                      </a:t>
            </a:r>
            <a:r>
              <a:rPr lang="en-US" sz="1600" b="1" dirty="0">
                <a:solidFill>
                  <a:srgbClr val="7030A0"/>
                </a:solidFill>
              </a:rPr>
              <a:t>augmented matrix </a:t>
            </a:r>
          </a:p>
          <a:p>
            <a:pPr lvl="0">
              <a:lnSpc>
                <a:spcPct val="70000"/>
              </a:lnSpc>
            </a:pPr>
            <a:endParaRPr lang="en-GB" sz="2000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78C62C-3149-420D-B556-2410C3AAE64C}" type="slidenum">
              <a:t>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10"/>
          <p:cNvGraphicFramePr/>
          <p:nvPr/>
        </p:nvGraphicFramePr>
        <p:xfrm>
          <a:off x="4250945" y="2101757"/>
          <a:ext cx="2776539" cy="138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67100" imgH="1727200" progId="">
                  <p:embed/>
                </p:oleObj>
              </mc:Choice>
              <mc:Fallback>
                <p:oleObj r:id="rId2" imgW="34671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50945" y="2101757"/>
                        <a:ext cx="2776539" cy="1382709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2658425" y="4221199"/>
          <a:ext cx="1820863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25700" imgH="1778000" progId="">
                  <p:embed/>
                </p:oleObj>
              </mc:Choice>
              <mc:Fallback>
                <p:oleObj r:id="rId4" imgW="2425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8425" y="4221199"/>
                        <a:ext cx="1820863" cy="133508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/>
          <p:nvPr/>
        </p:nvGraphicFramePr>
        <p:xfrm>
          <a:off x="6519123" y="4298539"/>
          <a:ext cx="2550654" cy="140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38500" imgH="1778000" progId="">
                  <p:embed/>
                </p:oleObj>
              </mc:Choice>
              <mc:Fallback>
                <p:oleObj r:id="rId6" imgW="3238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9123" y="4298539"/>
                        <a:ext cx="2550654" cy="140035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0" name="Slide Number Placeholder 9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6BDD8D-8A4C-409F-AB9A-F5D5889615D7}" type="slidenum">
              <a:t>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Date Placeholder 10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3B2CC1-CB83-4BE0-A358-9E63AC5A880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Date Placeholder 11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7604DD-AA04-4613-9B8A-566F9B273EE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Footer Placeholder 12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4" name="Slide Number Placeholder 13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5A9E37-6ED5-4260-9DB3-922B62966AA8}" type="slidenum">
              <a:t>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370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PARAMETRIC VECTOR FORM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equation of the form                      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>
                <a:latin typeface="Cambria Math" pitchFamily="18"/>
                <a:ea typeface="Cambria Math" pitchFamily="18"/>
              </a:rPr>
              <a:t>ℝ</a:t>
            </a:r>
            <a:r>
              <a:rPr lang="en-US" dirty="0"/>
              <a:t>) is called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parametric vector equation</a:t>
            </a:r>
            <a:r>
              <a:rPr lang="en-US" dirty="0"/>
              <a:t> of the plane.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Example 1, the equation                   (with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free), or </a:t>
            </a:r>
          </a:p>
          <a:p>
            <a:pPr lvl="0">
              <a:buNone/>
            </a:pPr>
            <a:r>
              <a:rPr lang="en-US" dirty="0"/>
              <a:t> (with t in </a:t>
            </a:r>
            <a:r>
              <a:rPr lang="en-US" dirty="0">
                <a:latin typeface="Cambria Math" pitchFamily="18"/>
                <a:ea typeface="Cambria Math" pitchFamily="18"/>
              </a:rPr>
              <a:t>ℝ</a:t>
            </a:r>
            <a:r>
              <a:rPr lang="en-US" dirty="0"/>
              <a:t>), is a parametric vector equation of a line.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Whenever a solution set is described explicitly with vectors as in Example 1, we say that the solution is in </a:t>
            </a:r>
            <a:r>
              <a:rPr lang="en-US" b="1" dirty="0">
                <a:solidFill>
                  <a:srgbClr val="7030A0"/>
                </a:solidFill>
              </a:rPr>
              <a:t>parametric vector form</a:t>
            </a:r>
            <a:r>
              <a:rPr lang="en-US" dirty="0">
                <a:solidFill>
                  <a:srgbClr val="7030A0"/>
                </a:solidFill>
              </a:rPr>
              <a:t>.    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4881560" y="1931194"/>
          <a:ext cx="1828800" cy="2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28800" imgH="292100" progId="">
                  <p:embed/>
                </p:oleObj>
              </mc:Choice>
              <mc:Fallback>
                <p:oleObj r:id="rId2" imgW="1828800" imgH="2921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81560" y="1931194"/>
                        <a:ext cx="1828800" cy="2920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5224460" y="3200793"/>
          <a:ext cx="1143000" cy="46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0588" imgH="482391" progId="">
                  <p:embed/>
                </p:oleObj>
              </mc:Choice>
              <mc:Fallback>
                <p:oleObj r:id="rId4" imgW="1180588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4460" y="3200793"/>
                        <a:ext cx="1143000" cy="46672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9153528" y="3353589"/>
          <a:ext cx="965204" cy="2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65200" imgH="292100" progId="">
                  <p:embed/>
                </p:oleObj>
              </mc:Choice>
              <mc:Fallback>
                <p:oleObj r:id="rId6" imgW="965200" imgH="2921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3528" y="3353589"/>
                        <a:ext cx="965204" cy="2920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2870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endParaRPr lang="en-US" b="1"/>
          </a:p>
          <a:p>
            <a:pPr lvl="0">
              <a:lnSpc>
                <a:spcPct val="80000"/>
              </a:lnSpc>
            </a:pPr>
            <a:r>
              <a:rPr lang="en-US" b="1"/>
              <a:t>Example :</a:t>
            </a:r>
            <a:r>
              <a:rPr lang="en-US"/>
              <a:t> Describe all solutions of  Ax = b  ,  where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r>
              <a:rPr lang="en-US"/>
              <a:t>                                                         and 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marL="0" lvl="0" indent="0">
              <a:lnSpc>
                <a:spcPct val="80000"/>
              </a:lnSpc>
              <a:buNone/>
            </a:pPr>
            <a:r>
              <a:rPr lang="en-US"/>
              <a:t>                                                           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2157417" y="3112297"/>
          <a:ext cx="3098801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1778000" progId="">
                  <p:embed/>
                </p:oleObj>
              </mc:Choice>
              <mc:Fallback>
                <p:oleObj r:id="rId2" imgW="30988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7417" y="3112297"/>
                        <a:ext cx="3098801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7158938" y="2992374"/>
          <a:ext cx="14350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35100" imgH="1778000" progId="">
                  <p:embed/>
                </p:oleObj>
              </mc:Choice>
              <mc:Fallback>
                <p:oleObj r:id="rId4" imgW="1435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8938" y="2992374"/>
                        <a:ext cx="14350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2869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71567" y="1671642"/>
            <a:ext cx="9901232" cy="4758583"/>
          </a:xfrm>
        </p:spPr>
        <p:txBody>
          <a:bodyPr/>
          <a:lstStyle/>
          <a:p>
            <a:pPr lvl="0"/>
            <a:r>
              <a:rPr lang="en-US" b="1"/>
              <a:t>Solution:</a:t>
            </a:r>
            <a:r>
              <a:rPr lang="en-US"/>
              <a:t> Row operations on   [ A  b ]    produce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        </a:t>
            </a:r>
            <a:r>
              <a:rPr lang="en-US" b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3</a:t>
            </a:r>
            <a:r>
              <a:rPr lang="en-US">
                <a:cs typeface="Times New Roman" pitchFamily="18"/>
              </a:rPr>
              <a:t> is free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                   </a:t>
            </a:r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</a:t>
            </a:r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1465060" y="2313898"/>
          <a:ext cx="4572000" cy="194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64300" imgH="2743200" progId="">
                  <p:embed/>
                </p:oleObj>
              </mc:Choice>
              <mc:Fallback>
                <p:oleObj r:id="rId2" imgW="6464300" imgH="274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5060" y="2313898"/>
                        <a:ext cx="4572000" cy="194057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6413711" y="2301078"/>
          <a:ext cx="1774064" cy="175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20900" imgH="2095500" progId="">
                  <p:embed/>
                </p:oleObj>
              </mc:Choice>
              <mc:Fallback>
                <p:oleObj r:id="rId4" imgW="2120900" imgH="2095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3711" y="2301078"/>
                        <a:ext cx="1774064" cy="175260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8881987" y="2301078"/>
          <a:ext cx="1813474" cy="82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95500" imgH="952500" progId="">
                  <p:embed/>
                </p:oleObj>
              </mc:Choice>
              <mc:Fallback>
                <p:oleObj r:id="rId6" imgW="2095500" imgH="952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81987" y="2301078"/>
                        <a:ext cx="1813474" cy="82391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9086850" y="3051617"/>
          <a:ext cx="914400" cy="46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77476" imgH="482391" progId="">
                  <p:embed/>
                </p:oleObj>
              </mc:Choice>
              <mc:Fallback>
                <p:oleObj r:id="rId8" imgW="977476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86850" y="3051617"/>
                        <a:ext cx="914400" cy="46513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1465060" y="4391021"/>
          <a:ext cx="6400800" cy="203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610600" imgH="2743200" progId="">
                  <p:embed/>
                </p:oleObj>
              </mc:Choice>
              <mc:Fallback>
                <p:oleObj r:id="rId10" imgW="8610600" imgH="274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65060" y="4391021"/>
                        <a:ext cx="6400800" cy="203919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3982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535259"/>
          </a:xfrm>
        </p:spPr>
        <p:txBody>
          <a:bodyPr/>
          <a:lstStyle/>
          <a:p>
            <a:pPr lvl="0"/>
            <a:r>
              <a:rPr lang="en-US"/>
              <a:t>As a vector, the general solution of   </a:t>
            </a:r>
            <a:r>
              <a:rPr lang="en-US">
                <a:solidFill>
                  <a:srgbClr val="7030A0"/>
                </a:solidFill>
              </a:rPr>
              <a:t>Ax = b   </a:t>
            </a:r>
            <a:r>
              <a:rPr lang="en-US"/>
              <a:t>has the form </a:t>
            </a:r>
          </a:p>
          <a:p>
            <a:pPr lvl="0"/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1447796" y="2747964"/>
          <a:ext cx="861060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10600" imgH="2743200" progId="">
                  <p:embed/>
                </p:oleObj>
              </mc:Choice>
              <mc:Fallback>
                <p:oleObj r:id="rId2" imgW="8610600" imgH="274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796" y="2747964"/>
                        <a:ext cx="8610603" cy="27432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7"/>
          <p:cNvCxnSpPr/>
          <p:nvPr/>
        </p:nvCxnSpPr>
        <p:spPr>
          <a:xfrm flipV="1">
            <a:off x="8386767" y="5143499"/>
            <a:ext cx="0" cy="5143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Straight Arrow Connector 9"/>
          <p:cNvCxnSpPr/>
          <p:nvPr/>
        </p:nvCxnSpPr>
        <p:spPr>
          <a:xfrm flipV="1">
            <a:off x="9758367" y="5400675"/>
            <a:ext cx="0" cy="25717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7" name="TextBox 11"/>
          <p:cNvSpPr txBox="1"/>
          <p:nvPr/>
        </p:nvSpPr>
        <p:spPr>
          <a:xfrm>
            <a:off x="8215317" y="5592186"/>
            <a:ext cx="3429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</a:t>
            </a:r>
            <a:endParaRPr lang="en-GB" sz="32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576264" y="5718529"/>
            <a:ext cx="36420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v</a:t>
            </a:r>
            <a:endParaRPr lang="en-GB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429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1035" y="1343025"/>
            <a:ext cx="10515600" cy="467519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dirty="0"/>
              <a:t>The equation                     , or, writing </a:t>
            </a:r>
            <a:r>
              <a:rPr lang="en-US" i="1" dirty="0"/>
              <a:t>t</a:t>
            </a:r>
            <a:r>
              <a:rPr lang="en-US" dirty="0"/>
              <a:t> as a general parameter,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                  </a:t>
            </a:r>
            <a:r>
              <a:rPr lang="en-US" dirty="0">
                <a:solidFill>
                  <a:srgbClr val="7030A0"/>
                </a:solidFill>
              </a:rPr>
              <a:t>                   </a:t>
            </a:r>
            <a:r>
              <a:rPr lang="en-US" dirty="0"/>
              <a:t>      (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>
                <a:latin typeface="Cambria Math" pitchFamily="18"/>
                <a:ea typeface="Cambria Math" pitchFamily="18"/>
              </a:rPr>
              <a:t>ℝ</a:t>
            </a:r>
            <a:r>
              <a:rPr lang="en-US" dirty="0"/>
              <a:t>) 		(3)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	describes the solution set of  nonhomogeneous systems in parametric vector form.</a:t>
            </a:r>
          </a:p>
          <a:p>
            <a:pPr lvl="0">
              <a:lnSpc>
                <a:spcPct val="80000"/>
              </a:lnSpc>
            </a:pPr>
            <a:r>
              <a:rPr lang="en-US" dirty="0"/>
              <a:t>On the other hand, the solution set of  homogeneous systems has the parametric vector equation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                   </a:t>
            </a:r>
            <a:r>
              <a:rPr lang="en-US" dirty="0">
                <a:solidFill>
                  <a:srgbClr val="7030A0"/>
                </a:solidFill>
              </a:rPr>
              <a:t>	                       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>
                <a:latin typeface="Cambria Math" pitchFamily="18"/>
                <a:ea typeface="Cambria Math" pitchFamily="18"/>
              </a:rPr>
              <a:t>ℝ</a:t>
            </a:r>
            <a:r>
              <a:rPr lang="en-US" dirty="0"/>
              <a:t>) 		(4)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[with the same </a:t>
            </a:r>
            <a:r>
              <a:rPr lang="en-US" b="1" dirty="0"/>
              <a:t>v</a:t>
            </a:r>
            <a:r>
              <a:rPr lang="en-US" dirty="0"/>
              <a:t> that appears in (3)]. </a:t>
            </a:r>
          </a:p>
          <a:p>
            <a:pPr lvl="0">
              <a:lnSpc>
                <a:spcPct val="80000"/>
              </a:lnSpc>
            </a:pPr>
            <a:r>
              <a:rPr lang="en-US" dirty="0"/>
              <a:t>Thus the solutions of              are obtained by adding the vector </a:t>
            </a:r>
            <a:r>
              <a:rPr lang="en-US" b="1" dirty="0"/>
              <a:t>p</a:t>
            </a:r>
            <a:r>
              <a:rPr lang="en-US" dirty="0"/>
              <a:t> to the solutions of               .</a:t>
            </a:r>
          </a:p>
          <a:p>
            <a:pPr lvl="0">
              <a:lnSpc>
                <a:spcPct val="80000"/>
              </a:lnSpc>
              <a:buNone/>
            </a:pPr>
            <a:endParaRPr lang="en-US" dirty="0"/>
          </a:p>
          <a:p>
            <a:pPr lvl="0">
              <a:lnSpc>
                <a:spcPct val="80000"/>
              </a:lnSpc>
            </a:pPr>
            <a:endParaRPr lang="en-GB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2990846" y="1377945"/>
          <a:ext cx="1600200" cy="4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52600" imgH="482600" progId="">
                  <p:embed/>
                </p:oleObj>
              </mc:Choice>
              <mc:Fallback>
                <p:oleObj r:id="rId2" imgW="17526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90846" y="1377945"/>
                        <a:ext cx="1600200" cy="4413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2379661" y="1896264"/>
          <a:ext cx="1536704" cy="36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36700" imgH="368300" progId="">
                  <p:embed/>
                </p:oleObj>
              </mc:Choice>
              <mc:Fallback>
                <p:oleObj r:id="rId4" imgW="1536700" imgH="3683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9661" y="1896264"/>
                        <a:ext cx="1536704" cy="3683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/>
          <p:nvPr/>
        </p:nvGraphicFramePr>
        <p:xfrm>
          <a:off x="2508254" y="3995342"/>
          <a:ext cx="965204" cy="2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65200" imgH="292100" progId="">
                  <p:embed/>
                </p:oleObj>
              </mc:Choice>
              <mc:Fallback>
                <p:oleObj r:id="rId6" imgW="965200" imgH="2921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8254" y="3995342"/>
                        <a:ext cx="965204" cy="2920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/>
          <p:nvPr/>
        </p:nvGraphicFramePr>
        <p:xfrm>
          <a:off x="4057650" y="4826002"/>
          <a:ext cx="1066803" cy="3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3000" imgH="355600" progId="">
                  <p:embed/>
                </p:oleObj>
              </mc:Choice>
              <mc:Fallback>
                <p:oleObj r:id="rId8" imgW="1143000" imgH="35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57650" y="4826002"/>
                        <a:ext cx="1066803" cy="33179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/>
          <p:nvPr/>
        </p:nvGraphicFramePr>
        <p:xfrm>
          <a:off x="3295653" y="5180807"/>
          <a:ext cx="990596" cy="3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29810" imgH="342751" progId="">
                  <p:embed/>
                </p:oleObj>
              </mc:Choice>
              <mc:Fallback>
                <p:oleObj r:id="rId10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95653" y="5180807"/>
                        <a:ext cx="990596" cy="30004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29191"/>
          </a:xfrm>
          <a:solidFill>
            <a:srgbClr val="7030A0"/>
          </a:solidFill>
        </p:spPr>
        <p:txBody>
          <a:bodyPr>
            <a:noAutofit/>
          </a:bodyPr>
          <a:lstStyle/>
          <a:p>
            <a:pPr lvl="0"/>
            <a:r>
              <a:rPr lang="en-US" sz="3600" b="1">
                <a:solidFill>
                  <a:srgbClr val="FFFFFF"/>
                </a:solidFill>
              </a:rPr>
              <a:t>WRITING A SOLUTION SET (OF A CONSISTENT SYSTEM) IN PARAMETRIC VECTOR FORM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04340" y="1424068"/>
            <a:ext cx="10193310" cy="4392119"/>
          </a:xfrm>
        </p:spPr>
        <p:txBody>
          <a:bodyPr/>
          <a:lstStyle/>
          <a:p>
            <a:pPr marL="514350" lvl="0" indent="-514350">
              <a:buFont typeface="Calibri Light"/>
              <a:buAutoNum type="arabicPeriod"/>
            </a:pPr>
            <a:endParaRPr lang="en-US"/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Row reduce the augmented matrix to reduced echelon form.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Express each basic variable in terms of any free variables appearing in an equation.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Write a typical solution </a:t>
            </a:r>
            <a:r>
              <a:rPr lang="en-US" b="1"/>
              <a:t>x</a:t>
            </a:r>
            <a:r>
              <a:rPr lang="en-US"/>
              <a:t> as a vector whose entries depend on the free variables, if any.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Decompose </a:t>
            </a:r>
            <a:r>
              <a:rPr lang="en-US" b="1"/>
              <a:t>x</a:t>
            </a:r>
            <a:r>
              <a:rPr lang="en-US"/>
              <a:t> into a linear combination of vectors (with numeric entries) using the free variables as parameters.</a:t>
            </a:r>
          </a:p>
          <a:p>
            <a:pPr marL="514350" lvl="0" indent="-514350">
              <a:buFont typeface="Calibri Light"/>
              <a:buAutoNum type="arabicPeriod"/>
            </a:pP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157051" y="2883880"/>
            <a:ext cx="7877903" cy="2123657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THANK YOU FOR LISTENING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2248"/>
          </a:xfrm>
          <a:solidFill>
            <a:srgbClr val="7030A0"/>
          </a:solidFill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SOLVING SYSTEM OF EQUATIONS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27271"/>
            <a:ext cx="10515600" cy="3685736"/>
          </a:xfrm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r>
              <a:rPr lang="en-US" b="1"/>
              <a:t>Example 1:</a:t>
            </a:r>
            <a:r>
              <a:rPr lang="en-US"/>
              <a:t> Solve the given system of equations.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 b="1"/>
              <a:t>Solution</a:t>
            </a:r>
            <a:r>
              <a:rPr lang="en-US"/>
              <a:t> : We consider the corresponding augmented matrix</a:t>
            </a:r>
          </a:p>
          <a:p>
            <a:pPr marL="0" lvl="0" indent="0">
              <a:buNone/>
            </a:pPr>
            <a:r>
              <a:rPr lang="en-US"/>
              <a:t>                               </a:t>
            </a:r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AE47CD-BED9-434A-B2F9-DC9D01FD326A}" type="slidenum">
              <a:t>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6"/>
          <p:cNvGraphicFramePr/>
          <p:nvPr/>
        </p:nvGraphicFramePr>
        <p:xfrm>
          <a:off x="4038603" y="2760783"/>
          <a:ext cx="3378195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78200" imgH="1727200" progId="">
                  <p:embed/>
                </p:oleObj>
              </mc:Choice>
              <mc:Fallback>
                <p:oleObj r:id="rId2" imgW="33782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8603" y="2760783"/>
                        <a:ext cx="3378195" cy="17272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53E8D-1CAA-46A5-BF98-3F12DBEFAB94}" type="slidenum">
              <a:t>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93A498-4838-4185-AE35-2EDCEE285858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3EF278-AE24-4785-9EC3-009CB73B0F0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FDCC3D-011D-4F7A-993E-8ED841A826DE}" type="slidenum">
              <a:t>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8855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SOLVING SYSTEM OF EQUATIONS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5984235" y="6390869"/>
            <a:ext cx="2953658" cy="519324"/>
          </a:xfrm>
        </p:spPr>
        <p:txBody>
          <a:bodyPr/>
          <a:lstStyle/>
          <a:p>
            <a:pPr marL="0" lvl="0" indent="0">
              <a:buNone/>
            </a:pPr>
            <a:r>
              <a:rPr lang="en-US" i="1"/>
              <a:t>   triangular</a:t>
            </a:r>
            <a:r>
              <a:rPr lang="en-US"/>
              <a:t> form.</a:t>
            </a:r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ph idx="2"/>
          </p:nvPr>
        </p:nvGraphicFramePr>
        <p:xfrm>
          <a:off x="1695453" y="1400175"/>
          <a:ext cx="2703515" cy="148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8500" imgH="1778000" progId="">
                  <p:embed/>
                </p:oleObj>
              </mc:Choice>
              <mc:Fallback>
                <p:oleObj r:id="rId3" imgW="3238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453" y="1400175"/>
                        <a:ext cx="2703515" cy="148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4398884" y="1380314"/>
            <a:ext cx="1165979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Times New Roman" pitchFamily="18"/>
                <a:ea typeface=""/>
                <a:cs typeface=""/>
              </a:rPr>
              <a:t>R1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x4-R3</a:t>
            </a:r>
          </a:p>
        </p:txBody>
      </p:sp>
      <p:graphicFrame>
        <p:nvGraphicFramePr>
          <p:cNvPr id="6" name="Object 9"/>
          <p:cNvGraphicFramePr/>
          <p:nvPr/>
        </p:nvGraphicFramePr>
        <p:xfrm>
          <a:off x="6096003" y="1345329"/>
          <a:ext cx="2723101" cy="160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09900" imgH="1778000" progId="">
                  <p:embed/>
                </p:oleObj>
              </mc:Choice>
              <mc:Fallback>
                <p:oleObj r:id="rId5" imgW="3009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3" y="1345329"/>
                        <a:ext cx="2723101" cy="160858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683620" y="3121414"/>
          <a:ext cx="2881118" cy="17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09900" imgH="1778000" progId="">
                  <p:embed/>
                </p:oleObj>
              </mc:Choice>
              <mc:Fallback>
                <p:oleObj r:id="rId7" imgW="3009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3620" y="3121414"/>
                        <a:ext cx="2881118" cy="170192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6"/>
          <p:cNvCxnSpPr/>
          <p:nvPr/>
        </p:nvCxnSpPr>
        <p:spPr>
          <a:xfrm>
            <a:off x="5056339" y="2092778"/>
            <a:ext cx="607527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sp>
        <p:nvSpPr>
          <p:cNvPr id="9" name="TextBox 23"/>
          <p:cNvSpPr txBox="1"/>
          <p:nvPr/>
        </p:nvSpPr>
        <p:spPr>
          <a:xfrm>
            <a:off x="8937894" y="1861946"/>
            <a:ext cx="92612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Times New Roman" pitchFamily="18"/>
                <a:ea typeface=""/>
                <a:cs typeface=""/>
              </a:rPr>
              <a:t>R2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/2</a:t>
            </a:r>
          </a:p>
        </p:txBody>
      </p:sp>
      <p:cxnSp>
        <p:nvCxnSpPr>
          <p:cNvPr id="10" name="Straight Arrow Connector 26"/>
          <p:cNvCxnSpPr/>
          <p:nvPr/>
        </p:nvCxnSpPr>
        <p:spPr>
          <a:xfrm flipH="1">
            <a:off x="4922425" y="2866159"/>
            <a:ext cx="970370" cy="25080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11" name="Object 6"/>
          <p:cNvGraphicFramePr/>
          <p:nvPr/>
        </p:nvGraphicFramePr>
        <p:xfrm>
          <a:off x="6117802" y="3075063"/>
          <a:ext cx="27940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794000" imgH="1778000" progId="">
                  <p:embed/>
                </p:oleObj>
              </mc:Choice>
              <mc:Fallback>
                <p:oleObj r:id="rId9" imgW="27940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7802" y="3075063"/>
                        <a:ext cx="27940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0"/>
          <p:cNvSpPr txBox="1"/>
          <p:nvPr/>
        </p:nvSpPr>
        <p:spPr>
          <a:xfrm>
            <a:off x="4528840" y="4328403"/>
            <a:ext cx="11204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Times New Roman" pitchFamily="18"/>
                <a:ea typeface=""/>
                <a:cs typeface=""/>
              </a:rPr>
              <a:t>R3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+3R2</a:t>
            </a:r>
          </a:p>
        </p:txBody>
      </p:sp>
      <p:cxnSp>
        <p:nvCxnSpPr>
          <p:cNvPr id="13" name="Straight Arrow Connector 31"/>
          <p:cNvCxnSpPr/>
          <p:nvPr/>
        </p:nvCxnSpPr>
        <p:spPr>
          <a:xfrm>
            <a:off x="5077800" y="3972373"/>
            <a:ext cx="607536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14" name="Object 11"/>
          <p:cNvGraphicFramePr/>
          <p:nvPr/>
        </p:nvGraphicFramePr>
        <p:xfrm>
          <a:off x="1795204" y="4931414"/>
          <a:ext cx="2657950" cy="161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68600" imgH="1778000" progId="">
                  <p:embed/>
                </p:oleObj>
              </mc:Choice>
              <mc:Fallback>
                <p:oleObj r:id="rId11" imgW="27686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5204" y="4931414"/>
                        <a:ext cx="2657950" cy="161305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35"/>
          <p:cNvSpPr txBox="1"/>
          <p:nvPr/>
        </p:nvSpPr>
        <p:spPr>
          <a:xfrm>
            <a:off x="8937894" y="3733230"/>
            <a:ext cx="11204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Times New Roman" pitchFamily="18"/>
                <a:ea typeface=""/>
                <a:cs typeface=""/>
              </a:rPr>
              <a:t>R2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+4R3</a:t>
            </a:r>
          </a:p>
        </p:txBody>
      </p:sp>
      <p:cxnSp>
        <p:nvCxnSpPr>
          <p:cNvPr id="16" name="Straight Arrow Connector 39"/>
          <p:cNvCxnSpPr/>
          <p:nvPr/>
        </p:nvCxnSpPr>
        <p:spPr>
          <a:xfrm flipH="1">
            <a:off x="4953679" y="4674677"/>
            <a:ext cx="970380" cy="25079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17" name="Object 5"/>
          <p:cNvGraphicFramePr/>
          <p:nvPr/>
        </p:nvGraphicFramePr>
        <p:xfrm>
          <a:off x="6286737" y="4917999"/>
          <a:ext cx="2336804" cy="162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540000" imgH="1778000" progId="">
                  <p:embed/>
                </p:oleObj>
              </mc:Choice>
              <mc:Fallback>
                <p:oleObj r:id="rId13" imgW="25400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86737" y="4917999"/>
                        <a:ext cx="2336804" cy="162646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41"/>
          <p:cNvSpPr txBox="1"/>
          <p:nvPr/>
        </p:nvSpPr>
        <p:spPr>
          <a:xfrm>
            <a:off x="4481245" y="4946711"/>
            <a:ext cx="112046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Times New Roman" pitchFamily="18"/>
                <a:ea typeface=""/>
                <a:cs typeface=""/>
              </a:rPr>
              <a:t>R1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+2R2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cxnSp>
        <p:nvCxnSpPr>
          <p:cNvPr id="19" name="Straight Arrow Connector 42"/>
          <p:cNvCxnSpPr/>
          <p:nvPr/>
        </p:nvCxnSpPr>
        <p:spPr>
          <a:xfrm>
            <a:off x="4957328" y="6011631"/>
            <a:ext cx="607536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20" name="Object 4"/>
          <p:cNvGraphicFramePr/>
          <p:nvPr/>
        </p:nvGraphicFramePr>
        <p:xfrm>
          <a:off x="9056354" y="5055717"/>
          <a:ext cx="883557" cy="133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43000" imgH="1727200" progId="">
                  <p:embed/>
                </p:oleObj>
              </mc:Choice>
              <mc:Fallback>
                <p:oleObj r:id="rId15" imgW="11430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56354" y="5055717"/>
                        <a:ext cx="883557" cy="13351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lide Number Placeholder 21"/>
          <p:cNvSpPr txBox="1"/>
          <p:nvPr/>
        </p:nvSpPr>
        <p:spPr>
          <a:xfrm>
            <a:off x="8610603" y="6356351"/>
            <a:ext cx="233680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2" name="Slide Number Placeholder 2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26944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ELEMENTARY ROW OPERATIONS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14"/>
          <p:cNvSpPr txBox="1">
            <a:spLocks noGrp="1"/>
          </p:cNvSpPr>
          <p:nvPr>
            <p:ph idx="1"/>
          </p:nvPr>
        </p:nvSpPr>
        <p:spPr>
          <a:xfrm>
            <a:off x="955346" y="1195751"/>
            <a:ext cx="9867336" cy="4981212"/>
          </a:xfrm>
        </p:spPr>
        <p:txBody>
          <a:bodyPr/>
          <a:lstStyle/>
          <a:p>
            <a:pPr lvl="0"/>
            <a:endParaRPr lang="en-US" b="1" dirty="0"/>
          </a:p>
          <a:p>
            <a:pPr lvl="0"/>
            <a:endParaRPr lang="en-US" b="1" dirty="0"/>
          </a:p>
          <a:p>
            <a:pPr lvl="0"/>
            <a:r>
              <a:rPr lang="en-US" b="1" dirty="0">
                <a:solidFill>
                  <a:srgbClr val="7030A0"/>
                </a:solidFill>
              </a:rPr>
              <a:t>Elementary row operations </a:t>
            </a:r>
            <a:r>
              <a:rPr lang="en-US" dirty="0"/>
              <a:t>include the following: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Replacement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Replace one row by the sum of itself and a multiple of another row.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Interchange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Interchange two rows.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Scaling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Multiply all entries in a row by a nonzero constant.</a:t>
            </a:r>
          </a:p>
          <a:p>
            <a:pPr marL="914400" lvl="2" indent="0">
              <a:buNone/>
            </a:pPr>
            <a:endParaRPr lang="en-US" sz="2800" dirty="0"/>
          </a:p>
          <a:p>
            <a:pPr lvl="0"/>
            <a:endParaRPr lang="en-GB" dirty="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fld id="{1F3F34E9-BC5F-45F8-BB2E-8504122AC070}" type="slidenum">
              <a:t>8</a:t>
            </a:fld>
            <a:endParaRPr lang="en-CA" sz="1200" b="0" i="0" u="none" strike="noStrike" kern="1200" cap="none" spc="0" baseline="0" dirty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Date Placeholder 6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0B755D-8778-465E-B370-9583A5413A23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83AE22-602A-404C-A76A-54E868DF7A5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14425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EXISTENCE AND UNIQUENESS O</a:t>
            </a:r>
            <a:r>
              <a:rPr lang="en-US" sz="3600">
                <a:solidFill>
                  <a:srgbClr val="FFFFFF"/>
                </a:solidFill>
              </a:rPr>
              <a:t>F SYSTEM OF EQUATIONS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19115" y="1825627"/>
            <a:ext cx="9812746" cy="4351336"/>
          </a:xfrm>
        </p:spPr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Two fundamental questions </a:t>
            </a:r>
            <a:r>
              <a:rPr lang="en-US"/>
              <a:t>about a linear system are as follows: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/>
              <a:t>Is the system consistent; that is, does at least one solution </a:t>
            </a:r>
            <a:r>
              <a:rPr lang="en-US" sz="2800" b="1" i="1">
                <a:solidFill>
                  <a:srgbClr val="7030A0"/>
                </a:solidFill>
              </a:rPr>
              <a:t>exist</a:t>
            </a:r>
            <a:r>
              <a:rPr lang="en-US" sz="2800"/>
              <a:t>?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/>
              <a:t>If a solution exists, is it the </a:t>
            </a:r>
            <a:r>
              <a:rPr lang="en-US" sz="2800" i="1"/>
              <a:t>only</a:t>
            </a:r>
            <a:r>
              <a:rPr lang="en-US" sz="2800"/>
              <a:t> one; that is, is the solution </a:t>
            </a:r>
            <a:r>
              <a:rPr lang="en-US" sz="2800" b="1" i="1">
                <a:solidFill>
                  <a:srgbClr val="7030A0"/>
                </a:solidFill>
              </a:rPr>
              <a:t>unique</a:t>
            </a:r>
            <a:r>
              <a:rPr lang="en-US" sz="2800">
                <a:solidFill>
                  <a:srgbClr val="7030A0"/>
                </a:solidFill>
              </a:rPr>
              <a:t>?</a:t>
            </a:r>
          </a:p>
          <a:p>
            <a:pPr lvl="0"/>
            <a:r>
              <a:rPr lang="en-US" b="1">
                <a:solidFill>
                  <a:srgbClr val="7030A0"/>
                </a:solidFill>
              </a:rPr>
              <a:t>In Example 1 </a:t>
            </a:r>
            <a:r>
              <a:rPr lang="en-US"/>
              <a:t>: (29,16,3) is a solution of the system . Thus the system is consistent.</a:t>
            </a:r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BC4A3-3D40-4E32-BB9F-11EE279D1DDE}" type="slidenum">
              <a:t>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DBE12A-1B50-4CB6-BDCB-DB20DCE40D92}" type="slidenum">
              <a:t>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4B59C9-BCDE-4988-9DB7-5D42CB6BB97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8D65A2-12FB-4BB0-B897-230DE3A16BCF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9/28/2021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A7F305-2098-47C4-9F4D-61524824E3D8}" type="slidenum">
              <a:t>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2149</TotalTime>
  <Words>3359</Words>
  <Application>Microsoft Office PowerPoint</Application>
  <PresentationFormat>Widescreen</PresentationFormat>
  <Paragraphs>583</Paragraphs>
  <Slides>56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Arial Narrow</vt:lpstr>
      <vt:lpstr>Bookshelf Symbol 2</vt:lpstr>
      <vt:lpstr>Calibri</vt:lpstr>
      <vt:lpstr>Calibri Light</vt:lpstr>
      <vt:lpstr>Cambria Math</vt:lpstr>
      <vt:lpstr>Time new roman </vt:lpstr>
      <vt:lpstr>Times New Roman</vt:lpstr>
      <vt:lpstr>Wingdings</vt:lpstr>
      <vt:lpstr>Office Theme</vt:lpstr>
      <vt:lpstr>Blends</vt:lpstr>
      <vt:lpstr>           FACULTY OF INFORMATION TECHNOLOGY</vt:lpstr>
      <vt:lpstr>Contents</vt:lpstr>
      <vt:lpstr>1.1 Symstems of Linear Equations </vt:lpstr>
      <vt:lpstr>  Linear Equation</vt:lpstr>
      <vt:lpstr>Linear Equation</vt:lpstr>
      <vt:lpstr>SOLVING SYSTEM OF EQUATIONS</vt:lpstr>
      <vt:lpstr>SOLVING SYSTEM OF EQUATIONS</vt:lpstr>
      <vt:lpstr>ELEMENTARY ROW OPERATIONS</vt:lpstr>
      <vt:lpstr>EXISTENCE AND UNIQUENESS OF SYSTEM OF EQUATIONS</vt:lpstr>
      <vt:lpstr>PowerPoint Presentation</vt:lpstr>
      <vt:lpstr> Row Reduction and Echelon Form </vt:lpstr>
      <vt:lpstr>PIVOT POSITION</vt:lpstr>
      <vt:lpstr>PIVOT POSITION</vt:lpstr>
      <vt:lpstr>   PIVOT POSITION</vt:lpstr>
      <vt:lpstr>ROW REDUCTION ALGORITHM</vt:lpstr>
      <vt:lpstr>ROW REDUCTION ALGORITHM</vt:lpstr>
      <vt:lpstr>ROW REDUCTION ALGORITHM</vt:lpstr>
      <vt:lpstr>ROW REDUCTION ALGORITHM</vt:lpstr>
      <vt:lpstr>ROW REDUCTION ALGORITHM</vt:lpstr>
      <vt:lpstr>ROW REDUCTION ALGORITHM</vt:lpstr>
      <vt:lpstr>ROW REDUCTION ALGORITHM</vt:lpstr>
      <vt:lpstr>SOLUTIONS OF LINEAR SYSTEMS</vt:lpstr>
      <vt:lpstr>SOLUTIONS OF LINEAR SYSTEMS</vt:lpstr>
      <vt:lpstr>EXISTENCE AND UNIQUENESS THEOREM</vt:lpstr>
      <vt:lpstr>CONCLUSION</vt:lpstr>
      <vt:lpstr>PowerPoint Presentation</vt:lpstr>
      <vt:lpstr> VECTOR EQUATIONS</vt:lpstr>
      <vt:lpstr>VECTOR EQUATIONS</vt:lpstr>
      <vt:lpstr>Algebraic Properties of R^n</vt:lpstr>
      <vt:lpstr>LINEAR COMBINATIONS</vt:lpstr>
      <vt:lpstr>  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PowerPoint Presentation</vt:lpstr>
      <vt:lpstr>1.4   MATRIX EQUATION Ax = b</vt:lpstr>
      <vt:lpstr>MATRIX EQUATION Ax = b</vt:lpstr>
      <vt:lpstr>MATRIX EQUATION Ax = b</vt:lpstr>
      <vt:lpstr>MATRIX EQUATION Ax = b</vt:lpstr>
      <vt:lpstr>MATRIX EQUATION Ax = b</vt:lpstr>
      <vt:lpstr>EXISTENCE OF SOLUTIONS </vt:lpstr>
      <vt:lpstr>PROPERTIES OF THE MATRIX-VECTOR  PRODUCT Ax</vt:lpstr>
      <vt:lpstr>PowerPoint Presentation</vt:lpstr>
      <vt:lpstr>HOMOGENEOUS LINEAR SYSTEMS</vt:lpstr>
      <vt:lpstr>HOMOGENEOUS LINEAR SYSTEMS</vt:lpstr>
      <vt:lpstr>HOMOGENEOUS LINEAR SYSTEMS</vt:lpstr>
      <vt:lpstr>PARAMETRIC VECTOR FORM</vt:lpstr>
      <vt:lpstr>SOLUTIONS OF NONHOMOGENEOUS SYSTEMS</vt:lpstr>
      <vt:lpstr>SOLUTIONS OF NONHOMOGENEOUS SYSTEMS</vt:lpstr>
      <vt:lpstr>SOLUTIONS OF NONHOMOGENEOUS SYSTEMS</vt:lpstr>
      <vt:lpstr>SOLUTIONS OF NONHOMOGENEOUS SYSTEMS</vt:lpstr>
      <vt:lpstr>WRITING A SOLUTION SET (OF A CONSISTENT SYSTEM) IN PARAMETRIC VECTOR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HO HIEU</cp:lastModifiedBy>
  <cp:revision>87</cp:revision>
  <dcterms:created xsi:type="dcterms:W3CDTF">2017-09-07T04:23:24Z</dcterms:created>
  <dcterms:modified xsi:type="dcterms:W3CDTF">2021-09-28T16:03:33Z</dcterms:modified>
</cp:coreProperties>
</file>