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56" r:id="rId2"/>
    <p:sldId id="283" r:id="rId3"/>
    <p:sldId id="375" r:id="rId4"/>
    <p:sldId id="376" r:id="rId5"/>
    <p:sldId id="377" r:id="rId6"/>
    <p:sldId id="378" r:id="rId7"/>
    <p:sldId id="286" r:id="rId8"/>
    <p:sldId id="34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52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3" r:id="rId44"/>
    <p:sldId id="412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285" r:id="rId53"/>
  </p:sldIdLst>
  <p:sldSz cx="9144000" cy="6858000" type="screen4x3"/>
  <p:notesSz cx="7315200" cy="9601200"/>
  <p:custDataLst>
    <p:tags r:id="rId5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EC14A4"/>
    <a:srgbClr val="003399"/>
    <a:srgbClr val="777777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2" autoAdjust="0"/>
    <p:restoredTop sz="92317" autoAdjust="0"/>
  </p:normalViewPr>
  <p:slideViewPr>
    <p:cSldViewPr>
      <p:cViewPr varScale="1">
        <p:scale>
          <a:sx n="101" d="100"/>
          <a:sy n="101" d="100"/>
        </p:scale>
        <p:origin x="9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244" y="-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FF2431F-C574-449C-B1E3-2BC0CACC90E0}" type="datetimeFigureOut">
              <a:rPr lang="vi-VN"/>
              <a:pPr>
                <a:defRPr/>
              </a:pPr>
              <a:t>24/10/2021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89278A5-B963-49C1-B69F-9CEC32C40B2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1811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EAA7A74-4AB1-4F39-863F-9D626BE8D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4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0E1262-4FD9-4638-BBCC-36C9CE05C643}" type="slidenum">
              <a:rPr lang="en-GB" smtClean="0"/>
              <a:pPr eaLnBrk="1" hangingPunct="1"/>
              <a:t>16</a:t>
            </a:fld>
            <a:endParaRPr lang="en-GB" smtClean="0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ea typeface="DejaVu LGC Sans"/>
              <a:cs typeface="DejaVu LGC Sans"/>
            </a:endParaRPr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4163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8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3" name="Rectangle 68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shade val="87843"/>
                  <a:invGamma/>
                  <a:alpha val="70000"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87843"/>
                  <a:invGamma/>
                  <a:alpha val="70000"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60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" name="Rectangle 7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50000">
                <a:srgbClr val="00002F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Nguyen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  <a:cs typeface="+mn-cs"/>
              </a:rPr>
              <a:t>Xuan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  <a:cs typeface="+mn-cs"/>
              </a:rPr>
              <a:t>Thang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, 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PhD.</a:t>
            </a:r>
            <a:endParaRPr lang="en-US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5" name="WordArt 80"/>
          <p:cNvSpPr>
            <a:spLocks noChangeArrowheads="1" noChangeShapeType="1" noTextEdit="1"/>
          </p:cNvSpPr>
          <p:nvPr userDrawn="1"/>
        </p:nvSpPr>
        <p:spPr bwMode="auto">
          <a:xfrm>
            <a:off x="914400" y="228600"/>
            <a:ext cx="7391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b="1" kern="1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6" name="Text Box 82"/>
          <p:cNvSpPr txBox="1">
            <a:spLocks noChangeArrowheads="1"/>
          </p:cNvSpPr>
          <p:nvPr userDrawn="1"/>
        </p:nvSpPr>
        <p:spPr bwMode="auto">
          <a:xfrm>
            <a:off x="3641725" y="5827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17445" y="228600"/>
            <a:ext cx="76455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cap="all">
                <a:ln w="90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Faculty of information technology</a:t>
            </a:r>
            <a:endParaRPr lang="en-US" sz="2800" b="1" cap="all" dirty="0">
              <a:ln w="9000" cmpd="sng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 flipV="1">
            <a:off x="0" y="6410325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grpSp>
        <p:nvGrpSpPr>
          <p:cNvPr id="9" name="Group 18"/>
          <p:cNvGrpSpPr>
            <a:grpSpLocks/>
          </p:cNvGrpSpPr>
          <p:nvPr userDrawn="1"/>
        </p:nvGrpSpPr>
        <p:grpSpPr bwMode="auto">
          <a:xfrm>
            <a:off x="136525" y="117475"/>
            <a:ext cx="762000" cy="762000"/>
            <a:chOff x="137160" y="116840"/>
            <a:chExt cx="762000" cy="762000"/>
          </a:xfrm>
        </p:grpSpPr>
        <p:sp>
          <p:nvSpPr>
            <p:cNvPr id="10" name="Rounded Rectangle 9"/>
            <p:cNvSpPr/>
            <p:nvPr/>
          </p:nvSpPr>
          <p:spPr>
            <a:xfrm>
              <a:off x="137160" y="116840"/>
              <a:ext cx="7620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glow rad="101600">
                <a:schemeClr val="accent2">
                  <a:lumMod val="60000"/>
                  <a:lumOff val="40000"/>
                  <a:alpha val="6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pic>
          <p:nvPicPr>
            <p:cNvPr id="11" name="Picture 19" descr="logo_hanu_red_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40" y="202477"/>
              <a:ext cx="574040" cy="59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25"/>
          <p:cNvGrpSpPr>
            <a:grpSpLocks/>
          </p:cNvGrpSpPr>
          <p:nvPr userDrawn="1"/>
        </p:nvGrpSpPr>
        <p:grpSpPr bwMode="auto">
          <a:xfrm>
            <a:off x="1295400" y="2667000"/>
            <a:ext cx="6553200" cy="1143000"/>
            <a:chOff x="914400" y="2514600"/>
            <a:chExt cx="7305675" cy="1143000"/>
          </a:xfrm>
        </p:grpSpPr>
        <p:sp>
          <p:nvSpPr>
            <p:cNvPr id="13" name="AutoShape 14"/>
            <p:cNvSpPr>
              <a:spLocks noChangeArrowheads="1"/>
            </p:cNvSpPr>
            <p:nvPr userDrawn="1"/>
          </p:nvSpPr>
          <p:spPr bwMode="auto">
            <a:xfrm>
              <a:off x="914400" y="2514600"/>
              <a:ext cx="7305675" cy="1143000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00339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vi-VN" sz="2800" b="1">
                <a:solidFill>
                  <a:schemeClr val="bg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28701" y="2667000"/>
              <a:ext cx="7086599" cy="769441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>
                <a:defRPr/>
              </a:pPr>
              <a:r>
                <a:rPr lang="en-US" sz="4400" b="1" spc="15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rial" charset="0"/>
                  <a:cs typeface="+mn-cs"/>
                </a:rPr>
                <a:t>MAT201: Calculus</a:t>
              </a:r>
              <a:endParaRPr lang="vi-VN" sz="4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42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DC4D15E-946D-4EF3-BD2A-ACDCB778F59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7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914400"/>
            <a:ext cx="22479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914400"/>
            <a:ext cx="6591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98E1C18-B066-495B-92B2-A2923F504CB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0565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9B514FD-4D32-46AE-8362-F169D0D21FC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74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4C49069-7F34-4B2E-B96F-54B3BE6C7D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82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4FCE7E9-90FB-46DB-B1C9-D7B4ADCB7CA7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8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37B79D8-FA23-4B43-85AE-65D87E9139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42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C699D1E-4E8B-4998-957A-8236C10E0E5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8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898CA9D-A762-4083-AD74-68D132CE091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A0773BA-4FF8-446F-B811-AF757826E14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145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260D47F-AEBC-4E07-B795-C6B9EBCDFBC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43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9" name="Rectangle 9"/>
          <p:cNvSpPr>
            <a:spLocks noChangeArrowheads="1"/>
          </p:cNvSpPr>
          <p:nvPr userDrawn="1"/>
        </p:nvSpPr>
        <p:spPr bwMode="auto">
          <a:xfrm>
            <a:off x="0" y="6553200"/>
            <a:ext cx="457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Lecture 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  <a:endParaRPr lang="en-US" sz="1600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15370" name="Rectangle 10"/>
          <p:cNvSpPr>
            <a:spLocks noChangeArrowheads="1"/>
          </p:cNvSpPr>
          <p:nvPr userDrawn="1"/>
        </p:nvSpPr>
        <p:spPr bwMode="auto">
          <a:xfrm>
            <a:off x="0" y="5334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15371" name="Rectangle 11"/>
          <p:cNvSpPr>
            <a:spLocks noChangeArrowheads="1"/>
          </p:cNvSpPr>
          <p:nvPr userDrawn="1"/>
        </p:nvSpPr>
        <p:spPr bwMode="auto">
          <a:xfrm flipV="1">
            <a:off x="0" y="64008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 userDrawn="1"/>
        </p:nvSpPr>
        <p:spPr bwMode="auto">
          <a:xfrm>
            <a:off x="4648200" y="6562725"/>
            <a:ext cx="449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Arial" charset="0"/>
                <a:cs typeface="+mn-cs"/>
              </a:rPr>
              <a:t>The University of New South Wales</a:t>
            </a:r>
          </a:p>
        </p:txBody>
      </p:sp>
      <p:sp>
        <p:nvSpPr>
          <p:cNvPr id="15373" name="Rectangle 13"/>
          <p:cNvSpPr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  <a:latin typeface="Arial" charset="0"/>
                <a:cs typeface="+mn-cs"/>
              </a:rPr>
              <a:t>Calculus</a:t>
            </a:r>
            <a:endParaRPr lang="en-US" sz="1600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15374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82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BF7ABB64-6B6A-4AC0-BC21-BBA2CB14B3C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4709" y="1143000"/>
            <a:ext cx="1867820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+mn-cs"/>
              </a:rPr>
              <a:t>Fall</a:t>
            </a:r>
            <a:r>
              <a:rPr lang="en-US" sz="28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+mn-cs"/>
              </a:rPr>
              <a:t>, </a:t>
            </a:r>
            <a:r>
              <a:rPr lang="en-US" sz="28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+mn-cs"/>
              </a:rPr>
              <a:t>2021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cs typeface="+mn-cs"/>
            </a:endParaRPr>
          </a:p>
        </p:txBody>
      </p:sp>
      <p:grpSp>
        <p:nvGrpSpPr>
          <p:cNvPr id="12291" name="Group 9"/>
          <p:cNvGrpSpPr>
            <a:grpSpLocks/>
          </p:cNvGrpSpPr>
          <p:nvPr/>
        </p:nvGrpSpPr>
        <p:grpSpPr bwMode="auto">
          <a:xfrm>
            <a:off x="1257300" y="3962400"/>
            <a:ext cx="6629400" cy="685800"/>
            <a:chOff x="914400" y="4927312"/>
            <a:chExt cx="6019800" cy="685800"/>
          </a:xfrm>
        </p:grpSpPr>
        <p:sp>
          <p:nvSpPr>
            <p:cNvPr id="9" name="Rounded Rectangle 8"/>
            <p:cNvSpPr/>
            <p:nvPr/>
          </p:nvSpPr>
          <p:spPr>
            <a:xfrm>
              <a:off x="914400" y="4927312"/>
              <a:ext cx="59434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59758" y="4977825"/>
              <a:ext cx="597444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b="1" dirty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Lecture </a:t>
              </a:r>
              <a:r>
                <a:rPr lang="en-US" sz="3200" b="1" dirty="0" smtClean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02: </a:t>
              </a:r>
              <a:r>
                <a:rPr lang="en-US" sz="3200" b="1" dirty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Derivatives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Slope of a tangent line at a point of a curve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762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Consider</a:t>
            </a:r>
            <a:r>
              <a:rPr lang="en-US" sz="2400" dirty="0" smtClean="0">
                <a:solidFill>
                  <a:srgbClr val="0000CC"/>
                </a:solidFill>
              </a:rPr>
              <a:t> a tangent line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CC"/>
                </a:solidFill>
              </a:rPr>
              <a:t>a secant line</a:t>
            </a:r>
            <a:r>
              <a:rPr lang="en-US" sz="2400" dirty="0" smtClean="0"/>
              <a:t> in the picture.</a:t>
            </a:r>
          </a:p>
          <a:p>
            <a:pPr eaLnBrk="1" hangingPunct="1"/>
            <a:r>
              <a:rPr lang="en-US" sz="2400" dirty="0" smtClean="0"/>
              <a:t>In general, we can express the </a:t>
            </a:r>
            <a:r>
              <a:rPr lang="en-US" sz="2400" dirty="0" smtClean="0">
                <a:solidFill>
                  <a:srgbClr val="0000CC"/>
                </a:solidFill>
              </a:rPr>
              <a:t>slope of the secant</a:t>
            </a:r>
            <a:r>
              <a:rPr lang="en-US" sz="2400" dirty="0" smtClean="0"/>
              <a:t> as follows: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2289175"/>
            <a:ext cx="5689062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29000" y="1773179"/>
                <a:ext cx="5521127" cy="741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𝒔𝒆𝒄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𝒉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773179"/>
                <a:ext cx="5521127" cy="741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047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Slope of a tangent line at a point of a curve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Thus, as </a:t>
            </a:r>
            <a:r>
              <a:rPr lang="en-US" sz="2400" dirty="0" smtClean="0">
                <a:solidFill>
                  <a:srgbClr val="0000CC"/>
                </a:solidFill>
              </a:rPr>
              <a:t>h approaches zero</a:t>
            </a:r>
            <a:r>
              <a:rPr lang="en-US" sz="2400" dirty="0" smtClean="0"/>
              <a:t>, the </a:t>
            </a:r>
            <a:r>
              <a:rPr lang="en-US" sz="2400" dirty="0" smtClean="0">
                <a:solidFill>
                  <a:srgbClr val="0000CC"/>
                </a:solidFill>
              </a:rPr>
              <a:t>slope of the secant approaches the slope of the tangent</a:t>
            </a:r>
            <a:r>
              <a:rPr lang="en-US" sz="2400" dirty="0" smtClean="0"/>
              <a:t> to the curve at that point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" y="1676400"/>
            <a:ext cx="5689062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15277" y="1977388"/>
                <a:ext cx="3614323" cy="689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𝒕𝒂𝒏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277" y="1977388"/>
                <a:ext cx="3614323" cy="6896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387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Slope of a tangent line at a point of a curve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43200" y="2213924"/>
                <a:ext cx="3352800" cy="689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13924"/>
                <a:ext cx="3352800" cy="689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1143000"/>
            <a:ext cx="8399462" cy="3184525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CC"/>
                </a:solidFill>
              </a:rPr>
              <a:t>slope of the tangent line</a:t>
            </a:r>
            <a:r>
              <a:rPr lang="en-US" sz="2400" dirty="0" smtClean="0"/>
              <a:t> to the graph of </a:t>
            </a:r>
            <a:r>
              <a:rPr lang="en-US" sz="2400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/>
              <a:t> at the point </a:t>
            </a:r>
            <a:r>
              <a:rPr lang="en-US" sz="2400" dirty="0" smtClean="0">
                <a:solidFill>
                  <a:srgbClr val="0000CC"/>
                </a:solidFill>
              </a:rPr>
              <a:t>P(x, f(x))</a:t>
            </a:r>
            <a:r>
              <a:rPr lang="en-US" sz="2400" dirty="0" smtClean="0"/>
              <a:t> is given by: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if it exists.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2676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Average Rates of Change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We can see that measuring the </a:t>
            </a:r>
            <a:r>
              <a:rPr lang="en-US" sz="2400" dirty="0" smtClean="0">
                <a:solidFill>
                  <a:srgbClr val="0000CC"/>
                </a:solidFill>
              </a:rPr>
              <a:t>slope</a:t>
            </a:r>
            <a:r>
              <a:rPr lang="en-US" sz="2400" dirty="0" smtClean="0"/>
              <a:t> of the </a:t>
            </a:r>
            <a:r>
              <a:rPr lang="en-US" sz="2400" dirty="0" smtClean="0">
                <a:solidFill>
                  <a:srgbClr val="0000CC"/>
                </a:solidFill>
              </a:rPr>
              <a:t>tangent line</a:t>
            </a:r>
            <a:r>
              <a:rPr lang="en-US" sz="2400" dirty="0" smtClean="0"/>
              <a:t> to a graph is </a:t>
            </a:r>
            <a:r>
              <a:rPr lang="en-US" sz="2400" dirty="0" smtClean="0">
                <a:solidFill>
                  <a:srgbClr val="0000CC"/>
                </a:solidFill>
              </a:rPr>
              <a:t>mathematically equivalent</a:t>
            </a:r>
            <a:r>
              <a:rPr lang="en-US" sz="2400" dirty="0" smtClean="0"/>
              <a:t> to finding the </a:t>
            </a:r>
            <a:r>
              <a:rPr lang="en-US" sz="2400" dirty="0" smtClean="0">
                <a:solidFill>
                  <a:srgbClr val="0000CC"/>
                </a:solidFill>
              </a:rPr>
              <a:t>rate of change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/>
              <a:t> at </a:t>
            </a:r>
            <a:r>
              <a:rPr lang="en-US" sz="2400" dirty="0" smtClean="0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The number </a:t>
            </a:r>
            <a:r>
              <a:rPr lang="en-US" sz="2400" dirty="0" smtClean="0">
                <a:solidFill>
                  <a:srgbClr val="0000CC"/>
                </a:solidFill>
              </a:rPr>
              <a:t>f(x + h) – f(x)</a:t>
            </a:r>
            <a:r>
              <a:rPr lang="en-US" sz="2400" dirty="0" smtClean="0"/>
              <a:t> measures the </a:t>
            </a:r>
            <a:r>
              <a:rPr lang="en-US" sz="2400" dirty="0" smtClean="0">
                <a:solidFill>
                  <a:srgbClr val="0000CC"/>
                </a:solidFill>
              </a:rPr>
              <a:t>change in y</a:t>
            </a:r>
            <a:r>
              <a:rPr lang="en-US" sz="2400" dirty="0" smtClean="0"/>
              <a:t> that corresponds to a </a:t>
            </a:r>
            <a:r>
              <a:rPr lang="en-US" sz="2400" dirty="0" smtClean="0">
                <a:solidFill>
                  <a:srgbClr val="0000CC"/>
                </a:solidFill>
              </a:rPr>
              <a:t>change h in x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Then the difference quotient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measures the </a:t>
            </a:r>
            <a:r>
              <a:rPr lang="en-US" sz="2400" dirty="0" smtClean="0">
                <a:solidFill>
                  <a:srgbClr val="0000CC"/>
                </a:solidFill>
              </a:rPr>
              <a:t>average rate of change of y</a:t>
            </a:r>
            <a:r>
              <a:rPr lang="en-US" sz="2400" dirty="0" smtClean="0"/>
              <a:t> with </a:t>
            </a:r>
            <a:r>
              <a:rPr lang="en-US" sz="2400" dirty="0" smtClean="0">
                <a:solidFill>
                  <a:srgbClr val="0000CC"/>
                </a:solidFill>
              </a:rPr>
              <a:t>respect to x</a:t>
            </a:r>
            <a:r>
              <a:rPr lang="en-US" sz="2400" dirty="0" smtClean="0"/>
              <a:t> over the interval </a:t>
            </a:r>
            <a:r>
              <a:rPr lang="en-US" sz="2400" dirty="0" smtClean="0">
                <a:solidFill>
                  <a:srgbClr val="0000CC"/>
                </a:solidFill>
              </a:rPr>
              <a:t>[x, x + h]</a:t>
            </a:r>
            <a:r>
              <a:rPr lang="en-US" sz="2400" dirty="0" smtClean="0"/>
              <a:t>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48598" y="3352800"/>
                <a:ext cx="2037802" cy="689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𝒉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598" y="3352800"/>
                <a:ext cx="2037802" cy="689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108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Instantaneous Rates of Change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By taking the </a:t>
            </a:r>
            <a:r>
              <a:rPr lang="en-US" sz="2400" dirty="0" smtClean="0">
                <a:solidFill>
                  <a:srgbClr val="0000CC"/>
                </a:solidFill>
              </a:rPr>
              <a:t>limit</a:t>
            </a:r>
            <a:r>
              <a:rPr lang="en-US" sz="2400" dirty="0" smtClean="0"/>
              <a:t> of the </a:t>
            </a:r>
            <a:r>
              <a:rPr lang="en-US" sz="2400" dirty="0" smtClean="0">
                <a:solidFill>
                  <a:srgbClr val="0000CC"/>
                </a:solidFill>
              </a:rPr>
              <a:t>difference quotient</a:t>
            </a:r>
            <a:r>
              <a:rPr lang="en-US" sz="2400" dirty="0" smtClean="0"/>
              <a:t> as </a:t>
            </a:r>
            <a:r>
              <a:rPr lang="en-US" sz="2400" dirty="0" smtClean="0">
                <a:solidFill>
                  <a:srgbClr val="0000CC"/>
                </a:solidFill>
              </a:rPr>
              <a:t>h goes to zero</a:t>
            </a:r>
            <a:r>
              <a:rPr lang="en-US" sz="2400" dirty="0" smtClean="0"/>
              <a:t>, evaluating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 obtain the </a:t>
            </a:r>
            <a:r>
              <a:rPr lang="en-US" sz="2400" dirty="0" smtClean="0">
                <a:solidFill>
                  <a:srgbClr val="0000CC"/>
                </a:solidFill>
              </a:rPr>
              <a:t>rate of change of f at x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This is known as the </a:t>
            </a:r>
            <a:r>
              <a:rPr lang="en-US" sz="2400" dirty="0" smtClean="0">
                <a:solidFill>
                  <a:srgbClr val="0000CC"/>
                </a:solidFill>
              </a:rPr>
              <a:t>instantaneous rate of change</a:t>
            </a:r>
            <a:r>
              <a:rPr lang="en-US" sz="2400" dirty="0" smtClean="0"/>
              <a:t> of f at x (as opposed to the average rate of change).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This limit is called </a:t>
            </a:r>
            <a:r>
              <a:rPr lang="en-US" sz="2400" dirty="0" smtClean="0">
                <a:solidFill>
                  <a:srgbClr val="0000CC"/>
                </a:solidFill>
              </a:rPr>
              <a:t>the derivative of f at x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14</a:t>
            </a:fld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76600" y="1367788"/>
                <a:ext cx="2468496" cy="689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367788"/>
                <a:ext cx="2468496" cy="689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332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15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THE DERIVATIVE OF A FUNCTION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350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Derivative of a Function</a:t>
            </a:r>
            <a:endParaRPr lang="vi-VN" sz="28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39738" y="854075"/>
            <a:ext cx="8399462" cy="3184525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The derivative of a function f with respect to x is the function </a:t>
            </a:r>
            <a:r>
              <a:rPr lang="en-US" sz="2400" i="1" dirty="0" smtClean="0">
                <a:solidFill>
                  <a:srgbClr val="0000CC"/>
                </a:solidFill>
              </a:rPr>
              <a:t>f’</a:t>
            </a:r>
            <a:r>
              <a:rPr lang="en-US" sz="2400" dirty="0" smtClean="0"/>
              <a:t> (read </a:t>
            </a:r>
            <a:r>
              <a:rPr lang="en-US" sz="2400" dirty="0" smtClean="0">
                <a:solidFill>
                  <a:srgbClr val="0000CC"/>
                </a:solidFill>
              </a:rPr>
              <a:t>“f prime”</a:t>
            </a:r>
            <a:r>
              <a:rPr lang="en-US" sz="2400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domain of </a:t>
            </a:r>
            <a:r>
              <a:rPr lang="en-US" sz="2400" i="1" dirty="0" smtClean="0"/>
              <a:t>f′</a:t>
            </a:r>
            <a:r>
              <a:rPr lang="en-US" sz="2400" dirty="0" smtClean="0"/>
              <a:t> is the </a:t>
            </a:r>
            <a:r>
              <a:rPr lang="en-US" sz="2400" dirty="0" smtClean="0">
                <a:solidFill>
                  <a:srgbClr val="0000CC"/>
                </a:solidFill>
              </a:rPr>
              <a:t>set of all x where the limit exists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43200" y="2129788"/>
                <a:ext cx="3352800" cy="689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129788"/>
                <a:ext cx="3352800" cy="6896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33400" y="4514671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CC"/>
                </a:solidFill>
              </a:rPr>
              <a:t>derivative</a:t>
            </a:r>
            <a:r>
              <a:rPr lang="en-US" sz="2400" dirty="0" smtClean="0"/>
              <a:t> of function </a:t>
            </a:r>
            <a:r>
              <a:rPr lang="en-US" sz="2400" b="0" i="1" dirty="0" smtClean="0">
                <a:solidFill>
                  <a:srgbClr val="0000CC"/>
                </a:solidFill>
              </a:rPr>
              <a:t>f</a:t>
            </a:r>
            <a:r>
              <a:rPr lang="en-US" sz="2400" b="0" i="1" dirty="0" smtClean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sz="2400" dirty="0" smtClean="0"/>
              <a:t>is a </a:t>
            </a:r>
            <a:r>
              <a:rPr lang="en-US" sz="2400" dirty="0" smtClean="0">
                <a:solidFill>
                  <a:srgbClr val="0000CC"/>
                </a:solidFill>
              </a:rPr>
              <a:t>function </a:t>
            </a:r>
            <a:r>
              <a:rPr lang="en-US" sz="2400" b="0" i="1" dirty="0" smtClean="0">
                <a:solidFill>
                  <a:srgbClr val="0000CC"/>
                </a:solidFill>
              </a:rPr>
              <a:t>f </a:t>
            </a:r>
            <a:r>
              <a:rPr lang="en-US" sz="2400" b="0" dirty="0" smtClean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b="0" i="1" dirty="0" smtClean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sz="2400" dirty="0" smtClean="0"/>
              <a:t>that gives the </a:t>
            </a:r>
            <a:r>
              <a:rPr lang="en-US" sz="2400" dirty="0" smtClean="0">
                <a:solidFill>
                  <a:srgbClr val="0000CC"/>
                </a:solidFill>
              </a:rPr>
              <a:t>slope of the tangent</a:t>
            </a:r>
            <a:r>
              <a:rPr lang="en-US" sz="2400" dirty="0" smtClean="0"/>
              <a:t> to the line to the graph of </a:t>
            </a:r>
            <a:r>
              <a:rPr lang="en-US" sz="2400" b="0" i="1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/>
              <a:t> at any point </a:t>
            </a:r>
            <a:r>
              <a:rPr lang="en-US" sz="2400" b="0" dirty="0" smtClean="0">
                <a:solidFill>
                  <a:srgbClr val="0000CC"/>
                </a:solidFill>
              </a:rPr>
              <a:t>(</a:t>
            </a:r>
            <a:r>
              <a:rPr lang="en-US" sz="2400" b="0" i="1" dirty="0" smtClean="0">
                <a:solidFill>
                  <a:srgbClr val="0000CC"/>
                </a:solidFill>
              </a:rPr>
              <a:t>x</a:t>
            </a:r>
            <a:r>
              <a:rPr lang="en-US" sz="2400" b="0" dirty="0" smtClean="0">
                <a:solidFill>
                  <a:srgbClr val="0000CC"/>
                </a:solidFill>
              </a:rPr>
              <a:t>, </a:t>
            </a:r>
            <a:r>
              <a:rPr lang="en-US" sz="2400" b="0" i="1" dirty="0" smtClean="0">
                <a:solidFill>
                  <a:srgbClr val="0000CC"/>
                </a:solidFill>
              </a:rPr>
              <a:t>f</a:t>
            </a:r>
            <a:r>
              <a:rPr lang="en-US" sz="2400" b="0" dirty="0" smtClean="0">
                <a:solidFill>
                  <a:srgbClr val="0000CC"/>
                </a:solidFill>
              </a:rPr>
              <a:t>(</a:t>
            </a:r>
            <a:r>
              <a:rPr lang="en-US" sz="2400" b="0" i="1" dirty="0" smtClean="0">
                <a:solidFill>
                  <a:srgbClr val="0000CC"/>
                </a:solidFill>
              </a:rPr>
              <a:t>x</a:t>
            </a:r>
            <a:r>
              <a:rPr lang="en-US" sz="2400" b="0" dirty="0" smtClean="0">
                <a:solidFill>
                  <a:srgbClr val="0000CC"/>
                </a:solidFill>
              </a:rPr>
              <a:t>))</a:t>
            </a:r>
            <a:r>
              <a:rPr lang="en-US" sz="2400" dirty="0" smtClean="0"/>
              <a:t> and also the </a:t>
            </a:r>
            <a:r>
              <a:rPr lang="en-US" sz="2400" dirty="0" smtClean="0">
                <a:solidFill>
                  <a:srgbClr val="0000CC"/>
                </a:solidFill>
              </a:rPr>
              <a:t>rate of change</a:t>
            </a:r>
            <a:r>
              <a:rPr lang="en-US" sz="2400" dirty="0" smtClean="0"/>
              <a:t> of </a:t>
            </a:r>
            <a:r>
              <a:rPr lang="en-US" sz="2400" b="0" i="1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/>
              <a:t> at </a:t>
            </a:r>
            <a:r>
              <a:rPr lang="en-US" sz="2400" b="0" i="1" dirty="0" smtClean="0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153400" y="6512625"/>
            <a:ext cx="9144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 sz="1400" smtClean="0">
                <a:solidFill>
                  <a:schemeClr val="bg1"/>
                </a:solidFill>
              </a:rPr>
              <a:pPr eaLnBrk="1" hangingPunct="1"/>
              <a:t>16</a:t>
            </a:fld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1143000"/>
            <a:ext cx="8399462" cy="39624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Four step process for finding </a:t>
            </a:r>
            <a:r>
              <a:rPr lang="en-US" sz="2400" i="1" dirty="0" smtClean="0">
                <a:solidFill>
                  <a:srgbClr val="0000CC"/>
                </a:solidFill>
              </a:rPr>
              <a:t>f’</a:t>
            </a:r>
          </a:p>
          <a:p>
            <a:endParaRPr lang="en-US" sz="2400" i="1" dirty="0" smtClean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Compute </a:t>
            </a:r>
            <a:r>
              <a:rPr lang="en-US" sz="2400" i="1" dirty="0" smtClean="0">
                <a:solidFill>
                  <a:srgbClr val="0000CC"/>
                </a:solidFill>
              </a:rPr>
              <a:t>f(</a:t>
            </a:r>
            <a:r>
              <a:rPr lang="en-US" sz="2400" i="1" dirty="0" err="1" smtClean="0">
                <a:solidFill>
                  <a:srgbClr val="0000CC"/>
                </a:solidFill>
              </a:rPr>
              <a:t>x+h</a:t>
            </a:r>
            <a:r>
              <a:rPr lang="en-US" sz="2400" i="1" dirty="0" smtClean="0">
                <a:solidFill>
                  <a:srgbClr val="0000CC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Form the difference   </a:t>
            </a:r>
            <a:r>
              <a:rPr lang="en-US" sz="2400" i="1" dirty="0" smtClean="0">
                <a:solidFill>
                  <a:srgbClr val="0000CC"/>
                </a:solidFill>
              </a:rPr>
              <a:t>f(x + h) – f(x)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Form the quotient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Compute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Derivative of a Function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43200" y="4263388"/>
                <a:ext cx="3352800" cy="689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263388"/>
                <a:ext cx="3352800" cy="689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3196588"/>
                <a:ext cx="3352800" cy="689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𝒉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196588"/>
                <a:ext cx="3352800" cy="6896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651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Derivative of a Function: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 smtClean="0"/>
              <a:t>Find the </a:t>
            </a:r>
            <a:r>
              <a:rPr lang="en-US" sz="2400" dirty="0" smtClean="0">
                <a:solidFill>
                  <a:srgbClr val="0000CC"/>
                </a:solidFill>
              </a:rPr>
              <a:t>slope of the tangent line</a:t>
            </a:r>
            <a:r>
              <a:rPr lang="en-US" sz="2400" dirty="0" smtClean="0"/>
              <a:t> to the graph </a:t>
            </a:r>
            <a:r>
              <a:rPr lang="en-US" sz="2400" b="0" i="1" dirty="0" smtClean="0">
                <a:solidFill>
                  <a:srgbClr val="0000CC"/>
                </a:solidFill>
              </a:rPr>
              <a:t>f</a:t>
            </a:r>
            <a:r>
              <a:rPr lang="en-US" sz="2400" b="0" dirty="0" smtClean="0">
                <a:solidFill>
                  <a:srgbClr val="0000CC"/>
                </a:solidFill>
              </a:rPr>
              <a:t>(</a:t>
            </a:r>
            <a:r>
              <a:rPr lang="en-US" sz="2400" b="0" i="1" dirty="0" smtClean="0">
                <a:solidFill>
                  <a:srgbClr val="0000CC"/>
                </a:solidFill>
              </a:rPr>
              <a:t>x</a:t>
            </a:r>
            <a:r>
              <a:rPr lang="en-US" sz="2400" b="0" dirty="0" smtClean="0">
                <a:solidFill>
                  <a:srgbClr val="0000CC"/>
                </a:solidFill>
              </a:rPr>
              <a:t>) = </a:t>
            </a:r>
            <a:r>
              <a:rPr lang="en-US" sz="2400" b="0" i="1" dirty="0" smtClean="0">
                <a:solidFill>
                  <a:srgbClr val="0000CC"/>
                </a:solidFill>
              </a:rPr>
              <a:t>x</a:t>
            </a:r>
            <a:r>
              <a:rPr lang="en-US" sz="2400" b="0" baseline="30000" dirty="0" smtClean="0">
                <a:solidFill>
                  <a:srgbClr val="0000CC"/>
                </a:solidFill>
              </a:rPr>
              <a:t>2</a:t>
            </a:r>
            <a:r>
              <a:rPr lang="en-US" sz="2400" b="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at the point </a:t>
            </a:r>
            <a:r>
              <a:rPr lang="en-US" sz="2400" b="0" dirty="0" smtClean="0">
                <a:solidFill>
                  <a:srgbClr val="0000CC"/>
                </a:solidFill>
              </a:rPr>
              <a:t>(</a:t>
            </a:r>
            <a:r>
              <a:rPr lang="en-US" sz="2400" b="0" i="1" dirty="0" smtClean="0">
                <a:solidFill>
                  <a:srgbClr val="0000CC"/>
                </a:solidFill>
              </a:rPr>
              <a:t>2</a:t>
            </a:r>
            <a:r>
              <a:rPr lang="en-US" sz="2400" b="0" dirty="0" smtClean="0">
                <a:solidFill>
                  <a:srgbClr val="0000CC"/>
                </a:solidFill>
              </a:rPr>
              <a:t>, </a:t>
            </a:r>
            <a:r>
              <a:rPr lang="en-US" sz="2400" b="0" i="1" dirty="0" smtClean="0">
                <a:solidFill>
                  <a:srgbClr val="0000CC"/>
                </a:solidFill>
              </a:rPr>
              <a:t>4</a:t>
            </a:r>
            <a:r>
              <a:rPr lang="en-US" sz="2400" b="0" dirty="0" smtClean="0">
                <a:solidFill>
                  <a:srgbClr val="0000CC"/>
                </a:solidFill>
              </a:rPr>
              <a:t>)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u="sng" dirty="0" smtClean="0"/>
              <a:t>Solution:</a:t>
            </a:r>
          </a:p>
          <a:p>
            <a:r>
              <a:rPr lang="en-US" sz="2400" dirty="0" smtClean="0"/>
              <a:t>The slope of the tangent line at any point is given by the </a:t>
            </a:r>
            <a:r>
              <a:rPr lang="en-US" sz="2400" dirty="0" smtClean="0">
                <a:solidFill>
                  <a:srgbClr val="0000CC"/>
                </a:solidFill>
              </a:rPr>
              <a:t>derivative</a:t>
            </a:r>
            <a:r>
              <a:rPr lang="en-US" sz="2400" dirty="0" smtClean="0"/>
              <a:t> of </a:t>
            </a:r>
            <a:r>
              <a:rPr lang="en-US" sz="2400" b="0" i="1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/>
              <a:t> at </a:t>
            </a:r>
            <a:r>
              <a:rPr lang="en-US" sz="2400" b="0" i="1" dirty="0" smtClean="0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To find the derivative, we use the </a:t>
            </a:r>
            <a:r>
              <a:rPr lang="en-US" sz="2400" dirty="0" smtClean="0">
                <a:solidFill>
                  <a:srgbClr val="0000CC"/>
                </a:solidFill>
              </a:rPr>
              <a:t>four-step process</a:t>
            </a:r>
            <a:r>
              <a:rPr lang="en-US" sz="2400" dirty="0" smtClean="0"/>
              <a:t>: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	</a:t>
            </a:r>
            <a:r>
              <a:rPr lang="en-US" sz="2400" dirty="0" smtClean="0">
                <a:solidFill>
                  <a:srgbClr val="0000CC"/>
                </a:solidFill>
              </a:rPr>
              <a:t>Step 1</a:t>
            </a:r>
            <a:r>
              <a:rPr lang="en-US" sz="2400" dirty="0" smtClean="0"/>
              <a:t>.    </a:t>
            </a:r>
            <a:r>
              <a:rPr lang="en-US" sz="2400" b="0" i="1" dirty="0" smtClean="0"/>
              <a:t>f</a:t>
            </a:r>
            <a:r>
              <a:rPr lang="en-US" sz="2400" b="0" dirty="0" smtClean="0"/>
              <a:t>(</a:t>
            </a:r>
            <a:r>
              <a:rPr lang="en-US" sz="2400" b="0" i="1" dirty="0" smtClean="0"/>
              <a:t>x + h</a:t>
            </a:r>
            <a:r>
              <a:rPr lang="en-US" sz="2400" b="0" dirty="0" smtClean="0"/>
              <a:t>) = (</a:t>
            </a:r>
            <a:r>
              <a:rPr lang="en-US" sz="2400" b="0" i="1" dirty="0" smtClean="0"/>
              <a:t>x + h</a:t>
            </a:r>
            <a:r>
              <a:rPr lang="en-US" sz="2400" b="0" dirty="0" smtClean="0"/>
              <a:t>)</a:t>
            </a:r>
            <a:r>
              <a:rPr lang="en-US" sz="2400" b="0" baseline="30000" dirty="0" smtClean="0"/>
              <a:t>2</a:t>
            </a:r>
            <a:r>
              <a:rPr lang="en-US" sz="2400" b="0" dirty="0" smtClean="0"/>
              <a:t> = </a:t>
            </a:r>
            <a:r>
              <a:rPr lang="en-US" sz="2400" b="0" i="1" dirty="0" smtClean="0"/>
              <a:t>x</a:t>
            </a:r>
            <a:r>
              <a:rPr lang="en-US" sz="2400" b="0" baseline="30000" dirty="0" smtClean="0"/>
              <a:t>2</a:t>
            </a:r>
            <a:r>
              <a:rPr lang="en-US" sz="2400" b="0" dirty="0" smtClean="0"/>
              <a:t> + 2</a:t>
            </a:r>
            <a:r>
              <a:rPr lang="en-US" sz="2400" b="0" i="1" dirty="0" smtClean="0"/>
              <a:t>xh</a:t>
            </a:r>
            <a:r>
              <a:rPr lang="en-US" sz="2400" b="0" dirty="0" smtClean="0"/>
              <a:t> + </a:t>
            </a:r>
            <a:r>
              <a:rPr lang="en-US" sz="2400" b="0" i="1" dirty="0" smtClean="0"/>
              <a:t>h</a:t>
            </a:r>
            <a:r>
              <a:rPr lang="en-US" sz="2400" b="0" baseline="30000" dirty="0" smtClean="0"/>
              <a:t>2</a:t>
            </a:r>
            <a:r>
              <a:rPr lang="en-US" sz="2400" dirty="0" smtClean="0"/>
              <a:t>.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CC"/>
                </a:solidFill>
              </a:rPr>
              <a:t>Step 2</a:t>
            </a:r>
            <a:r>
              <a:rPr lang="en-US" sz="2400" dirty="0" smtClean="0"/>
              <a:t>.    </a:t>
            </a:r>
            <a:r>
              <a:rPr lang="en-US" sz="2400" b="0" i="1" dirty="0" smtClean="0"/>
              <a:t>f</a:t>
            </a:r>
            <a:r>
              <a:rPr lang="en-US" sz="2400" b="0" dirty="0" smtClean="0"/>
              <a:t>(</a:t>
            </a:r>
            <a:r>
              <a:rPr lang="en-US" sz="2400" b="0" i="1" dirty="0" smtClean="0"/>
              <a:t>x + h</a:t>
            </a:r>
            <a:r>
              <a:rPr lang="en-US" sz="2400" b="0" dirty="0" smtClean="0"/>
              <a:t>) – </a:t>
            </a:r>
            <a:r>
              <a:rPr lang="en-US" sz="2400" b="0" i="1" dirty="0" smtClean="0"/>
              <a:t>f</a:t>
            </a:r>
            <a:r>
              <a:rPr lang="en-US" sz="2400" b="0" dirty="0" smtClean="0"/>
              <a:t>(</a:t>
            </a:r>
            <a:r>
              <a:rPr lang="en-US" sz="2400" b="0" i="1" dirty="0" smtClean="0"/>
              <a:t>x</a:t>
            </a:r>
            <a:r>
              <a:rPr lang="en-US" sz="2400" b="0" dirty="0" smtClean="0"/>
              <a:t>) = </a:t>
            </a:r>
            <a:r>
              <a:rPr lang="en-US" sz="2400" b="0" i="1" dirty="0" smtClean="0"/>
              <a:t>x</a:t>
            </a:r>
            <a:r>
              <a:rPr lang="en-US" sz="2400" b="0" baseline="30000" dirty="0" smtClean="0"/>
              <a:t>2</a:t>
            </a:r>
            <a:r>
              <a:rPr lang="en-US" sz="2400" b="0" dirty="0" smtClean="0"/>
              <a:t> + 2</a:t>
            </a:r>
            <a:r>
              <a:rPr lang="en-US" sz="2400" b="0" i="1" dirty="0" smtClean="0"/>
              <a:t>xh</a:t>
            </a:r>
            <a:r>
              <a:rPr lang="en-US" sz="2400" b="0" dirty="0" smtClean="0"/>
              <a:t> + </a:t>
            </a:r>
            <a:r>
              <a:rPr lang="en-US" sz="2400" b="0" i="1" dirty="0" smtClean="0"/>
              <a:t>h</a:t>
            </a:r>
            <a:r>
              <a:rPr lang="en-US" sz="2400" b="0" baseline="30000" dirty="0" smtClean="0"/>
              <a:t>2</a:t>
            </a:r>
            <a:r>
              <a:rPr lang="en-US" sz="2400" b="0" dirty="0" smtClean="0"/>
              <a:t> – </a:t>
            </a:r>
            <a:r>
              <a:rPr lang="en-US" sz="2400" b="0" i="1" dirty="0" smtClean="0"/>
              <a:t>x</a:t>
            </a:r>
            <a:r>
              <a:rPr lang="en-US" sz="2400" b="0" baseline="30000" dirty="0" smtClean="0"/>
              <a:t>2</a:t>
            </a:r>
            <a:r>
              <a:rPr lang="en-US" sz="2400" b="0" dirty="0" smtClean="0"/>
              <a:t> = </a:t>
            </a:r>
            <a:r>
              <a:rPr lang="en-US" sz="2400" b="0" i="1" dirty="0" smtClean="0"/>
              <a:t>h</a:t>
            </a:r>
            <a:r>
              <a:rPr lang="en-US" sz="2400" b="0" dirty="0" smtClean="0"/>
              <a:t>(2</a:t>
            </a:r>
            <a:r>
              <a:rPr lang="en-US" sz="2400" b="0" i="1" dirty="0" smtClean="0"/>
              <a:t>x</a:t>
            </a:r>
            <a:r>
              <a:rPr lang="en-US" sz="2400" b="0" dirty="0" smtClean="0"/>
              <a:t> + </a:t>
            </a:r>
            <a:r>
              <a:rPr lang="en-US" sz="2400" b="0" i="1" dirty="0" smtClean="0"/>
              <a:t>h</a:t>
            </a:r>
            <a:r>
              <a:rPr lang="en-US" sz="2400" b="0" dirty="0" smtClean="0"/>
              <a:t>)</a:t>
            </a:r>
            <a:r>
              <a:rPr lang="en-US" sz="2400" dirty="0" smtClean="0"/>
              <a:t>.</a:t>
            </a:r>
          </a:p>
          <a:p>
            <a:pPr>
              <a:lnSpc>
                <a:spcPct val="21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CC"/>
                </a:solidFill>
              </a:rPr>
              <a:t>Step 3</a:t>
            </a:r>
            <a:r>
              <a:rPr lang="en-US" sz="2400" dirty="0" smtClean="0"/>
              <a:t>. </a:t>
            </a:r>
          </a:p>
          <a:p>
            <a:pPr>
              <a:lnSpc>
                <a:spcPct val="25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CC"/>
                </a:solidFill>
              </a:rPr>
              <a:t>Step 4</a:t>
            </a:r>
            <a:r>
              <a:rPr lang="en-US" sz="2400" dirty="0" smtClean="0"/>
              <a:t>.    </a:t>
            </a:r>
          </a:p>
          <a:p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18</a:t>
            </a:fld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3000" y="4796788"/>
                <a:ext cx="7315200" cy="689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𝒉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𝒉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𝒉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796788"/>
                <a:ext cx="7315200" cy="689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0675" y="5675563"/>
                <a:ext cx="6629400" cy="689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75" y="5675563"/>
                <a:ext cx="6629400" cy="6896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377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Derivative of a Function: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 smtClean="0"/>
              <a:t>Find the </a:t>
            </a:r>
            <a:r>
              <a:rPr lang="en-US" sz="2400" dirty="0" smtClean="0">
                <a:solidFill>
                  <a:srgbClr val="0000CC"/>
                </a:solidFill>
              </a:rPr>
              <a:t>slope of the tangent line</a:t>
            </a:r>
            <a:r>
              <a:rPr lang="en-US" sz="2400" dirty="0" smtClean="0"/>
              <a:t> to the graph </a:t>
            </a:r>
            <a:r>
              <a:rPr lang="en-US" sz="2400" b="0" i="1" dirty="0" smtClean="0">
                <a:solidFill>
                  <a:srgbClr val="0000CC"/>
                </a:solidFill>
              </a:rPr>
              <a:t>f</a:t>
            </a:r>
            <a:r>
              <a:rPr lang="en-US" sz="2400" b="0" dirty="0" smtClean="0">
                <a:solidFill>
                  <a:srgbClr val="0000CC"/>
                </a:solidFill>
              </a:rPr>
              <a:t>(</a:t>
            </a:r>
            <a:r>
              <a:rPr lang="en-US" sz="2400" b="0" i="1" dirty="0" smtClean="0">
                <a:solidFill>
                  <a:srgbClr val="0000CC"/>
                </a:solidFill>
              </a:rPr>
              <a:t>x</a:t>
            </a:r>
            <a:r>
              <a:rPr lang="en-US" sz="2400" b="0" dirty="0" smtClean="0">
                <a:solidFill>
                  <a:srgbClr val="0000CC"/>
                </a:solidFill>
              </a:rPr>
              <a:t>) = </a:t>
            </a:r>
            <a:r>
              <a:rPr lang="en-US" sz="2400" b="0" i="1" dirty="0" smtClean="0">
                <a:solidFill>
                  <a:srgbClr val="0000CC"/>
                </a:solidFill>
              </a:rPr>
              <a:t>x</a:t>
            </a:r>
            <a:r>
              <a:rPr lang="en-US" sz="2400" b="0" baseline="30000" dirty="0" smtClean="0">
                <a:solidFill>
                  <a:srgbClr val="0000CC"/>
                </a:solidFill>
              </a:rPr>
              <a:t>2</a:t>
            </a:r>
            <a:r>
              <a:rPr lang="en-US" sz="2400" b="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at the point </a:t>
            </a:r>
            <a:r>
              <a:rPr lang="en-US" sz="2400" b="0" dirty="0" smtClean="0">
                <a:solidFill>
                  <a:srgbClr val="0000CC"/>
                </a:solidFill>
              </a:rPr>
              <a:t>(</a:t>
            </a:r>
            <a:r>
              <a:rPr lang="en-US" sz="2400" b="0" i="1" dirty="0" smtClean="0">
                <a:solidFill>
                  <a:srgbClr val="0000CC"/>
                </a:solidFill>
              </a:rPr>
              <a:t>2</a:t>
            </a:r>
            <a:r>
              <a:rPr lang="en-US" sz="2400" b="0" dirty="0" smtClean="0">
                <a:solidFill>
                  <a:srgbClr val="0000CC"/>
                </a:solidFill>
              </a:rPr>
              <a:t>, </a:t>
            </a:r>
            <a:r>
              <a:rPr lang="en-US" sz="2400" b="0" i="1" dirty="0" smtClean="0">
                <a:solidFill>
                  <a:srgbClr val="0000CC"/>
                </a:solidFill>
              </a:rPr>
              <a:t>4</a:t>
            </a:r>
            <a:r>
              <a:rPr lang="en-US" sz="2400" b="0" dirty="0" smtClean="0">
                <a:solidFill>
                  <a:srgbClr val="0000CC"/>
                </a:solidFill>
              </a:rPr>
              <a:t>)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u="sng" dirty="0" smtClean="0"/>
              <a:t>Solution:</a:t>
            </a:r>
          </a:p>
          <a:p>
            <a:r>
              <a:rPr lang="en-US" sz="2400" dirty="0" smtClean="0"/>
              <a:t>The slope of the tangent line </a:t>
            </a:r>
            <a:br>
              <a:rPr lang="en-US" sz="2400" dirty="0" smtClean="0"/>
            </a:br>
            <a:r>
              <a:rPr lang="en-US" sz="2400" dirty="0" smtClean="0"/>
              <a:t>at the point (2,4) is: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19</a:t>
            </a:fld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" y="3257490"/>
                <a:ext cx="426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257490"/>
                <a:ext cx="4267200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2409825"/>
            <a:ext cx="3171825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865938" y="3386137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b="1" dirty="0">
                <a:solidFill>
                  <a:srgbClr val="0000CC"/>
                </a:solidFill>
              </a:rPr>
              <a:t>(2, 4)</a:t>
            </a:r>
          </a:p>
        </p:txBody>
      </p:sp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0" y="2471737"/>
            <a:ext cx="1136650" cy="279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7808913" y="3683000"/>
            <a:ext cx="115887" cy="115887"/>
          </a:xfrm>
          <a:prstGeom prst="flowChartConnector">
            <a:avLst/>
          </a:prstGeom>
          <a:solidFill>
            <a:srgbClr val="993366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821488" y="22860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 dirty="0">
                <a:solidFill>
                  <a:schemeClr val="bg1">
                    <a:lumMod val="85000"/>
                  </a:schemeClr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20862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  <a:endParaRPr lang="vi-VN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8DBA311C-A687-4C8D-A569-622CB09D3D5F}" type="slidenum">
              <a:rPr lang="en-US">
                <a:solidFill>
                  <a:schemeClr val="bg1"/>
                </a:solidFill>
              </a:rPr>
              <a:pPr eaLnBrk="1" hangingPunct="1"/>
              <a:t>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609600" y="990600"/>
            <a:ext cx="6276983" cy="523875"/>
            <a:chOff x="240" y="1632"/>
            <a:chExt cx="3954" cy="330"/>
          </a:xfrm>
        </p:grpSpPr>
        <p:sp>
          <p:nvSpPr>
            <p:cNvPr id="13332" name="Oval 5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333" name="Text Box 6"/>
            <p:cNvSpPr txBox="1">
              <a:spLocks noChangeArrowheads="1"/>
            </p:cNvSpPr>
            <p:nvPr/>
          </p:nvSpPr>
          <p:spPr bwMode="auto">
            <a:xfrm>
              <a:off x="576" y="1632"/>
              <a:ext cx="361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Two historical problems of calculus</a:t>
              </a:r>
              <a:endParaRPr lang="en-US" sz="2800" dirty="0"/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609600" y="1752600"/>
            <a:ext cx="5899156" cy="523875"/>
            <a:chOff x="240" y="2304"/>
            <a:chExt cx="3716" cy="330"/>
          </a:xfrm>
        </p:grpSpPr>
        <p:sp>
          <p:nvSpPr>
            <p:cNvPr id="13330" name="Oval 8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331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33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Tangent line and Rate of change</a:t>
              </a:r>
              <a:endParaRPr lang="en-US" sz="2800" dirty="0"/>
            </a:p>
          </p:txBody>
        </p:sp>
      </p:grpSp>
      <p:grpSp>
        <p:nvGrpSpPr>
          <p:cNvPr id="13318" name="Group 23"/>
          <p:cNvGrpSpPr>
            <a:grpSpLocks/>
          </p:cNvGrpSpPr>
          <p:nvPr/>
        </p:nvGrpSpPr>
        <p:grpSpPr bwMode="auto">
          <a:xfrm>
            <a:off x="609600" y="2514600"/>
            <a:ext cx="5095882" cy="523875"/>
            <a:chOff x="240" y="2304"/>
            <a:chExt cx="3210" cy="330"/>
          </a:xfrm>
        </p:grpSpPr>
        <p:sp>
          <p:nvSpPr>
            <p:cNvPr id="13328" name="Oval 26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329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8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The Derivative of a function</a:t>
              </a:r>
              <a:endParaRPr lang="en-US" sz="2800" dirty="0"/>
            </a:p>
          </p:txBody>
        </p:sp>
      </p:grpSp>
      <p:grpSp>
        <p:nvGrpSpPr>
          <p:cNvPr id="13319" name="Group 30"/>
          <p:cNvGrpSpPr>
            <a:grpSpLocks/>
          </p:cNvGrpSpPr>
          <p:nvPr/>
        </p:nvGrpSpPr>
        <p:grpSpPr bwMode="auto">
          <a:xfrm>
            <a:off x="609600" y="3276600"/>
            <a:ext cx="4349750" cy="523875"/>
            <a:chOff x="240" y="2304"/>
            <a:chExt cx="2740" cy="330"/>
          </a:xfrm>
        </p:grpSpPr>
        <p:sp>
          <p:nvSpPr>
            <p:cNvPr id="13326" name="Oval 31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327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4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Rules of Differentiation</a:t>
              </a:r>
              <a:endParaRPr lang="en-US" sz="2800" dirty="0"/>
            </a:p>
          </p:txBody>
        </p:sp>
      </p:grpSp>
      <p:grpSp>
        <p:nvGrpSpPr>
          <p:cNvPr id="13320" name="Group 33"/>
          <p:cNvGrpSpPr>
            <a:grpSpLocks/>
          </p:cNvGrpSpPr>
          <p:nvPr/>
        </p:nvGrpSpPr>
        <p:grpSpPr bwMode="auto">
          <a:xfrm>
            <a:off x="609600" y="4114800"/>
            <a:ext cx="6656388" cy="523875"/>
            <a:chOff x="240" y="2304"/>
            <a:chExt cx="4193" cy="330"/>
          </a:xfrm>
        </p:grpSpPr>
        <p:sp>
          <p:nvSpPr>
            <p:cNvPr id="13324" name="Oval 34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325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38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/>
                <a:t>Derivaties of Trigonometric Functions</a:t>
              </a:r>
            </a:p>
          </p:txBody>
        </p:sp>
      </p:grpSp>
      <p:grpSp>
        <p:nvGrpSpPr>
          <p:cNvPr id="13321" name="Group 18"/>
          <p:cNvGrpSpPr>
            <a:grpSpLocks/>
          </p:cNvGrpSpPr>
          <p:nvPr/>
        </p:nvGrpSpPr>
        <p:grpSpPr bwMode="auto">
          <a:xfrm>
            <a:off x="609600" y="4953000"/>
            <a:ext cx="3219450" cy="523875"/>
            <a:chOff x="240" y="2304"/>
            <a:chExt cx="2028" cy="330"/>
          </a:xfrm>
        </p:grpSpPr>
        <p:sp>
          <p:nvSpPr>
            <p:cNvPr id="13322" name="Oval 19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16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/>
                <a:t>The Chain Rule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20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RULEs of Differentiation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891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Differentiation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process of finding a derivative is called </a:t>
            </a:r>
            <a:r>
              <a:rPr lang="en-US" sz="2400" dirty="0" smtClean="0">
                <a:solidFill>
                  <a:srgbClr val="0000CC"/>
                </a:solidFill>
              </a:rPr>
              <a:t>differentiation</a:t>
            </a:r>
            <a:r>
              <a:rPr lang="en-US" sz="2400" dirty="0" smtClean="0"/>
              <a:t>. It is an operation on functions that </a:t>
            </a:r>
            <a:r>
              <a:rPr lang="en-US" sz="2400" dirty="0" smtClean="0">
                <a:solidFill>
                  <a:srgbClr val="0000CC"/>
                </a:solidFill>
              </a:rPr>
              <a:t>associates a function </a:t>
            </a:r>
            <a:r>
              <a:rPr lang="en-US" sz="2400" i="1" dirty="0" smtClean="0">
                <a:solidFill>
                  <a:srgbClr val="0000CC"/>
                </a:solidFill>
              </a:rPr>
              <a:t>f’</a:t>
            </a:r>
            <a:r>
              <a:rPr lang="en-US" sz="2400" dirty="0" smtClean="0">
                <a:solidFill>
                  <a:srgbClr val="0000CC"/>
                </a:solidFill>
              </a:rPr>
              <a:t> with a function f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We use the </a:t>
            </a:r>
            <a:r>
              <a:rPr lang="en-US" sz="2400" dirty="0" smtClean="0">
                <a:solidFill>
                  <a:srgbClr val="0000CC"/>
                </a:solidFill>
              </a:rPr>
              <a:t>differentiation notation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In the case where there is a dependent variable </a:t>
            </a:r>
            <a:r>
              <a:rPr lang="en-US" sz="2400" i="1" dirty="0" smtClean="0">
                <a:solidFill>
                  <a:srgbClr val="0000CC"/>
                </a:solidFill>
              </a:rPr>
              <a:t>y=f(x)</a:t>
            </a:r>
            <a:r>
              <a:rPr lang="en-US" sz="2400" dirty="0" smtClean="0"/>
              <a:t>, then: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 following rules are developed to simplify the differentiation process.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28800" y="2427993"/>
                <a:ext cx="4932696" cy="690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  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𝒐𝒓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   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427993"/>
                <a:ext cx="4932696" cy="6902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3962400"/>
                <a:ext cx="3958584" cy="674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     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𝒐𝒓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   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962400"/>
                <a:ext cx="3958584" cy="6749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131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990600"/>
            <a:ext cx="8399462" cy="2286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Rule 1: Derivative of a constant</a:t>
            </a:r>
          </a:p>
          <a:p>
            <a:r>
              <a:rPr lang="en-US" sz="2400" i="1" dirty="0">
                <a:solidFill>
                  <a:srgbClr val="0000CC"/>
                </a:solidFill>
              </a:rPr>
              <a:t/>
            </a:r>
            <a:br>
              <a:rPr lang="en-US" sz="2400" i="1" dirty="0">
                <a:solidFill>
                  <a:srgbClr val="0000CC"/>
                </a:solidFill>
              </a:rPr>
            </a:br>
            <a:r>
              <a:rPr lang="en-US" sz="2400" i="1" dirty="0" smtClean="0">
                <a:solidFill>
                  <a:srgbClr val="0000CC"/>
                </a:solidFill>
              </a:rPr>
              <a:t/>
            </a:r>
            <a:br>
              <a:rPr lang="en-US" sz="2400" i="1" dirty="0" smtClean="0">
                <a:solidFill>
                  <a:srgbClr val="0000CC"/>
                </a:solidFill>
              </a:rPr>
            </a:br>
            <a:r>
              <a:rPr lang="en-US" sz="2400" i="1" dirty="0" smtClean="0">
                <a:solidFill>
                  <a:srgbClr val="0000CC"/>
                </a:solidFill>
              </a:rPr>
              <a:t/>
            </a:r>
            <a:br>
              <a:rPr lang="en-US" sz="2400" i="1" dirty="0" smtClean="0">
                <a:solidFill>
                  <a:srgbClr val="0000CC"/>
                </a:solidFill>
              </a:rPr>
            </a:br>
            <a:r>
              <a:rPr lang="en-US" sz="2400" i="1" dirty="0" smtClean="0">
                <a:solidFill>
                  <a:srgbClr val="0000CC"/>
                </a:solidFill>
              </a:rPr>
              <a:t>The derivative of a constant function is equal to zero.</a:t>
            </a:r>
          </a:p>
          <a:p>
            <a:endParaRPr lang="en-US" sz="2400" i="1" dirty="0" smtClean="0">
              <a:solidFill>
                <a:srgbClr val="0000CC"/>
              </a:solidFill>
            </a:endParaRP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 can use the </a:t>
            </a:r>
            <a:r>
              <a:rPr lang="en-US" sz="2400" dirty="0" smtClean="0">
                <a:solidFill>
                  <a:srgbClr val="0000CC"/>
                </a:solidFill>
              </a:rPr>
              <a:t>definition of the derivative</a:t>
            </a:r>
            <a:r>
              <a:rPr lang="en-US" sz="2400" dirty="0" smtClean="0"/>
              <a:t> to demonstrate this: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1600200"/>
                <a:ext cx="25146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00200"/>
                <a:ext cx="2514600" cy="6970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4491988"/>
                <a:ext cx="5105400" cy="689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491988"/>
                <a:ext cx="5105400" cy="6896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6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990600"/>
            <a:ext cx="8399462" cy="2286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Rule 2: The power rule</a:t>
            </a:r>
          </a:p>
          <a:p>
            <a:r>
              <a:rPr lang="en-US" sz="2400" i="1" dirty="0">
                <a:solidFill>
                  <a:srgbClr val="0000CC"/>
                </a:solidFill>
              </a:rPr>
              <a:t/>
            </a:r>
            <a:br>
              <a:rPr lang="en-US" sz="2400" i="1" dirty="0">
                <a:solidFill>
                  <a:srgbClr val="0000CC"/>
                </a:solidFill>
              </a:rPr>
            </a:br>
            <a:r>
              <a:rPr lang="en-US" sz="2400" i="1" dirty="0" smtClean="0">
                <a:solidFill>
                  <a:srgbClr val="0000CC"/>
                </a:solidFill>
              </a:rPr>
              <a:t/>
            </a:r>
            <a:br>
              <a:rPr lang="en-US" sz="2400" i="1" dirty="0" smtClean="0">
                <a:solidFill>
                  <a:srgbClr val="0000CC"/>
                </a:solidFill>
              </a:rPr>
            </a:br>
            <a:r>
              <a:rPr lang="en-US" sz="2400" i="1" dirty="0" smtClean="0">
                <a:solidFill>
                  <a:srgbClr val="0000CC"/>
                </a:solidFill>
              </a:rPr>
              <a:t/>
            </a:r>
            <a:br>
              <a:rPr lang="en-US" sz="2400" i="1" dirty="0" smtClean="0">
                <a:solidFill>
                  <a:srgbClr val="0000CC"/>
                </a:solidFill>
              </a:rPr>
            </a:br>
            <a:r>
              <a:rPr lang="en-US" sz="2400" i="1" dirty="0" smtClean="0">
                <a:solidFill>
                  <a:srgbClr val="0000CC"/>
                </a:solidFill>
              </a:rPr>
              <a:t>n is any real number</a:t>
            </a:r>
          </a:p>
          <a:p>
            <a:endParaRPr lang="en-US" sz="2400" i="1" dirty="0" smtClean="0">
              <a:solidFill>
                <a:srgbClr val="0000CC"/>
              </a:solidFill>
            </a:endParaRP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See textbook for the proof of this theorem when n is a positive integer.</a:t>
            </a:r>
          </a:p>
          <a:p>
            <a:endParaRPr lang="en-US" sz="2400" dirty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1600200"/>
                <a:ext cx="25146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𝒏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00200"/>
                <a:ext cx="2514600" cy="6970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044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990600"/>
            <a:ext cx="8399462" cy="2286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Rule 3: Constant multiple rule</a:t>
            </a:r>
          </a:p>
          <a:p>
            <a:r>
              <a:rPr lang="en-US" sz="2400" i="1" dirty="0" smtClean="0">
                <a:solidFill>
                  <a:srgbClr val="0000CC"/>
                </a:solidFill>
              </a:rPr>
              <a:t>If c is any constant real number, then</a:t>
            </a:r>
            <a:r>
              <a:rPr lang="en-US" sz="2400" i="1" dirty="0">
                <a:solidFill>
                  <a:srgbClr val="0000CC"/>
                </a:solidFill>
              </a:rPr>
              <a:t/>
            </a:r>
            <a:br>
              <a:rPr lang="en-US" sz="2400" i="1" dirty="0">
                <a:solidFill>
                  <a:srgbClr val="0000CC"/>
                </a:solidFill>
              </a:rPr>
            </a:br>
            <a:r>
              <a:rPr lang="en-US" sz="2400" i="1" dirty="0" smtClean="0">
                <a:solidFill>
                  <a:srgbClr val="0000CC"/>
                </a:solidFill>
              </a:rPr>
              <a:t/>
            </a:r>
            <a:br>
              <a:rPr lang="en-US" sz="2400" i="1" dirty="0" smtClean="0">
                <a:solidFill>
                  <a:srgbClr val="0000CC"/>
                </a:solidFill>
              </a:rPr>
            </a:br>
            <a:r>
              <a:rPr lang="en-US" sz="2400" i="1" dirty="0" smtClean="0">
                <a:solidFill>
                  <a:srgbClr val="0000CC"/>
                </a:solidFill>
              </a:rPr>
              <a:t/>
            </a:r>
            <a:br>
              <a:rPr lang="en-US" sz="2400" i="1" dirty="0" smtClean="0">
                <a:solidFill>
                  <a:srgbClr val="0000CC"/>
                </a:solidFill>
              </a:rPr>
            </a:br>
            <a:endParaRPr lang="en-US" sz="2400" i="1" dirty="0" smtClean="0">
              <a:solidFill>
                <a:srgbClr val="0000CC"/>
              </a:solidFill>
            </a:endParaRPr>
          </a:p>
          <a:p>
            <a:endParaRPr lang="en-US" sz="2400" i="1" dirty="0" smtClean="0">
              <a:solidFill>
                <a:srgbClr val="0000CC"/>
              </a:solidFill>
            </a:endParaRP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See textbook for the proof of this theorem.</a:t>
            </a:r>
          </a:p>
          <a:p>
            <a:endParaRPr lang="en-US" sz="2400" dirty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2046150"/>
                <a:ext cx="37338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𝒄𝒇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𝒄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046150"/>
                <a:ext cx="3733800" cy="6970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376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990600"/>
            <a:ext cx="8399462" cy="19812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Rule 4: The sum rule</a:t>
            </a:r>
          </a:p>
          <a:p>
            <a:r>
              <a:rPr lang="en-US" sz="2400" i="1" dirty="0" smtClean="0">
                <a:solidFill>
                  <a:srgbClr val="0000CC"/>
                </a:solidFill>
              </a:rPr>
              <a:t/>
            </a:r>
            <a:br>
              <a:rPr lang="en-US" sz="2400" i="1" dirty="0" smtClean="0">
                <a:solidFill>
                  <a:srgbClr val="0000CC"/>
                </a:solidFill>
              </a:rPr>
            </a:br>
            <a:r>
              <a:rPr lang="en-US" sz="2400" i="1" dirty="0" smtClean="0">
                <a:solidFill>
                  <a:srgbClr val="0000CC"/>
                </a:solidFill>
              </a:rPr>
              <a:t/>
            </a:r>
            <a:br>
              <a:rPr lang="en-US" sz="2400" i="1" dirty="0" smtClean="0">
                <a:solidFill>
                  <a:srgbClr val="0000CC"/>
                </a:solidFill>
              </a:rPr>
            </a:br>
            <a:endParaRPr lang="en-US" sz="2400" i="1" dirty="0" smtClean="0">
              <a:solidFill>
                <a:srgbClr val="0000CC"/>
              </a:solidFill>
            </a:endParaRPr>
          </a:p>
          <a:p>
            <a:endParaRPr lang="en-US" sz="2400" i="1" dirty="0" smtClean="0">
              <a:solidFill>
                <a:srgbClr val="0000CC"/>
              </a:solidFill>
            </a:endParaRP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See textbook for the proof of this theorem.</a:t>
            </a:r>
          </a:p>
          <a:p>
            <a:endParaRPr lang="en-US" sz="2400" dirty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1752600"/>
                <a:ext cx="5105400" cy="67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)±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752600"/>
                <a:ext cx="5105400" cy="6769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733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Find the derivative of: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/>
              <a:t> </a:t>
            </a: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1574101"/>
                <a:ext cx="1825243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574101"/>
                <a:ext cx="1825243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7816" y="2438400"/>
                <a:ext cx="2295051" cy="72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rad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816" y="2438400"/>
                <a:ext cx="2295051" cy="7280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38749" y="3581400"/>
                <a:ext cx="3432478" cy="717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49" y="3581400"/>
                <a:ext cx="3432478" cy="7177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687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Solution</a:t>
            </a:r>
            <a:r>
              <a:rPr lang="en-US" sz="2800" dirty="0" smtClean="0"/>
              <a:t>: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 smtClean="0"/>
              <a:t>We use rule 4, rule 2 and rule 1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3000" y="1905000"/>
                <a:ext cx="6815455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𝒅𝒙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905000"/>
                <a:ext cx="6815455" cy="6769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5308" y="3048000"/>
                <a:ext cx="6004336" cy="313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rad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solidFill>
                    <a:srgbClr val="0000CC"/>
                  </a:solidFill>
                  <a:ea typeface="Cambria Math"/>
                </a:endParaRP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08" y="3048000"/>
                <a:ext cx="6004336" cy="31330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145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Solution</a:t>
            </a:r>
            <a:r>
              <a:rPr lang="en-US" sz="2800" dirty="0" smtClean="0"/>
              <a:t>:</a:t>
            </a:r>
          </a:p>
          <a:p>
            <a:pPr marL="514350" indent="-514350" eaLnBrk="1" hangingPunct="1">
              <a:buFont typeface="+mj-lt"/>
              <a:buAutoNum type="alphaLcParenR" startAt="3"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653520"/>
                <a:ext cx="5895012" cy="364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endParaRPr lang="en-US" sz="2000" b="1" i="1" dirty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𝟑</m:t>
                            </m:r>
                          </m:sup>
                        </m:sSup>
                      </m:e>
                    </m:d>
                    <m:r>
                      <a:rPr lang="en-US" sz="20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0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en-US" sz="20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0000CC"/>
                  </a:solidFill>
                  <a:ea typeface="Cambria Math"/>
                </a:endParaRP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53520"/>
                <a:ext cx="5895012" cy="36475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994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Differentiation: Applied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group of biologists at the </a:t>
            </a:r>
            <a:r>
              <a:rPr lang="en-US" sz="2400" dirty="0" err="1" smtClean="0"/>
              <a:t>Cúc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forest recommended that a series of </a:t>
            </a:r>
            <a:r>
              <a:rPr lang="en-US" sz="2400" dirty="0" smtClean="0">
                <a:solidFill>
                  <a:srgbClr val="0000CC"/>
                </a:solidFill>
              </a:rPr>
              <a:t>conservation measures</a:t>
            </a:r>
            <a:r>
              <a:rPr lang="en-US" sz="2400" dirty="0" smtClean="0"/>
              <a:t> be carried out over the next decade to save a certain species of monkey from extinction.</a:t>
            </a:r>
          </a:p>
          <a:p>
            <a:r>
              <a:rPr lang="en-US" sz="2400" dirty="0" smtClean="0"/>
              <a:t>After implementing the conservation measure, the </a:t>
            </a:r>
            <a:r>
              <a:rPr lang="en-US" sz="2400" dirty="0" smtClean="0">
                <a:solidFill>
                  <a:srgbClr val="0000CC"/>
                </a:solidFill>
              </a:rPr>
              <a:t>population of this species</a:t>
            </a:r>
            <a:r>
              <a:rPr lang="en-US" sz="2400" dirty="0" smtClean="0"/>
              <a:t> is expected to be: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b="0" i="1" dirty="0" smtClean="0">
                <a:solidFill>
                  <a:srgbClr val="0000CC"/>
                </a:solidFill>
              </a:rPr>
              <a:t>N</a:t>
            </a:r>
            <a:r>
              <a:rPr lang="en-US" sz="2400" b="0" dirty="0" smtClean="0">
                <a:solidFill>
                  <a:srgbClr val="0000CC"/>
                </a:solidFill>
              </a:rPr>
              <a:t>(</a:t>
            </a:r>
            <a:r>
              <a:rPr lang="en-US" sz="2400" b="0" i="1" dirty="0" smtClean="0">
                <a:solidFill>
                  <a:srgbClr val="0000CC"/>
                </a:solidFill>
              </a:rPr>
              <a:t>t</a:t>
            </a:r>
            <a:r>
              <a:rPr lang="en-US" sz="2400" b="0" dirty="0" smtClean="0">
                <a:solidFill>
                  <a:srgbClr val="0000CC"/>
                </a:solidFill>
              </a:rPr>
              <a:t>)</a:t>
            </a:r>
            <a:r>
              <a:rPr lang="en-US" sz="2400" dirty="0" smtClean="0"/>
              <a:t> denotes the </a:t>
            </a:r>
            <a:r>
              <a:rPr lang="en-US" sz="2400" dirty="0" smtClean="0">
                <a:solidFill>
                  <a:srgbClr val="0000CC"/>
                </a:solidFill>
              </a:rPr>
              <a:t>population</a:t>
            </a:r>
            <a:r>
              <a:rPr lang="en-US" sz="2400" dirty="0" smtClean="0"/>
              <a:t> at the end of year </a:t>
            </a:r>
            <a:r>
              <a:rPr lang="en-US" sz="2400" b="0" i="1" dirty="0" smtClean="0">
                <a:solidFill>
                  <a:srgbClr val="0000CC"/>
                </a:solidFill>
              </a:rPr>
              <a:t>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Find the </a:t>
            </a:r>
            <a:r>
              <a:rPr lang="en-US" sz="2400" dirty="0" smtClean="0">
                <a:solidFill>
                  <a:srgbClr val="0000CC"/>
                </a:solidFill>
              </a:rPr>
              <a:t>rate of growth</a:t>
            </a:r>
            <a:r>
              <a:rPr lang="en-US" sz="2400" dirty="0" smtClean="0"/>
              <a:t> of the monkey population when                     </a:t>
            </a:r>
            <a:r>
              <a:rPr lang="en-US" sz="2400" b="0" i="1" dirty="0" smtClean="0">
                <a:solidFill>
                  <a:srgbClr val="0000CC"/>
                </a:solidFill>
              </a:rPr>
              <a:t>t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b="0" dirty="0" smtClean="0">
                <a:solidFill>
                  <a:srgbClr val="0000CC"/>
                </a:solidFill>
              </a:rPr>
              <a:t>= 2</a:t>
            </a:r>
            <a:r>
              <a:rPr lang="en-US" sz="2400" dirty="0" smtClean="0"/>
              <a:t> and </a:t>
            </a:r>
            <a:r>
              <a:rPr lang="en-US" sz="2400" b="0" i="1" dirty="0" smtClean="0">
                <a:solidFill>
                  <a:srgbClr val="0000CC"/>
                </a:solidFill>
              </a:rPr>
              <a:t>t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b="0" dirty="0" smtClean="0">
                <a:solidFill>
                  <a:srgbClr val="0000CC"/>
                </a:solidFill>
              </a:rPr>
              <a:t>= 6?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How large will the monkey </a:t>
            </a:r>
            <a:r>
              <a:rPr lang="en-US" sz="2400" dirty="0" smtClean="0">
                <a:solidFill>
                  <a:srgbClr val="0000CC"/>
                </a:solidFill>
              </a:rPr>
              <a:t>population</a:t>
            </a:r>
            <a:r>
              <a:rPr lang="en-US" sz="2400" dirty="0" smtClean="0"/>
              <a:t> be </a:t>
            </a:r>
            <a:r>
              <a:rPr lang="en-US" sz="2400" b="0" dirty="0" smtClean="0">
                <a:solidFill>
                  <a:srgbClr val="0000CC"/>
                </a:solidFill>
              </a:rPr>
              <a:t>8</a:t>
            </a:r>
            <a:r>
              <a:rPr lang="en-US" sz="2400" dirty="0" smtClean="0"/>
              <a:t> years after implementing the conservation measures?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3174301"/>
                <a:ext cx="367010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𝑵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𝟔𝟎𝟎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174301"/>
                <a:ext cx="3670107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294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TWO HISTORICAL PROBLEMS OF CALCULUS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952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Differentiation: Applied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CC"/>
                </a:solidFill>
              </a:rPr>
              <a:t>rate of growth</a:t>
            </a:r>
            <a:r>
              <a:rPr lang="en-US" sz="2400" dirty="0" smtClean="0"/>
              <a:t> of the monkey </a:t>
            </a:r>
            <a:r>
              <a:rPr lang="en-US" sz="2400" dirty="0" smtClean="0">
                <a:solidFill>
                  <a:srgbClr val="0000CC"/>
                </a:solidFill>
              </a:rPr>
              <a:t>population</a:t>
            </a:r>
            <a:r>
              <a:rPr lang="en-US" sz="2400" dirty="0" smtClean="0"/>
              <a:t> at any time </a:t>
            </a:r>
            <a:r>
              <a:rPr lang="en-US" sz="2400" dirty="0" smtClean="0">
                <a:solidFill>
                  <a:srgbClr val="0000CC"/>
                </a:solidFill>
              </a:rPr>
              <a:t>t</a:t>
            </a:r>
            <a:r>
              <a:rPr lang="en-US" sz="2400" dirty="0" smtClean="0"/>
              <a:t> is given by:</a:t>
            </a:r>
          </a:p>
          <a:p>
            <a:endParaRPr lang="en-US" sz="2400" dirty="0" smtClean="0"/>
          </a:p>
          <a:p>
            <a:r>
              <a:rPr lang="en-US" sz="2400" dirty="0" smtClean="0"/>
              <a:t>In particular, for </a:t>
            </a:r>
            <a:r>
              <a:rPr lang="en-US" sz="2400" b="0" i="1" dirty="0" smtClean="0">
                <a:solidFill>
                  <a:srgbClr val="0000CC"/>
                </a:solidFill>
              </a:rPr>
              <a:t>t</a:t>
            </a:r>
            <a:r>
              <a:rPr lang="en-US" sz="2400" b="0" dirty="0" smtClean="0">
                <a:solidFill>
                  <a:srgbClr val="0000CC"/>
                </a:solidFill>
              </a:rPr>
              <a:t> = 2</a:t>
            </a:r>
            <a:r>
              <a:rPr lang="en-US" sz="2400" dirty="0" smtClean="0"/>
              <a:t>, we have: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And for </a:t>
            </a:r>
            <a:r>
              <a:rPr lang="en-US" sz="2400" b="0" i="1" dirty="0" smtClean="0">
                <a:solidFill>
                  <a:srgbClr val="0000CC"/>
                </a:solidFill>
              </a:rPr>
              <a:t>t </a:t>
            </a:r>
            <a:r>
              <a:rPr lang="en-US" sz="2400" b="0" dirty="0" smtClean="0">
                <a:solidFill>
                  <a:srgbClr val="0000CC"/>
                </a:solidFill>
              </a:rPr>
              <a:t>= 6</a:t>
            </a:r>
            <a:r>
              <a:rPr lang="en-US" sz="2400" dirty="0" smtClean="0"/>
              <a:t>, we have: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Thus, the monkey population’s </a:t>
            </a:r>
            <a:r>
              <a:rPr lang="en-US" sz="2400" dirty="0" smtClean="0">
                <a:solidFill>
                  <a:srgbClr val="0000CC"/>
                </a:solidFill>
              </a:rPr>
              <a:t>rate of growth</a:t>
            </a:r>
            <a:r>
              <a:rPr lang="en-US" sz="2400" dirty="0" smtClean="0"/>
              <a:t> will be </a:t>
            </a:r>
            <a:r>
              <a:rPr lang="en-US" sz="2400" b="0" dirty="0" smtClean="0">
                <a:solidFill>
                  <a:srgbClr val="0000CC"/>
                </a:solidFill>
              </a:rPr>
              <a:t>34</a:t>
            </a:r>
            <a:r>
              <a:rPr lang="en-US" sz="2400" dirty="0" smtClean="0"/>
              <a:t> monkeys per year after </a:t>
            </a:r>
            <a:r>
              <a:rPr lang="en-US" sz="2400" b="0" dirty="0" smtClean="0">
                <a:solidFill>
                  <a:srgbClr val="0000CC"/>
                </a:solidFill>
              </a:rPr>
              <a:t>2</a:t>
            </a:r>
            <a:r>
              <a:rPr lang="en-US" sz="2400" dirty="0" smtClean="0"/>
              <a:t> years and </a:t>
            </a:r>
            <a:r>
              <a:rPr lang="en-US" sz="2400" b="0" dirty="0" smtClean="0">
                <a:solidFill>
                  <a:srgbClr val="0000CC"/>
                </a:solidFill>
              </a:rPr>
              <a:t>338</a:t>
            </a:r>
            <a:r>
              <a:rPr lang="en-US" sz="2400" dirty="0" smtClean="0"/>
              <a:t> monkeys per year after </a:t>
            </a:r>
            <a:r>
              <a:rPr lang="en-US" sz="2400" b="0" dirty="0" smtClean="0">
                <a:solidFill>
                  <a:srgbClr val="0000CC"/>
                </a:solidFill>
              </a:rPr>
              <a:t>6</a:t>
            </a:r>
            <a:r>
              <a:rPr lang="en-US" sz="2400" dirty="0" smtClean="0"/>
              <a:t> years.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43200" y="1955101"/>
                <a:ext cx="2748509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955101"/>
                <a:ext cx="2748509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43200" y="2971800"/>
                <a:ext cx="395505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971800"/>
                <a:ext cx="3955057" cy="407099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4114800"/>
                <a:ext cx="4108945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𝟑𝟑𝟖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114800"/>
                <a:ext cx="4108945" cy="407099"/>
              </a:xfrm>
              <a:prstGeom prst="rect">
                <a:avLst/>
              </a:prstGeom>
              <a:blipFill rotWithShape="1">
                <a:blip r:embed="rId4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121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Differentiation: Applied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CC"/>
                </a:solidFill>
              </a:rPr>
              <a:t>monkey population</a:t>
            </a:r>
            <a:r>
              <a:rPr lang="en-US" sz="2400" dirty="0" smtClean="0"/>
              <a:t> at the end of the </a:t>
            </a:r>
            <a:r>
              <a:rPr lang="en-US" sz="2400" dirty="0" smtClean="0">
                <a:solidFill>
                  <a:srgbClr val="0000CC"/>
                </a:solidFill>
              </a:rPr>
              <a:t>eighth year</a:t>
            </a:r>
            <a:r>
              <a:rPr lang="en-US" sz="2400" dirty="0" smtClean="0"/>
              <a:t> will be :</a:t>
            </a:r>
          </a:p>
          <a:p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2133600"/>
                <a:ext cx="6632906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𝑵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𝟖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𝟖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𝟖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𝟏𝟎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𝟖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𝟔𝟎𝟎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𝟐𝟏𝟖𝟒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𝒎𝒐𝒏𝒌𝒆𝒚𝒔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133600"/>
                <a:ext cx="6632906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125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990600"/>
            <a:ext cx="8399462" cy="23622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Rule 5: The product rule</a:t>
            </a:r>
          </a:p>
          <a:p>
            <a:r>
              <a:rPr lang="en-US" sz="2400" dirty="0" smtClean="0"/>
              <a:t>The derivative of the product of two differentiable functions is given by</a:t>
            </a:r>
          </a:p>
          <a:p>
            <a:r>
              <a:rPr lang="en-US" sz="2400" i="1" dirty="0" smtClean="0">
                <a:solidFill>
                  <a:srgbClr val="0000CC"/>
                </a:solidFill>
              </a:rPr>
              <a:t/>
            </a:r>
            <a:br>
              <a:rPr lang="en-US" sz="2400" i="1" dirty="0" smtClean="0">
                <a:solidFill>
                  <a:srgbClr val="0000CC"/>
                </a:solidFill>
              </a:rPr>
            </a:br>
            <a:r>
              <a:rPr lang="en-US" sz="2400" i="1" dirty="0" smtClean="0">
                <a:solidFill>
                  <a:srgbClr val="0000CC"/>
                </a:solidFill>
              </a:rPr>
              <a:t/>
            </a:r>
            <a:br>
              <a:rPr lang="en-US" sz="2400" i="1" dirty="0" smtClean="0">
                <a:solidFill>
                  <a:srgbClr val="0000CC"/>
                </a:solidFill>
              </a:rPr>
            </a:br>
            <a:endParaRPr lang="en-US" sz="2400" i="1" dirty="0" smtClean="0">
              <a:solidFill>
                <a:srgbClr val="0000CC"/>
              </a:solidFill>
            </a:endParaRPr>
          </a:p>
          <a:p>
            <a:endParaRPr lang="en-US" sz="2400" i="1" dirty="0" smtClean="0">
              <a:solidFill>
                <a:srgbClr val="0000CC"/>
              </a:solidFill>
            </a:endParaRP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See textbook for the proof of this theorem.</a:t>
            </a:r>
          </a:p>
          <a:p>
            <a:endParaRPr lang="en-US" sz="2400" dirty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2362200"/>
                <a:ext cx="5105400" cy="67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 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362200"/>
                <a:ext cx="5105400" cy="6769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87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990600"/>
            <a:ext cx="8399462" cy="23622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Rule 6: The quotient rule</a:t>
            </a:r>
          </a:p>
          <a:p>
            <a:r>
              <a:rPr lang="en-US" sz="2400" dirty="0" smtClean="0"/>
              <a:t>The derivative of the quotient of two differentiable functions is given by</a:t>
            </a:r>
          </a:p>
          <a:p>
            <a:r>
              <a:rPr lang="en-US" sz="2400" i="1" dirty="0" smtClean="0">
                <a:solidFill>
                  <a:srgbClr val="0000CC"/>
                </a:solidFill>
              </a:rPr>
              <a:t/>
            </a:r>
            <a:br>
              <a:rPr lang="en-US" sz="2400" i="1" dirty="0" smtClean="0">
                <a:solidFill>
                  <a:srgbClr val="0000CC"/>
                </a:solidFill>
              </a:rPr>
            </a:br>
            <a:r>
              <a:rPr lang="en-US" sz="2400" i="1" dirty="0" smtClean="0">
                <a:solidFill>
                  <a:srgbClr val="0000CC"/>
                </a:solidFill>
              </a:rPr>
              <a:t/>
            </a:r>
            <a:br>
              <a:rPr lang="en-US" sz="2400" i="1" dirty="0" smtClean="0">
                <a:solidFill>
                  <a:srgbClr val="0000CC"/>
                </a:solidFill>
              </a:rPr>
            </a:br>
            <a:endParaRPr lang="en-US" sz="2400" i="1" dirty="0" smtClean="0">
              <a:solidFill>
                <a:srgbClr val="0000CC"/>
              </a:solidFill>
            </a:endParaRPr>
          </a:p>
          <a:p>
            <a:endParaRPr lang="en-US" sz="2400" i="1" dirty="0" smtClean="0">
              <a:solidFill>
                <a:srgbClr val="0000CC"/>
              </a:solidFill>
            </a:endParaRP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See textbook for the proof of this theorem.</a:t>
            </a:r>
          </a:p>
          <a:p>
            <a:endParaRPr lang="en-US" sz="2400" dirty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2362200"/>
                <a:ext cx="5943600" cy="77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𝒈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𝒈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362200"/>
                <a:ext cx="5943600" cy="777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753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Find the derivative of: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/>
              <a:t> </a:t>
            </a: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1574101"/>
                <a:ext cx="3170612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574101"/>
                <a:ext cx="3170612" cy="439736"/>
              </a:xfrm>
              <a:prstGeom prst="rect">
                <a:avLst/>
              </a:prstGeom>
              <a:blipFill rotWithShape="1">
                <a:blip r:embed="rId2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7816" y="2438400"/>
                <a:ext cx="2371610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ra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816" y="2438400"/>
                <a:ext cx="2371610" cy="439736"/>
              </a:xfrm>
              <a:prstGeom prst="rect">
                <a:avLst/>
              </a:prstGeom>
              <a:blipFill rotWithShape="1">
                <a:blip r:embed="rId3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38749" y="3581400"/>
                <a:ext cx="1825243" cy="717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49" y="3581400"/>
                <a:ext cx="1825243" cy="7177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49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Solution</a:t>
            </a:r>
            <a:r>
              <a:rPr lang="en-US" sz="2800" dirty="0" smtClean="0"/>
              <a:t>: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5308" y="1752600"/>
                <a:ext cx="6531916" cy="2262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</m:d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endParaRPr lang="vi-VN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𝟏𝟎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solidFill>
                    <a:srgbClr val="0000CC"/>
                  </a:solidFill>
                  <a:ea typeface="Cambria Math"/>
                </a:endParaRP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08" y="1752600"/>
                <a:ext cx="6531916" cy="2262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1600" y="1219200"/>
                <a:ext cx="3170612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219200"/>
                <a:ext cx="3170612" cy="439736"/>
              </a:xfrm>
              <a:prstGeom prst="rect">
                <a:avLst/>
              </a:prstGeom>
              <a:blipFill rotWithShape="1">
                <a:blip r:embed="rId3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274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Solution</a:t>
            </a:r>
            <a:r>
              <a:rPr lang="en-US" sz="2800" dirty="0" smtClean="0"/>
              <a:t>:</a:t>
            </a:r>
          </a:p>
          <a:p>
            <a:pPr marL="514350" indent="-514350" eaLnBrk="1" hangingPunct="1">
              <a:buFont typeface="+mj-lt"/>
              <a:buAutoNum type="alphaLcParenR" startAt="2"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5308" y="1752600"/>
                <a:ext cx="5318251" cy="2299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𝟕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rad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 smtClean="0">
                  <a:solidFill>
                    <a:srgbClr val="0000CC"/>
                  </a:solidFill>
                  <a:ea typeface="Cambria Math"/>
                </a:endParaRP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08" y="1752600"/>
                <a:ext cx="5318251" cy="22996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1154875"/>
                <a:ext cx="2371610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ra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154875"/>
                <a:ext cx="2371610" cy="439736"/>
              </a:xfrm>
              <a:prstGeom prst="rect">
                <a:avLst/>
              </a:prstGeom>
              <a:blipFill rotWithShape="1">
                <a:blip r:embed="rId3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553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Solution</a:t>
            </a:r>
            <a:r>
              <a:rPr lang="en-US" sz="2800" dirty="0" smtClean="0"/>
              <a:t>:</a:t>
            </a:r>
          </a:p>
          <a:p>
            <a:pPr marL="514350" indent="-514350" eaLnBrk="1" hangingPunct="1">
              <a:buFont typeface="+mj-lt"/>
              <a:buAutoNum type="alphaLcParenR" startAt="3"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7800" y="2111233"/>
                <a:ext cx="6220934" cy="3146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𝒅𝒙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𝒅𝒙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111233"/>
                <a:ext cx="6220934" cy="31465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38749" y="1066800"/>
                <a:ext cx="1825243" cy="717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49" y="1066800"/>
                <a:ext cx="1825243" cy="7177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25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Differentiation: Applied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Rate of Change of DVD Sales</a:t>
            </a:r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CC"/>
                </a:solidFill>
              </a:rPr>
              <a:t>sales</a:t>
            </a:r>
            <a:r>
              <a:rPr lang="en-US" sz="2400" dirty="0" smtClean="0"/>
              <a:t> ( in millions of dollars) of DVDs of a hit movie           </a:t>
            </a:r>
            <a:r>
              <a:rPr lang="en-US" sz="2400" b="0" i="1" dirty="0" smtClean="0">
                <a:solidFill>
                  <a:srgbClr val="0000CC"/>
                </a:solidFill>
              </a:rPr>
              <a:t>t</a:t>
            </a:r>
            <a:r>
              <a:rPr lang="en-US" sz="2400" dirty="0" smtClean="0"/>
              <a:t> years from the date of release is given by: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Find the </a:t>
            </a:r>
            <a:r>
              <a:rPr lang="en-US" sz="2400" dirty="0" smtClean="0">
                <a:solidFill>
                  <a:srgbClr val="0000CC"/>
                </a:solidFill>
              </a:rPr>
              <a:t>rate</a:t>
            </a:r>
            <a:r>
              <a:rPr lang="en-US" sz="2400" dirty="0" smtClean="0"/>
              <a:t> at which </a:t>
            </a:r>
            <a:r>
              <a:rPr lang="en-US" sz="2400" dirty="0" smtClean="0">
                <a:solidFill>
                  <a:srgbClr val="0000CC"/>
                </a:solidFill>
              </a:rPr>
              <a:t>the sales are changing</a:t>
            </a:r>
            <a:r>
              <a:rPr lang="en-US" sz="2400" dirty="0" smtClean="0"/>
              <a:t> at time t?</a:t>
            </a:r>
          </a:p>
          <a:p>
            <a:r>
              <a:rPr lang="en-US" sz="2400" dirty="0" smtClean="0"/>
              <a:t>How fast are the sales changing at:</a:t>
            </a:r>
          </a:p>
          <a:p>
            <a:pPr lvl="1"/>
            <a:r>
              <a:rPr lang="en-US" sz="2200" dirty="0" smtClean="0"/>
              <a:t>The time the DVDs are released (</a:t>
            </a:r>
            <a:r>
              <a:rPr lang="en-US" sz="2200" dirty="0" smtClean="0">
                <a:solidFill>
                  <a:srgbClr val="0000CC"/>
                </a:solidFill>
              </a:rPr>
              <a:t>t = 0</a:t>
            </a:r>
            <a:r>
              <a:rPr lang="en-US" sz="2200" dirty="0" smtClean="0"/>
              <a:t>)? </a:t>
            </a:r>
          </a:p>
          <a:p>
            <a:pPr lvl="1"/>
            <a:r>
              <a:rPr lang="en-US" sz="2200" dirty="0" smtClean="0"/>
              <a:t>And two years from the date of release (</a:t>
            </a:r>
            <a:r>
              <a:rPr lang="en-US" sz="2200" dirty="0" smtClean="0">
                <a:solidFill>
                  <a:srgbClr val="0000CC"/>
                </a:solidFill>
              </a:rPr>
              <a:t>t = 2</a:t>
            </a:r>
            <a:r>
              <a:rPr lang="en-US" sz="2200" dirty="0" smtClean="0"/>
              <a:t>)?</a:t>
            </a:r>
          </a:p>
          <a:p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2107501"/>
                <a:ext cx="1746696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𝑺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07501"/>
                <a:ext cx="1746696" cy="6819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640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of Differentiation: Applied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0000CC"/>
                </a:solidFill>
              </a:rPr>
              <a:t>rate of change</a:t>
            </a:r>
            <a:r>
              <a:rPr lang="en-US" sz="2200" dirty="0" smtClean="0"/>
              <a:t> at which the sales are changing at time </a:t>
            </a:r>
            <a:r>
              <a:rPr lang="en-US" sz="2200" dirty="0" smtClean="0">
                <a:solidFill>
                  <a:srgbClr val="0000CC"/>
                </a:solidFill>
              </a:rPr>
              <a:t>t</a:t>
            </a:r>
            <a:r>
              <a:rPr lang="en-US" sz="2200" dirty="0" smtClean="0"/>
              <a:t> is given by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In particular, the </a:t>
            </a:r>
            <a:r>
              <a:rPr lang="en-US" sz="2200" dirty="0" smtClean="0">
                <a:solidFill>
                  <a:srgbClr val="0000CC"/>
                </a:solidFill>
              </a:rPr>
              <a:t>rate of change</a:t>
            </a:r>
            <a:r>
              <a:rPr lang="en-US" sz="2200" dirty="0" smtClean="0"/>
              <a:t> at which the sales are changing </a:t>
            </a:r>
            <a:r>
              <a:rPr lang="en-US" sz="2200" dirty="0" smtClean="0">
                <a:solidFill>
                  <a:srgbClr val="0000CC"/>
                </a:solidFill>
              </a:rPr>
              <a:t>when the DVDs are released (t = 0)</a:t>
            </a:r>
            <a:r>
              <a:rPr lang="en-US" sz="2200" dirty="0" smtClean="0"/>
              <a:t> is: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That is, sales are </a:t>
            </a:r>
            <a:r>
              <a:rPr lang="en-US" sz="2200" dirty="0" smtClean="0">
                <a:solidFill>
                  <a:srgbClr val="0000CC"/>
                </a:solidFill>
              </a:rPr>
              <a:t>increasing by $5 million per year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The rate of change </a:t>
            </a:r>
            <a:r>
              <a:rPr lang="en-US" sz="2200" dirty="0" smtClean="0">
                <a:solidFill>
                  <a:srgbClr val="0000CC"/>
                </a:solidFill>
              </a:rPr>
              <a:t>two years after the DVDs are released (t = 2)</a:t>
            </a:r>
            <a:r>
              <a:rPr lang="en-US" sz="2200" dirty="0" smtClean="0"/>
              <a:t> is: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That is, sales are </a:t>
            </a:r>
            <a:r>
              <a:rPr lang="en-US" sz="2200" dirty="0" smtClean="0">
                <a:solidFill>
                  <a:srgbClr val="0000CC"/>
                </a:solidFill>
              </a:rPr>
              <a:t>decreasing by </a:t>
            </a:r>
            <a:r>
              <a:rPr lang="en-US" sz="2200" b="0" dirty="0" smtClean="0">
                <a:solidFill>
                  <a:srgbClr val="0000CC"/>
                </a:solidFill>
              </a:rPr>
              <a:t>$600,000</a:t>
            </a:r>
            <a:r>
              <a:rPr lang="en-US" sz="2200" dirty="0" smtClean="0"/>
              <a:t> per year.</a:t>
            </a:r>
            <a:endParaRPr lang="vi-VN" sz="22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27149" y="2057400"/>
                <a:ext cx="6573851" cy="804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149" y="2057400"/>
                <a:ext cx="6573851" cy="8043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3826825"/>
                <a:ext cx="13332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826825"/>
                <a:ext cx="133325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02625" y="5438900"/>
                <a:ext cx="17751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625" y="5438900"/>
                <a:ext cx="177516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12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historical problems of calculus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Historically, the development of calculus by </a:t>
            </a:r>
            <a:r>
              <a:rPr lang="en-US" sz="2800" dirty="0" smtClean="0">
                <a:solidFill>
                  <a:srgbClr val="0000CC"/>
                </a:solidFill>
              </a:rPr>
              <a:t>Isaac Newton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00CC"/>
                </a:solidFill>
              </a:rPr>
              <a:t>Gottfried W. Leibniz</a:t>
            </a:r>
            <a:r>
              <a:rPr lang="en-US" sz="2800" dirty="0" smtClean="0"/>
              <a:t> resulted from the investigation of the following problems:</a:t>
            </a:r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sz="2400" dirty="0" smtClean="0"/>
              <a:t>Finding the </a:t>
            </a:r>
            <a:r>
              <a:rPr lang="en-US" sz="2400" dirty="0" smtClean="0">
                <a:solidFill>
                  <a:srgbClr val="0000CC"/>
                </a:solidFill>
              </a:rPr>
              <a:t>tangent line to a curve</a:t>
            </a:r>
            <a:r>
              <a:rPr lang="en-US" sz="2400" dirty="0" smtClean="0"/>
              <a:t> at a given point on the curve: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23075" y="5713413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i="1" dirty="0"/>
              <a:t>t</a:t>
            </a:r>
            <a:endParaRPr lang="en-US" b="0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2192338" y="5932488"/>
            <a:ext cx="47402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3178175" y="3317875"/>
            <a:ext cx="11113" cy="262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03575" y="3124200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/>
              <a:t>y</a:t>
            </a:r>
            <a:endParaRPr lang="en-US" b="0" dirty="0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562225" y="3448050"/>
            <a:ext cx="3890963" cy="2093913"/>
          </a:xfrm>
          <a:custGeom>
            <a:avLst/>
            <a:gdLst>
              <a:gd name="T0" fmla="*/ 0 w 2451"/>
              <a:gd name="T1" fmla="*/ 1319 h 1319"/>
              <a:gd name="T2" fmla="*/ 653 w 2451"/>
              <a:gd name="T3" fmla="*/ 813 h 1319"/>
              <a:gd name="T4" fmla="*/ 1920 w 2451"/>
              <a:gd name="T5" fmla="*/ 634 h 1319"/>
              <a:gd name="T6" fmla="*/ 2451 w 2451"/>
              <a:gd name="T7" fmla="*/ 0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1" h="1319">
                <a:moveTo>
                  <a:pt x="0" y="1319"/>
                </a:moveTo>
                <a:cubicBezTo>
                  <a:pt x="166" y="1123"/>
                  <a:pt x="333" y="927"/>
                  <a:pt x="653" y="813"/>
                </a:cubicBezTo>
                <a:cubicBezTo>
                  <a:pt x="973" y="699"/>
                  <a:pt x="1620" y="769"/>
                  <a:pt x="1920" y="634"/>
                </a:cubicBezTo>
                <a:cubicBezTo>
                  <a:pt x="2220" y="499"/>
                  <a:pt x="2335" y="249"/>
                  <a:pt x="2451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341813" y="3662363"/>
            <a:ext cx="2668587" cy="1524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954838" y="3459163"/>
            <a:ext cx="436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i="1" dirty="0">
                <a:solidFill>
                  <a:srgbClr val="C00000"/>
                </a:solidFill>
              </a:rPr>
              <a:t>T</a:t>
            </a:r>
            <a:endParaRPr lang="en-US" b="0" dirty="0">
              <a:solidFill>
                <a:srgbClr val="C00000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734050" y="4341813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6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40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24006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DERIVATIVES OF TRIGONOMETRIC FUNCTIONS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15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Self Learning</a:t>
            </a:r>
            <a:endParaRPr lang="vi-VN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Read textbook Chapter 2, Section 2.5 – Derivatives of trigonometric functions (page 169-171).</a:t>
            </a:r>
            <a:endParaRPr lang="vi-VN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889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42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The chain rule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529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 derivative of composite function</a:t>
            </a:r>
            <a:endParaRPr lang="vi-VN" dirty="0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Consider function </a:t>
            </a:r>
            <a:r>
              <a:rPr lang="en-US" sz="2800" i="1" dirty="0" smtClean="0">
                <a:solidFill>
                  <a:srgbClr val="0000CC"/>
                </a:solidFill>
              </a:rPr>
              <a:t>h(x)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/>
            <a:r>
              <a:rPr lang="en-US" sz="2800" dirty="0" smtClean="0"/>
              <a:t>To compute </a:t>
            </a:r>
            <a:r>
              <a:rPr lang="en-US" sz="2800" b="0" i="1" dirty="0" smtClean="0">
                <a:solidFill>
                  <a:srgbClr val="0000CC"/>
                </a:solidFill>
              </a:rPr>
              <a:t>h</a:t>
            </a:r>
            <a:r>
              <a:rPr lang="en-US" sz="2800" b="0" dirty="0" smtClean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800" b="0" dirty="0" smtClean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800" b="0" i="1" dirty="0" smtClean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800" b="0" dirty="0" smtClean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800" dirty="0" smtClean="0">
                <a:cs typeface="Times New Roman" pitchFamily="18" charset="0"/>
              </a:rPr>
              <a:t>, we can first 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expand </a:t>
            </a:r>
            <a:r>
              <a:rPr lang="en-US" sz="2800" b="0" i="1" dirty="0" smtClean="0">
                <a:solidFill>
                  <a:srgbClr val="0000CC"/>
                </a:solidFill>
              </a:rPr>
              <a:t>h</a:t>
            </a:r>
            <a:r>
              <a:rPr lang="en-US" sz="2800" b="0" dirty="0" smtClean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800" b="0" i="1" dirty="0" smtClean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800" b="0" dirty="0" smtClean="0">
                <a:solidFill>
                  <a:srgbClr val="0000CC"/>
                </a:solidFill>
                <a:cs typeface="Times New Roman" pitchFamily="18" charset="0"/>
              </a:rPr>
              <a:t>)</a:t>
            </a:r>
            <a:br>
              <a:rPr lang="en-US" sz="2800" b="0" dirty="0" smtClean="0">
                <a:solidFill>
                  <a:srgbClr val="0000CC"/>
                </a:solidFill>
                <a:cs typeface="Times New Roman" pitchFamily="18" charset="0"/>
              </a:rPr>
            </a:br>
            <a:r>
              <a:rPr lang="en-US" sz="2800" b="0" dirty="0" smtClean="0">
                <a:solidFill>
                  <a:srgbClr val="0000CC"/>
                </a:solidFill>
                <a:cs typeface="Times New Roman" pitchFamily="18" charset="0"/>
              </a:rPr>
              <a:t/>
            </a:r>
            <a:br>
              <a:rPr lang="en-US" sz="2800" b="0" dirty="0" smtClean="0">
                <a:solidFill>
                  <a:srgbClr val="0000CC"/>
                </a:solidFill>
                <a:cs typeface="Times New Roman" pitchFamily="18" charset="0"/>
              </a:rPr>
            </a:br>
            <a:endParaRPr lang="en-US" sz="2800" b="0" dirty="0" smtClean="0">
              <a:solidFill>
                <a:srgbClr val="0000CC"/>
              </a:solidFill>
              <a:cs typeface="Times New Roman" pitchFamily="18" charset="0"/>
            </a:endParaRPr>
          </a:p>
          <a:p>
            <a:pPr eaLnBrk="1" hangingPunct="1"/>
            <a:r>
              <a:rPr lang="en-US" sz="2800" dirty="0" smtClean="0"/>
              <a:t>and, then evaluate the derivative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/>
            <a:r>
              <a:rPr lang="en-US" sz="2800" dirty="0" smtClean="0"/>
              <a:t>But how should we derive a function like </a:t>
            </a:r>
            <a:r>
              <a:rPr lang="en-US" sz="2800" b="0" i="1" dirty="0" smtClean="0">
                <a:solidFill>
                  <a:srgbClr val="0000CC"/>
                </a:solidFill>
              </a:rPr>
              <a:t>H</a:t>
            </a:r>
            <a:r>
              <a:rPr lang="en-US" sz="2800" b="0" dirty="0" smtClean="0">
                <a:solidFill>
                  <a:srgbClr val="0000CC"/>
                </a:solidFill>
              </a:rPr>
              <a:t>(</a:t>
            </a:r>
            <a:r>
              <a:rPr lang="en-US" sz="2800" b="0" i="1" dirty="0" smtClean="0">
                <a:solidFill>
                  <a:srgbClr val="0000CC"/>
                </a:solidFill>
              </a:rPr>
              <a:t>x</a:t>
            </a:r>
            <a:r>
              <a:rPr lang="en-US" sz="2800" b="0" dirty="0" smtClean="0">
                <a:solidFill>
                  <a:srgbClr val="0000CC"/>
                </a:solidFill>
              </a:rPr>
              <a:t>)</a:t>
            </a:r>
            <a:r>
              <a:rPr lang="en-US" sz="2800" dirty="0" smtClean="0"/>
              <a:t>?</a:t>
            </a:r>
            <a:endParaRPr lang="vi-VN" sz="2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12380" y="1320391"/>
                <a:ext cx="2650020" cy="508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𝒉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80" y="1320391"/>
                <a:ext cx="2650020" cy="50840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2667000"/>
                <a:ext cx="5784340" cy="508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𝒉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667000"/>
                <a:ext cx="5784340" cy="50840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164901"/>
                <a:ext cx="3413050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𝒉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164901"/>
                <a:ext cx="3413050" cy="4070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12380" y="5358991"/>
                <a:ext cx="2914516" cy="508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𝑯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𝟏𝟎𝟎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80" y="5358991"/>
                <a:ext cx="2914516" cy="50840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895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 derivative of composite function</a:t>
            </a:r>
            <a:endParaRPr lang="vi-VN" dirty="0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Note that                               is a composite function</a:t>
            </a:r>
          </a:p>
          <a:p>
            <a:pPr eaLnBrk="1" hangingPunct="1"/>
            <a:r>
              <a:rPr lang="en-US" sz="2800" dirty="0" smtClean="0"/>
              <a:t>H(x) is composed of two simpler functions</a:t>
            </a:r>
            <a:r>
              <a:rPr lang="en-US" sz="2800" b="0" dirty="0" smtClean="0">
                <a:solidFill>
                  <a:srgbClr val="0000CC"/>
                </a:solidFill>
                <a:cs typeface="Times New Roman" pitchFamily="18" charset="0"/>
              </a:rPr>
              <a:t/>
            </a:r>
            <a:br>
              <a:rPr lang="en-US" sz="2800" b="0" dirty="0" smtClean="0">
                <a:solidFill>
                  <a:srgbClr val="0000CC"/>
                </a:solidFill>
                <a:cs typeface="Times New Roman" pitchFamily="18" charset="0"/>
              </a:rPr>
            </a:br>
            <a:r>
              <a:rPr lang="en-US" sz="2800" b="0" dirty="0" smtClean="0">
                <a:solidFill>
                  <a:srgbClr val="0000CC"/>
                </a:solidFill>
                <a:cs typeface="Times New Roman" pitchFamily="18" charset="0"/>
              </a:rPr>
              <a:t/>
            </a:r>
            <a:br>
              <a:rPr lang="en-US" sz="2800" b="0" dirty="0" smtClean="0">
                <a:solidFill>
                  <a:srgbClr val="0000CC"/>
                </a:solidFill>
                <a:cs typeface="Times New Roman" pitchFamily="18" charset="0"/>
              </a:rPr>
            </a:br>
            <a:endParaRPr lang="en-US" sz="2800" b="0" dirty="0" smtClean="0">
              <a:solidFill>
                <a:srgbClr val="0000CC"/>
              </a:solidFill>
              <a:cs typeface="Times New Roman" pitchFamily="18" charset="0"/>
            </a:endParaRPr>
          </a:p>
          <a:p>
            <a:pPr eaLnBrk="1" hangingPunct="1"/>
            <a:r>
              <a:rPr lang="en-US" sz="2800" dirty="0" smtClean="0"/>
              <a:t>So that,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/>
            <a:r>
              <a:rPr lang="en-US" sz="2800" dirty="0" smtClean="0">
                <a:solidFill>
                  <a:srgbClr val="0000CC"/>
                </a:solidFill>
              </a:rPr>
              <a:t>We can use this</a:t>
            </a:r>
            <a:r>
              <a:rPr lang="en-US" sz="2800" dirty="0" smtClean="0"/>
              <a:t> to find the derivative of </a:t>
            </a:r>
            <a:r>
              <a:rPr lang="en-US" sz="2800" b="0" i="1" dirty="0" smtClean="0">
                <a:solidFill>
                  <a:srgbClr val="0000CC"/>
                </a:solidFill>
              </a:rPr>
              <a:t>H</a:t>
            </a:r>
            <a:r>
              <a:rPr lang="en-US" sz="2800" b="0" dirty="0" smtClean="0">
                <a:solidFill>
                  <a:srgbClr val="0000CC"/>
                </a:solidFill>
              </a:rPr>
              <a:t>(</a:t>
            </a:r>
            <a:r>
              <a:rPr lang="en-US" sz="2800" b="0" i="1" dirty="0" smtClean="0">
                <a:solidFill>
                  <a:srgbClr val="0000CC"/>
                </a:solidFill>
              </a:rPr>
              <a:t>x</a:t>
            </a:r>
            <a:r>
              <a:rPr lang="en-US" sz="2800" b="0" dirty="0" smtClean="0">
                <a:solidFill>
                  <a:srgbClr val="0000CC"/>
                </a:solidFill>
              </a:rPr>
              <a:t>)</a:t>
            </a:r>
            <a:r>
              <a:rPr lang="en-US" sz="2800" dirty="0" smtClean="0"/>
              <a:t>.	</a:t>
            </a:r>
            <a:endParaRPr lang="vi-VN" sz="2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1752600"/>
                <a:ext cx="4668073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0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   </m:t>
                      </m:r>
                      <m:r>
                        <a:rPr lang="en-US" sz="2000" b="1" i="0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𝐚𝐧𝐝</m:t>
                      </m:r>
                      <m:r>
                        <a:rPr lang="en-US" sz="2000" b="1" i="0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  </m:t>
                      </m:r>
                      <m:r>
                        <a:rPr lang="en-US" sz="2000" b="1" i="0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𝐠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𝐱</m:t>
                          </m:r>
                        </m:e>
                      </m:d>
                      <m:r>
                        <a:rPr lang="en-US" sz="2000" b="1" i="0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𝟏𝟎𝟎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752600"/>
                <a:ext cx="4668073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3276600"/>
                <a:ext cx="5470344" cy="508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𝑯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𝟏𝟎𝟎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𝟏𝟎𝟎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276600"/>
                <a:ext cx="5470344" cy="50840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657100"/>
                <a:ext cx="2914516" cy="508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𝑯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𝟏𝟎𝟎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657100"/>
                <a:ext cx="2914516" cy="50840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982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990600"/>
            <a:ext cx="8399462" cy="42672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Rule 7: The chain rule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If                            , then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i="1" dirty="0">
              <a:solidFill>
                <a:srgbClr val="0000CC"/>
              </a:solidFill>
            </a:endParaRPr>
          </a:p>
          <a:p>
            <a:r>
              <a:rPr lang="en-US" sz="2400" dirty="0" smtClean="0"/>
              <a:t>Or equivalently, if we write </a:t>
            </a:r>
            <a:r>
              <a:rPr lang="en-US" sz="2400" i="1" dirty="0" smtClean="0">
                <a:solidFill>
                  <a:srgbClr val="0000CC"/>
                </a:solidFill>
              </a:rPr>
              <a:t>y = h(x) = g(u)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	where </a:t>
            </a:r>
            <a:r>
              <a:rPr lang="en-US" sz="2400" i="1" dirty="0" smtClean="0">
                <a:solidFill>
                  <a:srgbClr val="0000CC"/>
                </a:solidFill>
              </a:rPr>
              <a:t>u = f(x)</a:t>
            </a:r>
            <a:r>
              <a:rPr lang="en-US" sz="2400" dirty="0" smtClean="0"/>
              <a:t>, then</a:t>
            </a:r>
          </a:p>
          <a:p>
            <a:endParaRPr lang="en-US" sz="2400" dirty="0" smtClean="0"/>
          </a:p>
          <a:p>
            <a:endParaRPr lang="en-US" sz="2400" i="1" dirty="0" smtClean="0">
              <a:solidFill>
                <a:srgbClr val="0000CC"/>
              </a:solidFill>
            </a:endParaRP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See textbook for the proof of this theorem.</a:t>
            </a:r>
          </a:p>
          <a:p>
            <a:endParaRPr lang="en-US" sz="2400" dirty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Chain Rule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4255950"/>
                <a:ext cx="59436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𝒅𝒖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𝒅𝒖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255950"/>
                <a:ext cx="5943600" cy="6970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0600" y="1862140"/>
                <a:ext cx="1968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𝒉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62140"/>
                <a:ext cx="1968296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2362200"/>
                <a:ext cx="4486548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𝒉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362200"/>
                <a:ext cx="4486548" cy="6769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chain rule: Example</a:t>
            </a:r>
            <a:endParaRPr lang="vi-VN" dirty="0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Find </a:t>
            </a:r>
            <a:r>
              <a:rPr lang="en-US" sz="2800" i="1" dirty="0" smtClean="0">
                <a:solidFill>
                  <a:srgbClr val="0000CC"/>
                </a:solidFill>
              </a:rPr>
              <a:t>H’(x)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/>
            <a:r>
              <a:rPr lang="en-US" sz="2800" dirty="0" smtClean="0"/>
              <a:t>Let </a:t>
            </a:r>
            <a:r>
              <a:rPr lang="en-US" sz="2800" b="0" dirty="0" smtClean="0">
                <a:solidFill>
                  <a:srgbClr val="0000CC"/>
                </a:solidFill>
                <a:cs typeface="Times New Roman" pitchFamily="18" charset="0"/>
              </a:rPr>
              <a:t/>
            </a:r>
            <a:br>
              <a:rPr lang="en-US" sz="2800" b="0" dirty="0" smtClean="0">
                <a:solidFill>
                  <a:srgbClr val="0000CC"/>
                </a:solidFill>
                <a:cs typeface="Times New Roman" pitchFamily="18" charset="0"/>
              </a:rPr>
            </a:br>
            <a:r>
              <a:rPr lang="en-US" sz="2800" b="0" dirty="0" smtClean="0">
                <a:solidFill>
                  <a:srgbClr val="0000CC"/>
                </a:solidFill>
                <a:cs typeface="Times New Roman" pitchFamily="18" charset="0"/>
              </a:rPr>
              <a:t/>
            </a:r>
            <a:br>
              <a:rPr lang="en-US" sz="2800" b="0" dirty="0" smtClean="0">
                <a:solidFill>
                  <a:srgbClr val="0000CC"/>
                </a:solidFill>
                <a:cs typeface="Times New Roman" pitchFamily="18" charset="0"/>
              </a:rPr>
            </a:br>
            <a:endParaRPr lang="en-US" sz="2800" b="0" dirty="0" smtClean="0">
              <a:solidFill>
                <a:srgbClr val="0000CC"/>
              </a:solidFill>
              <a:cs typeface="Times New Roman" pitchFamily="18" charset="0"/>
            </a:endParaRPr>
          </a:p>
          <a:p>
            <a:pPr eaLnBrk="1" hangingPunct="1"/>
            <a:r>
              <a:rPr lang="en-US" sz="2800" dirty="0" smtClean="0"/>
              <a:t>Then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4123683"/>
                <a:ext cx="8275150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𝑯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𝟏𝟎𝟎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𝟗𝟗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𝟏𝟎𝟎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𝟗𝟗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23683"/>
                <a:ext cx="8275150" cy="6769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12380" y="1244191"/>
                <a:ext cx="2914516" cy="508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𝑯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𝟏𝟎𝟎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80" y="1244191"/>
                <a:ext cx="2914516" cy="50840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0200" y="2145111"/>
                <a:ext cx="3942426" cy="106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𝑯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𝟏𝟎𝟎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𝒘𝒉𝒆𝒓𝒆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145111"/>
                <a:ext cx="3942426" cy="1062278"/>
              </a:xfrm>
              <a:prstGeom prst="rect">
                <a:avLst/>
              </a:prstGeom>
              <a:blipFill rotWithShape="1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159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990600"/>
            <a:ext cx="8399462" cy="2514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Rule 8: The general power rule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If                            , then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i="1" dirty="0">
              <a:solidFill>
                <a:srgbClr val="0000CC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This theorem can be proved using the chain rule (Rule 7).</a:t>
            </a:r>
          </a:p>
          <a:p>
            <a:endParaRPr lang="en-US" sz="2400" dirty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General Power Rule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0600" y="1828800"/>
                <a:ext cx="1927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𝒉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28800"/>
                <a:ext cx="1927644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2362200"/>
                <a:ext cx="4508927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𝒉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362200"/>
                <a:ext cx="4508927" cy="6769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893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general power rule: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Find the derivative of: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</a:p>
          <a:p>
            <a:pPr marL="0" indent="0" eaLnBrk="1" hangingPunct="1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1574101"/>
                <a:ext cx="2602764" cy="512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574101"/>
                <a:ext cx="2602764" cy="512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7816" y="2438400"/>
                <a:ext cx="2273443" cy="857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816" y="2438400"/>
                <a:ext cx="2273443" cy="857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29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general power rule: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Solution</a:t>
            </a:r>
            <a:r>
              <a:rPr lang="en-US" sz="2800" dirty="0" smtClean="0"/>
              <a:t>: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5308" y="1752600"/>
                <a:ext cx="6061403" cy="3444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𝟓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𝟓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rgbClr val="0000CC"/>
                  </a:solidFill>
                  <a:ea typeface="Cambria Math"/>
                </a:endParaRP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08" y="1752600"/>
                <a:ext cx="6061403" cy="3444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1219200"/>
                <a:ext cx="2602764" cy="512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19200"/>
                <a:ext cx="2602764" cy="5129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020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historical problems of calculus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Historically, the development of calculus by </a:t>
            </a:r>
            <a:r>
              <a:rPr lang="en-US" sz="2800" dirty="0" smtClean="0">
                <a:solidFill>
                  <a:srgbClr val="0000CC"/>
                </a:solidFill>
              </a:rPr>
              <a:t>Isaac Newton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00CC"/>
                </a:solidFill>
              </a:rPr>
              <a:t>Gottfried W. Leibniz</a:t>
            </a:r>
            <a:r>
              <a:rPr lang="en-US" sz="2800" dirty="0" smtClean="0"/>
              <a:t> resulted from the investigation of the following problems:</a:t>
            </a:r>
          </a:p>
          <a:p>
            <a:pPr marL="914400" lvl="1" indent="-514350" eaLnBrk="1" hangingPunct="1">
              <a:buFont typeface="+mj-lt"/>
              <a:buAutoNum type="arabicPeriod" startAt="2"/>
            </a:pPr>
            <a:r>
              <a:rPr lang="en-US" sz="2400" dirty="0" smtClean="0"/>
              <a:t>Finding the </a:t>
            </a:r>
            <a:r>
              <a:rPr lang="en-US" sz="2400" dirty="0" smtClean="0">
                <a:solidFill>
                  <a:srgbClr val="0000CC"/>
                </a:solidFill>
              </a:rPr>
              <a:t>area of planar region</a:t>
            </a:r>
            <a:r>
              <a:rPr lang="en-US" sz="2400" dirty="0" smtClean="0"/>
              <a:t> bounded by an arbitrary curve.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94450" y="5546725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i="1" dirty="0" smtClean="0"/>
              <a:t>x</a:t>
            </a:r>
            <a:endParaRPr lang="en-US" b="0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1763713" y="5765800"/>
            <a:ext cx="47402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H="1" flipV="1">
            <a:off x="2749550" y="3151187"/>
            <a:ext cx="11113" cy="262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774950" y="2957512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/>
              <a:t>y</a:t>
            </a:r>
            <a:endParaRPr lang="en-US" b="0" dirty="0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092450" y="3368675"/>
            <a:ext cx="3394075" cy="2024062"/>
          </a:xfrm>
          <a:custGeom>
            <a:avLst/>
            <a:gdLst>
              <a:gd name="T0" fmla="*/ 407 w 2138"/>
              <a:gd name="T1" fmla="*/ 816 h 1275"/>
              <a:gd name="T2" fmla="*/ 1002 w 2138"/>
              <a:gd name="T3" fmla="*/ 643 h 1275"/>
              <a:gd name="T4" fmla="*/ 1508 w 2138"/>
              <a:gd name="T5" fmla="*/ 1200 h 1275"/>
              <a:gd name="T6" fmla="*/ 2065 w 2138"/>
              <a:gd name="T7" fmla="*/ 1091 h 1275"/>
              <a:gd name="T8" fmla="*/ 1949 w 2138"/>
              <a:gd name="T9" fmla="*/ 426 h 1275"/>
              <a:gd name="T10" fmla="*/ 1085 w 2138"/>
              <a:gd name="T11" fmla="*/ 10 h 1275"/>
              <a:gd name="T12" fmla="*/ 157 w 2138"/>
              <a:gd name="T13" fmla="*/ 368 h 1275"/>
              <a:gd name="T14" fmla="*/ 145 w 2138"/>
              <a:gd name="T15" fmla="*/ 778 h 1275"/>
              <a:gd name="T16" fmla="*/ 407 w 2138"/>
              <a:gd name="T17" fmla="*/ 816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8" h="1275">
                <a:moveTo>
                  <a:pt x="407" y="816"/>
                </a:moveTo>
                <a:cubicBezTo>
                  <a:pt x="550" y="794"/>
                  <a:pt x="819" y="579"/>
                  <a:pt x="1002" y="643"/>
                </a:cubicBezTo>
                <a:cubicBezTo>
                  <a:pt x="1185" y="707"/>
                  <a:pt x="1331" y="1125"/>
                  <a:pt x="1508" y="1200"/>
                </a:cubicBezTo>
                <a:cubicBezTo>
                  <a:pt x="1685" y="1275"/>
                  <a:pt x="1992" y="1220"/>
                  <a:pt x="2065" y="1091"/>
                </a:cubicBezTo>
                <a:cubicBezTo>
                  <a:pt x="2138" y="962"/>
                  <a:pt x="2112" y="606"/>
                  <a:pt x="1949" y="426"/>
                </a:cubicBezTo>
                <a:cubicBezTo>
                  <a:pt x="1786" y="246"/>
                  <a:pt x="1384" y="20"/>
                  <a:pt x="1085" y="10"/>
                </a:cubicBezTo>
                <a:cubicBezTo>
                  <a:pt x="786" y="0"/>
                  <a:pt x="314" y="240"/>
                  <a:pt x="157" y="368"/>
                </a:cubicBezTo>
                <a:cubicBezTo>
                  <a:pt x="0" y="496"/>
                  <a:pt x="106" y="700"/>
                  <a:pt x="145" y="778"/>
                </a:cubicBezTo>
                <a:cubicBezTo>
                  <a:pt x="184" y="856"/>
                  <a:pt x="264" y="838"/>
                  <a:pt x="407" y="816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741863" y="3889375"/>
            <a:ext cx="547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16482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general power rule: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Solution</a:t>
            </a:r>
            <a:r>
              <a:rPr lang="en-US" sz="2800" dirty="0" smtClean="0"/>
              <a:t>:</a:t>
            </a:r>
          </a:p>
          <a:p>
            <a:pPr marL="514350" indent="-514350" eaLnBrk="1" hangingPunct="1">
              <a:buFont typeface="+mj-lt"/>
              <a:buAutoNum type="alphaLcParenR" startAt="2"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12934" y="1956071"/>
                <a:ext cx="4911666" cy="4292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𝟓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𝟓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𝟓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 smtClean="0">
                  <a:solidFill>
                    <a:srgbClr val="0000CC"/>
                  </a:solidFill>
                  <a:ea typeface="Cambria Math"/>
                </a:endParaRP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34" y="1956071"/>
                <a:ext cx="4911666" cy="4292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88957" y="990600"/>
                <a:ext cx="2273443" cy="857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57" y="990600"/>
                <a:ext cx="2273443" cy="857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39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vi-VN" smtClean="0"/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Describe the </a:t>
            </a:r>
            <a:r>
              <a:rPr lang="en-US" sz="2400" dirty="0"/>
              <a:t>definition of </a:t>
            </a:r>
            <a:r>
              <a:rPr lang="en-US" sz="2400" dirty="0">
                <a:solidFill>
                  <a:srgbClr val="0000CC"/>
                </a:solidFill>
              </a:rPr>
              <a:t>the derivative</a:t>
            </a:r>
            <a:r>
              <a:rPr lang="en-US" sz="2400" dirty="0"/>
              <a:t> and </a:t>
            </a:r>
            <a:r>
              <a:rPr lang="en-US" sz="2400" dirty="0" smtClean="0"/>
              <a:t>different notations </a:t>
            </a:r>
            <a:r>
              <a:rPr lang="en-US" sz="2400" dirty="0"/>
              <a:t>for the derivative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CC"/>
                </a:solidFill>
              </a:rPr>
              <a:t>differentiation</a:t>
            </a:r>
            <a:r>
              <a:rPr lang="en-US" sz="2400" dirty="0" smtClean="0"/>
              <a:t>). 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/>
              <a:t>Introduce to </a:t>
            </a:r>
            <a:r>
              <a:rPr lang="en-US" sz="2400" dirty="0" smtClean="0"/>
              <a:t>techniques </a:t>
            </a:r>
            <a:r>
              <a:rPr lang="en-US" sz="2400" dirty="0"/>
              <a:t>of </a:t>
            </a:r>
            <a:r>
              <a:rPr lang="en-US" sz="2400" dirty="0" smtClean="0"/>
              <a:t>differentiation (</a:t>
            </a:r>
            <a:r>
              <a:rPr lang="en-US" sz="2400" dirty="0" smtClean="0">
                <a:solidFill>
                  <a:srgbClr val="0000CC"/>
                </a:solidFill>
              </a:rPr>
              <a:t>4 steps, 8 rules</a:t>
            </a:r>
            <a:r>
              <a:rPr lang="en-US" sz="2400" dirty="0" smtClean="0"/>
              <a:t>) with practical and applied examples. 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/>
              <a:t>Derivatives of</a:t>
            </a:r>
            <a:r>
              <a:rPr lang="en-US" sz="2400" dirty="0">
                <a:solidFill>
                  <a:srgbClr val="0000CC"/>
                </a:solidFill>
              </a:rPr>
              <a:t> Trigonometric Functions</a:t>
            </a:r>
            <a:endParaRPr lang="vi-VN" sz="24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33BC1FE2-0CD3-49DE-8520-23CBCD57E428}" type="slidenum">
              <a:rPr lang="en-US">
                <a:solidFill>
                  <a:schemeClr val="bg1"/>
                </a:solidFill>
              </a:rPr>
              <a:pPr eaLnBrk="1" hangingPunct="1"/>
              <a:t>51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1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Homework</a:t>
            </a:r>
            <a:endParaRPr lang="vi-VN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581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Problem Set :</a:t>
            </a:r>
          </a:p>
          <a:p>
            <a:pPr lvl="1" eaLnBrk="1" hangingPunct="1"/>
            <a:r>
              <a:rPr lang="en-US" dirty="0" smtClean="0"/>
              <a:t>Read sections 2.3, 2.4, 2.5, 2.6 in Chapter 2. Test with some exercises at the end of each section (students should do as much as possible)</a:t>
            </a:r>
          </a:p>
          <a:p>
            <a:pPr lvl="1" eaLnBrk="1" hangingPunct="1"/>
            <a:r>
              <a:rPr lang="en-US" dirty="0" smtClean="0"/>
              <a:t>Read Study guide for topic 3.</a:t>
            </a:r>
          </a:p>
          <a:p>
            <a:pPr lvl="1" eaLnBrk="1" hangingPunct="1"/>
            <a:r>
              <a:rPr lang="fr-FR" dirty="0" smtClean="0"/>
              <a:t>2</a:t>
            </a:r>
            <a:r>
              <a:rPr lang="fr-FR" dirty="0"/>
              <a:t>, 5, 9, 10, 15 -&gt; 18, 23 -&gt; 26, 28 -&gt; 33, 37,39, 40, 41</a:t>
            </a:r>
            <a:r>
              <a:rPr lang="en-US" dirty="0" smtClean="0"/>
              <a:t>(chapter 2 review exercise</a:t>
            </a:r>
            <a:r>
              <a:rPr lang="en-US" dirty="0"/>
              <a:t>) </a:t>
            </a:r>
            <a:r>
              <a:rPr lang="en-US" dirty="0" smtClean="0"/>
              <a:t>– </a:t>
            </a:r>
            <a:r>
              <a:rPr lang="en-US" dirty="0"/>
              <a:t>except the CAS exercises</a:t>
            </a:r>
            <a:r>
              <a:rPr lang="en-US" dirty="0" smtClean="0"/>
              <a:t>.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1BEF2B82-CB9D-4FB5-BA28-CBA9757933D6}" type="slidenum">
              <a:rPr lang="en-US">
                <a:solidFill>
                  <a:schemeClr val="bg1"/>
                </a:solidFill>
              </a:rPr>
              <a:pPr eaLnBrk="1" hangingPunct="1"/>
              <a:t>52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5181600"/>
            <a:ext cx="883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b="1" kern="0" dirty="0">
                <a:solidFill>
                  <a:srgbClr val="0000CC"/>
                </a:solidFill>
                <a:latin typeface="+mn-lt"/>
                <a:cs typeface="+mn-cs"/>
              </a:rPr>
              <a:t>References</a:t>
            </a:r>
          </a:p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kern="0" dirty="0">
                <a:latin typeface="+mn-lt"/>
                <a:cs typeface="+mn-cs"/>
              </a:rPr>
              <a:t>[1] H. Anton, I. </a:t>
            </a:r>
            <a:r>
              <a:rPr lang="en-US" sz="2000" kern="0" dirty="0" err="1">
                <a:latin typeface="+mn-lt"/>
                <a:cs typeface="+mn-cs"/>
              </a:rPr>
              <a:t>Bivens</a:t>
            </a:r>
            <a:r>
              <a:rPr lang="en-US" sz="2000" kern="0" dirty="0">
                <a:latin typeface="+mn-lt"/>
                <a:cs typeface="+mn-cs"/>
              </a:rPr>
              <a:t>, S. Davis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i="1" kern="0" dirty="0">
                <a:solidFill>
                  <a:srgbClr val="0000CC"/>
                </a:solidFill>
                <a:latin typeface="+mn-lt"/>
                <a:cs typeface="+mn-cs"/>
              </a:rPr>
              <a:t>Calculus - Early </a:t>
            </a:r>
            <a:r>
              <a:rPr lang="en-US" sz="2000" i="1" kern="0" dirty="0" err="1">
                <a:solidFill>
                  <a:srgbClr val="0000CC"/>
                </a:solidFill>
                <a:latin typeface="+mn-lt"/>
                <a:cs typeface="+mn-cs"/>
              </a:rPr>
              <a:t>Transcendentals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9</a:t>
            </a:r>
            <a:r>
              <a:rPr lang="vi-VN" sz="2000" kern="0" baseline="30000" dirty="0">
                <a:latin typeface="+mn-lt"/>
                <a:cs typeface="+mn-cs"/>
              </a:rPr>
              <a:t>th</a:t>
            </a:r>
            <a:r>
              <a:rPr lang="vi-VN" sz="2000" kern="0" dirty="0">
                <a:latin typeface="+mn-lt"/>
                <a:cs typeface="+mn-cs"/>
              </a:rPr>
              <a:t> Ed</a:t>
            </a:r>
            <a:r>
              <a:rPr lang="en-US" sz="2000" kern="0" dirty="0">
                <a:latin typeface="+mn-lt"/>
                <a:cs typeface="+mn-cs"/>
              </a:rPr>
              <a:t>.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MA, USA: John Wiley &amp; Sons</a:t>
            </a:r>
            <a:r>
              <a:rPr lang="vi-VN" sz="2000" kern="0" dirty="0">
                <a:latin typeface="+mn-lt"/>
                <a:cs typeface="+mn-cs"/>
              </a:rPr>
              <a:t>,</a:t>
            </a:r>
            <a:r>
              <a:rPr lang="en-US" sz="2000" kern="0" dirty="0">
                <a:latin typeface="+mn-lt"/>
                <a:cs typeface="+mn-cs"/>
              </a:rPr>
              <a:t> Inc.,</a:t>
            </a:r>
            <a:r>
              <a:rPr lang="vi-VN" sz="2000" kern="0" dirty="0">
                <a:latin typeface="+mn-lt"/>
                <a:cs typeface="+mn-cs"/>
              </a:rPr>
              <a:t> 20</a:t>
            </a:r>
            <a:r>
              <a:rPr lang="en-US" sz="2000" kern="0" dirty="0">
                <a:latin typeface="+mn-lt"/>
                <a:cs typeface="+mn-cs"/>
              </a:rPr>
              <a:t>09</a:t>
            </a:r>
            <a:r>
              <a:rPr lang="vi-VN" sz="2000" kern="0" dirty="0" smtClean="0">
                <a:latin typeface="+mn-lt"/>
                <a:cs typeface="+mn-cs"/>
              </a:rPr>
              <a:t>.</a:t>
            </a:r>
            <a:endParaRPr lang="en-US" sz="3200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historical problems of calculus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800" dirty="0" smtClean="0"/>
              <a:t>The study of the </a:t>
            </a:r>
            <a:r>
              <a:rPr lang="en-US" sz="2800" dirty="0" smtClean="0">
                <a:solidFill>
                  <a:srgbClr val="0000CC"/>
                </a:solidFill>
              </a:rPr>
              <a:t>tangent-line problem</a:t>
            </a:r>
            <a:r>
              <a:rPr lang="en-US" sz="2800" dirty="0" smtClean="0"/>
              <a:t> led to the creation of </a:t>
            </a:r>
            <a:r>
              <a:rPr lang="en-US" sz="2800" i="1" dirty="0" smtClean="0">
                <a:solidFill>
                  <a:srgbClr val="0000CC"/>
                </a:solidFill>
              </a:rPr>
              <a:t>differential calculus</a:t>
            </a:r>
            <a:r>
              <a:rPr lang="en-US" sz="2800" dirty="0" smtClean="0"/>
              <a:t>, which relies on the concept of the </a:t>
            </a:r>
            <a:r>
              <a:rPr lang="en-US" sz="2800" dirty="0" smtClean="0">
                <a:solidFill>
                  <a:srgbClr val="0000CC"/>
                </a:solidFill>
              </a:rPr>
              <a:t>derivative</a:t>
            </a:r>
            <a:r>
              <a:rPr lang="en-US" sz="2800" dirty="0" smtClean="0"/>
              <a:t> of a function.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 study of the </a:t>
            </a:r>
            <a:r>
              <a:rPr lang="en-US" sz="2800" dirty="0" smtClean="0">
                <a:solidFill>
                  <a:srgbClr val="0000CC"/>
                </a:solidFill>
              </a:rPr>
              <a:t>area problem</a:t>
            </a:r>
            <a:r>
              <a:rPr lang="en-US" sz="2800" dirty="0" smtClean="0"/>
              <a:t> led to the creation of </a:t>
            </a:r>
            <a:r>
              <a:rPr lang="en-US" sz="2800" i="1" dirty="0" smtClean="0">
                <a:solidFill>
                  <a:srgbClr val="0000CC"/>
                </a:solidFill>
              </a:rPr>
              <a:t>integral calculus</a:t>
            </a:r>
            <a:r>
              <a:rPr lang="en-US" sz="2800" dirty="0" smtClean="0"/>
              <a:t>, which relies on the concept of the </a:t>
            </a:r>
            <a:r>
              <a:rPr lang="en-US" sz="2800" dirty="0" smtClean="0">
                <a:solidFill>
                  <a:srgbClr val="0000CC"/>
                </a:solidFill>
              </a:rPr>
              <a:t>anti-derivative</a:t>
            </a:r>
            <a:r>
              <a:rPr lang="en-US" sz="2800" dirty="0" smtClean="0"/>
              <a:t>, or </a:t>
            </a:r>
            <a:r>
              <a:rPr lang="en-US" sz="2800" dirty="0" smtClean="0">
                <a:solidFill>
                  <a:srgbClr val="0000CC"/>
                </a:solidFill>
              </a:rPr>
              <a:t>integral</a:t>
            </a:r>
            <a:r>
              <a:rPr lang="en-US" sz="2800" dirty="0" smtClean="0"/>
              <a:t>, of a function.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eaLnBrk="1" hangingPunct="1"/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2501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tangent lines and </a:t>
            </a:r>
          </a:p>
          <a:p>
            <a:pPr algn="ctr">
              <a:defRPr/>
            </a:pPr>
            <a:r>
              <a:rPr lang="en-US" sz="50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rates of change</a:t>
            </a:r>
            <a:endParaRPr lang="vi-VN" sz="5000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Slope of a line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762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Slope of a line</a:t>
            </a:r>
            <a:r>
              <a:rPr lang="en-US" sz="2400" dirty="0" smtClean="0"/>
              <a:t> is a number  that describes both the </a:t>
            </a:r>
            <a:r>
              <a:rPr lang="en-US" sz="2400" dirty="0" smtClean="0">
                <a:solidFill>
                  <a:srgbClr val="0000CC"/>
                </a:solidFill>
              </a:rPr>
              <a:t>direction</a:t>
            </a:r>
            <a:r>
              <a:rPr lang="en-US" sz="2400" dirty="0" smtClean="0"/>
              <a:t> and the </a:t>
            </a:r>
            <a:r>
              <a:rPr lang="en-US" sz="2400" dirty="0" smtClean="0">
                <a:solidFill>
                  <a:srgbClr val="0000CC"/>
                </a:solidFill>
              </a:rPr>
              <a:t>steepness</a:t>
            </a:r>
            <a:r>
              <a:rPr lang="en-US" sz="2400" dirty="0" smtClean="0"/>
              <a:t> of the line.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5367" name="Picture 7" descr="File:Wiki slope in 2d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3817"/>
            <a:ext cx="3733800" cy="362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33096" y="3089162"/>
                <a:ext cx="3220304" cy="720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096" y="3089162"/>
                <a:ext cx="3220304" cy="7208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Slope at a point of a curve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762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For a curve, </a:t>
            </a:r>
            <a:r>
              <a:rPr lang="en-US" sz="2400" dirty="0" smtClean="0"/>
              <a:t>we consider the </a:t>
            </a:r>
            <a:r>
              <a:rPr lang="en-US" sz="2400" dirty="0" smtClean="0">
                <a:solidFill>
                  <a:srgbClr val="0000CC"/>
                </a:solidFill>
              </a:rPr>
              <a:t>slope at a point</a:t>
            </a:r>
            <a:r>
              <a:rPr lang="en-US" sz="2400" dirty="0" smtClean="0"/>
              <a:t> which is given by the </a:t>
            </a:r>
            <a:r>
              <a:rPr lang="en-US" sz="2400" dirty="0" smtClean="0">
                <a:solidFill>
                  <a:srgbClr val="0000CC"/>
                </a:solidFill>
              </a:rPr>
              <a:t>slope of the tangent</a:t>
            </a:r>
            <a:r>
              <a:rPr lang="en-US" sz="2400" dirty="0" smtClean="0"/>
              <a:t> to the curve at that point.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50913" y="3622675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i="1" dirty="0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923925" y="2090738"/>
            <a:ext cx="1630363" cy="2741612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rc 4"/>
          <p:cNvSpPr>
            <a:spLocks/>
          </p:cNvSpPr>
          <p:nvPr/>
        </p:nvSpPr>
        <p:spPr bwMode="auto">
          <a:xfrm flipH="1">
            <a:off x="973138" y="1990725"/>
            <a:ext cx="3917950" cy="44100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451"/>
              <a:gd name="T1" fmla="*/ 0 h 21600"/>
              <a:gd name="T2" fmla="*/ 20451 w 20451"/>
              <a:gd name="T3" fmla="*/ 14649 h 21600"/>
              <a:gd name="T4" fmla="*/ 0 w 2045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51" h="21600" fill="none" extrusionOk="0">
                <a:moveTo>
                  <a:pt x="0" y="0"/>
                </a:moveTo>
                <a:cubicBezTo>
                  <a:pt x="9250" y="0"/>
                  <a:pt x="17474" y="5890"/>
                  <a:pt x="20451" y="14648"/>
                </a:cubicBezTo>
              </a:path>
              <a:path w="20451" h="21600" stroke="0" extrusionOk="0">
                <a:moveTo>
                  <a:pt x="0" y="0"/>
                </a:moveTo>
                <a:cubicBezTo>
                  <a:pt x="9250" y="0"/>
                  <a:pt x="17474" y="5890"/>
                  <a:pt x="20451" y="14648"/>
                </a:cubicBezTo>
                <a:lnTo>
                  <a:pt x="0" y="21600"/>
                </a:lnTo>
                <a:close/>
              </a:path>
            </a:pathLst>
          </a:custGeom>
          <a:noFill/>
          <a:ln w="4445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27063" y="1849438"/>
            <a:ext cx="0" cy="3694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27063" y="5524500"/>
            <a:ext cx="4679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1333500" y="3973513"/>
            <a:ext cx="114300" cy="119062"/>
          </a:xfrm>
          <a:prstGeom prst="flowChartConnector">
            <a:avLst/>
          </a:prstGeom>
          <a:solidFill>
            <a:srgbClr val="0000CC"/>
          </a:solidFill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662488" y="3073400"/>
            <a:ext cx="3800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Suppose we want to find the </a:t>
            </a:r>
            <a:r>
              <a:rPr lang="en-US" sz="2400" dirty="0">
                <a:solidFill>
                  <a:srgbClr val="0000CC"/>
                </a:solidFill>
              </a:rPr>
              <a:t>slope at point </a:t>
            </a:r>
            <a:r>
              <a:rPr lang="en-US" sz="2400" b="0" i="1" dirty="0">
                <a:solidFill>
                  <a:srgbClr val="0000CC"/>
                </a:solidFill>
              </a:rPr>
              <a:t>A</a:t>
            </a:r>
            <a:r>
              <a:rPr lang="en-US" sz="2400" dirty="0"/>
              <a:t>.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62488" y="3979863"/>
            <a:ext cx="36258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tangent line</a:t>
            </a:r>
            <a:r>
              <a:rPr lang="en-US" sz="2400" dirty="0"/>
              <a:t> has the </a:t>
            </a:r>
            <a:r>
              <a:rPr lang="en-US" sz="2400" dirty="0">
                <a:solidFill>
                  <a:srgbClr val="0000CC"/>
                </a:solidFill>
              </a:rPr>
              <a:t>same slope</a:t>
            </a:r>
            <a:r>
              <a:rPr lang="en-US" sz="2400" dirty="0"/>
              <a:t> as the </a:t>
            </a:r>
            <a:r>
              <a:rPr lang="en-US" sz="2400" dirty="0">
                <a:solidFill>
                  <a:srgbClr val="0000CC"/>
                </a:solidFill>
              </a:rPr>
              <a:t>curve</a:t>
            </a:r>
            <a:r>
              <a:rPr lang="en-US" sz="2400" dirty="0"/>
              <a:t> does at point </a:t>
            </a:r>
            <a:r>
              <a:rPr lang="en-US" sz="2400" b="0" i="1" dirty="0">
                <a:solidFill>
                  <a:srgbClr val="0000CC"/>
                </a:solidFill>
              </a:rPr>
              <a:t>A</a:t>
            </a:r>
            <a:r>
              <a:rPr lang="en-US" sz="2400" dirty="0"/>
              <a:t>.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41938" y="5222875"/>
            <a:ext cx="5381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i="1" dirty="0"/>
              <a:t>x</a:t>
            </a:r>
          </a:p>
          <a:p>
            <a:pPr>
              <a:spcBef>
                <a:spcPct val="50000"/>
              </a:spcBef>
            </a:pPr>
            <a:endParaRPr lang="en-US" sz="2400" b="0" i="1" dirty="0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61925" y="1447800"/>
            <a:ext cx="75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0" i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4883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3" grpId="0" animBg="1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latexsym}&#10;\usepackage{amsbsy}&#10;\usepackage{amssymb}&#10;\newcommand{\Tr}{\mbox{Trace}}&#10;\newcommand{\tr}{\mbox{Tr}}&#10;\newcommand{\stl}{\mbox{subject to}}&#10;\newcommand{\sts}{\mbox{s.t.}}&#10;\newcommand{\boldsym}[1]{\mbox{\boldmath$#1$}}&#10;\newcommand{\ugamma}{\underline{\gamma}}&#10;\newcommand{\bgamma}{\bar{\gamma}}&#10;\newcommand{\clL}{{\cal L}}&#10;\newcommand{\R}{\mbox{\boldmath$R$}}&#10;\newcommand{\bE}{{\bf E}}&#10;\newcommand{\req}[1]{(\ref{#1})}&#10;\newcommand{\wh}[1]{\widehat{#1}}&#10;\newcommand{\V}{\mbox{vert}}&#10;\newcommand{\bR}{\widehat{R}}&#10;\newcommand{\bS}{\widehat{S}}&#10;\def\bmatrix#1{\left[\matrix{#1}\right]}&#10;\newcommand{\tL}{\tilde{L}}&#10;\newcommand{\tD}{\tilde{D}}&#10;\newcommand{\clD}{{\cal D}}&#10;\newcommand{\clE}{{\cal E}}&#10;\newcommand{\lm}{\lambda_{\min}}&#10;\newcommand{\ds}{\displaystyle}&#10;\newcommand{\n}{\noindent}&#10;\newcommand{\clA}{{\cal A}}&#10;\newcommand{\tclA}{\tilde{\cal A}}&#10;\newcommand{\clM}{{\cal M}}&#10;\newcommand{\clF}{{\cal F}}&#10;\newcommand{\clN}{{\cal N}}&#10;\newcommand{\clH}{{\cal H}}&#10;\newcommand{\clC}{{\cal C}}&#10;\newcommand{\clB}{{\cal B}}&#10;\newcommand{\clP}{{\cal P}}&#10;\newcommand{\clS}{{\cal S}}&#10;\newcommand{\clR}{{\cal R}}&#10;\newcommand{\clT}{{\cal T}}&#10;\newcommand{\clK}{{\cal K}}&#10;\newcommand{\non}{\nonumber}&#10;\newcommand{\qed}{\mbox{}\hfill$\Box$&#10;\vskip 3mm}&#10;\newcommand{\qedb}{\mbox{}\hfill$\blacksquare$&#10;\vskip 3mm}&#10;%\end{flushright}&#10;\newtheorem{myth}{Theorem}&#10;\newtheorem{mypro}{Proposition}&#10;\newtheorem{mylem}{Lemma}&#10;\newtheorem{mycor}{Corollary}&#10;\newcommand{\co}{\mbox{conv}}&#10;\newcommand{\cone}{\mbox{cone}}&#10;\newcommand{\all}{\forall}&#10;\newcommand{\clV}{{\cal V}}&#10;\newcommand{\varep}{\varepsilon}&#10;\newcommand{\la}{\langle}&#10;\newcommand{\ra}{\rangle}&#10;\newcommand{\basig}{\bar{\Sigma}}&#10;\newcommand{\Prf}{{\it Proof: \ }}&#10;\newcommand{\vs}{\\ \vskip 1pt \noindent}&#10;%\newcommand{\clP}{{\cal P}}&#10;\newcommand{\bp}{\bar{p}}&#10;\newcommand{\bq}{\bar{q}}&#10;\newcommand{\dist}{{\rm dist}}&#10;\newcommand{\acos}{{\sf arc cos}}&#10;&#10;\begin{document}&#10;&#10;\end{document}&#10;"/>
  <p:tag name="TEX2PS" val="latex $(base).tex; dvips -D $(res) -E -o $(base).ps $(base).dvi"/>
  <p:tag name="EXTERNALEDITCOMMAND" val="notepad %"/>
  <p:tag name="GHOSTSCRIPTCOMMAND" val="C:\gs\gs8.14\bin\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785"/>
  <p:tag name="DEFAULTHEIGHT" val="417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15265</TotalTime>
  <Words>1362</Words>
  <Application>Microsoft Office PowerPoint</Application>
  <PresentationFormat>On-screen Show (4:3)</PresentationFormat>
  <Paragraphs>402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 Unicode MS</vt:lpstr>
      <vt:lpstr>Arial</vt:lpstr>
      <vt:lpstr>Cambria Math</vt:lpstr>
      <vt:lpstr>DejaVu LGC Sans</vt:lpstr>
      <vt:lpstr>Times New Roman</vt:lpstr>
      <vt:lpstr>Wingdings</vt:lpstr>
      <vt:lpstr>Custom Design</vt:lpstr>
      <vt:lpstr>PowerPoint Presentation</vt:lpstr>
      <vt:lpstr>Contents</vt:lpstr>
      <vt:lpstr>PowerPoint Presentation</vt:lpstr>
      <vt:lpstr>Two historical problems of calculus</vt:lpstr>
      <vt:lpstr>Two historical problems of calculus</vt:lpstr>
      <vt:lpstr>Two historical problems of calculus</vt:lpstr>
      <vt:lpstr>PowerPoint Presentation</vt:lpstr>
      <vt:lpstr>Slope of a line</vt:lpstr>
      <vt:lpstr>Slope at a point of a curve</vt:lpstr>
      <vt:lpstr>Slope of a tangent line at a point of a curve</vt:lpstr>
      <vt:lpstr>Slope of a tangent line at a point of a curve</vt:lpstr>
      <vt:lpstr>Slope of a tangent line at a point of a curve</vt:lpstr>
      <vt:lpstr>Average Rates of Change</vt:lpstr>
      <vt:lpstr>Instantaneous Rates of Change</vt:lpstr>
      <vt:lpstr>PowerPoint Presentation</vt:lpstr>
      <vt:lpstr>PowerPoint Presentation</vt:lpstr>
      <vt:lpstr>The Derivative of a Function</vt:lpstr>
      <vt:lpstr>The Derivative of a Function: Example</vt:lpstr>
      <vt:lpstr>The Derivative of a Function: Example</vt:lpstr>
      <vt:lpstr>PowerPoint Presentation</vt:lpstr>
      <vt:lpstr>Differentiation</vt:lpstr>
      <vt:lpstr>Rules of Differentiation</vt:lpstr>
      <vt:lpstr>Rules of Differentiation</vt:lpstr>
      <vt:lpstr>Rules of Differentiation</vt:lpstr>
      <vt:lpstr>Rules of Differentiation</vt:lpstr>
      <vt:lpstr>Rules of Differentiation: Example</vt:lpstr>
      <vt:lpstr>Rules of Differentiation: Example</vt:lpstr>
      <vt:lpstr>Rules of Differentiation: Example</vt:lpstr>
      <vt:lpstr>Rules of Differentiation: Applied Example</vt:lpstr>
      <vt:lpstr>Rules of Differentiation: Applied Example</vt:lpstr>
      <vt:lpstr>Rules of Differentiation: Applied Example</vt:lpstr>
      <vt:lpstr>Rules of Differentiation</vt:lpstr>
      <vt:lpstr>Rules of Differentiation</vt:lpstr>
      <vt:lpstr>Rules of Differentiation: Example</vt:lpstr>
      <vt:lpstr>Rules of Differentiation: Example</vt:lpstr>
      <vt:lpstr>Rules of Differentiation: Example</vt:lpstr>
      <vt:lpstr>Rules of Differentiation: Example</vt:lpstr>
      <vt:lpstr>Rules of Differentiation: Applied Example</vt:lpstr>
      <vt:lpstr>Rules of Differentiation: Applied Example</vt:lpstr>
      <vt:lpstr>PowerPoint Presentation</vt:lpstr>
      <vt:lpstr>Self Learning</vt:lpstr>
      <vt:lpstr>PowerPoint Presentation</vt:lpstr>
      <vt:lpstr>Find derivative of composite function</vt:lpstr>
      <vt:lpstr>Find derivative of composite function</vt:lpstr>
      <vt:lpstr>The Chain Rule</vt:lpstr>
      <vt:lpstr>The chain rule: Example</vt:lpstr>
      <vt:lpstr>The General Power Rule</vt:lpstr>
      <vt:lpstr>The general power rule: Example</vt:lpstr>
      <vt:lpstr>The general power rule: Example</vt:lpstr>
      <vt:lpstr>The general power rule: Example</vt:lpstr>
      <vt:lpstr>Summary</vt:lpstr>
      <vt:lpstr>Homework</vt:lpstr>
    </vt:vector>
  </TitlesOfParts>
  <Company>unsw-EET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hungta</dc:creator>
  <cp:lastModifiedBy>Microsoft account</cp:lastModifiedBy>
  <cp:revision>2848</cp:revision>
  <dcterms:created xsi:type="dcterms:W3CDTF">2007-03-29T01:06:11Z</dcterms:created>
  <dcterms:modified xsi:type="dcterms:W3CDTF">2021-10-24T13:25:31Z</dcterms:modified>
</cp:coreProperties>
</file>