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7"/>
  </p:notesMasterIdLst>
  <p:handoutMasterIdLst>
    <p:handoutMasterId r:id="rId48"/>
  </p:handoutMasterIdLst>
  <p:sldIdLst>
    <p:sldId id="256" r:id="rId2"/>
    <p:sldId id="283" r:id="rId3"/>
    <p:sldId id="375" r:id="rId4"/>
    <p:sldId id="376" r:id="rId5"/>
    <p:sldId id="377" r:id="rId6"/>
    <p:sldId id="421" r:id="rId7"/>
    <p:sldId id="286" r:id="rId8"/>
    <p:sldId id="348" r:id="rId9"/>
    <p:sldId id="379" r:id="rId10"/>
    <p:sldId id="422" r:id="rId11"/>
    <p:sldId id="382" r:id="rId12"/>
    <p:sldId id="383" r:id="rId13"/>
    <p:sldId id="385" r:id="rId14"/>
    <p:sldId id="352" r:id="rId15"/>
    <p:sldId id="424" r:id="rId16"/>
    <p:sldId id="423" r:id="rId17"/>
    <p:sldId id="425" r:id="rId18"/>
    <p:sldId id="426" r:id="rId19"/>
    <p:sldId id="427" r:id="rId20"/>
    <p:sldId id="428" r:id="rId21"/>
    <p:sldId id="389" r:id="rId22"/>
    <p:sldId id="390" r:id="rId23"/>
    <p:sldId id="429" r:id="rId24"/>
    <p:sldId id="430" r:id="rId25"/>
    <p:sldId id="431" r:id="rId26"/>
    <p:sldId id="432" r:id="rId27"/>
    <p:sldId id="433" r:id="rId28"/>
    <p:sldId id="434" r:id="rId29"/>
    <p:sldId id="435" r:id="rId30"/>
    <p:sldId id="436" r:id="rId31"/>
    <p:sldId id="437" r:id="rId32"/>
    <p:sldId id="409" r:id="rId33"/>
    <p:sldId id="439" r:id="rId34"/>
    <p:sldId id="440" r:id="rId35"/>
    <p:sldId id="441" r:id="rId36"/>
    <p:sldId id="442" r:id="rId37"/>
    <p:sldId id="443" r:id="rId38"/>
    <p:sldId id="444" r:id="rId39"/>
    <p:sldId id="445" r:id="rId40"/>
    <p:sldId id="446" r:id="rId41"/>
    <p:sldId id="447" r:id="rId42"/>
    <p:sldId id="411" r:id="rId43"/>
    <p:sldId id="438" r:id="rId44"/>
    <p:sldId id="420" r:id="rId45"/>
    <p:sldId id="285" r:id="rId46"/>
  </p:sldIdLst>
  <p:sldSz cx="9144000" cy="6858000" type="screen4x3"/>
  <p:notesSz cx="7315200" cy="9601200"/>
  <p:custDataLst>
    <p:tags r:id="rId4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3300"/>
    <a:srgbClr val="EC14A4"/>
    <a:srgbClr val="003399"/>
    <a:srgbClr val="777777"/>
    <a:srgbClr val="C0C0C0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2" autoAdjust="0"/>
    <p:restoredTop sz="92317" autoAdjust="0"/>
  </p:normalViewPr>
  <p:slideViewPr>
    <p:cSldViewPr>
      <p:cViewPr varScale="1">
        <p:scale>
          <a:sx n="86" d="100"/>
          <a:sy n="86" d="100"/>
        </p:scale>
        <p:origin x="147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244" y="-9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FF2431F-C574-449C-B1E3-2BC0CACC90E0}" type="datetimeFigureOut">
              <a:rPr lang="vi-VN"/>
              <a:pPr>
                <a:defRPr/>
              </a:pPr>
              <a:t>17/11/2021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89278A5-B963-49C1-B69F-9CEC32C40B2E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1811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EAA7A74-4AB1-4F39-863F-9D626BE8D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247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40E1262-4FD9-4638-BBCC-36C9CE05C643}" type="slidenum">
              <a:rPr lang="en-GB" smtClean="0"/>
              <a:pPr eaLnBrk="1" hangingPunct="1"/>
              <a:t>14</a:t>
            </a:fld>
            <a:endParaRPr lang="en-GB"/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>
              <a:ea typeface="DejaVu LGC Sans"/>
              <a:cs typeface="DejaVu LGC Sans"/>
            </a:endParaRPr>
          </a:p>
        </p:txBody>
      </p:sp>
      <p:sp>
        <p:nvSpPr>
          <p:cNvPr id="39940" name="Text Box 2"/>
          <p:cNvSpPr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4163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660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40E1262-4FD9-4638-BBCC-36C9CE05C643}" type="slidenum">
              <a:rPr lang="en-GB" smtClean="0"/>
              <a:pPr eaLnBrk="1" hangingPunct="1"/>
              <a:t>19</a:t>
            </a:fld>
            <a:endParaRPr lang="en-GB"/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>
              <a:ea typeface="DejaVu LGC Sans"/>
              <a:cs typeface="DejaVu LGC Sans"/>
            </a:endParaRPr>
          </a:p>
        </p:txBody>
      </p:sp>
      <p:sp>
        <p:nvSpPr>
          <p:cNvPr id="39940" name="Text Box 2"/>
          <p:cNvSpPr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4163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688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40E1262-4FD9-4638-BBCC-36C9CE05C643}" type="slidenum">
              <a:rPr lang="en-GB" smtClean="0"/>
              <a:pPr eaLnBrk="1" hangingPunct="1"/>
              <a:t>26</a:t>
            </a:fld>
            <a:endParaRPr lang="en-GB"/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>
              <a:ea typeface="DejaVu LGC Sans"/>
              <a:cs typeface="DejaVu LGC Sans"/>
            </a:endParaRPr>
          </a:p>
        </p:txBody>
      </p:sp>
      <p:sp>
        <p:nvSpPr>
          <p:cNvPr id="39940" name="Text Box 2"/>
          <p:cNvSpPr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4163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024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40E1262-4FD9-4638-BBCC-36C9CE05C643}" type="slidenum">
              <a:rPr lang="en-GB" smtClean="0"/>
              <a:pPr eaLnBrk="1" hangingPunct="1"/>
              <a:t>38</a:t>
            </a:fld>
            <a:endParaRPr lang="en-GB"/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>
              <a:ea typeface="DejaVu LGC Sans"/>
              <a:cs typeface="DejaVu LGC Sans"/>
            </a:endParaRPr>
          </a:p>
        </p:txBody>
      </p:sp>
      <p:sp>
        <p:nvSpPr>
          <p:cNvPr id="39940" name="Text Box 2"/>
          <p:cNvSpPr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4163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313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0" y="990600"/>
            <a:ext cx="9144000" cy="152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>
              <a:latin typeface="Arial" charset="0"/>
              <a:cs typeface="+mn-cs"/>
            </a:endParaRPr>
          </a:p>
        </p:txBody>
      </p:sp>
      <p:sp>
        <p:nvSpPr>
          <p:cNvPr id="3" name="Rectangle 68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1">
            <a:gsLst>
              <a:gs pos="0">
                <a:srgbClr val="000066">
                  <a:gamma/>
                  <a:shade val="87843"/>
                  <a:invGamma/>
                  <a:alpha val="70000"/>
                </a:srgbClr>
              </a:gs>
              <a:gs pos="50000">
                <a:srgbClr val="000066"/>
              </a:gs>
              <a:gs pos="100000">
                <a:srgbClr val="000066">
                  <a:gamma/>
                  <a:shade val="87843"/>
                  <a:invGamma/>
                  <a:alpha val="70000"/>
                </a:srgbClr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 sz="1600">
              <a:solidFill>
                <a:schemeClr val="bg1"/>
              </a:solidFill>
              <a:latin typeface="Arial" charset="0"/>
              <a:cs typeface="+mn-cs"/>
            </a:endParaRPr>
          </a:p>
        </p:txBody>
      </p:sp>
      <p:sp>
        <p:nvSpPr>
          <p:cNvPr id="4" name="Rectangle 78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1">
            <a:gsLst>
              <a:gs pos="0">
                <a:srgbClr val="000066"/>
              </a:gs>
              <a:gs pos="50000">
                <a:srgbClr val="00002F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  <a:latin typeface="Arial" charset="0"/>
                <a:cs typeface="+mn-cs"/>
              </a:rPr>
              <a:t>Nguyen </a:t>
            </a:r>
            <a:r>
              <a:rPr lang="en-US" sz="1600" b="1" dirty="0" err="1">
                <a:solidFill>
                  <a:schemeClr val="bg1"/>
                </a:solidFill>
                <a:latin typeface="Arial" charset="0"/>
                <a:cs typeface="+mn-cs"/>
              </a:rPr>
              <a:t>Xuan</a:t>
            </a:r>
            <a:r>
              <a:rPr lang="en-US" sz="1600" b="1" dirty="0">
                <a:solidFill>
                  <a:schemeClr val="bg1"/>
                </a:solidFill>
                <a:latin typeface="Arial" charset="0"/>
                <a:cs typeface="+mn-cs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charset="0"/>
                <a:cs typeface="+mn-cs"/>
              </a:rPr>
              <a:t>Thang</a:t>
            </a:r>
            <a:r>
              <a:rPr lang="en-US" sz="1600" b="1" dirty="0">
                <a:solidFill>
                  <a:schemeClr val="bg1"/>
                </a:solidFill>
                <a:latin typeface="Arial" charset="0"/>
                <a:cs typeface="+mn-cs"/>
              </a:rPr>
              <a:t>, PhD.</a:t>
            </a:r>
            <a:endParaRPr lang="en-US" b="1" dirty="0">
              <a:solidFill>
                <a:schemeClr val="bg1"/>
              </a:solidFill>
              <a:latin typeface="Arial" charset="0"/>
              <a:cs typeface="+mn-cs"/>
            </a:endParaRPr>
          </a:p>
        </p:txBody>
      </p:sp>
      <p:sp>
        <p:nvSpPr>
          <p:cNvPr id="5" name="WordArt 80"/>
          <p:cNvSpPr>
            <a:spLocks noChangeArrowheads="1" noChangeShapeType="1" noTextEdit="1"/>
          </p:cNvSpPr>
          <p:nvPr userDrawn="1"/>
        </p:nvSpPr>
        <p:spPr bwMode="auto">
          <a:xfrm>
            <a:off x="914400" y="228600"/>
            <a:ext cx="73914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en-US" sz="3600" b="1" kern="10">
              <a:ln w="9525">
                <a:solidFill>
                  <a:srgbClr val="FFFF00"/>
                </a:solidFill>
                <a:round/>
                <a:headEnd/>
                <a:tailEnd/>
              </a:ln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6" name="Text Box 82"/>
          <p:cNvSpPr txBox="1">
            <a:spLocks noChangeArrowheads="1"/>
          </p:cNvSpPr>
          <p:nvPr userDrawn="1"/>
        </p:nvSpPr>
        <p:spPr bwMode="auto">
          <a:xfrm>
            <a:off x="3641725" y="5827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vi-VN">
              <a:latin typeface="Arial" charset="0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117445" y="228600"/>
            <a:ext cx="76455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cap="all">
                <a:ln w="9000" cmpd="sng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FFEFD1"/>
                    </a:gs>
                    <a:gs pos="64999">
                      <a:srgbClr val="F0EBD5"/>
                    </a:gs>
                    <a:gs pos="100000">
                      <a:srgbClr val="D1C39F"/>
                    </a:gs>
                  </a:gsLst>
                  <a:lin ang="5400000" scaled="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Faculty of information technology</a:t>
            </a:r>
            <a:endParaRPr lang="en-US" sz="2800" b="1" cap="all" dirty="0">
              <a:ln w="9000" cmpd="sng">
                <a:solidFill>
                  <a:schemeClr val="bg1"/>
                </a:solidFill>
                <a:prstDash val="solid"/>
              </a:ln>
              <a:gradFill>
                <a:gsLst>
                  <a:gs pos="0">
                    <a:srgbClr val="FFEFD1"/>
                  </a:gs>
                  <a:gs pos="64999">
                    <a:srgbClr val="F0EBD5"/>
                  </a:gs>
                  <a:gs pos="100000">
                    <a:srgbClr val="D1C39F"/>
                  </a:gs>
                </a:gsLst>
                <a:lin ang="5400000" scaled="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  <a:cs typeface="+mn-cs"/>
            </a:endParaRPr>
          </a:p>
        </p:txBody>
      </p:sp>
      <p:sp>
        <p:nvSpPr>
          <p:cNvPr id="8" name="Rectangle 13"/>
          <p:cNvSpPr>
            <a:spLocks noChangeArrowheads="1"/>
          </p:cNvSpPr>
          <p:nvPr userDrawn="1"/>
        </p:nvSpPr>
        <p:spPr bwMode="auto">
          <a:xfrm flipV="1">
            <a:off x="0" y="6410325"/>
            <a:ext cx="9144000" cy="152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>
              <a:latin typeface="Arial" charset="0"/>
              <a:cs typeface="+mn-cs"/>
            </a:endParaRPr>
          </a:p>
        </p:txBody>
      </p:sp>
      <p:grpSp>
        <p:nvGrpSpPr>
          <p:cNvPr id="9" name="Group 18"/>
          <p:cNvGrpSpPr>
            <a:grpSpLocks/>
          </p:cNvGrpSpPr>
          <p:nvPr userDrawn="1"/>
        </p:nvGrpSpPr>
        <p:grpSpPr bwMode="auto">
          <a:xfrm>
            <a:off x="136525" y="117475"/>
            <a:ext cx="762000" cy="762000"/>
            <a:chOff x="137160" y="116840"/>
            <a:chExt cx="762000" cy="762000"/>
          </a:xfrm>
        </p:grpSpPr>
        <p:sp>
          <p:nvSpPr>
            <p:cNvPr id="10" name="Rounded Rectangle 9"/>
            <p:cNvSpPr/>
            <p:nvPr/>
          </p:nvSpPr>
          <p:spPr>
            <a:xfrm>
              <a:off x="137160" y="116840"/>
              <a:ext cx="762000" cy="76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>
              <a:glow rad="101600">
                <a:schemeClr val="accent2">
                  <a:lumMod val="60000"/>
                  <a:lumOff val="40000"/>
                  <a:alpha val="6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/>
            </a:p>
          </p:txBody>
        </p:sp>
        <p:pic>
          <p:nvPicPr>
            <p:cNvPr id="11" name="Picture 19" descr="logo_hanu_red_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140" y="202477"/>
              <a:ext cx="574040" cy="590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25"/>
          <p:cNvGrpSpPr>
            <a:grpSpLocks/>
          </p:cNvGrpSpPr>
          <p:nvPr userDrawn="1"/>
        </p:nvGrpSpPr>
        <p:grpSpPr bwMode="auto">
          <a:xfrm>
            <a:off x="1295400" y="2667000"/>
            <a:ext cx="6553200" cy="1143000"/>
            <a:chOff x="914400" y="2514600"/>
            <a:chExt cx="7305675" cy="1143000"/>
          </a:xfrm>
        </p:grpSpPr>
        <p:sp>
          <p:nvSpPr>
            <p:cNvPr id="13" name="AutoShape 14"/>
            <p:cNvSpPr>
              <a:spLocks noChangeArrowheads="1"/>
            </p:cNvSpPr>
            <p:nvPr userDrawn="1"/>
          </p:nvSpPr>
          <p:spPr bwMode="auto">
            <a:xfrm>
              <a:off x="914400" y="2514600"/>
              <a:ext cx="7305675" cy="1143000"/>
            </a:xfrm>
            <a:prstGeom prst="roundRect">
              <a:avLst>
                <a:gd name="adj" fmla="val 16667"/>
              </a:avLst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003399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vi-VN" sz="2800" b="1">
                <a:solidFill>
                  <a:schemeClr val="bg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028701" y="2667000"/>
              <a:ext cx="7086599" cy="769441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>
                <a:defRPr/>
              </a:pPr>
              <a:r>
                <a:rPr lang="en-US" sz="4400" b="1" spc="15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rial" charset="0"/>
                  <a:cs typeface="+mn-cs"/>
                </a:rPr>
                <a:t>MAT201: Calculus</a:t>
              </a:r>
              <a:endParaRPr lang="vi-VN" sz="4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742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CDC4D15E-946D-4EF3-BD2A-ACDCB778F59D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279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914400"/>
            <a:ext cx="22479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914400"/>
            <a:ext cx="65913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D98E1C18-B066-495B-92B2-A2923F504CB0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0565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6425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940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09B514FD-4D32-46AE-8362-F169D0D21FCB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074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24C49069-7F34-4B2E-B96F-54B3BE6C7DD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682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D4FCE7E9-90FB-46DB-B1C9-D7B4ADCB7CA7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089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237B79D8-FA23-4B43-85AE-65D87E91399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142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6C699D1E-4E8B-4998-957A-8236C10E0E58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289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5898CA9D-A762-4083-AD74-68D132CE091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27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6A0773BA-4FF8-446F-B811-AF757826E14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145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8260D47F-AEBC-4E07-B795-C6B9EBCDFBC3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743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685800"/>
            <a:ext cx="88392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369" name="Rectangle 9"/>
          <p:cNvSpPr>
            <a:spLocks noChangeArrowheads="1"/>
          </p:cNvSpPr>
          <p:nvPr userDrawn="1"/>
        </p:nvSpPr>
        <p:spPr bwMode="auto">
          <a:xfrm>
            <a:off x="0" y="6553200"/>
            <a:ext cx="4572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lang="en-US" sz="1600" b="1" dirty="0">
                <a:solidFill>
                  <a:schemeClr val="bg1"/>
                </a:solidFill>
                <a:latin typeface="Arial" charset="0"/>
                <a:cs typeface="+mn-cs"/>
              </a:rPr>
              <a:t>Lecture 4</a:t>
            </a:r>
          </a:p>
        </p:txBody>
      </p:sp>
      <p:sp>
        <p:nvSpPr>
          <p:cNvPr id="15370" name="Rectangle 10"/>
          <p:cNvSpPr>
            <a:spLocks noChangeArrowheads="1"/>
          </p:cNvSpPr>
          <p:nvPr userDrawn="1"/>
        </p:nvSpPr>
        <p:spPr bwMode="auto">
          <a:xfrm>
            <a:off x="0" y="533400"/>
            <a:ext cx="9144000" cy="152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>
              <a:latin typeface="Arial" charset="0"/>
              <a:cs typeface="+mn-cs"/>
            </a:endParaRPr>
          </a:p>
        </p:txBody>
      </p:sp>
      <p:sp>
        <p:nvSpPr>
          <p:cNvPr id="15371" name="Rectangle 11"/>
          <p:cNvSpPr>
            <a:spLocks noChangeArrowheads="1"/>
          </p:cNvSpPr>
          <p:nvPr userDrawn="1"/>
        </p:nvSpPr>
        <p:spPr bwMode="auto">
          <a:xfrm flipV="1">
            <a:off x="0" y="6400800"/>
            <a:ext cx="9144000" cy="152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>
              <a:latin typeface="Arial" charset="0"/>
              <a:cs typeface="+mn-cs"/>
            </a:endParaRPr>
          </a:p>
        </p:txBody>
      </p:sp>
      <p:sp>
        <p:nvSpPr>
          <p:cNvPr id="15372" name="Text Box 12"/>
          <p:cNvSpPr txBox="1">
            <a:spLocks noChangeArrowheads="1"/>
          </p:cNvSpPr>
          <p:nvPr userDrawn="1"/>
        </p:nvSpPr>
        <p:spPr bwMode="auto">
          <a:xfrm>
            <a:off x="4648200" y="6562725"/>
            <a:ext cx="449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chemeClr val="bg1"/>
                </a:solidFill>
                <a:latin typeface="Arial" charset="0"/>
                <a:cs typeface="+mn-cs"/>
              </a:rPr>
              <a:t>The University of New South Wales</a:t>
            </a:r>
          </a:p>
        </p:txBody>
      </p:sp>
      <p:sp>
        <p:nvSpPr>
          <p:cNvPr id="15373" name="Rectangle 13"/>
          <p:cNvSpPr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solidFill>
                  <a:schemeClr val="bg1"/>
                </a:solidFill>
                <a:latin typeface="Arial" charset="0"/>
                <a:cs typeface="+mn-cs"/>
              </a:rPr>
              <a:t>Calculus</a:t>
            </a:r>
            <a:endParaRPr lang="en-US" sz="1600" b="1" dirty="0">
              <a:solidFill>
                <a:schemeClr val="bg1"/>
              </a:solidFill>
              <a:latin typeface="Arial" charset="0"/>
              <a:cs typeface="+mn-cs"/>
            </a:endParaRPr>
          </a:p>
        </p:txBody>
      </p:sp>
      <p:sp>
        <p:nvSpPr>
          <p:cNvPr id="15374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53340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>
              <a:latin typeface="Arial" charset="0"/>
              <a:cs typeface="+mn-cs"/>
            </a:endParaRPr>
          </a:p>
        </p:txBody>
      </p:sp>
      <p:sp>
        <p:nvSpPr>
          <p:cNvPr id="820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99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37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bg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BF7ABB64-6B6A-4AC0-BC21-BBA2CB14B3CC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4709" y="1143000"/>
            <a:ext cx="1867820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cs typeface="+mn-cs"/>
              </a:rPr>
              <a:t>Fall, 2021</a:t>
            </a:r>
          </a:p>
        </p:txBody>
      </p:sp>
      <p:grpSp>
        <p:nvGrpSpPr>
          <p:cNvPr id="12291" name="Group 9"/>
          <p:cNvGrpSpPr>
            <a:grpSpLocks/>
          </p:cNvGrpSpPr>
          <p:nvPr/>
        </p:nvGrpSpPr>
        <p:grpSpPr bwMode="auto">
          <a:xfrm>
            <a:off x="1066800" y="4053869"/>
            <a:ext cx="7200900" cy="685800"/>
            <a:chOff x="914400" y="4927312"/>
            <a:chExt cx="6019800" cy="685800"/>
          </a:xfrm>
        </p:grpSpPr>
        <p:sp>
          <p:nvSpPr>
            <p:cNvPr id="9" name="Rounded Rectangle 8"/>
            <p:cNvSpPr/>
            <p:nvPr/>
          </p:nvSpPr>
          <p:spPr>
            <a:xfrm>
              <a:off x="914400" y="4927312"/>
              <a:ext cx="5943400" cy="685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/>
            </a:p>
          </p:txBody>
        </p:sp>
        <p:sp>
          <p:nvSpPr>
            <p:cNvPr id="2" name="Rectangle 1"/>
            <p:cNvSpPr/>
            <p:nvPr/>
          </p:nvSpPr>
          <p:spPr>
            <a:xfrm>
              <a:off x="959758" y="4977825"/>
              <a:ext cx="597444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3200" b="1" dirty="0">
                  <a:ln w="1905"/>
                  <a:solidFill>
                    <a:srgbClr val="003399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cs typeface="+mn-cs"/>
                </a:rPr>
                <a:t>Lecture 03: Topic in Differentiation</a:t>
              </a:r>
            </a:p>
          </p:txBody>
        </p:sp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Implicit differentiation</a:t>
            </a:r>
            <a:endParaRPr lang="vi-VN" dirty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800" dirty="0"/>
              <a:t>Consider the equation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To </a:t>
            </a:r>
            <a:r>
              <a:rPr lang="en-US" sz="2800" dirty="0">
                <a:solidFill>
                  <a:srgbClr val="0000CC"/>
                </a:solidFill>
              </a:rPr>
              <a:t>find </a:t>
            </a:r>
            <a:r>
              <a:rPr lang="en-US" sz="2800" dirty="0" err="1">
                <a:solidFill>
                  <a:srgbClr val="0000CC"/>
                </a:solidFill>
              </a:rPr>
              <a:t>dy</a:t>
            </a:r>
            <a:r>
              <a:rPr lang="en-US" sz="2800" dirty="0">
                <a:solidFill>
                  <a:srgbClr val="0000CC"/>
                </a:solidFill>
              </a:rPr>
              <a:t>/dx</a:t>
            </a:r>
            <a:r>
              <a:rPr lang="en-US" sz="2800" dirty="0"/>
              <a:t>, we </a:t>
            </a:r>
            <a:r>
              <a:rPr lang="en-US" sz="2800" dirty="0">
                <a:solidFill>
                  <a:srgbClr val="0000CC"/>
                </a:solidFill>
              </a:rPr>
              <a:t>differentiate both sides</a:t>
            </a:r>
            <a:r>
              <a:rPr lang="en-US" sz="2800" dirty="0"/>
              <a:t> of the equation: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Since </a:t>
            </a:r>
            <a:r>
              <a:rPr lang="en-US" sz="2800" i="1" dirty="0">
                <a:solidFill>
                  <a:srgbClr val="0000CC"/>
                </a:solidFill>
              </a:rPr>
              <a:t>y</a:t>
            </a:r>
            <a:r>
              <a:rPr lang="en-US" sz="2800" dirty="0"/>
              <a:t> is a function of </a:t>
            </a:r>
            <a:r>
              <a:rPr lang="en-US" sz="2800" i="1" dirty="0">
                <a:solidFill>
                  <a:srgbClr val="0000CC"/>
                </a:solidFill>
              </a:rPr>
              <a:t>x</a:t>
            </a:r>
            <a:r>
              <a:rPr lang="en-US" sz="2800" dirty="0"/>
              <a:t>, we can rewrite </a:t>
            </a:r>
            <a:r>
              <a:rPr lang="en-US" sz="2800" i="1" dirty="0">
                <a:solidFill>
                  <a:srgbClr val="0000CC"/>
                </a:solidFill>
              </a:rPr>
              <a:t>y</a:t>
            </a:r>
            <a:r>
              <a:rPr lang="en-US" sz="2800" dirty="0">
                <a:solidFill>
                  <a:srgbClr val="0000CC"/>
                </a:solidFill>
              </a:rPr>
              <a:t> = </a:t>
            </a:r>
            <a:r>
              <a:rPr lang="en-US" sz="2800" i="1" dirty="0">
                <a:solidFill>
                  <a:srgbClr val="0000CC"/>
                </a:solidFill>
              </a:rPr>
              <a:t>f</a:t>
            </a:r>
            <a:r>
              <a:rPr lang="en-US" sz="2800" dirty="0">
                <a:solidFill>
                  <a:srgbClr val="0000CC"/>
                </a:solidFill>
              </a:rPr>
              <a:t>(</a:t>
            </a:r>
            <a:r>
              <a:rPr lang="en-US" sz="2800" i="1" dirty="0">
                <a:solidFill>
                  <a:srgbClr val="0000CC"/>
                </a:solidFill>
              </a:rPr>
              <a:t>x</a:t>
            </a:r>
            <a:r>
              <a:rPr lang="en-US" sz="2800" dirty="0">
                <a:solidFill>
                  <a:srgbClr val="0000CC"/>
                </a:solidFill>
              </a:rPr>
              <a:t>)</a:t>
            </a:r>
            <a:r>
              <a:rPr lang="en-US" sz="2800" dirty="0"/>
              <a:t> and find: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Now, we have: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10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319748" y="1143000"/>
                <a:ext cx="1014252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𝒚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748" y="1143000"/>
                <a:ext cx="1014252" cy="407099"/>
              </a:xfrm>
              <a:prstGeom prst="rect">
                <a:avLst/>
              </a:prstGeom>
              <a:blipFill rotWithShape="1">
                <a:blip r:embed="rId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24200" y="2599683"/>
                <a:ext cx="2148152" cy="676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𝒅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𝒅𝒙</m:t>
                              </m:r>
                            </m:den>
                          </m:f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𝒚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599683"/>
                <a:ext cx="2148152" cy="67691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54465" y="4352283"/>
                <a:ext cx="5175135" cy="676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𝒅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𝒅𝒙</m:t>
                              </m:r>
                            </m:den>
                          </m:f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𝒚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𝒇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𝒚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𝒅𝒚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465" y="4352283"/>
                <a:ext cx="5175135" cy="67691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124200" y="5571483"/>
                <a:ext cx="2783647" cy="7296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𝒚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𝒅𝒚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⇔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𝒅𝒚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𝒚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571483"/>
                <a:ext cx="2783647" cy="72962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492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8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39738" y="1143000"/>
            <a:ext cx="8399462" cy="35052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/>
              <a:t>To find          by implicit differentiation: </a:t>
            </a:r>
            <a:br>
              <a:rPr lang="en-US" sz="2400" dirty="0"/>
            </a:br>
            <a:endParaRPr lang="en-US" sz="2400" dirty="0"/>
          </a:p>
          <a:p>
            <a:pPr marL="952500" lvl="1" indent="-438150">
              <a:buFont typeface="Arial Unicode MS" pitchFamily="34" charset="-128"/>
              <a:buAutoNum type="arabicPeriod"/>
              <a:tabLst>
                <a:tab pos="5883275" algn="l"/>
              </a:tabLst>
            </a:pPr>
            <a:r>
              <a:rPr lang="en-US" sz="2400" dirty="0">
                <a:solidFill>
                  <a:srgbClr val="0000CC"/>
                </a:solidFill>
              </a:rPr>
              <a:t>Differentiate both sides</a:t>
            </a:r>
            <a:r>
              <a:rPr lang="en-US" sz="2400" dirty="0"/>
              <a:t> of the equation with </a:t>
            </a:r>
            <a:r>
              <a:rPr lang="en-US" sz="2400" dirty="0">
                <a:solidFill>
                  <a:srgbClr val="0000CC"/>
                </a:solidFill>
              </a:rPr>
              <a:t>respect to </a:t>
            </a:r>
            <a:r>
              <a:rPr lang="en-US" sz="2800" i="1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. (Make sure that the derivative of any term involving</a:t>
            </a:r>
            <a:r>
              <a:rPr lang="en-US" sz="2800" i="1" dirty="0">
                <a:solidFill>
                  <a:srgbClr val="FFFF00"/>
                </a:solidFill>
              </a:rPr>
              <a:t> </a:t>
            </a:r>
            <a:r>
              <a:rPr lang="en-US" sz="2800" i="1" dirty="0">
                <a:solidFill>
                  <a:srgbClr val="0000CC"/>
                </a:solidFill>
              </a:rPr>
              <a:t>y</a:t>
            </a:r>
            <a:r>
              <a:rPr lang="en-US" sz="2800" i="1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includes the factor      )</a:t>
            </a:r>
            <a:br>
              <a:rPr lang="en-US" sz="2400" dirty="0"/>
            </a:br>
            <a:endParaRPr lang="en-US" sz="2400" dirty="0"/>
          </a:p>
          <a:p>
            <a:pPr marL="971550" lvl="1" indent="-457200">
              <a:buFont typeface="+mj-lt"/>
              <a:buAutoNum type="arabicPeriod" startAt="2"/>
              <a:tabLst>
                <a:tab pos="5883275" algn="l"/>
              </a:tabLst>
            </a:pPr>
            <a:r>
              <a:rPr lang="en-US" sz="2400" dirty="0">
                <a:solidFill>
                  <a:srgbClr val="0000CC"/>
                </a:solidFill>
              </a:rPr>
              <a:t>Solve</a:t>
            </a:r>
            <a:r>
              <a:rPr lang="en-US" sz="2400" dirty="0"/>
              <a:t> the resulting equation </a:t>
            </a:r>
            <a:r>
              <a:rPr lang="en-US" sz="2400" dirty="0">
                <a:solidFill>
                  <a:srgbClr val="0000CC"/>
                </a:solidFill>
              </a:rPr>
              <a:t>for</a:t>
            </a:r>
            <a:r>
              <a:rPr lang="en-US" sz="2400" dirty="0"/>
              <a:t>       in terms of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and </a:t>
            </a:r>
            <a:r>
              <a:rPr lang="en-US" sz="2400" i="1" dirty="0">
                <a:solidFill>
                  <a:srgbClr val="0000CC"/>
                </a:solidFill>
              </a:rPr>
              <a:t>y</a:t>
            </a:r>
            <a:r>
              <a:rPr lang="en-US" sz="2400" dirty="0"/>
              <a:t>.</a:t>
            </a:r>
          </a:p>
        </p:txBody>
      </p:sp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Implicit differentiation: The steps</a:t>
            </a:r>
            <a:endParaRPr lang="vi-VN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11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95400" y="1143000"/>
                <a:ext cx="1219200" cy="697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𝒅𝒚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143000"/>
                <a:ext cx="1219200" cy="6970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57800" y="2709532"/>
                <a:ext cx="1219200" cy="697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𝒅𝒚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709532"/>
                <a:ext cx="1219200" cy="6970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86400" y="3429000"/>
                <a:ext cx="1219200" cy="697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𝒅𝒚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429000"/>
                <a:ext cx="1219200" cy="6970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676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Implicit differentiation: Example</a:t>
            </a:r>
            <a:endParaRPr lang="vi-VN" dirty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400" dirty="0"/>
              <a:t>Find       for the equation</a:t>
            </a:r>
            <a:br>
              <a:rPr lang="en-US" sz="2400" dirty="0"/>
            </a:br>
            <a:endParaRPr lang="en-US" sz="2400" dirty="0"/>
          </a:p>
          <a:p>
            <a:r>
              <a:rPr lang="en-US" sz="2400" u="sng" dirty="0"/>
              <a:t>Solution</a:t>
            </a:r>
            <a:r>
              <a:rPr lang="en-US" sz="2400" dirty="0"/>
              <a:t>:</a:t>
            </a:r>
          </a:p>
          <a:p>
            <a:r>
              <a:rPr lang="en-US" sz="2400" dirty="0">
                <a:solidFill>
                  <a:srgbClr val="0000CC"/>
                </a:solidFill>
              </a:rPr>
              <a:t>Differentiating both sides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CC"/>
                </a:solidFill>
              </a:rPr>
              <a:t>solving</a:t>
            </a:r>
            <a:r>
              <a:rPr lang="en-US" sz="2400" dirty="0"/>
              <a:t> for        we get</a:t>
            </a:r>
          </a:p>
          <a:p>
            <a:pPr eaLnBrk="1" hangingPunct="1"/>
            <a:endParaRPr lang="vi-VN" sz="24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12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4400" y="2438400"/>
                <a:ext cx="6179512" cy="3077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𝟒</m:t>
                              </m:r>
                            </m:sup>
                          </m:s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𝒚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𝟖</m:t>
                          </m:r>
                        </m:e>
                      </m:d>
                    </m:oMath>
                  </m:oMathPara>
                </a14:m>
                <a:endParaRPr lang="en-US" sz="2000" b="1" i="1" dirty="0">
                  <a:solidFill>
                    <a:srgbClr val="0000CC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⇔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𝟒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𝒅𝒚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br>
                  <a:rPr lang="en-US" sz="2000" b="1" i="1" dirty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:br>
                  <a:rPr lang="en-US" sz="2000" b="1" i="1" dirty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⇔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𝟒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𝒚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</m:sSup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𝒅𝒚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𝒚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𝒅𝒚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𝒅𝒚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𝟔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br>
                  <a:rPr lang="en-US" sz="2000" b="1" i="1" dirty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:br>
                  <a:rPr lang="en-US" sz="2000" b="1" i="1" dirty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:endParaRPr lang="vi-VN" sz="2000" b="1" i="1" dirty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⇔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𝒅𝒚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𝟔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br>
                  <a:rPr lang="en-US" sz="2000" b="1" i="1" dirty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:br>
                  <a:rPr lang="en-US" sz="2000" b="1" i="1" dirty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⇔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𝒅𝒚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𝟔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438400"/>
                <a:ext cx="6179512" cy="307718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90650" y="609600"/>
                <a:ext cx="1219200" cy="697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𝒅𝒚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50" y="609600"/>
                <a:ext cx="1219200" cy="6970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91000" y="721425"/>
                <a:ext cx="3248453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𝒚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𝒚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𝟖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721425"/>
                <a:ext cx="3248453" cy="407099"/>
              </a:xfrm>
              <a:prstGeom prst="rect">
                <a:avLst/>
              </a:prstGeom>
              <a:blipFill rotWithShape="1">
                <a:blip r:embed="rId4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91200" y="1828800"/>
                <a:ext cx="1219200" cy="697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𝒅𝒚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1828800"/>
                <a:ext cx="1219200" cy="6970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108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8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D4E9A641-2692-4982-97B5-6A298CF7802E}" type="slidenum">
              <a:rPr lang="en-US">
                <a:solidFill>
                  <a:schemeClr val="bg1"/>
                </a:solidFill>
              </a:rPr>
              <a:pPr eaLnBrk="1" hangingPunct="1"/>
              <a:t>13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13392"/>
            <a:ext cx="9144000" cy="24006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THE DERIVATIVE OF logarithmic &amp; exponential function</a:t>
            </a:r>
            <a:endParaRPr lang="vi-VN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035044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 bwMode="auto">
          <a:xfrm>
            <a:off x="152400" y="76200"/>
            <a:ext cx="899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2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Derivative of Logarithmic Function</a:t>
            </a:r>
            <a:endParaRPr lang="vi-VN" sz="2800" b="1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39738" y="854075"/>
            <a:ext cx="8399462" cy="3870325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/>
              <a:t>Rule 9: Derivative of logarithmic functions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If </a:t>
            </a:r>
            <a:r>
              <a:rPr lang="en-US" sz="2400" dirty="0">
                <a:solidFill>
                  <a:srgbClr val="0000CC"/>
                </a:solidFill>
              </a:rPr>
              <a:t>u</a:t>
            </a:r>
            <a:r>
              <a:rPr lang="en-US" sz="2400" dirty="0"/>
              <a:t> is a differentiable function of x 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u=f(x)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, then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66800" y="1512750"/>
                <a:ext cx="2209800" cy="697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func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512750"/>
                <a:ext cx="2209800" cy="6970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33400" y="4948535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See textbook for the proof of this theorem.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153400" y="6512625"/>
            <a:ext cx="9144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 sz="1400" smtClean="0">
                <a:solidFill>
                  <a:schemeClr val="bg1"/>
                </a:solidFill>
              </a:rPr>
              <a:pPr eaLnBrk="1" hangingPunct="1"/>
              <a:t>14</a:t>
            </a:fld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657600" y="1524000"/>
                <a:ext cx="3124200" cy="676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func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  <m:func>
                            <m:func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524000"/>
                <a:ext cx="3124200" cy="67691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66800" y="3036750"/>
                <a:ext cx="2209800" cy="697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e>
                          </m:func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𝒖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.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𝒅𝒖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036750"/>
                <a:ext cx="2209800" cy="6970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86200" y="3056883"/>
                <a:ext cx="3124200" cy="697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e>
                          </m:func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𝒖</m:t>
                          </m:r>
                          <m:func>
                            <m:func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</m:func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.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𝒅𝒖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056883"/>
                <a:ext cx="3124200" cy="6970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3" grpId="0"/>
      <p:bldP spid="8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Derivative of Logarithmic Function: Example</a:t>
            </a:r>
            <a:endParaRPr lang="vi-VN" dirty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800" dirty="0"/>
              <a:t>Find the derivative of:</a:t>
            </a:r>
          </a:p>
          <a:p>
            <a:pPr marL="514350" indent="-514350" eaLnBrk="1" hangingPunct="1">
              <a:buFont typeface="+mj-lt"/>
              <a:buAutoNum type="alphaLcParenR"/>
            </a:pPr>
            <a:r>
              <a:rPr lang="en-US" sz="2800" dirty="0"/>
              <a:t> </a:t>
            </a:r>
            <a:br>
              <a:rPr lang="en-US" sz="2800" dirty="0"/>
            </a:br>
            <a:endParaRPr lang="en-US" sz="2800" dirty="0"/>
          </a:p>
          <a:p>
            <a:pPr marL="514350" indent="-514350" eaLnBrk="1" hangingPunct="1">
              <a:buFont typeface="+mj-lt"/>
              <a:buAutoNum type="alphaLcParenR"/>
            </a:pPr>
            <a:br>
              <a:rPr lang="en-US" sz="2800" dirty="0"/>
            </a:br>
            <a:r>
              <a:rPr lang="en-US" sz="2800" dirty="0"/>
              <a:t> </a:t>
            </a:r>
          </a:p>
          <a:p>
            <a:pPr marL="0" indent="0" eaLnBrk="1" hangingPunct="1">
              <a:buNone/>
            </a:pPr>
            <a:r>
              <a:rPr lang="en-US" sz="2800" dirty="0"/>
              <a:t> </a:t>
            </a:r>
          </a:p>
          <a:p>
            <a:pPr marL="0" indent="0" eaLnBrk="1" hangingPunct="1">
              <a:buNone/>
            </a:pP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15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00200" y="1574101"/>
                <a:ext cx="2278894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𝐥𝐧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574101"/>
                <a:ext cx="2278894" cy="407099"/>
              </a:xfrm>
              <a:prstGeom prst="rect">
                <a:avLst/>
              </a:prstGeom>
              <a:blipFill rotWithShape="1">
                <a:blip r:embed="rId2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27816" y="2438400"/>
                <a:ext cx="2248308" cy="775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𝐥𝐧</m:t>
                          </m:r>
                        </m:fName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000" b="1" i="0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𝐬𝐢𝐧</m:t>
                                  </m:r>
                                </m:fName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</m:func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</m:rad>
                            </m:den>
                          </m:f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816" y="2438400"/>
                <a:ext cx="2248308" cy="7753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444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Derivative of Logarithmic Function: Example</a:t>
            </a:r>
            <a:endParaRPr lang="vi-VN" dirty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800" u="sng" dirty="0"/>
              <a:t>Solution</a:t>
            </a:r>
            <a:r>
              <a:rPr lang="en-US" sz="2800" dirty="0"/>
              <a:t>:</a:t>
            </a:r>
          </a:p>
          <a:p>
            <a:pPr marL="514350" indent="-514350" eaLnBrk="1" hangingPunct="1">
              <a:buFont typeface="+mj-lt"/>
              <a:buAutoNum type="alphaLcParenR"/>
            </a:pP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pPr marL="514350" indent="-514350" eaLnBrk="1" hangingPunct="1">
              <a:buFont typeface="+mj-lt"/>
              <a:buAutoNum type="alphaLcParenR"/>
            </a:pPr>
            <a:br>
              <a:rPr lang="en-US" sz="2800" dirty="0"/>
            </a:br>
            <a:endParaRPr lang="en-US" sz="2800" dirty="0"/>
          </a:p>
          <a:p>
            <a:pPr marL="0" indent="0" eaLnBrk="1" hangingPunct="1">
              <a:buNone/>
            </a:pP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16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43000" y="1676400"/>
                <a:ext cx="7543800" cy="1009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𝒘𝒊𝒕𝒉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𝒖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𝒘𝒆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𝒉𝒂𝒗𝒆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sz="2000" b="1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𝐥𝐧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676400"/>
                <a:ext cx="7543800" cy="10098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29872" y="4538022"/>
                <a:ext cx="5299528" cy="14055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func>
                            <m:func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sz="2000" b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𝐥𝐧</m:t>
                              </m:r>
                            </m:fName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func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sz="2000" b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𝐥𝐧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𝒔𝒊𝒏𝒙</m:t>
                                  </m:r>
                                </m:e>
                              </m:d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000" b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𝐥𝐧</m:t>
                                  </m:r>
                                </m:fName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en-US" sz="2000" b="1" i="1" dirty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𝒄𝒐𝒔𝒙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𝒔𝒊𝒏𝒙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872" y="4538022"/>
                <a:ext cx="5299528" cy="140557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00200" y="1269301"/>
                <a:ext cx="2278894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𝐥𝐧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269301"/>
                <a:ext cx="2278894" cy="407099"/>
              </a:xfrm>
              <a:prstGeom prst="rect">
                <a:avLst/>
              </a:prstGeom>
              <a:blipFill rotWithShape="1">
                <a:blip r:embed="rId4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47800" y="2806060"/>
                <a:ext cx="5737020" cy="1378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𝐥𝐧</m:t>
                          </m:r>
                        </m:fName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000" b="1" i="0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𝐬𝐢𝐧</m:t>
                                  </m:r>
                                </m:fName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</m:func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sz="2000" b="1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𝐥𝐧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func>
                          <m:func>
                            <m:func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sz="2000" b="1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𝐥𝐧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2000" b="1" i="0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𝐬𝐢𝐧</m:t>
                                      </m:r>
                                    </m:fName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func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sz="2000" b="1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𝐥𝐧</m:t>
                              </m:r>
                            </m:fName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</m:rad>
                            </m:e>
                          </m:func>
                        </m:e>
                      </m:func>
                    </m:oMath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𝐥𝐧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func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𝒔𝒊𝒏𝒙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sz="2000" b="1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𝐥𝐧</m:t>
                              </m:r>
                            </m:fName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806060"/>
                <a:ext cx="5737020" cy="137807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2113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Logarithmic differentiation techniques</a:t>
            </a:r>
            <a:endParaRPr lang="vi-VN" dirty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r>
              <a:rPr lang="en-US" sz="2400" dirty="0"/>
              <a:t>We now consider a technique called </a:t>
            </a:r>
            <a:r>
              <a:rPr lang="en-US" sz="2400" dirty="0">
                <a:solidFill>
                  <a:srgbClr val="0000CC"/>
                </a:solidFill>
              </a:rPr>
              <a:t>logarithmic differentiation</a:t>
            </a:r>
            <a:r>
              <a:rPr lang="en-US" sz="2400" dirty="0"/>
              <a:t> that is useful for differentiating functions that are composed of products, quotients, and power.</a:t>
            </a:r>
          </a:p>
          <a:p>
            <a:r>
              <a:rPr lang="en-US" sz="2400" dirty="0"/>
              <a:t>Consider function </a:t>
            </a:r>
            <a:r>
              <a:rPr lang="en-US" sz="2400" i="1" dirty="0">
                <a:solidFill>
                  <a:srgbClr val="0000CC"/>
                </a:solidFill>
              </a:rPr>
              <a:t>f(x)</a:t>
            </a:r>
            <a:r>
              <a:rPr lang="en-US" sz="2400" dirty="0"/>
              <a:t>:</a:t>
            </a:r>
            <a:endParaRPr lang="en-US" sz="2400" dirty="0">
              <a:cs typeface="Times New Roman" pitchFamily="18" charset="0"/>
            </a:endParaRPr>
          </a:p>
          <a:p>
            <a:endParaRPr lang="en-US" sz="2400" dirty="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sz="2400" dirty="0">
              <a:cs typeface="Times New Roman" pitchFamily="18" charset="0"/>
            </a:endParaRPr>
          </a:p>
          <a:p>
            <a:r>
              <a:rPr lang="en-US" sz="2400" dirty="0">
                <a:cs typeface="Times New Roman" pitchFamily="18" charset="0"/>
              </a:rPr>
              <a:t>Directly calculating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f’(x)</a:t>
            </a:r>
            <a:r>
              <a:rPr lang="en-US" sz="2400" dirty="0">
                <a:cs typeface="Times New Roman" pitchFamily="18" charset="0"/>
              </a:rPr>
              <a:t> is really complex and messy.</a:t>
            </a:r>
          </a:p>
          <a:p>
            <a:r>
              <a:rPr lang="en-US" sz="2400" dirty="0">
                <a:cs typeface="Times New Roman" pitchFamily="18" charset="0"/>
              </a:rPr>
              <a:t>However, if we first take the nature logarithm of both sides, then we have:</a:t>
            </a:r>
            <a:br>
              <a:rPr lang="en-US" sz="2400" dirty="0">
                <a:cs typeface="Times New Roman" pitchFamily="18" charset="0"/>
              </a:rPr>
            </a:br>
            <a:br>
              <a:rPr lang="en-US" sz="2400" dirty="0">
                <a:cs typeface="Times New Roman" pitchFamily="18" charset="0"/>
              </a:rPr>
            </a:br>
            <a:br>
              <a:rPr lang="en-US" sz="2400" dirty="0">
                <a:cs typeface="Times New Roman" pitchFamily="18" charset="0"/>
              </a:rPr>
            </a:br>
            <a:endParaRPr lang="en-US" sz="2400" dirty="0">
              <a:cs typeface="Times New Roman" pitchFamily="18" charset="0"/>
            </a:endParaRPr>
          </a:p>
          <a:p>
            <a:r>
              <a:rPr lang="en-US" sz="2400" dirty="0"/>
              <a:t>Differentiating both sides with respect to </a:t>
            </a:r>
            <a:r>
              <a:rPr lang="en-US" sz="2400" dirty="0">
                <a:solidFill>
                  <a:srgbClr val="0000CC"/>
                </a:solidFill>
              </a:rPr>
              <a:t>x</a:t>
            </a:r>
            <a:endParaRPr lang="vi-VN" sz="2400" dirty="0">
              <a:solidFill>
                <a:srgbClr val="0000CC"/>
              </a:solidFill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17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587645" y="2209800"/>
                <a:ext cx="2965555" cy="785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ad>
                            <m:ra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deg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𝟕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𝟏𝟒</m:t>
                              </m:r>
                            </m:e>
                          </m:rad>
                        </m:num>
                        <m:den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645" y="2209800"/>
                <a:ext cx="2965555" cy="7852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19200" y="4472585"/>
                <a:ext cx="7239098" cy="785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𝐥𝐧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func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𝐥𝐧</m:t>
                          </m:r>
                        </m:fName>
                        <m:e>
                          <m:f>
                            <m:f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ad>
                                <m:rad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deg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𝟕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𝟏𝟒</m:t>
                                  </m:r>
                                </m:e>
                              </m:rad>
                            </m:num>
                            <m:den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𝟒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𝟐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𝐥𝐧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func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𝟕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𝟏𝟒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𝟒</m:t>
                          </m:r>
                          <m:func>
                            <m:func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000" b="1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𝐥𝐧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472585"/>
                <a:ext cx="7239098" cy="7852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162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4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Logarithmic differentiation techniques</a:t>
            </a:r>
            <a:endParaRPr lang="vi-VN" dirty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Differentiating both sides with respect to </a:t>
            </a:r>
            <a:r>
              <a:rPr lang="en-US" sz="2400" dirty="0">
                <a:solidFill>
                  <a:srgbClr val="0000CC"/>
                </a:solidFill>
              </a:rPr>
              <a:t>x</a:t>
            </a:r>
            <a:endParaRPr lang="vi-VN" sz="2400" dirty="0">
              <a:solidFill>
                <a:srgbClr val="0000CC"/>
              </a:solidFill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18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19200" y="762000"/>
                <a:ext cx="7239098" cy="785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𝐥𝐧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func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𝐥𝐧</m:t>
                          </m:r>
                        </m:fName>
                        <m:e>
                          <m:f>
                            <m:f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ad>
                                <m:rad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deg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𝟕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𝟏𝟒</m:t>
                                  </m:r>
                                </m:e>
                              </m:rad>
                            </m:num>
                            <m:den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𝟒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𝟐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𝐥𝐧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func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𝟕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𝟏𝟒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𝟒</m:t>
                          </m:r>
                          <m:func>
                            <m:func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000" b="1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𝐥𝐧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762000"/>
                <a:ext cx="7239098" cy="7852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19200" y="2186585"/>
                <a:ext cx="6800708" cy="2544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</m:func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𝟐</m:t>
                          </m:r>
                          <m:func>
                            <m:func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000" b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𝐥𝐧</m:t>
                              </m:r>
                            </m:fName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func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000" b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𝐥𝐧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𝟕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𝟏𝟒</m:t>
                                  </m:r>
                                </m:e>
                              </m:d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𝟒</m:t>
                              </m:r>
                              <m:func>
                                <m:func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000" b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𝐥𝐧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br>
                  <a:rPr lang="en-US" sz="2000" b="1" i="1" dirty="0">
                    <a:solidFill>
                      <a:srgbClr val="0000CC"/>
                    </a:solidFill>
                    <a:latin typeface="Cambria Math"/>
                  </a:rPr>
                </a:br>
                <a:br>
                  <a:rPr lang="en-US" sz="2000" b="1" i="1" dirty="0">
                    <a:solidFill>
                      <a:srgbClr val="0000CC"/>
                    </a:solidFill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⇔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𝒚</m:t>
                          </m:r>
                        </m:den>
                      </m:f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𝒅𝒚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𝟕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𝟕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𝟏𝟒</m:t>
                              </m:r>
                            </m:e>
                          </m:d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𝟖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en-US" sz="2000" b="1" i="1" dirty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:br>
                  <a:rPr lang="en-US" sz="2000" b="1" i="1" dirty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:endParaRPr lang="vi-VN" sz="2000" b="1" i="1" dirty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⇔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𝒅𝒚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𝒚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den>
                          </m:f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𝟕</m:t>
                              </m:r>
                            </m:num>
                            <m:den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  <m:d>
                                <m:d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𝟕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𝟏𝟒</m:t>
                                  </m:r>
                                </m:e>
                              </m:d>
                            </m:den>
                          </m:f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𝟖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br>
                  <a:rPr lang="en-US" sz="2000" b="1" i="1" dirty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:br>
                  <a:rPr lang="en-US" sz="2000" b="1" i="1" dirty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ad>
                                <m:rad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deg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𝟕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𝟏𝟒</m:t>
                                  </m:r>
                                </m:e>
                              </m:rad>
                            </m:num>
                            <m:den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𝟒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den>
                              </m:f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𝟕</m:t>
                                  </m:r>
                                </m:num>
                                <m:den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  <m:d>
                                    <m:dPr>
                                      <m:ctrlP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𝟕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𝟏𝟒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𝟖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186585"/>
                <a:ext cx="6800708" cy="25444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778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 bwMode="auto">
          <a:xfrm>
            <a:off x="152400" y="76200"/>
            <a:ext cx="899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2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Derivative of Exponential Function</a:t>
            </a:r>
            <a:endParaRPr lang="vi-VN" sz="2800" b="1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39738" y="854075"/>
            <a:ext cx="8399462" cy="3413125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/>
              <a:t>Rule 10: Derivative of exponential functions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If </a:t>
            </a:r>
            <a:r>
              <a:rPr lang="en-US" sz="2400" dirty="0">
                <a:solidFill>
                  <a:srgbClr val="0000CC"/>
                </a:solidFill>
              </a:rPr>
              <a:t>u</a:t>
            </a:r>
            <a:r>
              <a:rPr lang="en-US" sz="2400" dirty="0"/>
              <a:t> is a differentiable function of x 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u=f(x)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, then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76600" y="1512750"/>
                <a:ext cx="2209800" cy="697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</m:sup>
                      </m:sSup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𝐥𝐧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𝒃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512750"/>
                <a:ext cx="2209800" cy="6970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33400" y="47244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See textbook for the proof of this theorem.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153400" y="6512625"/>
            <a:ext cx="9144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 sz="1400" smtClean="0">
                <a:solidFill>
                  <a:schemeClr val="bg1"/>
                </a:solidFill>
              </a:rPr>
              <a:pPr eaLnBrk="1" hangingPunct="1"/>
              <a:t>19</a:t>
            </a:fld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14600" y="3133083"/>
                <a:ext cx="3572669" cy="676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𝒖</m:t>
                          </m:r>
                        </m:sup>
                      </m:sSup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𝐥𝐧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𝒃</m:t>
                          </m:r>
                        </m:e>
                      </m:func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.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𝒅𝒖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133083"/>
                <a:ext cx="3572669" cy="67691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437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3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Contents</a:t>
            </a:r>
            <a:endParaRPr lang="vi-VN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8DBA311C-A687-4C8D-A569-622CB09D3D5F}" type="slidenum">
              <a:rPr lang="en-US">
                <a:solidFill>
                  <a:schemeClr val="bg1"/>
                </a:solidFill>
              </a:rPr>
              <a:pPr eaLnBrk="1" hangingPunct="1"/>
              <a:t>2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609600" y="1014413"/>
            <a:ext cx="4678368" cy="523875"/>
            <a:chOff x="240" y="1647"/>
            <a:chExt cx="2947" cy="330"/>
          </a:xfrm>
        </p:grpSpPr>
        <p:sp>
          <p:nvSpPr>
            <p:cNvPr id="13332" name="Oval 5"/>
            <p:cNvSpPr>
              <a:spLocks noChangeArrowheads="1"/>
            </p:cNvSpPr>
            <p:nvPr/>
          </p:nvSpPr>
          <p:spPr bwMode="auto">
            <a:xfrm>
              <a:off x="240" y="1700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8"/>
                  </a:srgbClr>
                </a:gs>
                <a:gs pos="100000">
                  <a:srgbClr val="00005E"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3333" name="Text Box 6"/>
            <p:cNvSpPr txBox="1">
              <a:spLocks noChangeArrowheads="1"/>
            </p:cNvSpPr>
            <p:nvPr/>
          </p:nvSpPr>
          <p:spPr bwMode="auto">
            <a:xfrm>
              <a:off x="563" y="1647"/>
              <a:ext cx="262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800" dirty="0"/>
                <a:t>Higher-Order Derivatives</a:t>
              </a:r>
            </a:p>
          </p:txBody>
        </p:sp>
      </p:grpSp>
      <p:grpSp>
        <p:nvGrpSpPr>
          <p:cNvPr id="13317" name="Group 7"/>
          <p:cNvGrpSpPr>
            <a:grpSpLocks/>
          </p:cNvGrpSpPr>
          <p:nvPr/>
        </p:nvGrpSpPr>
        <p:grpSpPr bwMode="auto">
          <a:xfrm>
            <a:off x="609600" y="1752600"/>
            <a:ext cx="4149731" cy="523875"/>
            <a:chOff x="240" y="2304"/>
            <a:chExt cx="2614" cy="330"/>
          </a:xfrm>
        </p:grpSpPr>
        <p:sp>
          <p:nvSpPr>
            <p:cNvPr id="13330" name="Oval 8"/>
            <p:cNvSpPr>
              <a:spLocks noChangeArrowheads="1"/>
            </p:cNvSpPr>
            <p:nvPr/>
          </p:nvSpPr>
          <p:spPr bwMode="auto">
            <a:xfrm>
              <a:off x="240" y="2371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8"/>
                  </a:srgbClr>
                </a:gs>
                <a:gs pos="100000">
                  <a:srgbClr val="00005E"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331" name="Text Box 9"/>
            <p:cNvSpPr txBox="1">
              <a:spLocks noChangeArrowheads="1"/>
            </p:cNvSpPr>
            <p:nvPr/>
          </p:nvSpPr>
          <p:spPr bwMode="auto">
            <a:xfrm>
              <a:off x="576" y="2304"/>
              <a:ext cx="227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800" dirty="0"/>
                <a:t>Implicit Differentiation</a:t>
              </a:r>
            </a:p>
          </p:txBody>
        </p:sp>
      </p:grpSp>
      <p:grpSp>
        <p:nvGrpSpPr>
          <p:cNvPr id="13318" name="Group 23"/>
          <p:cNvGrpSpPr>
            <a:grpSpLocks/>
          </p:cNvGrpSpPr>
          <p:nvPr/>
        </p:nvGrpSpPr>
        <p:grpSpPr bwMode="auto">
          <a:xfrm>
            <a:off x="609600" y="2514600"/>
            <a:ext cx="8294699" cy="523875"/>
            <a:chOff x="240" y="2304"/>
            <a:chExt cx="5225" cy="330"/>
          </a:xfrm>
        </p:grpSpPr>
        <p:sp>
          <p:nvSpPr>
            <p:cNvPr id="13328" name="Oval 26"/>
            <p:cNvSpPr>
              <a:spLocks noChangeArrowheads="1"/>
            </p:cNvSpPr>
            <p:nvPr/>
          </p:nvSpPr>
          <p:spPr bwMode="auto">
            <a:xfrm>
              <a:off x="240" y="2371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8"/>
                  </a:srgbClr>
                </a:gs>
                <a:gs pos="100000">
                  <a:srgbClr val="00005E"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3329" name="Text Box 9"/>
            <p:cNvSpPr txBox="1">
              <a:spLocks noChangeArrowheads="1"/>
            </p:cNvSpPr>
            <p:nvPr/>
          </p:nvSpPr>
          <p:spPr bwMode="auto">
            <a:xfrm>
              <a:off x="576" y="2304"/>
              <a:ext cx="488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800" dirty="0"/>
                <a:t>Derivative of logarithmic &amp; exponential function </a:t>
              </a:r>
            </a:p>
          </p:txBody>
        </p:sp>
      </p:grpSp>
      <p:grpSp>
        <p:nvGrpSpPr>
          <p:cNvPr id="13319" name="Group 30"/>
          <p:cNvGrpSpPr>
            <a:grpSpLocks/>
          </p:cNvGrpSpPr>
          <p:nvPr/>
        </p:nvGrpSpPr>
        <p:grpSpPr bwMode="auto">
          <a:xfrm>
            <a:off x="609600" y="3276600"/>
            <a:ext cx="2678115" cy="523875"/>
            <a:chOff x="240" y="2304"/>
            <a:chExt cx="1687" cy="330"/>
          </a:xfrm>
        </p:grpSpPr>
        <p:sp>
          <p:nvSpPr>
            <p:cNvPr id="13326" name="Oval 31"/>
            <p:cNvSpPr>
              <a:spLocks noChangeArrowheads="1"/>
            </p:cNvSpPr>
            <p:nvPr/>
          </p:nvSpPr>
          <p:spPr bwMode="auto">
            <a:xfrm>
              <a:off x="240" y="2371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8"/>
                  </a:srgbClr>
                </a:gs>
                <a:gs pos="100000">
                  <a:srgbClr val="00005E"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3327" name="Text Box 9"/>
            <p:cNvSpPr txBox="1">
              <a:spLocks noChangeArrowheads="1"/>
            </p:cNvSpPr>
            <p:nvPr/>
          </p:nvSpPr>
          <p:spPr bwMode="auto">
            <a:xfrm>
              <a:off x="576" y="2304"/>
              <a:ext cx="135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800" dirty="0"/>
                <a:t>Related rate</a:t>
              </a:r>
            </a:p>
          </p:txBody>
        </p:sp>
      </p:grpSp>
      <p:grpSp>
        <p:nvGrpSpPr>
          <p:cNvPr id="13320" name="Group 33"/>
          <p:cNvGrpSpPr>
            <a:grpSpLocks/>
          </p:cNvGrpSpPr>
          <p:nvPr/>
        </p:nvGrpSpPr>
        <p:grpSpPr bwMode="auto">
          <a:xfrm>
            <a:off x="609600" y="4114800"/>
            <a:ext cx="7251709" cy="523875"/>
            <a:chOff x="240" y="2304"/>
            <a:chExt cx="4568" cy="330"/>
          </a:xfrm>
        </p:grpSpPr>
        <p:sp>
          <p:nvSpPr>
            <p:cNvPr id="13324" name="Oval 34"/>
            <p:cNvSpPr>
              <a:spLocks noChangeArrowheads="1"/>
            </p:cNvSpPr>
            <p:nvPr/>
          </p:nvSpPr>
          <p:spPr bwMode="auto">
            <a:xfrm>
              <a:off x="240" y="2371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8"/>
                  </a:srgbClr>
                </a:gs>
                <a:gs pos="100000">
                  <a:srgbClr val="00005E"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3325" name="Text Box 9"/>
            <p:cNvSpPr txBox="1">
              <a:spLocks noChangeArrowheads="1"/>
            </p:cNvSpPr>
            <p:nvPr/>
          </p:nvSpPr>
          <p:spPr bwMode="auto">
            <a:xfrm>
              <a:off x="576" y="2304"/>
              <a:ext cx="42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800" dirty="0"/>
                <a:t>Differentials &amp; Local linear approximation</a:t>
              </a:r>
            </a:p>
          </p:txBody>
        </p:sp>
      </p:grpSp>
      <p:grpSp>
        <p:nvGrpSpPr>
          <p:cNvPr id="13321" name="Group 18"/>
          <p:cNvGrpSpPr>
            <a:grpSpLocks/>
          </p:cNvGrpSpPr>
          <p:nvPr/>
        </p:nvGrpSpPr>
        <p:grpSpPr bwMode="auto">
          <a:xfrm>
            <a:off x="609600" y="4953000"/>
            <a:ext cx="3052765" cy="523875"/>
            <a:chOff x="240" y="2304"/>
            <a:chExt cx="1923" cy="330"/>
          </a:xfrm>
        </p:grpSpPr>
        <p:sp>
          <p:nvSpPr>
            <p:cNvPr id="13322" name="Oval 19"/>
            <p:cNvSpPr>
              <a:spLocks noChangeArrowheads="1"/>
            </p:cNvSpPr>
            <p:nvPr/>
          </p:nvSpPr>
          <p:spPr bwMode="auto">
            <a:xfrm>
              <a:off x="240" y="2371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8"/>
                  </a:srgbClr>
                </a:gs>
                <a:gs pos="100000">
                  <a:srgbClr val="00005E"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3323" name="Text Box 9"/>
            <p:cNvSpPr txBox="1">
              <a:spLocks noChangeArrowheads="1"/>
            </p:cNvSpPr>
            <p:nvPr/>
          </p:nvSpPr>
          <p:spPr bwMode="auto">
            <a:xfrm>
              <a:off x="576" y="2304"/>
              <a:ext cx="158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800" dirty="0" err="1"/>
                <a:t>L’Hôpital’s</a:t>
              </a:r>
              <a:r>
                <a:rPr lang="en-US" sz="2800" dirty="0"/>
                <a:t> rule</a:t>
              </a:r>
            </a:p>
          </p:txBody>
        </p:sp>
      </p:grp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Derivative of Exponential Function: Example</a:t>
            </a:r>
            <a:endParaRPr lang="vi-VN" dirty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800" dirty="0"/>
              <a:t>Find the derivative of:</a:t>
            </a:r>
            <a:br>
              <a:rPr lang="en-US" sz="2800" dirty="0"/>
            </a:br>
            <a:endParaRPr lang="en-US" sz="2800" dirty="0"/>
          </a:p>
          <a:p>
            <a:pPr eaLnBrk="1" hangingPunct="1"/>
            <a:r>
              <a:rPr lang="en-US" sz="2800" u="sng" dirty="0"/>
              <a:t>Solution</a:t>
            </a:r>
            <a:r>
              <a:rPr lang="en-US" sz="2800" dirty="0"/>
              <a:t>:</a:t>
            </a:r>
          </a:p>
          <a:p>
            <a:pPr eaLnBrk="1" hangingPunct="1"/>
            <a:r>
              <a:rPr lang="en-US" sz="2800" dirty="0"/>
              <a:t>Let, </a:t>
            </a:r>
          </a:p>
          <a:p>
            <a:pPr marL="0" indent="0" eaLnBrk="1" hangingPunct="1">
              <a:buNone/>
            </a:pP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20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48191" y="1241178"/>
                <a:ext cx="1891543" cy="410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e>
                          </m:d>
                        </m:e>
                        <m:sup>
                          <m:func>
                            <m:func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191" y="1241178"/>
                <a:ext cx="1891543" cy="410112"/>
              </a:xfrm>
              <a:prstGeom prst="rect">
                <a:avLst/>
              </a:prstGeom>
              <a:blipFill rotWithShape="1">
                <a:blip r:embed="rId2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24000" y="2180688"/>
                <a:ext cx="12691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𝒖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180688"/>
                <a:ext cx="126919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47800" y="2667000"/>
                <a:ext cx="7252883" cy="676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𝒖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𝒖</m:t>
                          </m:r>
                        </m:sup>
                      </m:sSup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𝐥𝐧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𝒅𝒖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𝒅𝒙</m:t>
                              </m:r>
                            </m:den>
                          </m:f>
                        </m:e>
                      </m:func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e>
                          </m:d>
                        </m:e>
                        <m: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𝒖</m:t>
                          </m:r>
                        </m:sup>
                      </m:sSup>
                      <m:func>
                        <m:func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US" sz="2000" b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𝐥𝐧</m:t>
                          </m:r>
                        </m:fName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  <m:f>
                            <m:f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𝒅</m:t>
                              </m:r>
                            </m:num>
                            <m:den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𝒅𝒙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𝒔𝒊𝒏𝒙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𝒖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sz="2000" b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𝐥𝐧</m:t>
                              </m:r>
                            </m:fName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  <m:func>
                                <m:func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000" b="1" i="0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𝐜𝐨𝐬</m:t>
                                  </m:r>
                                </m:fName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667000"/>
                <a:ext cx="7252883" cy="67691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47800" y="3581400"/>
                <a:ext cx="3222934" cy="407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)=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𝐥𝐧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𝒔𝒊𝒏𝒙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.</m:t>
                          </m:r>
                          <m:func>
                            <m:func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sz="2000" b="1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581400"/>
                <a:ext cx="3222934" cy="407997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427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D4E9A641-2692-4982-97B5-6A298CF7802E}" type="slidenum">
              <a:rPr lang="en-US">
                <a:solidFill>
                  <a:schemeClr val="bg1"/>
                </a:solidFill>
              </a:rPr>
              <a:pPr eaLnBrk="1" hangingPunct="1"/>
              <a:t>21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13392"/>
            <a:ext cx="9144000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Related rates</a:t>
            </a:r>
            <a:endParaRPr lang="vi-VN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589124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Related rates problem</a:t>
            </a:r>
            <a:endParaRPr lang="vi-VN" dirty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400" dirty="0"/>
              <a:t>In a </a:t>
            </a:r>
            <a:r>
              <a:rPr lang="en-US" sz="2400" dirty="0">
                <a:solidFill>
                  <a:srgbClr val="0000CC"/>
                </a:solidFill>
              </a:rPr>
              <a:t>related-rates problem</a:t>
            </a:r>
            <a:r>
              <a:rPr lang="en-US" sz="2400" dirty="0"/>
              <a:t>, the idea is to </a:t>
            </a:r>
            <a:r>
              <a:rPr lang="en-US" sz="2400" dirty="0">
                <a:solidFill>
                  <a:srgbClr val="0000CC"/>
                </a:solidFill>
              </a:rPr>
              <a:t>compute</a:t>
            </a:r>
            <a:r>
              <a:rPr lang="en-US" sz="2400" dirty="0"/>
              <a:t> the </a:t>
            </a:r>
            <a:r>
              <a:rPr lang="en-US" sz="2400" dirty="0">
                <a:solidFill>
                  <a:srgbClr val="0000CC"/>
                </a:solidFill>
              </a:rPr>
              <a:t>rate of change</a:t>
            </a:r>
            <a:r>
              <a:rPr lang="en-US" sz="2400" dirty="0"/>
              <a:t> of </a:t>
            </a:r>
            <a:r>
              <a:rPr lang="en-US" sz="2400" dirty="0">
                <a:solidFill>
                  <a:srgbClr val="0000CC"/>
                </a:solidFill>
              </a:rPr>
              <a:t>one quantity</a:t>
            </a:r>
            <a:r>
              <a:rPr lang="en-US" sz="2400" dirty="0"/>
              <a:t> in terms of the rate of change of </a:t>
            </a:r>
            <a:r>
              <a:rPr lang="en-US" sz="2400" dirty="0">
                <a:solidFill>
                  <a:srgbClr val="0000CC"/>
                </a:solidFill>
              </a:rPr>
              <a:t>another quantity</a:t>
            </a:r>
            <a:r>
              <a:rPr lang="en-US" sz="2400" dirty="0"/>
              <a:t>—which may be more easily measured.</a:t>
            </a:r>
            <a:br>
              <a:rPr lang="en-US" sz="2400" dirty="0"/>
            </a:br>
            <a:endParaRPr lang="en-US" sz="2400" dirty="0"/>
          </a:p>
          <a:p>
            <a:pPr eaLnBrk="1" hangingPunct="1"/>
            <a:r>
              <a:rPr lang="en-US" sz="2400" dirty="0"/>
              <a:t>Consider the following examples:</a:t>
            </a:r>
            <a:br>
              <a:rPr lang="en-US" sz="2400" dirty="0"/>
            </a:br>
            <a:endParaRPr lang="en-US" sz="2400" dirty="0"/>
          </a:p>
          <a:p>
            <a:pPr eaLnBrk="1" hangingPunct="1"/>
            <a:r>
              <a:rPr lang="en-US" sz="2400" dirty="0"/>
              <a:t>A ladder 10 </a:t>
            </a:r>
            <a:r>
              <a:rPr lang="en-US" sz="2400" dirty="0" err="1"/>
              <a:t>ft</a:t>
            </a:r>
            <a:r>
              <a:rPr lang="en-US" sz="2400" dirty="0"/>
              <a:t> long rests against </a:t>
            </a:r>
            <a:br>
              <a:rPr lang="en-US" sz="2400" dirty="0"/>
            </a:br>
            <a:r>
              <a:rPr lang="en-US" sz="2400" dirty="0"/>
              <a:t>a vertical wall. If the bottom of </a:t>
            </a:r>
            <a:br>
              <a:rPr lang="en-US" sz="2400" dirty="0"/>
            </a:br>
            <a:r>
              <a:rPr lang="en-US" sz="2400" dirty="0"/>
              <a:t>the ladder slides away from the </a:t>
            </a:r>
            <a:br>
              <a:rPr lang="en-US" sz="2400" dirty="0"/>
            </a:br>
            <a:r>
              <a:rPr lang="en-US" sz="2400" dirty="0"/>
              <a:t>wall at a rate of 1 </a:t>
            </a:r>
            <a:r>
              <a:rPr lang="en-US" sz="2400" dirty="0" err="1"/>
              <a:t>ft</a:t>
            </a:r>
            <a:r>
              <a:rPr lang="en-US" sz="2400" dirty="0"/>
              <a:t>/s, how fast </a:t>
            </a:r>
            <a:br>
              <a:rPr lang="en-US" sz="2400" dirty="0"/>
            </a:br>
            <a:r>
              <a:rPr lang="en-US" sz="2400" dirty="0"/>
              <a:t>is the top of the ladder sliding </a:t>
            </a:r>
            <a:br>
              <a:rPr lang="en-US" sz="2400" dirty="0"/>
            </a:br>
            <a:r>
              <a:rPr lang="en-US" sz="2400" dirty="0"/>
              <a:t>down the wall when the bottom </a:t>
            </a:r>
            <a:br>
              <a:rPr lang="en-US" sz="2400" dirty="0"/>
            </a:br>
            <a:r>
              <a:rPr lang="en-US" sz="2400" dirty="0"/>
              <a:t>of the ladder is 6 </a:t>
            </a:r>
            <a:r>
              <a:rPr lang="en-US" sz="2400" dirty="0" err="1"/>
              <a:t>ft</a:t>
            </a:r>
            <a:r>
              <a:rPr lang="en-US" sz="2400" dirty="0"/>
              <a:t> from the wall?</a:t>
            </a:r>
            <a:endParaRPr lang="vi-VN" sz="24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22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2" y="2667000"/>
            <a:ext cx="3430588" cy="332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4131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Related rates problem</a:t>
            </a:r>
            <a:endParaRPr lang="vi-VN" dirty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400" dirty="0"/>
              <a:t>Let </a:t>
            </a:r>
            <a:r>
              <a:rPr lang="en-US" sz="2400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feet be the distance from the bottom of the ladder to the wall and </a:t>
            </a:r>
            <a:r>
              <a:rPr lang="en-US" sz="2400" dirty="0">
                <a:solidFill>
                  <a:srgbClr val="0000CC"/>
                </a:solidFill>
              </a:rPr>
              <a:t>y</a:t>
            </a:r>
            <a:r>
              <a:rPr lang="en-US" sz="2400" dirty="0"/>
              <a:t> feet the distance from the top of the ladder to the ground.</a:t>
            </a:r>
            <a:br>
              <a:rPr lang="en-US" sz="2400" dirty="0"/>
            </a:br>
            <a:endParaRPr lang="en-US" sz="2400" dirty="0"/>
          </a:p>
          <a:p>
            <a:pPr eaLnBrk="1" hangingPunct="1"/>
            <a:r>
              <a:rPr lang="en-US" sz="2400" dirty="0"/>
              <a:t>Note that </a:t>
            </a:r>
            <a:r>
              <a:rPr lang="en-US" sz="2400" dirty="0">
                <a:solidFill>
                  <a:srgbClr val="0000CC"/>
                </a:solidFill>
              </a:rPr>
              <a:t>x and y are both functions of t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(time, measured in seconds).</a:t>
            </a:r>
            <a:br>
              <a:rPr lang="en-US" sz="2400" dirty="0"/>
            </a:br>
            <a:endParaRPr lang="en-US" sz="2400" dirty="0"/>
          </a:p>
          <a:p>
            <a:pPr eaLnBrk="1" hangingPunct="1"/>
            <a:r>
              <a:rPr lang="en-US" sz="2400" dirty="0"/>
              <a:t>We are </a:t>
            </a:r>
            <a:r>
              <a:rPr lang="en-US" sz="2400" dirty="0">
                <a:solidFill>
                  <a:srgbClr val="0000CC"/>
                </a:solidFill>
              </a:rPr>
              <a:t>given</a:t>
            </a:r>
            <a:r>
              <a:rPr lang="en-US" sz="2400" dirty="0"/>
              <a:t> that </a:t>
            </a:r>
            <a:r>
              <a:rPr lang="en-US" sz="2400" dirty="0">
                <a:solidFill>
                  <a:srgbClr val="0000CC"/>
                </a:solidFill>
              </a:rPr>
              <a:t>dx / </a:t>
            </a:r>
            <a:r>
              <a:rPr lang="en-US" sz="2400" dirty="0" err="1">
                <a:solidFill>
                  <a:srgbClr val="0000CC"/>
                </a:solidFill>
              </a:rPr>
              <a:t>dt</a:t>
            </a:r>
            <a:r>
              <a:rPr lang="en-US" sz="2400" dirty="0">
                <a:solidFill>
                  <a:srgbClr val="0000CC"/>
                </a:solidFill>
              </a:rPr>
              <a:t> = 1</a:t>
            </a:r>
            <a:r>
              <a:rPr lang="en-US" sz="2400" dirty="0"/>
              <a:t> </a:t>
            </a:r>
            <a:r>
              <a:rPr lang="en-US" sz="2400" dirty="0" err="1"/>
              <a:t>ft</a:t>
            </a:r>
            <a:r>
              <a:rPr lang="en-US" sz="2400" dirty="0"/>
              <a:t>/s </a:t>
            </a:r>
            <a:br>
              <a:rPr lang="en-US" sz="2400" dirty="0"/>
            </a:br>
            <a:r>
              <a:rPr lang="en-US" sz="2400" dirty="0"/>
              <a:t>and we are asked to find </a:t>
            </a:r>
            <a:r>
              <a:rPr lang="en-US" sz="2400" dirty="0" err="1">
                <a:solidFill>
                  <a:srgbClr val="0000CC"/>
                </a:solidFill>
              </a:rPr>
              <a:t>dy</a:t>
            </a:r>
            <a:r>
              <a:rPr lang="en-US" sz="2400" dirty="0">
                <a:solidFill>
                  <a:srgbClr val="0000CC"/>
                </a:solidFill>
              </a:rPr>
              <a:t> / </a:t>
            </a:r>
            <a:r>
              <a:rPr lang="en-US" sz="2400" dirty="0" err="1">
                <a:solidFill>
                  <a:srgbClr val="0000CC"/>
                </a:solidFill>
              </a:rPr>
              <a:t>dt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>
                <a:solidFill>
                  <a:srgbClr val="0000CC"/>
                </a:solidFill>
              </a:rPr>
              <a:t>when x = 6 ft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23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835275"/>
            <a:ext cx="3540125" cy="348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7304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Related rates problem</a:t>
            </a:r>
            <a:endParaRPr lang="vi-VN" dirty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400" dirty="0"/>
              <a:t>A water tank has the shape of an inverted circular cone with base radius 2m and height 4 m. </a:t>
            </a:r>
          </a:p>
          <a:p>
            <a:pPr eaLnBrk="1" hangingPunct="1"/>
            <a:r>
              <a:rPr lang="en-US" sz="2400" dirty="0"/>
              <a:t>If water is being pumped into the tank at a rate of 2m</a:t>
            </a:r>
            <a:r>
              <a:rPr lang="en-US" sz="2400" b="1" baseline="30000" dirty="0"/>
              <a:t>3</a:t>
            </a:r>
            <a:r>
              <a:rPr lang="en-US" sz="2400" dirty="0"/>
              <a:t>/min, find the rate at which the water level is rising when the water is 3m deep.</a:t>
            </a:r>
            <a:br>
              <a:rPr lang="en-US" sz="2400" dirty="0"/>
            </a:br>
            <a:endParaRPr lang="en-US" sz="2400" dirty="0"/>
          </a:p>
          <a:p>
            <a:pPr eaLnBrk="1" hangingPunct="1"/>
            <a:r>
              <a:rPr lang="en-US" sz="2400" dirty="0"/>
              <a:t>We can sketch the cone and </a:t>
            </a:r>
            <a:br>
              <a:rPr lang="en-US" sz="2400" dirty="0"/>
            </a:br>
            <a:r>
              <a:rPr lang="en-US" sz="2400" dirty="0"/>
              <a:t>label it.</a:t>
            </a:r>
          </a:p>
          <a:p>
            <a:pPr lvl="1" eaLnBrk="1" hangingPunct="1"/>
            <a:r>
              <a:rPr lang="en-US" sz="2200" dirty="0"/>
              <a:t>V is the volume of the water.</a:t>
            </a:r>
          </a:p>
          <a:p>
            <a:pPr lvl="1" eaLnBrk="1" hangingPunct="1"/>
            <a:r>
              <a:rPr lang="en-US" sz="2200" dirty="0"/>
              <a:t>r is the radius of the surface.</a:t>
            </a:r>
          </a:p>
          <a:p>
            <a:pPr lvl="1" eaLnBrk="1" hangingPunct="1"/>
            <a:r>
              <a:rPr lang="en-US" sz="2200" dirty="0"/>
              <a:t>h is the height of the water at time t, </a:t>
            </a:r>
            <a:br>
              <a:rPr lang="en-US" sz="2200" dirty="0"/>
            </a:br>
            <a:r>
              <a:rPr lang="en-US" sz="2200" dirty="0"/>
              <a:t>where t is measured in minutes.</a:t>
            </a:r>
            <a:endParaRPr lang="vi-VN" sz="22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24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Picture 5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819400"/>
            <a:ext cx="3675063" cy="344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0542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Related rates problem</a:t>
            </a:r>
            <a:endParaRPr lang="vi-VN" dirty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800" dirty="0"/>
              <a:t>We are </a:t>
            </a:r>
            <a:r>
              <a:rPr lang="en-US" sz="2800" dirty="0">
                <a:solidFill>
                  <a:srgbClr val="0000CC"/>
                </a:solidFill>
              </a:rPr>
              <a:t>given</a:t>
            </a:r>
            <a:r>
              <a:rPr lang="en-US" sz="2800" dirty="0"/>
              <a:t> that </a:t>
            </a:r>
            <a:r>
              <a:rPr lang="en-US" sz="2800" i="1" dirty="0" err="1">
                <a:solidFill>
                  <a:srgbClr val="0000CC"/>
                </a:solidFill>
              </a:rPr>
              <a:t>dV</a:t>
            </a:r>
            <a:r>
              <a:rPr lang="en-US" sz="2800" i="1" dirty="0">
                <a:solidFill>
                  <a:srgbClr val="0000CC"/>
                </a:solidFill>
              </a:rPr>
              <a:t> </a:t>
            </a:r>
            <a:r>
              <a:rPr lang="en-US" sz="2800" dirty="0">
                <a:solidFill>
                  <a:srgbClr val="0000CC"/>
                </a:solidFill>
              </a:rPr>
              <a:t>/</a:t>
            </a:r>
            <a:r>
              <a:rPr lang="en-US" sz="2800" i="1" dirty="0">
                <a:solidFill>
                  <a:srgbClr val="0000CC"/>
                </a:solidFill>
              </a:rPr>
              <a:t> </a:t>
            </a:r>
            <a:r>
              <a:rPr lang="en-US" sz="2800" i="1" dirty="0" err="1">
                <a:solidFill>
                  <a:srgbClr val="0000CC"/>
                </a:solidFill>
              </a:rPr>
              <a:t>dt</a:t>
            </a:r>
            <a:r>
              <a:rPr lang="en-US" sz="2800" i="1" dirty="0">
                <a:solidFill>
                  <a:srgbClr val="0000CC"/>
                </a:solidFill>
              </a:rPr>
              <a:t> = </a:t>
            </a:r>
            <a:r>
              <a:rPr lang="en-US" sz="2800" dirty="0">
                <a:solidFill>
                  <a:srgbClr val="0000CC"/>
                </a:solidFill>
              </a:rPr>
              <a:t>2m</a:t>
            </a:r>
            <a:r>
              <a:rPr lang="en-US" sz="2800" baseline="30000" dirty="0">
                <a:solidFill>
                  <a:srgbClr val="0000CC"/>
                </a:solidFill>
              </a:rPr>
              <a:t>3</a:t>
            </a:r>
            <a:r>
              <a:rPr lang="en-US" sz="2800" dirty="0">
                <a:solidFill>
                  <a:srgbClr val="0000CC"/>
                </a:solidFill>
              </a:rPr>
              <a:t>/min</a:t>
            </a:r>
            <a:r>
              <a:rPr lang="en-US" sz="2800" dirty="0"/>
              <a:t> and we are </a:t>
            </a:r>
            <a:r>
              <a:rPr lang="en-US" sz="2800" dirty="0">
                <a:solidFill>
                  <a:srgbClr val="0000CC"/>
                </a:solidFill>
              </a:rPr>
              <a:t>asked to find </a:t>
            </a:r>
            <a:r>
              <a:rPr lang="en-US" sz="2800" i="1" dirty="0">
                <a:solidFill>
                  <a:srgbClr val="0000CC"/>
                </a:solidFill>
              </a:rPr>
              <a:t>dh </a:t>
            </a:r>
            <a:r>
              <a:rPr lang="en-US" sz="2800" dirty="0">
                <a:solidFill>
                  <a:srgbClr val="0000CC"/>
                </a:solidFill>
              </a:rPr>
              <a:t>/</a:t>
            </a:r>
            <a:r>
              <a:rPr lang="en-US" sz="2800" i="1" dirty="0">
                <a:solidFill>
                  <a:srgbClr val="0000CC"/>
                </a:solidFill>
              </a:rPr>
              <a:t> </a:t>
            </a:r>
            <a:r>
              <a:rPr lang="en-US" sz="2800" i="1" dirty="0" err="1">
                <a:solidFill>
                  <a:srgbClr val="0000CC"/>
                </a:solidFill>
              </a:rPr>
              <a:t>dt</a:t>
            </a:r>
            <a:r>
              <a:rPr lang="en-US" sz="2800" i="1" dirty="0"/>
              <a:t> </a:t>
            </a:r>
            <a:r>
              <a:rPr lang="en-US" sz="2800" dirty="0"/>
              <a:t>when </a:t>
            </a:r>
            <a:r>
              <a:rPr lang="en-US" sz="2800" i="1" dirty="0">
                <a:solidFill>
                  <a:srgbClr val="0000CC"/>
                </a:solidFill>
              </a:rPr>
              <a:t>h</a:t>
            </a:r>
            <a:r>
              <a:rPr lang="en-US" sz="2800" dirty="0">
                <a:solidFill>
                  <a:srgbClr val="0000CC"/>
                </a:solidFill>
              </a:rPr>
              <a:t> is 3</a:t>
            </a:r>
            <a:r>
              <a:rPr lang="en-US" sz="2800" dirty="0"/>
              <a:t> m.</a:t>
            </a:r>
          </a:p>
          <a:p>
            <a:pPr eaLnBrk="1" hangingPunct="1"/>
            <a:endParaRPr lang="vi-VN" sz="22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25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Picture 5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819400"/>
            <a:ext cx="3675063" cy="344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790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 bwMode="auto">
          <a:xfrm>
            <a:off x="152400" y="76200"/>
            <a:ext cx="899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2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Guidelines to solve related-rate problems</a:t>
            </a:r>
            <a:endParaRPr lang="vi-VN" sz="2800" b="1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39738" y="854075"/>
            <a:ext cx="8399462" cy="5013325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pPr marL="571500" indent="-349250">
              <a:lnSpc>
                <a:spcPct val="90000"/>
              </a:lnSpc>
              <a:buFont typeface="Arial Unicode MS" pitchFamily="34" charset="-128"/>
              <a:buAutoNum type="arabicPeriod"/>
            </a:pPr>
            <a:r>
              <a:rPr lang="en-US" sz="2400" dirty="0"/>
              <a:t>Assign a </a:t>
            </a:r>
            <a:r>
              <a:rPr lang="en-US" sz="2400" dirty="0">
                <a:solidFill>
                  <a:srgbClr val="0000CC"/>
                </a:solidFill>
              </a:rPr>
              <a:t>variable</a:t>
            </a:r>
            <a:r>
              <a:rPr lang="en-US" sz="2400" dirty="0"/>
              <a:t> to each quantity.</a:t>
            </a:r>
            <a:br>
              <a:rPr lang="en-US" sz="2400" dirty="0"/>
            </a:br>
            <a:endParaRPr lang="en-US" sz="2400" dirty="0"/>
          </a:p>
          <a:p>
            <a:pPr marL="571500" indent="-349250">
              <a:lnSpc>
                <a:spcPct val="90000"/>
              </a:lnSpc>
              <a:buFont typeface="Arial Unicode MS" pitchFamily="34" charset="-128"/>
              <a:buAutoNum type="arabicPeriod"/>
            </a:pPr>
            <a:r>
              <a:rPr lang="en-US" sz="2400" dirty="0"/>
              <a:t>Write the given </a:t>
            </a:r>
            <a:r>
              <a:rPr lang="en-US" sz="2400" dirty="0">
                <a:solidFill>
                  <a:srgbClr val="0000CC"/>
                </a:solidFill>
              </a:rPr>
              <a:t>values</a:t>
            </a:r>
            <a:r>
              <a:rPr lang="en-US" sz="2400" dirty="0"/>
              <a:t> of the variables and their </a:t>
            </a:r>
            <a:r>
              <a:rPr lang="en-US" sz="2400" dirty="0">
                <a:solidFill>
                  <a:srgbClr val="0000CC"/>
                </a:solidFill>
              </a:rPr>
              <a:t>rate of change</a:t>
            </a:r>
            <a:r>
              <a:rPr lang="en-US" sz="2400" dirty="0"/>
              <a:t> with respect to </a:t>
            </a:r>
            <a:r>
              <a:rPr lang="en-US" sz="2400" i="1" dirty="0">
                <a:solidFill>
                  <a:srgbClr val="0000CC"/>
                </a:solidFill>
              </a:rPr>
              <a:t>t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/>
          </a:p>
          <a:p>
            <a:pPr marL="571500" indent="-349250">
              <a:lnSpc>
                <a:spcPct val="90000"/>
              </a:lnSpc>
              <a:buFont typeface="Arial Unicode MS" pitchFamily="34" charset="-128"/>
              <a:buAutoNum type="arabicPeriod"/>
            </a:pPr>
            <a:r>
              <a:rPr lang="en-US" sz="2400" dirty="0"/>
              <a:t>Find an </a:t>
            </a:r>
            <a:r>
              <a:rPr lang="en-US" sz="2400" dirty="0">
                <a:solidFill>
                  <a:srgbClr val="0000CC"/>
                </a:solidFill>
              </a:rPr>
              <a:t>equation</a:t>
            </a:r>
            <a:r>
              <a:rPr lang="en-US" sz="2400" dirty="0"/>
              <a:t> giving the </a:t>
            </a:r>
            <a:r>
              <a:rPr lang="en-US" sz="2400" dirty="0">
                <a:solidFill>
                  <a:srgbClr val="0000CC"/>
                </a:solidFill>
              </a:rPr>
              <a:t>relationship</a:t>
            </a:r>
            <a:r>
              <a:rPr lang="en-US" sz="2400" dirty="0"/>
              <a:t> between the variables.</a:t>
            </a:r>
            <a:br>
              <a:rPr lang="en-US" sz="2400" dirty="0"/>
            </a:br>
            <a:endParaRPr lang="en-US" sz="2400" dirty="0"/>
          </a:p>
          <a:p>
            <a:pPr marL="571500" indent="-349250">
              <a:lnSpc>
                <a:spcPct val="90000"/>
              </a:lnSpc>
              <a:buFont typeface="Arial Unicode MS" pitchFamily="34" charset="-128"/>
              <a:buAutoNum type="arabicPeriod"/>
            </a:pPr>
            <a:r>
              <a:rPr lang="en-US" sz="2400" dirty="0">
                <a:solidFill>
                  <a:srgbClr val="0000CC"/>
                </a:solidFill>
              </a:rPr>
              <a:t>Differentiate</a:t>
            </a:r>
            <a:r>
              <a:rPr lang="en-US" sz="2400" dirty="0"/>
              <a:t> both sides of the equation </a:t>
            </a:r>
            <a:r>
              <a:rPr lang="en-US" sz="2400" dirty="0">
                <a:solidFill>
                  <a:srgbClr val="0000CC"/>
                </a:solidFill>
              </a:rPr>
              <a:t>implicitly</a:t>
            </a:r>
            <a:r>
              <a:rPr lang="en-US" sz="2400" dirty="0"/>
              <a:t> with respect to </a:t>
            </a:r>
            <a:r>
              <a:rPr lang="en-US" sz="2400" i="1" dirty="0">
                <a:solidFill>
                  <a:srgbClr val="0000CC"/>
                </a:solidFill>
              </a:rPr>
              <a:t>t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/>
          </a:p>
          <a:p>
            <a:pPr marL="571500" indent="-349250">
              <a:lnSpc>
                <a:spcPct val="90000"/>
              </a:lnSpc>
              <a:buFont typeface="Arial Unicode MS" pitchFamily="34" charset="-128"/>
              <a:buAutoNum type="arabicPeriod"/>
            </a:pPr>
            <a:r>
              <a:rPr lang="en-US" sz="2400" dirty="0">
                <a:solidFill>
                  <a:srgbClr val="0000CC"/>
                </a:solidFill>
              </a:rPr>
              <a:t>Replace</a:t>
            </a:r>
            <a:r>
              <a:rPr lang="en-US" sz="2400" dirty="0"/>
              <a:t> the </a:t>
            </a:r>
            <a:r>
              <a:rPr lang="en-US" sz="2400" dirty="0">
                <a:solidFill>
                  <a:srgbClr val="0000CC"/>
                </a:solidFill>
              </a:rPr>
              <a:t>variables</a:t>
            </a:r>
            <a:r>
              <a:rPr lang="en-US" sz="2400" dirty="0"/>
              <a:t> and their </a:t>
            </a:r>
            <a:r>
              <a:rPr lang="en-US" sz="2400" dirty="0">
                <a:solidFill>
                  <a:srgbClr val="0000CC"/>
                </a:solidFill>
              </a:rPr>
              <a:t>derivatives</a:t>
            </a:r>
            <a:r>
              <a:rPr lang="en-US" sz="2400" dirty="0"/>
              <a:t> by the numerical data found in </a:t>
            </a:r>
            <a:r>
              <a:rPr lang="en-US" sz="2400" dirty="0">
                <a:solidFill>
                  <a:srgbClr val="0000CC"/>
                </a:solidFill>
              </a:rPr>
              <a:t>step 2</a:t>
            </a:r>
            <a:r>
              <a:rPr lang="en-US" sz="2400" dirty="0"/>
              <a:t> and solve the equation          for the required rate of change.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153400" y="6512625"/>
            <a:ext cx="9144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 sz="1400" smtClean="0">
                <a:solidFill>
                  <a:schemeClr val="bg1"/>
                </a:solidFill>
              </a:rPr>
              <a:pPr eaLnBrk="1" hangingPunct="1"/>
              <a:t>26</a:t>
            </a:fld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5897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Solve related rates problem: Example</a:t>
            </a:r>
            <a:endParaRPr lang="vi-VN" dirty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400" dirty="0"/>
              <a:t>Consider the </a:t>
            </a:r>
            <a:r>
              <a:rPr lang="en-US" sz="2400" dirty="0">
                <a:solidFill>
                  <a:srgbClr val="0000CC"/>
                </a:solidFill>
              </a:rPr>
              <a:t>ladder problem</a:t>
            </a:r>
            <a:r>
              <a:rPr lang="en-US" sz="2400" dirty="0"/>
              <a:t> before.</a:t>
            </a:r>
          </a:p>
          <a:p>
            <a:pPr eaLnBrk="1" hangingPunct="1"/>
            <a:r>
              <a:rPr lang="en-US" sz="2400" u="sng" dirty="0"/>
              <a:t>Solution</a:t>
            </a:r>
            <a:r>
              <a:rPr lang="en-US" sz="2400" dirty="0"/>
              <a:t>:</a:t>
            </a:r>
          </a:p>
          <a:p>
            <a:pPr eaLnBrk="1" hangingPunct="1"/>
            <a:r>
              <a:rPr lang="en-US" sz="2400" dirty="0">
                <a:solidFill>
                  <a:srgbClr val="0000CC"/>
                </a:solidFill>
              </a:rPr>
              <a:t>Step 1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Let </a:t>
            </a:r>
            <a:r>
              <a:rPr lang="en-US" sz="2400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feet be the distance from </a:t>
            </a:r>
            <a:br>
              <a:rPr lang="en-US" sz="2400" dirty="0"/>
            </a:br>
            <a:r>
              <a:rPr lang="en-US" sz="2400" dirty="0"/>
              <a:t>the bottom of the ladder to the wall</a:t>
            </a:r>
            <a:br>
              <a:rPr lang="en-US" sz="2400" dirty="0"/>
            </a:br>
            <a:r>
              <a:rPr lang="en-US" sz="2400" dirty="0"/>
              <a:t>and </a:t>
            </a:r>
            <a:r>
              <a:rPr lang="en-US" sz="2400" dirty="0">
                <a:solidFill>
                  <a:srgbClr val="0000CC"/>
                </a:solidFill>
              </a:rPr>
              <a:t>y</a:t>
            </a:r>
            <a:r>
              <a:rPr lang="en-US" sz="2400" dirty="0"/>
              <a:t> feet the distance from the</a:t>
            </a:r>
            <a:br>
              <a:rPr lang="en-US" sz="2400" dirty="0"/>
            </a:br>
            <a:r>
              <a:rPr lang="en-US" sz="2400" dirty="0"/>
              <a:t>top of the ladder to the ground.</a:t>
            </a:r>
          </a:p>
          <a:p>
            <a:pPr eaLnBrk="1" hangingPunct="1"/>
            <a:r>
              <a:rPr lang="en-US" sz="2400" dirty="0">
                <a:solidFill>
                  <a:srgbClr val="0000CC"/>
                </a:solidFill>
              </a:rPr>
              <a:t>Step 2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We are </a:t>
            </a:r>
            <a:r>
              <a:rPr lang="en-US" sz="2400" dirty="0">
                <a:solidFill>
                  <a:srgbClr val="0000CC"/>
                </a:solidFill>
              </a:rPr>
              <a:t>given</a:t>
            </a:r>
            <a:r>
              <a:rPr lang="en-US" sz="2400" dirty="0"/>
              <a:t> that </a:t>
            </a:r>
            <a:r>
              <a:rPr lang="en-US" sz="2400" dirty="0">
                <a:solidFill>
                  <a:srgbClr val="0000CC"/>
                </a:solidFill>
              </a:rPr>
              <a:t>dx / </a:t>
            </a:r>
            <a:r>
              <a:rPr lang="en-US" sz="2400" dirty="0" err="1">
                <a:solidFill>
                  <a:srgbClr val="0000CC"/>
                </a:solidFill>
              </a:rPr>
              <a:t>dt</a:t>
            </a:r>
            <a:r>
              <a:rPr lang="en-US" sz="2400" dirty="0">
                <a:solidFill>
                  <a:srgbClr val="0000CC"/>
                </a:solidFill>
              </a:rPr>
              <a:t> = 1</a:t>
            </a:r>
            <a:r>
              <a:rPr lang="en-US" sz="2400" dirty="0"/>
              <a:t> </a:t>
            </a:r>
            <a:r>
              <a:rPr lang="en-US" sz="2400" dirty="0" err="1"/>
              <a:t>ft</a:t>
            </a:r>
            <a:r>
              <a:rPr lang="en-US" sz="2400" dirty="0"/>
              <a:t>/s </a:t>
            </a:r>
            <a:br>
              <a:rPr lang="en-US" sz="2400" dirty="0"/>
            </a:br>
            <a:r>
              <a:rPr lang="en-US" sz="2400" dirty="0"/>
              <a:t>and we are asked to find </a:t>
            </a:r>
            <a:br>
              <a:rPr lang="en-US" sz="2400" dirty="0"/>
            </a:br>
            <a:r>
              <a:rPr lang="en-US" sz="2400" dirty="0" err="1">
                <a:solidFill>
                  <a:srgbClr val="0000CC"/>
                </a:solidFill>
              </a:rPr>
              <a:t>dy</a:t>
            </a:r>
            <a:r>
              <a:rPr lang="en-US" sz="2400" dirty="0">
                <a:solidFill>
                  <a:srgbClr val="0000CC"/>
                </a:solidFill>
              </a:rPr>
              <a:t> / </a:t>
            </a:r>
            <a:r>
              <a:rPr lang="en-US" sz="2400" dirty="0" err="1">
                <a:solidFill>
                  <a:srgbClr val="0000CC"/>
                </a:solidFill>
              </a:rPr>
              <a:t>dt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CC"/>
                </a:solidFill>
              </a:rPr>
              <a:t>when x = 6 ft</a:t>
            </a:r>
            <a:r>
              <a:rPr lang="en-US" sz="2400" dirty="0"/>
              <a:t>.</a:t>
            </a:r>
          </a:p>
          <a:p>
            <a:pPr eaLnBrk="1" hangingPunct="1"/>
            <a:r>
              <a:rPr lang="en-US" sz="2400" dirty="0">
                <a:solidFill>
                  <a:srgbClr val="0000CC"/>
                </a:solidFill>
              </a:rPr>
              <a:t>Step 3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The relationship between </a:t>
            </a:r>
            <a:br>
              <a:rPr lang="en-US" sz="2400" dirty="0"/>
            </a:br>
            <a:r>
              <a:rPr lang="en-US" sz="2400" dirty="0"/>
              <a:t>x and y is given by the Pythagorean theorem: </a:t>
            </a:r>
            <a:r>
              <a:rPr lang="en-US" sz="2400" dirty="0">
                <a:solidFill>
                  <a:srgbClr val="0000CC"/>
                </a:solidFill>
              </a:rPr>
              <a:t>x</a:t>
            </a:r>
            <a:r>
              <a:rPr lang="en-US" sz="2400" baseline="30000" dirty="0">
                <a:solidFill>
                  <a:srgbClr val="0000CC"/>
                </a:solidFill>
              </a:rPr>
              <a:t>2</a:t>
            </a:r>
            <a:r>
              <a:rPr lang="en-US" sz="2400" dirty="0">
                <a:solidFill>
                  <a:srgbClr val="0000CC"/>
                </a:solidFill>
              </a:rPr>
              <a:t> + y</a:t>
            </a:r>
            <a:r>
              <a:rPr lang="en-US" sz="2400" baseline="30000" dirty="0">
                <a:solidFill>
                  <a:srgbClr val="0000CC"/>
                </a:solidFill>
              </a:rPr>
              <a:t>2</a:t>
            </a:r>
            <a:r>
              <a:rPr lang="en-US" sz="2400" dirty="0">
                <a:solidFill>
                  <a:srgbClr val="0000CC"/>
                </a:solidFill>
              </a:rPr>
              <a:t> = 100</a:t>
            </a:r>
            <a:br>
              <a:rPr lang="en-US" sz="2400" dirty="0"/>
            </a:br>
            <a:endParaRPr lang="vi-VN" sz="24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27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475" y="1768475"/>
            <a:ext cx="3540125" cy="348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8872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Solve related rates problem: Example</a:t>
            </a:r>
            <a:endParaRPr lang="vi-VN" dirty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400" u="sng" dirty="0"/>
              <a:t>Solution</a:t>
            </a:r>
            <a:r>
              <a:rPr lang="en-US" sz="2400" dirty="0"/>
              <a:t>:</a:t>
            </a:r>
          </a:p>
          <a:p>
            <a:pPr eaLnBrk="1" hangingPunct="1"/>
            <a:r>
              <a:rPr lang="en-US" sz="2400" dirty="0">
                <a:solidFill>
                  <a:srgbClr val="0000CC"/>
                </a:solidFill>
              </a:rPr>
              <a:t>Step 4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Differentiating each side of the equation with respect to </a:t>
            </a:r>
            <a:r>
              <a:rPr lang="en-US" sz="2400" i="1" dirty="0">
                <a:solidFill>
                  <a:srgbClr val="0000CC"/>
                </a:solidFill>
              </a:rPr>
              <a:t>t</a:t>
            </a:r>
            <a:r>
              <a:rPr lang="en-US" sz="2400" dirty="0"/>
              <a:t> using the </a:t>
            </a:r>
            <a:r>
              <a:rPr lang="en-US" sz="2400" dirty="0">
                <a:solidFill>
                  <a:srgbClr val="0000CC"/>
                </a:solidFill>
              </a:rPr>
              <a:t>chain rule</a:t>
            </a:r>
            <a:r>
              <a:rPr lang="en-US" sz="2400" dirty="0"/>
              <a:t>, we have:</a:t>
            </a:r>
            <a:br>
              <a:rPr lang="en-US" sz="2400" dirty="0"/>
            </a:br>
            <a:endParaRPr lang="en-US" sz="2400" dirty="0"/>
          </a:p>
          <a:p>
            <a:pPr eaLnBrk="1" hangingPunct="1"/>
            <a:r>
              <a:rPr lang="en-US" sz="2400" dirty="0">
                <a:solidFill>
                  <a:srgbClr val="0000CC"/>
                </a:solidFill>
              </a:rPr>
              <a:t>Step 5:</a:t>
            </a:r>
            <a:br>
              <a:rPr lang="en-US" sz="2400" dirty="0"/>
            </a:br>
            <a:r>
              <a:rPr lang="en-US" sz="2400" dirty="0"/>
              <a:t>Solving this equation for the required rate, we obtain: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When x = 6, the Pythagorean theorem gives y = 8 and so, substituting these values and </a:t>
            </a:r>
            <a:r>
              <a:rPr lang="en-US" sz="2400" i="1" dirty="0">
                <a:solidFill>
                  <a:srgbClr val="0000CC"/>
                </a:solidFill>
              </a:rPr>
              <a:t>dx / </a:t>
            </a:r>
            <a:r>
              <a:rPr lang="en-US" sz="2400" i="1" dirty="0" err="1">
                <a:solidFill>
                  <a:srgbClr val="0000CC"/>
                </a:solidFill>
              </a:rPr>
              <a:t>dt</a:t>
            </a:r>
            <a:r>
              <a:rPr lang="en-US" sz="2400" i="1" dirty="0">
                <a:solidFill>
                  <a:srgbClr val="0000CC"/>
                </a:solidFill>
              </a:rPr>
              <a:t> = 1</a:t>
            </a:r>
            <a:r>
              <a:rPr lang="en-US" sz="2400" dirty="0"/>
              <a:t>, we have: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eaLnBrk="1" hangingPunct="1"/>
            <a:r>
              <a:rPr lang="en-US" sz="2000" i="1" dirty="0" err="1">
                <a:solidFill>
                  <a:srgbClr val="0000CC"/>
                </a:solidFill>
              </a:rPr>
              <a:t>dy</a:t>
            </a:r>
            <a:r>
              <a:rPr lang="en-US" sz="2000" i="1" dirty="0">
                <a:solidFill>
                  <a:srgbClr val="0000CC"/>
                </a:solidFill>
              </a:rPr>
              <a:t> / </a:t>
            </a:r>
            <a:r>
              <a:rPr lang="en-US" sz="2000" i="1" dirty="0" err="1">
                <a:solidFill>
                  <a:srgbClr val="0000CC"/>
                </a:solidFill>
              </a:rPr>
              <a:t>dt</a:t>
            </a:r>
            <a:r>
              <a:rPr lang="en-US" sz="2000" dirty="0"/>
              <a:t> is negative means that the distance from the top of the ladder to the ground is decreasing (</a:t>
            </a:r>
            <a:r>
              <a:rPr lang="en-US" sz="2000" dirty="0">
                <a:solidFill>
                  <a:srgbClr val="0000CC"/>
                </a:solidFill>
              </a:rPr>
              <a:t>the top is going down</a:t>
            </a:r>
            <a:r>
              <a:rPr lang="en-US" sz="2000" dirty="0"/>
              <a:t>) at a rate of ¾ </a:t>
            </a:r>
            <a:r>
              <a:rPr lang="en-US" sz="2000" dirty="0" err="1"/>
              <a:t>ft</a:t>
            </a:r>
            <a:r>
              <a:rPr lang="en-US" sz="2000" dirty="0"/>
              <a:t>/s.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28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77766" y="2209800"/>
                <a:ext cx="4528034" cy="676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𝒚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𝟏𝟎𝟎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⟹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𝒅𝒕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𝒚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𝒅𝒚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𝒅𝒕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766" y="2209800"/>
                <a:ext cx="4528034" cy="67691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19400" y="3385177"/>
                <a:ext cx="1749069" cy="7296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𝒅𝒚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𝒅𝒕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𝒚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385177"/>
                <a:ext cx="1749069" cy="72962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19400" y="4953000"/>
                <a:ext cx="3074816" cy="6770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𝒅𝒚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𝒅𝒕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𝟔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𝟖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𝒇𝒕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/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953000"/>
                <a:ext cx="3074816" cy="67704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32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7" grpId="0"/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Solve related rates problem: Applied Example</a:t>
            </a:r>
            <a:endParaRPr lang="vi-VN" dirty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400" dirty="0"/>
              <a:t>A study conducted by the National Association of Bank and Apartment Building estimates that the number of apartments in Ha </a:t>
            </a:r>
            <a:r>
              <a:rPr lang="en-US" sz="2400" dirty="0" err="1"/>
              <a:t>Noi</a:t>
            </a:r>
            <a:r>
              <a:rPr lang="en-US" sz="2400" dirty="0"/>
              <a:t>, </a:t>
            </a:r>
            <a:r>
              <a:rPr lang="en-US" sz="2400" i="1" dirty="0">
                <a:solidFill>
                  <a:srgbClr val="0000CC"/>
                </a:solidFill>
              </a:rPr>
              <a:t>N(t)</a:t>
            </a:r>
            <a:r>
              <a:rPr lang="en-US" sz="2400" dirty="0"/>
              <a:t> (in millions), over the next 5 years is related to the interest rate </a:t>
            </a:r>
            <a:r>
              <a:rPr lang="en-US" sz="2400" i="1" dirty="0">
                <a:solidFill>
                  <a:srgbClr val="0000CC"/>
                </a:solidFill>
              </a:rPr>
              <a:t>r(t)</a:t>
            </a:r>
            <a:r>
              <a:rPr lang="en-US" sz="2400" dirty="0"/>
              <a:t> (percent per year) by the equation: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eaLnBrk="1" hangingPunct="1"/>
            <a:r>
              <a:rPr lang="en-US" sz="2400" dirty="0"/>
              <a:t>What is the </a:t>
            </a:r>
            <a:r>
              <a:rPr lang="en-US" sz="2400" dirty="0">
                <a:solidFill>
                  <a:srgbClr val="0000CC"/>
                </a:solidFill>
              </a:rPr>
              <a:t>rate of change</a:t>
            </a:r>
            <a:r>
              <a:rPr lang="en-US" sz="2400" dirty="0"/>
              <a:t> of the number of </a:t>
            </a:r>
            <a:r>
              <a:rPr lang="en-US" sz="2400" dirty="0">
                <a:solidFill>
                  <a:srgbClr val="0000CC"/>
                </a:solidFill>
              </a:rPr>
              <a:t>apartments</a:t>
            </a:r>
            <a:r>
              <a:rPr lang="en-US" sz="2400" dirty="0">
                <a:solidFill>
                  <a:srgbClr val="FF9900"/>
                </a:solidFill>
              </a:rPr>
              <a:t> </a:t>
            </a:r>
            <a:r>
              <a:rPr lang="en-US" sz="2400" dirty="0"/>
              <a:t>with respect to time when the </a:t>
            </a:r>
            <a:r>
              <a:rPr lang="en-US" sz="2400" dirty="0">
                <a:solidFill>
                  <a:srgbClr val="0000CC"/>
                </a:solidFill>
              </a:rPr>
              <a:t>interest rate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0000CC"/>
                </a:solidFill>
              </a:rPr>
              <a:t>11%</a:t>
            </a:r>
            <a:r>
              <a:rPr lang="en-US" sz="2400" dirty="0"/>
              <a:t> per year and is </a:t>
            </a:r>
            <a:r>
              <a:rPr lang="en-US" sz="2400" dirty="0">
                <a:solidFill>
                  <a:srgbClr val="0000CC"/>
                </a:solidFill>
              </a:rPr>
              <a:t>increasing</a:t>
            </a:r>
            <a:r>
              <a:rPr lang="en-US" sz="2400" dirty="0"/>
              <a:t> at the rate of </a:t>
            </a:r>
            <a:r>
              <a:rPr lang="en-US" sz="2400" dirty="0">
                <a:solidFill>
                  <a:srgbClr val="0000CC"/>
                </a:solidFill>
              </a:rPr>
              <a:t>1.5%</a:t>
            </a:r>
            <a:r>
              <a:rPr lang="en-US" sz="2400" dirty="0"/>
              <a:t> per year?</a:t>
            </a:r>
            <a:endParaRPr lang="vi-VN" sz="24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29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00400" y="2412301"/>
                <a:ext cx="1785489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𝟗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𝟑𝟔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412301"/>
                <a:ext cx="1785489" cy="4070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952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D4E9A641-2692-4982-97B5-6A298CF7802E}" type="slidenum">
              <a:rPr lang="en-US">
                <a:solidFill>
                  <a:schemeClr val="bg1"/>
                </a:solidFill>
              </a:rPr>
              <a:pPr eaLnBrk="1" hangingPunct="1"/>
              <a:t>3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13392"/>
            <a:ext cx="9144000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HIGHER-ORDER DERIVATIVES</a:t>
            </a:r>
            <a:endParaRPr lang="vi-VN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7952502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Solve related rates problem: Applied Example</a:t>
            </a:r>
            <a:endParaRPr lang="vi-VN" dirty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400" u="sng" dirty="0"/>
              <a:t>Solution</a:t>
            </a:r>
            <a:r>
              <a:rPr lang="en-US" sz="2400" dirty="0"/>
              <a:t>:</a:t>
            </a:r>
          </a:p>
          <a:p>
            <a:pPr eaLnBrk="1" hangingPunct="1"/>
            <a:r>
              <a:rPr lang="en-US" sz="2400" dirty="0">
                <a:solidFill>
                  <a:srgbClr val="0000CC"/>
                </a:solidFill>
              </a:rPr>
              <a:t>Step 1&amp;2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Let N(t) is the number of apartments, r(t) is the interest rate. We are given that  </a:t>
            </a:r>
            <a:r>
              <a:rPr lang="en-US" sz="2400" dirty="0">
                <a:solidFill>
                  <a:srgbClr val="0000CC"/>
                </a:solidFill>
              </a:rPr>
              <a:t>r = 11%</a:t>
            </a:r>
            <a:r>
              <a:rPr lang="en-US" sz="2400" dirty="0"/>
              <a:t>  and  </a:t>
            </a:r>
            <a:r>
              <a:rPr lang="en-US" sz="2400" dirty="0" err="1">
                <a:solidFill>
                  <a:srgbClr val="0000CC"/>
                </a:solidFill>
              </a:rPr>
              <a:t>dr</a:t>
            </a:r>
            <a:r>
              <a:rPr lang="en-US" sz="2400" dirty="0">
                <a:solidFill>
                  <a:srgbClr val="0000CC"/>
                </a:solidFill>
              </a:rPr>
              <a:t>/</a:t>
            </a:r>
            <a:r>
              <a:rPr lang="en-US" sz="2400" dirty="0" err="1">
                <a:solidFill>
                  <a:srgbClr val="0000CC"/>
                </a:solidFill>
              </a:rPr>
              <a:t>dt</a:t>
            </a:r>
            <a:r>
              <a:rPr lang="en-US" sz="2400" dirty="0">
                <a:solidFill>
                  <a:srgbClr val="0000CC"/>
                </a:solidFill>
              </a:rPr>
              <a:t> = 1.5</a:t>
            </a:r>
            <a:r>
              <a:rPr lang="en-US" sz="2400" dirty="0"/>
              <a:t>  at a certain instant in time, and we are required to find </a:t>
            </a:r>
            <a:r>
              <a:rPr lang="en-US" sz="2400" dirty="0" err="1">
                <a:solidFill>
                  <a:srgbClr val="0000CC"/>
                </a:solidFill>
              </a:rPr>
              <a:t>dN</a:t>
            </a:r>
            <a:r>
              <a:rPr lang="en-US" sz="2400" dirty="0">
                <a:solidFill>
                  <a:srgbClr val="0000CC"/>
                </a:solidFill>
              </a:rPr>
              <a:t>/</a:t>
            </a:r>
            <a:r>
              <a:rPr lang="en-US" sz="2400" dirty="0" err="1">
                <a:solidFill>
                  <a:srgbClr val="0000CC"/>
                </a:solidFill>
              </a:rPr>
              <a:t>dt</a:t>
            </a:r>
            <a:r>
              <a:rPr lang="en-US" sz="2400" dirty="0" err="1"/>
              <a:t>.</a:t>
            </a:r>
            <a:endParaRPr lang="en-US" sz="2400" dirty="0"/>
          </a:p>
          <a:p>
            <a:pPr eaLnBrk="1" hangingPunct="1"/>
            <a:r>
              <a:rPr lang="en-US" sz="2400" dirty="0">
                <a:solidFill>
                  <a:srgbClr val="0000CC"/>
                </a:solidFill>
              </a:rPr>
              <a:t>Step 3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The relationship between N(t) and r(t) is: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>
                <a:solidFill>
                  <a:srgbClr val="0000CC"/>
                </a:solidFill>
              </a:rPr>
              <a:t>Step 4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Differentiating each side of the equation with respect to t using the chain rule, we have:</a:t>
            </a:r>
            <a:endParaRPr lang="vi-VN" sz="24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30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00400" y="3505200"/>
                <a:ext cx="1814343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𝟗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𝑵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𝟑𝟔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505200"/>
                <a:ext cx="1814343" cy="4070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05065" y="5181600"/>
                <a:ext cx="7105535" cy="6770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𝒅𝒕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𝟗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𝑵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𝒅𝒓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𝒅𝒕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⇔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𝟏𝟖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𝑵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𝒅𝑵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𝒅𝒕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𝒅𝒓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𝒅𝒕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⟺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𝒅𝑵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𝒅𝒕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𝟏𝟖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𝑵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𝒅𝒓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065" y="5181600"/>
                <a:ext cx="7105535" cy="6770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70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7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Solve related rates problem: Applied Example</a:t>
            </a:r>
            <a:endParaRPr lang="vi-VN" dirty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400" u="sng" dirty="0"/>
              <a:t>Solution</a:t>
            </a:r>
            <a:r>
              <a:rPr lang="en-US" sz="2400" dirty="0"/>
              <a:t>:</a:t>
            </a:r>
          </a:p>
          <a:p>
            <a:pPr eaLnBrk="1" hangingPunct="1"/>
            <a:r>
              <a:rPr lang="en-US" sz="2400" dirty="0">
                <a:solidFill>
                  <a:srgbClr val="0000CC"/>
                </a:solidFill>
              </a:rPr>
              <a:t>Step 5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When r=11, we have: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Substitute </a:t>
            </a:r>
            <a:r>
              <a:rPr lang="en-US" sz="2400" dirty="0">
                <a:solidFill>
                  <a:srgbClr val="0000CC"/>
                </a:solidFill>
              </a:rPr>
              <a:t>N = 5/3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0000CC"/>
                </a:solidFill>
              </a:rPr>
              <a:t>dr</a:t>
            </a:r>
            <a:r>
              <a:rPr lang="en-US" sz="2400" dirty="0">
                <a:solidFill>
                  <a:srgbClr val="0000CC"/>
                </a:solidFill>
              </a:rPr>
              <a:t>/</a:t>
            </a:r>
            <a:r>
              <a:rPr lang="en-US" sz="2400" dirty="0" err="1">
                <a:solidFill>
                  <a:srgbClr val="0000CC"/>
                </a:solidFill>
              </a:rPr>
              <a:t>dt</a:t>
            </a:r>
            <a:r>
              <a:rPr lang="en-US" sz="2400" dirty="0">
                <a:solidFill>
                  <a:srgbClr val="0000CC"/>
                </a:solidFill>
              </a:rPr>
              <a:t> = 1.5</a:t>
            </a:r>
            <a:r>
              <a:rPr lang="en-US" sz="2400" dirty="0"/>
              <a:t> into this equation and solve for </a:t>
            </a:r>
            <a:r>
              <a:rPr lang="en-US" sz="2400" dirty="0" err="1">
                <a:solidFill>
                  <a:srgbClr val="0000CC"/>
                </a:solidFill>
              </a:rPr>
              <a:t>dN</a:t>
            </a:r>
            <a:r>
              <a:rPr lang="en-US" sz="2400" dirty="0">
                <a:solidFill>
                  <a:srgbClr val="0000CC"/>
                </a:solidFill>
              </a:rPr>
              <a:t>/</a:t>
            </a:r>
            <a:r>
              <a:rPr lang="en-US" sz="2400" dirty="0" err="1">
                <a:solidFill>
                  <a:srgbClr val="0000CC"/>
                </a:solidFill>
              </a:rPr>
              <a:t>dt</a:t>
            </a:r>
            <a:r>
              <a:rPr lang="en-US" sz="2400" dirty="0"/>
              <a:t>: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eaLnBrk="1" hangingPunct="1"/>
            <a:r>
              <a:rPr lang="en-US" sz="2400" dirty="0"/>
              <a:t>Thus, at the time under consideration, the number of apartments in Ha </a:t>
            </a:r>
            <a:r>
              <a:rPr lang="en-US" sz="2400" dirty="0" err="1"/>
              <a:t>Noi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0000CC"/>
                </a:solidFill>
              </a:rPr>
              <a:t>decreasing</a:t>
            </a:r>
            <a:r>
              <a:rPr lang="en-US" sz="2400" dirty="0"/>
              <a:t> at </a:t>
            </a:r>
            <a:r>
              <a:rPr lang="en-US" sz="2400" dirty="0">
                <a:solidFill>
                  <a:srgbClr val="0000CC"/>
                </a:solidFill>
              </a:rPr>
              <a:t>rate of 50,000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units per year.</a:t>
            </a:r>
            <a:endParaRPr lang="vi-VN" sz="24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31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09800" y="3810000"/>
                <a:ext cx="3582456" cy="931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𝒅𝑵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𝒅𝒕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𝟏𝟖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.</m:t>
                          </m:r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𝟓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den>
                          </m:f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𝟓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𝟎𝟓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810000"/>
                <a:ext cx="3582456" cy="93153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33600" y="2057400"/>
                <a:ext cx="4714432" cy="6971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𝟗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𝑵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𝟏𝟏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𝟑𝟔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⟺ 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𝑵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𝟐𝟓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𝟗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⟹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𝑵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057400"/>
                <a:ext cx="4714432" cy="69711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309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6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D4E9A641-2692-4982-97B5-6A298CF7802E}" type="slidenum">
              <a:rPr lang="en-US">
                <a:solidFill>
                  <a:schemeClr val="bg1"/>
                </a:solidFill>
              </a:rPr>
              <a:pPr eaLnBrk="1" hangingPunct="1"/>
              <a:t>32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13392"/>
            <a:ext cx="9144000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Differentials</a:t>
            </a:r>
            <a:endParaRPr lang="vi-VN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7155235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Increments</a:t>
            </a:r>
            <a:endParaRPr lang="vi-VN" dirty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400" dirty="0"/>
              <a:t>Let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denote a variable quantity and suppose</a:t>
            </a:r>
            <a:r>
              <a:rPr lang="en-US" sz="2400" i="1" dirty="0">
                <a:solidFill>
                  <a:srgbClr val="FFFF00"/>
                </a:solidFill>
              </a:rPr>
              <a:t>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changes</a:t>
            </a:r>
            <a:r>
              <a:rPr lang="en-US" sz="2400" dirty="0"/>
              <a:t> from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baseline="-25000" dirty="0">
                <a:solidFill>
                  <a:srgbClr val="0000CC"/>
                </a:solidFill>
              </a:rPr>
              <a:t>1</a:t>
            </a:r>
            <a:r>
              <a:rPr lang="en-US" sz="2400" dirty="0"/>
              <a:t> to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baseline="-25000" dirty="0">
                <a:solidFill>
                  <a:srgbClr val="0000CC"/>
                </a:solidFill>
              </a:rPr>
              <a:t>2</a:t>
            </a:r>
            <a:r>
              <a:rPr lang="en-US" sz="2400" dirty="0"/>
              <a:t>.</a:t>
            </a:r>
          </a:p>
          <a:p>
            <a:r>
              <a:rPr lang="en-US" sz="2400" dirty="0"/>
              <a:t>This change in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is called the </a:t>
            </a:r>
            <a:r>
              <a:rPr lang="en-US" sz="2400" dirty="0">
                <a:solidFill>
                  <a:srgbClr val="0000CC"/>
                </a:solidFill>
              </a:rPr>
              <a:t>increment</a:t>
            </a:r>
            <a:r>
              <a:rPr lang="en-US" sz="2400" dirty="0"/>
              <a:t> in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and is denoted by the symbol </a:t>
            </a:r>
            <a:r>
              <a:rPr lang="en-US" sz="2400" dirty="0" err="1">
                <a:solidFill>
                  <a:srgbClr val="0000CC"/>
                </a:solidFill>
                <a:latin typeface="Symbol" pitchFamily="18" charset="2"/>
              </a:rPr>
              <a:t>D</a:t>
            </a:r>
            <a:r>
              <a:rPr lang="en-US" sz="2400" i="1" dirty="0" err="1">
                <a:solidFill>
                  <a:srgbClr val="0000CC"/>
                </a:solidFill>
              </a:rPr>
              <a:t>x</a:t>
            </a:r>
            <a:r>
              <a:rPr lang="en-US" sz="2400" dirty="0"/>
              <a:t> (read “</a:t>
            </a:r>
            <a:r>
              <a:rPr lang="en-US" sz="2400" dirty="0">
                <a:solidFill>
                  <a:srgbClr val="0000CC"/>
                </a:solidFill>
              </a:rPr>
              <a:t>delta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”).</a:t>
            </a:r>
          </a:p>
          <a:p>
            <a:r>
              <a:rPr lang="en-US" sz="2400" dirty="0"/>
              <a:t>Thus, </a:t>
            </a:r>
          </a:p>
          <a:p>
            <a:pPr algn="ctr">
              <a:lnSpc>
                <a:spcPct val="50000"/>
              </a:lnSpc>
              <a:buFont typeface="Wingdings" pitchFamily="2" charset="2"/>
              <a:buNone/>
            </a:pPr>
            <a:r>
              <a:rPr lang="en-US" sz="2400" dirty="0" err="1">
                <a:solidFill>
                  <a:srgbClr val="0000CC"/>
                </a:solidFill>
                <a:latin typeface="Symbol" pitchFamily="18" charset="2"/>
              </a:rPr>
              <a:t>D</a:t>
            </a:r>
            <a:r>
              <a:rPr lang="en-US" sz="2400" i="1" dirty="0" err="1">
                <a:solidFill>
                  <a:srgbClr val="0000CC"/>
                </a:solidFill>
              </a:rPr>
              <a:t>x</a:t>
            </a:r>
            <a:r>
              <a:rPr lang="en-US" sz="2400" i="1" dirty="0">
                <a:solidFill>
                  <a:srgbClr val="0000CC"/>
                </a:solidFill>
              </a:rPr>
              <a:t> = 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baseline="-25000" dirty="0">
                <a:solidFill>
                  <a:srgbClr val="0000CC"/>
                </a:solidFill>
              </a:rPr>
              <a:t>2</a:t>
            </a:r>
            <a:r>
              <a:rPr lang="en-US" sz="2400" dirty="0">
                <a:solidFill>
                  <a:srgbClr val="0000CC"/>
                </a:solidFill>
              </a:rPr>
              <a:t> –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baseline="-25000" dirty="0">
                <a:solidFill>
                  <a:srgbClr val="0000CC"/>
                </a:solidFill>
              </a:rPr>
              <a:t>1</a:t>
            </a:r>
            <a:br>
              <a:rPr lang="en-US" sz="2400" baseline="-25000" dirty="0">
                <a:solidFill>
                  <a:srgbClr val="0000CC"/>
                </a:solidFill>
              </a:rPr>
            </a:br>
            <a:endParaRPr lang="en-US" sz="2400" baseline="-25000" dirty="0">
              <a:solidFill>
                <a:srgbClr val="0000CC"/>
              </a:solidFill>
            </a:endParaRPr>
          </a:p>
          <a:p>
            <a:pPr eaLnBrk="1" hangingPunct="1"/>
            <a:r>
              <a:rPr lang="en-US" sz="2400" dirty="0"/>
              <a:t>Note that </a:t>
            </a:r>
            <a:r>
              <a:rPr lang="en-US" sz="2400" dirty="0" err="1">
                <a:solidFill>
                  <a:srgbClr val="0000CC"/>
                </a:solidFill>
                <a:latin typeface="Symbol" pitchFamily="18" charset="2"/>
              </a:rPr>
              <a:t>D</a:t>
            </a:r>
            <a:r>
              <a:rPr lang="en-US" sz="2400" i="1" dirty="0" err="1">
                <a:solidFill>
                  <a:srgbClr val="0000CC"/>
                </a:solidFill>
              </a:rPr>
              <a:t>x</a:t>
            </a:r>
            <a:r>
              <a:rPr lang="en-US" sz="2400" i="1" dirty="0">
                <a:solidFill>
                  <a:srgbClr val="0000CC"/>
                </a:solidFill>
              </a:rPr>
              <a:t> can be either positive or negative</a:t>
            </a:r>
            <a:endParaRPr lang="vi-VN" sz="24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33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8573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Increments</a:t>
            </a:r>
            <a:endParaRPr lang="vi-VN" dirty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400" dirty="0"/>
              <a:t>Now, suppose </a:t>
            </a:r>
            <a:r>
              <a:rPr lang="en-US" sz="2400" dirty="0">
                <a:solidFill>
                  <a:srgbClr val="0000CC"/>
                </a:solidFill>
              </a:rPr>
              <a:t>two quantities</a:t>
            </a:r>
            <a:r>
              <a:rPr lang="en-US" sz="2400" dirty="0"/>
              <a:t>,</a:t>
            </a:r>
            <a:r>
              <a:rPr lang="en-US" sz="2400" i="1" dirty="0">
                <a:solidFill>
                  <a:srgbClr val="FFFF00"/>
                </a:solidFill>
              </a:rPr>
              <a:t>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and </a:t>
            </a:r>
            <a:r>
              <a:rPr lang="en-US" sz="2400" i="1" dirty="0">
                <a:solidFill>
                  <a:srgbClr val="0000CC"/>
                </a:solidFill>
              </a:rPr>
              <a:t>y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CC"/>
                </a:solidFill>
              </a:rPr>
              <a:t>are related</a:t>
            </a:r>
            <a:r>
              <a:rPr lang="en-US" sz="2400" dirty="0"/>
              <a:t> by an equation </a:t>
            </a:r>
            <a:r>
              <a:rPr lang="en-US" sz="2400" i="1" dirty="0">
                <a:solidFill>
                  <a:srgbClr val="0000CC"/>
                </a:solidFill>
              </a:rPr>
              <a:t>y = 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, where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is a function.</a:t>
            </a:r>
          </a:p>
          <a:p>
            <a:r>
              <a:rPr lang="en-US" sz="2400" dirty="0"/>
              <a:t>If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changes</a:t>
            </a:r>
            <a:r>
              <a:rPr lang="en-US" sz="2400" dirty="0"/>
              <a:t> from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to </a:t>
            </a:r>
            <a:r>
              <a:rPr lang="en-US" sz="2400" i="1" dirty="0">
                <a:solidFill>
                  <a:srgbClr val="0000CC"/>
                </a:solidFill>
              </a:rPr>
              <a:t>x + </a:t>
            </a:r>
            <a:r>
              <a:rPr lang="en-US" sz="2400" dirty="0" err="1">
                <a:solidFill>
                  <a:srgbClr val="0000CC"/>
                </a:solidFill>
                <a:latin typeface="Symbol" pitchFamily="18" charset="2"/>
              </a:rPr>
              <a:t>D</a:t>
            </a:r>
            <a:r>
              <a:rPr lang="en-US" sz="2400" i="1" dirty="0" err="1">
                <a:solidFill>
                  <a:srgbClr val="0000CC"/>
                </a:solidFill>
              </a:rPr>
              <a:t>x</a:t>
            </a:r>
            <a:r>
              <a:rPr lang="en-US" sz="2400" dirty="0"/>
              <a:t>, then the corresponding </a:t>
            </a:r>
            <a:r>
              <a:rPr lang="en-US" sz="2400" dirty="0">
                <a:solidFill>
                  <a:srgbClr val="0000CC"/>
                </a:solidFill>
              </a:rPr>
              <a:t>change in </a:t>
            </a:r>
            <a:r>
              <a:rPr lang="en-US" sz="2400" i="1" dirty="0">
                <a:solidFill>
                  <a:srgbClr val="0000CC"/>
                </a:solidFill>
              </a:rPr>
              <a:t>y</a:t>
            </a:r>
            <a:r>
              <a:rPr lang="en-US" sz="2400" dirty="0"/>
              <a:t> is called the </a:t>
            </a:r>
            <a:r>
              <a:rPr lang="en-US" sz="2400" dirty="0">
                <a:solidFill>
                  <a:srgbClr val="0000CC"/>
                </a:solidFill>
              </a:rPr>
              <a:t>increment in </a:t>
            </a:r>
            <a:r>
              <a:rPr lang="en-US" sz="2400" i="1" dirty="0">
                <a:solidFill>
                  <a:srgbClr val="0000CC"/>
                </a:solidFill>
              </a:rPr>
              <a:t>y</a:t>
            </a:r>
            <a:r>
              <a:rPr lang="en-US" sz="2400" dirty="0"/>
              <a:t>.</a:t>
            </a:r>
          </a:p>
          <a:p>
            <a:r>
              <a:rPr lang="en-US" sz="2400" dirty="0"/>
              <a:t>It is denoted </a:t>
            </a:r>
            <a:r>
              <a:rPr lang="en-US" sz="2400" dirty="0" err="1">
                <a:solidFill>
                  <a:srgbClr val="0000CC"/>
                </a:solidFill>
                <a:latin typeface="Symbol" pitchFamily="18" charset="2"/>
              </a:rPr>
              <a:t>D</a:t>
            </a:r>
            <a:r>
              <a:rPr lang="en-US" sz="2400" i="1" dirty="0" err="1">
                <a:solidFill>
                  <a:srgbClr val="0000CC"/>
                </a:solidFill>
              </a:rPr>
              <a:t>y</a:t>
            </a:r>
            <a:r>
              <a:rPr lang="en-US" sz="2400" i="1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and is defined by:</a:t>
            </a:r>
          </a:p>
          <a:p>
            <a:pPr algn="ctr">
              <a:lnSpc>
                <a:spcPct val="110000"/>
              </a:lnSpc>
              <a:buFont typeface="Wingdings" pitchFamily="2" charset="2"/>
              <a:buNone/>
            </a:pPr>
            <a:r>
              <a:rPr lang="en-US" sz="2400" dirty="0" err="1">
                <a:solidFill>
                  <a:srgbClr val="0000CC"/>
                </a:solidFill>
                <a:latin typeface="Symbol" pitchFamily="18" charset="2"/>
              </a:rPr>
              <a:t>D</a:t>
            </a:r>
            <a:r>
              <a:rPr lang="en-US" sz="2400" i="1" dirty="0" err="1">
                <a:solidFill>
                  <a:srgbClr val="0000CC"/>
                </a:solidFill>
              </a:rPr>
              <a:t>y</a:t>
            </a:r>
            <a:r>
              <a:rPr lang="en-US" sz="2400" i="1" dirty="0">
                <a:solidFill>
                  <a:srgbClr val="0000CC"/>
                </a:solidFill>
              </a:rPr>
              <a:t> = 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 + </a:t>
            </a:r>
            <a:r>
              <a:rPr lang="en-US" sz="2400" dirty="0" err="1">
                <a:solidFill>
                  <a:srgbClr val="0000CC"/>
                </a:solidFill>
                <a:latin typeface="Symbol" pitchFamily="18" charset="2"/>
              </a:rPr>
              <a:t>D</a:t>
            </a:r>
            <a:r>
              <a:rPr lang="en-US" sz="2400" i="1" dirty="0" err="1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 –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endParaRPr lang="vi-VN" sz="2400" dirty="0">
              <a:solidFill>
                <a:srgbClr val="0000CC"/>
              </a:solidFill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34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835275" y="4275138"/>
            <a:ext cx="3021013" cy="1436687"/>
          </a:xfrm>
          <a:prstGeom prst="rect">
            <a:avLst/>
          </a:prstGeom>
          <a:noFill/>
          <a:ln w="222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835275" y="5075238"/>
            <a:ext cx="1962150" cy="636587"/>
          </a:xfrm>
          <a:prstGeom prst="rect">
            <a:avLst/>
          </a:prstGeom>
          <a:noFill/>
          <a:ln w="222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2500313" y="5713413"/>
            <a:ext cx="39925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H="1" flipV="1">
            <a:off x="2830513" y="3684588"/>
            <a:ext cx="4762" cy="2241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233738" y="3914775"/>
            <a:ext cx="2925762" cy="1482725"/>
          </a:xfrm>
          <a:custGeom>
            <a:avLst/>
            <a:gdLst>
              <a:gd name="T0" fmla="*/ 0 w 1843"/>
              <a:gd name="T1" fmla="*/ 934 h 934"/>
              <a:gd name="T2" fmla="*/ 1120 w 1843"/>
              <a:gd name="T3" fmla="*/ 665 h 934"/>
              <a:gd name="T4" fmla="*/ 1843 w 1843"/>
              <a:gd name="T5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43" h="934">
                <a:moveTo>
                  <a:pt x="0" y="934"/>
                </a:moveTo>
                <a:cubicBezTo>
                  <a:pt x="406" y="877"/>
                  <a:pt x="813" y="821"/>
                  <a:pt x="1120" y="665"/>
                </a:cubicBezTo>
                <a:cubicBezTo>
                  <a:pt x="1427" y="509"/>
                  <a:pt x="1635" y="254"/>
                  <a:pt x="1843" y="0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6459538" y="5511800"/>
            <a:ext cx="407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/>
              <a:t>x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849563" y="3505200"/>
            <a:ext cx="407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dirty="0"/>
              <a:t>y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587875" y="5654675"/>
            <a:ext cx="419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/>
              <a:t>x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5481638" y="5661025"/>
            <a:ext cx="1166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/>
              <a:t>x + </a:t>
            </a:r>
            <a:r>
              <a:rPr lang="en-US" b="1">
                <a:latin typeface="Symbol" pitchFamily="18" charset="2"/>
              </a:rPr>
              <a:t>D</a:t>
            </a:r>
            <a:r>
              <a:rPr lang="en-US" b="1" i="1"/>
              <a:t>x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1749425" y="4078288"/>
            <a:ext cx="1096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i="1" dirty="0"/>
              <a:t>f</a:t>
            </a:r>
            <a:r>
              <a:rPr lang="en-US" b="1" dirty="0"/>
              <a:t>(</a:t>
            </a:r>
            <a:r>
              <a:rPr lang="en-US" b="1" i="1" dirty="0"/>
              <a:t>x + </a:t>
            </a:r>
            <a:r>
              <a:rPr lang="en-US" b="1" dirty="0" err="1">
                <a:latin typeface="Symbol" pitchFamily="18" charset="2"/>
              </a:rPr>
              <a:t>D</a:t>
            </a:r>
            <a:r>
              <a:rPr lang="en-US" b="1" i="1" dirty="0" err="1"/>
              <a:t>x</a:t>
            </a:r>
            <a:r>
              <a:rPr lang="en-US" b="1" dirty="0"/>
              <a:t>)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1752600" y="4862513"/>
            <a:ext cx="1096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i="1"/>
              <a:t>f</a:t>
            </a:r>
            <a:r>
              <a:rPr lang="en-US" b="1"/>
              <a:t>(</a:t>
            </a:r>
            <a:r>
              <a:rPr lang="en-US" b="1" i="1"/>
              <a:t>x</a:t>
            </a:r>
            <a:r>
              <a:rPr lang="en-US" b="1"/>
              <a:t>)</a:t>
            </a: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5867400" y="4275138"/>
            <a:ext cx="960438" cy="0"/>
          </a:xfrm>
          <a:prstGeom prst="line">
            <a:avLst/>
          </a:prstGeom>
          <a:noFill/>
          <a:ln w="222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4800600" y="5078413"/>
            <a:ext cx="2006600" cy="0"/>
          </a:xfrm>
          <a:prstGeom prst="line">
            <a:avLst/>
          </a:prstGeom>
          <a:noFill/>
          <a:ln w="222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4765675" y="5038725"/>
            <a:ext cx="63500" cy="63500"/>
          </a:xfrm>
          <a:prstGeom prst="flowChartConnector">
            <a:avLst/>
          </a:prstGeom>
          <a:solidFill>
            <a:srgbClr val="0000CC"/>
          </a:solidFill>
          <a:ln w="9525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10"/>
          <p:cNvSpPr>
            <a:spLocks noChangeArrowheads="1"/>
          </p:cNvSpPr>
          <p:nvPr/>
        </p:nvSpPr>
        <p:spPr bwMode="auto">
          <a:xfrm>
            <a:off x="5824538" y="4238625"/>
            <a:ext cx="63500" cy="63500"/>
          </a:xfrm>
          <a:prstGeom prst="flowChartConnector">
            <a:avLst/>
          </a:prstGeom>
          <a:solidFill>
            <a:srgbClr val="0000CC"/>
          </a:solidFill>
          <a:ln w="9525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V="1">
            <a:off x="6624638" y="4300538"/>
            <a:ext cx="0" cy="223837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6629400" y="4813300"/>
            <a:ext cx="0" cy="238125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6375400" y="4448175"/>
            <a:ext cx="471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latin typeface="Symbol" pitchFamily="18" charset="2"/>
              </a:rPr>
              <a:t>D</a:t>
            </a:r>
            <a:r>
              <a:rPr lang="en-US" b="1" i="1" dirty="0" err="1"/>
              <a:t>y</a:t>
            </a:r>
            <a:endParaRPr lang="en-US" b="1" i="1" dirty="0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5556250" y="6165850"/>
            <a:ext cx="271463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4814888" y="6159500"/>
            <a:ext cx="279400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091113" y="5962650"/>
            <a:ext cx="4714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Symbol" pitchFamily="18" charset="2"/>
              </a:rPr>
              <a:t>D</a:t>
            </a:r>
            <a:r>
              <a:rPr lang="en-US" b="1" i="1"/>
              <a:t>x</a:t>
            </a: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4795838" y="5986463"/>
            <a:ext cx="0" cy="365125"/>
          </a:xfrm>
          <a:prstGeom prst="line">
            <a:avLst/>
          </a:prstGeom>
          <a:noFill/>
          <a:ln w="22225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5857875" y="5986463"/>
            <a:ext cx="0" cy="365125"/>
          </a:xfrm>
          <a:prstGeom prst="line">
            <a:avLst/>
          </a:prstGeom>
          <a:noFill/>
          <a:ln w="22225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69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 animBg="1"/>
      <p:bldP spid="24" grpId="0" animBg="1"/>
      <p:bldP spid="25" grpId="0"/>
      <p:bldP spid="26" grpId="0" animBg="1"/>
      <p:bldP spid="2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Increments: Example</a:t>
            </a:r>
            <a:endParaRPr lang="vi-VN" dirty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marL="396875" indent="-396875" defTabSz="741363"/>
            <a:r>
              <a:rPr lang="en-US" sz="2400" dirty="0"/>
              <a:t>Let </a:t>
            </a:r>
            <a:r>
              <a:rPr lang="en-US" sz="2400" i="1" dirty="0">
                <a:solidFill>
                  <a:srgbClr val="0000CC"/>
                </a:solidFill>
              </a:rPr>
              <a:t>y</a:t>
            </a:r>
            <a:r>
              <a:rPr lang="en-US" sz="2400" dirty="0">
                <a:solidFill>
                  <a:srgbClr val="0000CC"/>
                </a:solidFill>
              </a:rPr>
              <a:t> =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baseline="30000" dirty="0">
                <a:solidFill>
                  <a:srgbClr val="0000CC"/>
                </a:solidFill>
              </a:rPr>
              <a:t>3</a:t>
            </a:r>
            <a:r>
              <a:rPr lang="en-US" sz="2400" dirty="0"/>
              <a:t>. </a:t>
            </a:r>
          </a:p>
          <a:p>
            <a:pPr marL="396875" indent="-396875" defTabSz="741363"/>
            <a:r>
              <a:rPr lang="en-US" sz="2400" dirty="0"/>
              <a:t>Find </a:t>
            </a:r>
            <a:r>
              <a:rPr lang="en-US" sz="2400" dirty="0" err="1">
                <a:solidFill>
                  <a:srgbClr val="0000CC"/>
                </a:solidFill>
                <a:latin typeface="Symbol" pitchFamily="18" charset="2"/>
              </a:rPr>
              <a:t>D</a:t>
            </a:r>
            <a:r>
              <a:rPr lang="en-US" sz="2400" i="1" dirty="0" err="1">
                <a:solidFill>
                  <a:srgbClr val="0000CC"/>
                </a:solidFill>
              </a:rPr>
              <a:t>x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0000CC"/>
                </a:solidFill>
                <a:latin typeface="Symbol" pitchFamily="18" charset="2"/>
              </a:rPr>
              <a:t>D</a:t>
            </a:r>
            <a:r>
              <a:rPr lang="en-US" sz="2400" i="1" dirty="0" err="1">
                <a:solidFill>
                  <a:srgbClr val="0000CC"/>
                </a:solidFill>
              </a:rPr>
              <a:t>y</a:t>
            </a:r>
            <a:r>
              <a:rPr lang="en-US" sz="2400" dirty="0"/>
              <a:t> when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changes </a:t>
            </a:r>
          </a:p>
          <a:p>
            <a:pPr marL="911225" lvl="1" indent="-396875" defTabSz="741363">
              <a:lnSpc>
                <a:spcPct val="80000"/>
              </a:lnSpc>
              <a:buFont typeface="Arial Unicode MS" pitchFamily="34" charset="-128"/>
              <a:buAutoNum type="alphaLcPeriod"/>
            </a:pPr>
            <a:r>
              <a:rPr lang="en-US" sz="2400" dirty="0"/>
              <a:t>from </a:t>
            </a:r>
            <a:r>
              <a:rPr lang="en-US" sz="2400" dirty="0">
                <a:solidFill>
                  <a:srgbClr val="0000CC"/>
                </a:solidFill>
              </a:rPr>
              <a:t>2</a:t>
            </a:r>
            <a:r>
              <a:rPr lang="en-US" sz="2400" dirty="0"/>
              <a:t> to </a:t>
            </a:r>
            <a:r>
              <a:rPr lang="en-US" sz="2400" dirty="0">
                <a:solidFill>
                  <a:srgbClr val="0000CC"/>
                </a:solidFill>
              </a:rPr>
              <a:t>2.01</a:t>
            </a:r>
            <a:r>
              <a:rPr lang="en-US" sz="2400" dirty="0"/>
              <a:t>, and </a:t>
            </a:r>
          </a:p>
          <a:p>
            <a:pPr marL="911225" lvl="1" indent="-396875" defTabSz="741363">
              <a:lnSpc>
                <a:spcPct val="80000"/>
              </a:lnSpc>
              <a:buFont typeface="Arial Unicode MS" pitchFamily="34" charset="-128"/>
              <a:buAutoNum type="alphaLcPeriod"/>
            </a:pPr>
            <a:r>
              <a:rPr lang="en-US" sz="2400" dirty="0"/>
              <a:t>from </a:t>
            </a:r>
            <a:r>
              <a:rPr lang="en-US" sz="2400" dirty="0">
                <a:solidFill>
                  <a:srgbClr val="0000CC"/>
                </a:solidFill>
              </a:rPr>
              <a:t>2</a:t>
            </a:r>
            <a:r>
              <a:rPr lang="en-US" sz="2400" dirty="0"/>
              <a:t> to </a:t>
            </a:r>
            <a:r>
              <a:rPr lang="en-US" sz="2400" dirty="0">
                <a:solidFill>
                  <a:srgbClr val="0000CC"/>
                </a:solidFill>
              </a:rPr>
              <a:t>1.98</a:t>
            </a:r>
            <a:r>
              <a:rPr lang="en-US" sz="2400" dirty="0"/>
              <a:t>.</a:t>
            </a:r>
          </a:p>
          <a:p>
            <a:pPr marL="396875" indent="-396875" defTabSz="741363">
              <a:buFont typeface="Wingdings" pitchFamily="2" charset="2"/>
              <a:buNone/>
            </a:pPr>
            <a:br>
              <a:rPr lang="en-US" sz="2400" u="sng" dirty="0"/>
            </a:br>
            <a:r>
              <a:rPr lang="en-US" sz="2400" u="sng" dirty="0"/>
              <a:t>Solution</a:t>
            </a:r>
          </a:p>
          <a:p>
            <a:pPr marL="396875" indent="-396875" defTabSz="741363">
              <a:buSzTx/>
              <a:buFont typeface="Wingdings" pitchFamily="2" charset="2"/>
              <a:buAutoNum type="alphaLcPeriod"/>
            </a:pPr>
            <a:r>
              <a:rPr lang="en-US" sz="2400" dirty="0"/>
              <a:t>Here,</a:t>
            </a:r>
            <a:r>
              <a:rPr lang="en-US" sz="2400" dirty="0">
                <a:latin typeface="Symbol" pitchFamily="18" charset="2"/>
              </a:rPr>
              <a:t>  </a:t>
            </a:r>
            <a:r>
              <a:rPr lang="en-US" sz="2400" dirty="0" err="1">
                <a:solidFill>
                  <a:srgbClr val="0000CC"/>
                </a:solidFill>
                <a:latin typeface="Symbol" pitchFamily="18" charset="2"/>
              </a:rPr>
              <a:t>D</a:t>
            </a:r>
            <a:r>
              <a:rPr lang="en-US" sz="2400" i="1" dirty="0" err="1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= 2.01 – 2 = 0.01</a:t>
            </a:r>
          </a:p>
          <a:p>
            <a:pPr marL="396875" indent="-396875" defTabSz="741363">
              <a:lnSpc>
                <a:spcPct val="140000"/>
              </a:lnSpc>
              <a:buFont typeface="Wingdings" pitchFamily="2" charset="2"/>
              <a:buNone/>
            </a:pPr>
            <a:r>
              <a:rPr lang="en-US" sz="2400" dirty="0"/>
              <a:t>	Next,</a:t>
            </a:r>
          </a:p>
          <a:p>
            <a:pPr marL="396875" indent="-396875" defTabSz="741363">
              <a:lnSpc>
                <a:spcPct val="180000"/>
              </a:lnSpc>
              <a:buFont typeface="Wingdings" pitchFamily="2" charset="2"/>
              <a:buNone/>
            </a:pPr>
            <a:endParaRPr lang="en-US" sz="2400" dirty="0"/>
          </a:p>
          <a:p>
            <a:pPr marL="396875" indent="-396875" defTabSz="741363">
              <a:buSzTx/>
              <a:buFont typeface="Wingdings" pitchFamily="2" charset="2"/>
              <a:buAutoNum type="alphaLcPeriod" startAt="2"/>
            </a:pPr>
            <a:r>
              <a:rPr lang="en-US" sz="2400" dirty="0"/>
              <a:t>Here,</a:t>
            </a:r>
            <a:r>
              <a:rPr lang="en-US" sz="2400" dirty="0">
                <a:latin typeface="Symbol" pitchFamily="18" charset="2"/>
              </a:rPr>
              <a:t>  </a:t>
            </a:r>
            <a:r>
              <a:rPr lang="en-US" sz="2400" dirty="0" err="1">
                <a:solidFill>
                  <a:srgbClr val="0000CC"/>
                </a:solidFill>
                <a:latin typeface="Symbol" pitchFamily="18" charset="2"/>
              </a:rPr>
              <a:t>D</a:t>
            </a:r>
            <a:r>
              <a:rPr lang="en-US" sz="2400" i="1" dirty="0" err="1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= 1.98 – 2 = – 0.02</a:t>
            </a:r>
          </a:p>
          <a:p>
            <a:pPr marL="396875" indent="-396875" defTabSz="741363">
              <a:lnSpc>
                <a:spcPct val="140000"/>
              </a:lnSpc>
              <a:buFont typeface="Wingdings" pitchFamily="2" charset="2"/>
              <a:buNone/>
            </a:pPr>
            <a:r>
              <a:rPr lang="en-US" sz="2400" dirty="0"/>
              <a:t>	Next,</a:t>
            </a:r>
            <a:endParaRPr lang="vi-VN" sz="24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35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2349" y="3669475"/>
                <a:ext cx="4878451" cy="1022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+∆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𝟎𝟏</m:t>
                              </m:r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br>
                  <a:rPr lang="en-US" sz="2000" b="1" i="1" dirty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:br>
                  <a:rPr lang="en-US" sz="2000" b="1" i="1" dirty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𝟖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𝟏𝟐𝟎𝟔𝟎𝟏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𝟖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𝟏𝟐𝟎𝟔𝟎𝟏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349" y="3669475"/>
                <a:ext cx="4878451" cy="102265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83475" y="5454348"/>
                <a:ext cx="4878451" cy="1022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+∆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𝟗𝟖</m:t>
                              </m:r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br>
                  <a:rPr lang="en-US" sz="2000" b="1" i="1" dirty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:br>
                  <a:rPr lang="en-US" sz="2000" b="1" i="1" dirty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𝟕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𝟕𝟔𝟐𝟑𝟗𝟐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𝟖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𝟐𝟑𝟕𝟔𝟎𝟖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475" y="5454348"/>
                <a:ext cx="4878451" cy="10226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817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Differentials</a:t>
            </a:r>
            <a:endParaRPr lang="vi-VN" dirty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400" dirty="0"/>
              <a:t>We can obtain a relatively </a:t>
            </a:r>
            <a:r>
              <a:rPr lang="en-US" sz="2400" dirty="0">
                <a:solidFill>
                  <a:srgbClr val="0000CC"/>
                </a:solidFill>
              </a:rPr>
              <a:t>quick and simple way</a:t>
            </a:r>
            <a:r>
              <a:rPr lang="en-US" sz="2400" dirty="0"/>
              <a:t> of </a:t>
            </a:r>
            <a:r>
              <a:rPr lang="en-US" sz="2400" dirty="0">
                <a:solidFill>
                  <a:srgbClr val="0000CC"/>
                </a:solidFill>
              </a:rPr>
              <a:t>approximating </a:t>
            </a:r>
            <a:r>
              <a:rPr lang="en-US" sz="2400" dirty="0" err="1">
                <a:solidFill>
                  <a:srgbClr val="0000CC"/>
                </a:solidFill>
                <a:latin typeface="Symbol" pitchFamily="18" charset="2"/>
              </a:rPr>
              <a:t>D</a:t>
            </a:r>
            <a:r>
              <a:rPr lang="en-US" sz="2400" i="1" dirty="0" err="1">
                <a:solidFill>
                  <a:srgbClr val="0000CC"/>
                </a:solidFill>
              </a:rPr>
              <a:t>y</a:t>
            </a:r>
            <a:r>
              <a:rPr lang="en-US" sz="2400" dirty="0"/>
              <a:t>, the change in </a:t>
            </a:r>
            <a:r>
              <a:rPr lang="en-US" sz="2400" i="1" dirty="0">
                <a:solidFill>
                  <a:srgbClr val="0000CC"/>
                </a:solidFill>
              </a:rPr>
              <a:t>y</a:t>
            </a:r>
            <a:r>
              <a:rPr lang="en-US" sz="2400" dirty="0"/>
              <a:t> due to small change </a:t>
            </a:r>
            <a:r>
              <a:rPr lang="en-US" sz="2400" dirty="0" err="1">
                <a:solidFill>
                  <a:srgbClr val="0000CC"/>
                </a:solidFill>
                <a:latin typeface="Symbol" pitchFamily="18" charset="2"/>
              </a:rPr>
              <a:t>D</a:t>
            </a:r>
            <a:r>
              <a:rPr lang="en-US" sz="2400" i="1" dirty="0" err="1">
                <a:solidFill>
                  <a:srgbClr val="0000CC"/>
                </a:solidFill>
              </a:rPr>
              <a:t>x</a:t>
            </a:r>
            <a:r>
              <a:rPr lang="en-US" sz="2400" dirty="0"/>
              <a:t>.</a:t>
            </a:r>
          </a:p>
          <a:p>
            <a:r>
              <a:rPr lang="en-US" sz="2400" dirty="0"/>
              <a:t>Observe below that </a:t>
            </a:r>
            <a:r>
              <a:rPr lang="en-US" sz="2400" dirty="0">
                <a:solidFill>
                  <a:srgbClr val="0000CC"/>
                </a:solidFill>
              </a:rPr>
              <a:t>near</a:t>
            </a:r>
            <a:r>
              <a:rPr lang="en-US" sz="2400" dirty="0"/>
              <a:t> the </a:t>
            </a:r>
            <a:r>
              <a:rPr lang="en-US" sz="2400" dirty="0">
                <a:solidFill>
                  <a:srgbClr val="0000CC"/>
                </a:solidFill>
              </a:rPr>
              <a:t>point of tangency </a:t>
            </a:r>
            <a:r>
              <a:rPr lang="en-US" sz="2400" i="1" dirty="0">
                <a:solidFill>
                  <a:srgbClr val="0000CC"/>
                </a:solidFill>
              </a:rPr>
              <a:t>P</a:t>
            </a:r>
            <a:r>
              <a:rPr lang="en-US" sz="2400" dirty="0"/>
              <a:t>, the </a:t>
            </a:r>
            <a:r>
              <a:rPr lang="en-US" sz="2400" dirty="0">
                <a:solidFill>
                  <a:srgbClr val="0000CC"/>
                </a:solidFill>
              </a:rPr>
              <a:t>tangent line </a:t>
            </a:r>
            <a:r>
              <a:rPr lang="en-US" sz="2400" i="1" dirty="0">
                <a:solidFill>
                  <a:srgbClr val="0000CC"/>
                </a:solidFill>
              </a:rPr>
              <a:t>T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0000CC"/>
                </a:solidFill>
              </a:rPr>
              <a:t>close</a:t>
            </a:r>
            <a:r>
              <a:rPr lang="en-US" sz="2400" dirty="0"/>
              <a:t> to the graph of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.</a:t>
            </a:r>
          </a:p>
          <a:p>
            <a:r>
              <a:rPr lang="en-US" sz="2400" dirty="0"/>
              <a:t>Thus, if </a:t>
            </a:r>
            <a:r>
              <a:rPr lang="en-US" sz="2400" dirty="0" err="1">
                <a:solidFill>
                  <a:srgbClr val="0000CC"/>
                </a:solidFill>
                <a:latin typeface="Symbol" pitchFamily="18" charset="2"/>
              </a:rPr>
              <a:t>D</a:t>
            </a:r>
            <a:r>
              <a:rPr lang="en-US" sz="2400" i="1" dirty="0" err="1">
                <a:solidFill>
                  <a:srgbClr val="0000CC"/>
                </a:solidFill>
              </a:rPr>
              <a:t>x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0000CC"/>
                </a:solidFill>
              </a:rPr>
              <a:t>small</a:t>
            </a:r>
            <a:r>
              <a:rPr lang="en-US" sz="2400" dirty="0"/>
              <a:t>, then </a:t>
            </a:r>
            <a:r>
              <a:rPr lang="en-US" sz="2400" i="1" dirty="0" err="1">
                <a:solidFill>
                  <a:srgbClr val="0000CC"/>
                </a:solidFill>
              </a:rPr>
              <a:t>dy</a:t>
            </a:r>
            <a:r>
              <a:rPr lang="en-US" sz="2400" dirty="0"/>
              <a:t> is a </a:t>
            </a:r>
            <a:r>
              <a:rPr lang="en-US" sz="2400" dirty="0">
                <a:solidFill>
                  <a:srgbClr val="0000CC"/>
                </a:solidFill>
              </a:rPr>
              <a:t>good approximation</a:t>
            </a:r>
            <a:r>
              <a:rPr lang="en-US" sz="2400" dirty="0"/>
              <a:t> of </a:t>
            </a:r>
            <a:r>
              <a:rPr lang="en-US" sz="2400" dirty="0">
                <a:solidFill>
                  <a:srgbClr val="0000CC"/>
                </a:solidFill>
                <a:latin typeface="Symbol" pitchFamily="18" charset="2"/>
              </a:rPr>
              <a:t>D</a:t>
            </a:r>
            <a:r>
              <a:rPr lang="en-US" sz="2400" i="1" dirty="0">
                <a:solidFill>
                  <a:srgbClr val="0000CC"/>
                </a:solidFill>
              </a:rPr>
              <a:t>y</a:t>
            </a:r>
            <a:r>
              <a:rPr lang="en-US" sz="2400" dirty="0"/>
              <a:t>.</a:t>
            </a:r>
            <a:endParaRPr lang="vi-VN" sz="24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36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2530475" y="3943350"/>
            <a:ext cx="3021013" cy="1436687"/>
          </a:xfrm>
          <a:prstGeom prst="rect">
            <a:avLst/>
          </a:prstGeom>
          <a:noFill/>
          <a:ln w="222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2530475" y="4743450"/>
            <a:ext cx="1962150" cy="636587"/>
          </a:xfrm>
          <a:prstGeom prst="rect">
            <a:avLst/>
          </a:prstGeom>
          <a:noFill/>
          <a:ln w="222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37"/>
          <p:cNvSpPr>
            <a:spLocks noChangeShapeType="1"/>
          </p:cNvSpPr>
          <p:nvPr/>
        </p:nvSpPr>
        <p:spPr bwMode="auto">
          <a:xfrm>
            <a:off x="2195513" y="5381625"/>
            <a:ext cx="39925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38"/>
          <p:cNvSpPr>
            <a:spLocks noChangeShapeType="1"/>
          </p:cNvSpPr>
          <p:nvPr/>
        </p:nvSpPr>
        <p:spPr bwMode="auto">
          <a:xfrm flipH="1" flipV="1">
            <a:off x="2525713" y="3352800"/>
            <a:ext cx="4762" cy="2241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39"/>
          <p:cNvSpPr>
            <a:spLocks/>
          </p:cNvSpPr>
          <p:nvPr/>
        </p:nvSpPr>
        <p:spPr bwMode="auto">
          <a:xfrm>
            <a:off x="2928938" y="3582987"/>
            <a:ext cx="2925762" cy="1482725"/>
          </a:xfrm>
          <a:custGeom>
            <a:avLst/>
            <a:gdLst>
              <a:gd name="T0" fmla="*/ 0 w 1843"/>
              <a:gd name="T1" fmla="*/ 934 h 934"/>
              <a:gd name="T2" fmla="*/ 1120 w 1843"/>
              <a:gd name="T3" fmla="*/ 665 h 934"/>
              <a:gd name="T4" fmla="*/ 1843 w 1843"/>
              <a:gd name="T5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43" h="934">
                <a:moveTo>
                  <a:pt x="0" y="934"/>
                </a:moveTo>
                <a:cubicBezTo>
                  <a:pt x="406" y="877"/>
                  <a:pt x="813" y="821"/>
                  <a:pt x="1120" y="665"/>
                </a:cubicBezTo>
                <a:cubicBezTo>
                  <a:pt x="1427" y="509"/>
                  <a:pt x="1635" y="254"/>
                  <a:pt x="1843" y="0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6154738" y="5180012"/>
            <a:ext cx="407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/>
              <a:t>x</a:t>
            </a:r>
          </a:p>
        </p:txBody>
      </p:sp>
      <p:sp>
        <p:nvSpPr>
          <p:cNvPr id="11" name="Text Box 41"/>
          <p:cNvSpPr txBox="1">
            <a:spLocks noChangeArrowheads="1"/>
          </p:cNvSpPr>
          <p:nvPr/>
        </p:nvSpPr>
        <p:spPr bwMode="auto">
          <a:xfrm>
            <a:off x="2544763" y="3173412"/>
            <a:ext cx="407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dirty="0"/>
              <a:t>y</a:t>
            </a:r>
          </a:p>
        </p:txBody>
      </p:sp>
      <p:sp>
        <p:nvSpPr>
          <p:cNvPr id="12" name="Text Box 42"/>
          <p:cNvSpPr txBox="1">
            <a:spLocks noChangeArrowheads="1"/>
          </p:cNvSpPr>
          <p:nvPr/>
        </p:nvSpPr>
        <p:spPr bwMode="auto">
          <a:xfrm>
            <a:off x="4283075" y="5322887"/>
            <a:ext cx="419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/>
              <a:t>x</a:t>
            </a:r>
          </a:p>
        </p:txBody>
      </p:sp>
      <p:sp>
        <p:nvSpPr>
          <p:cNvPr id="13" name="Text Box 43"/>
          <p:cNvSpPr txBox="1">
            <a:spLocks noChangeArrowheads="1"/>
          </p:cNvSpPr>
          <p:nvPr/>
        </p:nvSpPr>
        <p:spPr bwMode="auto">
          <a:xfrm>
            <a:off x="5176838" y="5329237"/>
            <a:ext cx="1166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/>
              <a:t>x + </a:t>
            </a:r>
            <a:r>
              <a:rPr lang="en-US" b="1">
                <a:latin typeface="Symbol" pitchFamily="18" charset="2"/>
              </a:rPr>
              <a:t>D</a:t>
            </a:r>
            <a:r>
              <a:rPr lang="en-US" b="1" i="1"/>
              <a:t>x</a:t>
            </a:r>
          </a:p>
        </p:txBody>
      </p:sp>
      <p:sp>
        <p:nvSpPr>
          <p:cNvPr id="14" name="Text Box 44"/>
          <p:cNvSpPr txBox="1">
            <a:spLocks noChangeArrowheads="1"/>
          </p:cNvSpPr>
          <p:nvPr/>
        </p:nvSpPr>
        <p:spPr bwMode="auto">
          <a:xfrm>
            <a:off x="1444625" y="3746500"/>
            <a:ext cx="1096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i="1"/>
              <a:t>f</a:t>
            </a:r>
            <a:r>
              <a:rPr lang="en-US" b="1"/>
              <a:t>(</a:t>
            </a:r>
            <a:r>
              <a:rPr lang="en-US" b="1" i="1"/>
              <a:t>x + </a:t>
            </a:r>
            <a:r>
              <a:rPr lang="en-US" b="1">
                <a:latin typeface="Symbol" pitchFamily="18" charset="2"/>
              </a:rPr>
              <a:t>D</a:t>
            </a:r>
            <a:r>
              <a:rPr lang="en-US" b="1" i="1"/>
              <a:t>x</a:t>
            </a:r>
            <a:r>
              <a:rPr lang="en-US" b="1"/>
              <a:t>)</a:t>
            </a:r>
          </a:p>
        </p:txBody>
      </p:sp>
      <p:sp>
        <p:nvSpPr>
          <p:cNvPr id="15" name="Text Box 45"/>
          <p:cNvSpPr txBox="1">
            <a:spLocks noChangeArrowheads="1"/>
          </p:cNvSpPr>
          <p:nvPr/>
        </p:nvSpPr>
        <p:spPr bwMode="auto">
          <a:xfrm>
            <a:off x="1447800" y="4530725"/>
            <a:ext cx="1096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i="1"/>
              <a:t>f</a:t>
            </a:r>
            <a:r>
              <a:rPr lang="en-US" b="1"/>
              <a:t>(</a:t>
            </a:r>
            <a:r>
              <a:rPr lang="en-US" b="1" i="1"/>
              <a:t>x</a:t>
            </a:r>
            <a:r>
              <a:rPr lang="en-US" b="1"/>
              <a:t>)</a:t>
            </a:r>
          </a:p>
        </p:txBody>
      </p:sp>
      <p:sp>
        <p:nvSpPr>
          <p:cNvPr id="16" name="Line 46"/>
          <p:cNvSpPr>
            <a:spLocks noChangeShapeType="1"/>
          </p:cNvSpPr>
          <p:nvPr/>
        </p:nvSpPr>
        <p:spPr bwMode="auto">
          <a:xfrm>
            <a:off x="5562600" y="3943350"/>
            <a:ext cx="1792288" cy="0"/>
          </a:xfrm>
          <a:prstGeom prst="line">
            <a:avLst/>
          </a:prstGeom>
          <a:noFill/>
          <a:ln w="22225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47"/>
          <p:cNvSpPr>
            <a:spLocks noChangeShapeType="1"/>
          </p:cNvSpPr>
          <p:nvPr/>
        </p:nvSpPr>
        <p:spPr bwMode="auto">
          <a:xfrm>
            <a:off x="4495800" y="4746625"/>
            <a:ext cx="2925763" cy="0"/>
          </a:xfrm>
          <a:prstGeom prst="line">
            <a:avLst/>
          </a:prstGeom>
          <a:noFill/>
          <a:ln w="222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48"/>
          <p:cNvSpPr>
            <a:spLocks noChangeArrowheads="1"/>
          </p:cNvSpPr>
          <p:nvPr/>
        </p:nvSpPr>
        <p:spPr bwMode="auto">
          <a:xfrm>
            <a:off x="5519738" y="3906837"/>
            <a:ext cx="63500" cy="63500"/>
          </a:xfrm>
          <a:prstGeom prst="flowChartConnector">
            <a:avLst/>
          </a:prstGeom>
          <a:solidFill>
            <a:srgbClr val="0000CC"/>
          </a:solidFill>
          <a:ln w="9525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49"/>
          <p:cNvSpPr>
            <a:spLocks noChangeShapeType="1"/>
          </p:cNvSpPr>
          <p:nvPr/>
        </p:nvSpPr>
        <p:spPr bwMode="auto">
          <a:xfrm flipV="1">
            <a:off x="7173913" y="3963987"/>
            <a:ext cx="0" cy="223838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50"/>
          <p:cNvSpPr>
            <a:spLocks noChangeShapeType="1"/>
          </p:cNvSpPr>
          <p:nvPr/>
        </p:nvSpPr>
        <p:spPr bwMode="auto">
          <a:xfrm>
            <a:off x="7178675" y="4502150"/>
            <a:ext cx="0" cy="238125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51"/>
          <p:cNvSpPr txBox="1">
            <a:spLocks noChangeArrowheads="1"/>
          </p:cNvSpPr>
          <p:nvPr/>
        </p:nvSpPr>
        <p:spPr bwMode="auto">
          <a:xfrm>
            <a:off x="6924675" y="4122737"/>
            <a:ext cx="471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Symbol" pitchFamily="18" charset="2"/>
              </a:rPr>
              <a:t>D</a:t>
            </a:r>
            <a:r>
              <a:rPr lang="en-US" b="1" i="1"/>
              <a:t>y</a:t>
            </a:r>
          </a:p>
        </p:txBody>
      </p:sp>
      <p:sp>
        <p:nvSpPr>
          <p:cNvPr id="22" name="Line 52"/>
          <p:cNvSpPr>
            <a:spLocks noChangeShapeType="1"/>
          </p:cNvSpPr>
          <p:nvPr/>
        </p:nvSpPr>
        <p:spPr bwMode="auto">
          <a:xfrm>
            <a:off x="5251450" y="5834062"/>
            <a:ext cx="271463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53"/>
          <p:cNvSpPr>
            <a:spLocks noChangeShapeType="1"/>
          </p:cNvSpPr>
          <p:nvPr/>
        </p:nvSpPr>
        <p:spPr bwMode="auto">
          <a:xfrm flipH="1">
            <a:off x="4510088" y="5827712"/>
            <a:ext cx="279400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54"/>
          <p:cNvSpPr txBox="1">
            <a:spLocks noChangeArrowheads="1"/>
          </p:cNvSpPr>
          <p:nvPr/>
        </p:nvSpPr>
        <p:spPr bwMode="auto">
          <a:xfrm>
            <a:off x="4786313" y="5630862"/>
            <a:ext cx="4714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Symbol" pitchFamily="18" charset="2"/>
              </a:rPr>
              <a:t>D</a:t>
            </a:r>
            <a:r>
              <a:rPr lang="en-US" b="1" i="1"/>
              <a:t>x</a:t>
            </a:r>
          </a:p>
        </p:txBody>
      </p:sp>
      <p:sp>
        <p:nvSpPr>
          <p:cNvPr id="25" name="Line 55"/>
          <p:cNvSpPr>
            <a:spLocks noChangeShapeType="1"/>
          </p:cNvSpPr>
          <p:nvPr/>
        </p:nvSpPr>
        <p:spPr bwMode="auto">
          <a:xfrm>
            <a:off x="4491038" y="5654675"/>
            <a:ext cx="0" cy="365125"/>
          </a:xfrm>
          <a:prstGeom prst="line">
            <a:avLst/>
          </a:prstGeom>
          <a:noFill/>
          <a:ln w="22225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56"/>
          <p:cNvSpPr>
            <a:spLocks noChangeShapeType="1"/>
          </p:cNvSpPr>
          <p:nvPr/>
        </p:nvSpPr>
        <p:spPr bwMode="auto">
          <a:xfrm>
            <a:off x="5553075" y="5654675"/>
            <a:ext cx="0" cy="365125"/>
          </a:xfrm>
          <a:prstGeom prst="line">
            <a:avLst/>
          </a:prstGeom>
          <a:noFill/>
          <a:ln w="22225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57"/>
          <p:cNvSpPr>
            <a:spLocks noChangeShapeType="1"/>
          </p:cNvSpPr>
          <p:nvPr/>
        </p:nvSpPr>
        <p:spPr bwMode="auto">
          <a:xfrm flipV="1">
            <a:off x="3173413" y="3675062"/>
            <a:ext cx="3983037" cy="15795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AutoShape 58"/>
          <p:cNvSpPr>
            <a:spLocks noChangeArrowheads="1"/>
          </p:cNvSpPr>
          <p:nvPr/>
        </p:nvSpPr>
        <p:spPr bwMode="auto">
          <a:xfrm>
            <a:off x="4460875" y="4706937"/>
            <a:ext cx="63500" cy="63500"/>
          </a:xfrm>
          <a:prstGeom prst="flowChartConnector">
            <a:avLst/>
          </a:prstGeom>
          <a:solidFill>
            <a:srgbClr val="0000CC"/>
          </a:solidFill>
          <a:ln w="9525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59"/>
          <p:cNvSpPr>
            <a:spLocks noChangeShapeType="1"/>
          </p:cNvSpPr>
          <p:nvPr/>
        </p:nvSpPr>
        <p:spPr bwMode="auto">
          <a:xfrm flipV="1">
            <a:off x="5549900" y="4313237"/>
            <a:ext cx="433388" cy="0"/>
          </a:xfrm>
          <a:prstGeom prst="line">
            <a:avLst/>
          </a:prstGeom>
          <a:noFill/>
          <a:ln w="22225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60"/>
          <p:cNvSpPr>
            <a:spLocks noChangeShapeType="1"/>
          </p:cNvSpPr>
          <p:nvPr/>
        </p:nvSpPr>
        <p:spPr bwMode="auto">
          <a:xfrm flipH="1" flipV="1">
            <a:off x="5883275" y="4329112"/>
            <a:ext cx="0" cy="407988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61"/>
          <p:cNvSpPr txBox="1">
            <a:spLocks noChangeArrowheads="1"/>
          </p:cNvSpPr>
          <p:nvPr/>
        </p:nvSpPr>
        <p:spPr bwMode="auto">
          <a:xfrm>
            <a:off x="5873750" y="4321175"/>
            <a:ext cx="4587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/>
              <a:t>dy</a:t>
            </a:r>
          </a:p>
        </p:txBody>
      </p:sp>
      <p:sp>
        <p:nvSpPr>
          <p:cNvPr id="32" name="AutoShape 62"/>
          <p:cNvSpPr>
            <a:spLocks noChangeArrowheads="1"/>
          </p:cNvSpPr>
          <p:nvPr/>
        </p:nvSpPr>
        <p:spPr bwMode="auto">
          <a:xfrm>
            <a:off x="5519738" y="4283075"/>
            <a:ext cx="63500" cy="63500"/>
          </a:xfrm>
          <a:prstGeom prst="flowChartConnector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63"/>
          <p:cNvSpPr txBox="1">
            <a:spLocks noChangeArrowheads="1"/>
          </p:cNvSpPr>
          <p:nvPr/>
        </p:nvSpPr>
        <p:spPr bwMode="auto">
          <a:xfrm>
            <a:off x="4271963" y="4397375"/>
            <a:ext cx="4079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/>
              <a:t>P</a:t>
            </a:r>
          </a:p>
        </p:txBody>
      </p:sp>
      <p:sp>
        <p:nvSpPr>
          <p:cNvPr id="34" name="Text Box 64"/>
          <p:cNvSpPr txBox="1">
            <a:spLocks noChangeArrowheads="1"/>
          </p:cNvSpPr>
          <p:nvPr/>
        </p:nvSpPr>
        <p:spPr bwMode="auto">
          <a:xfrm>
            <a:off x="7040563" y="3484562"/>
            <a:ext cx="407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971637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Differentials</a:t>
            </a:r>
            <a:endParaRPr lang="vi-VN" dirty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Notice that the slope of </a:t>
            </a:r>
            <a:r>
              <a:rPr lang="en-US" sz="2400" i="1" dirty="0">
                <a:solidFill>
                  <a:srgbClr val="0000CC"/>
                </a:solidFill>
              </a:rPr>
              <a:t>T</a:t>
            </a:r>
            <a:r>
              <a:rPr lang="en-US" sz="2400" dirty="0"/>
              <a:t> is given by </a:t>
            </a:r>
            <a:r>
              <a:rPr lang="en-US" sz="2400" i="1" dirty="0" err="1">
                <a:solidFill>
                  <a:srgbClr val="0000CC"/>
                </a:solidFill>
              </a:rPr>
              <a:t>dy</a:t>
            </a:r>
            <a:r>
              <a:rPr lang="en-US" sz="2400" i="1" dirty="0">
                <a:solidFill>
                  <a:srgbClr val="0000CC"/>
                </a:solidFill>
              </a:rPr>
              <a:t>/</a:t>
            </a:r>
            <a:r>
              <a:rPr lang="en-US" sz="2400" dirty="0" err="1">
                <a:solidFill>
                  <a:srgbClr val="0000CC"/>
                </a:solidFill>
                <a:latin typeface="Symbol" pitchFamily="18" charset="2"/>
              </a:rPr>
              <a:t>D</a:t>
            </a:r>
            <a:r>
              <a:rPr lang="en-US" sz="2400" i="1" dirty="0" err="1">
                <a:solidFill>
                  <a:srgbClr val="0000CC"/>
                </a:solidFill>
              </a:rPr>
              <a:t>x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But the slope of </a:t>
            </a:r>
            <a:r>
              <a:rPr lang="en-US" sz="2400" i="1" dirty="0">
                <a:solidFill>
                  <a:srgbClr val="0000CC"/>
                </a:solidFill>
              </a:rPr>
              <a:t>T</a:t>
            </a:r>
            <a:r>
              <a:rPr lang="en-US" sz="2400" dirty="0"/>
              <a:t> is given by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)</a:t>
            </a:r>
            <a:r>
              <a:rPr lang="en-US" sz="2400" dirty="0">
                <a:cs typeface="Times New Roman" pitchFamily="18" charset="0"/>
              </a:rPr>
              <a:t>, so we have </a:t>
            </a:r>
          </a:p>
          <a:p>
            <a:pPr algn="ctr">
              <a:lnSpc>
                <a:spcPct val="110000"/>
              </a:lnSpc>
              <a:buFont typeface="Wingdings" pitchFamily="2" charset="2"/>
              <a:buNone/>
            </a:pPr>
            <a:r>
              <a:rPr lang="en-US" sz="2400" i="1" dirty="0" err="1">
                <a:solidFill>
                  <a:srgbClr val="0000CC"/>
                </a:solidFill>
                <a:cs typeface="Times New Roman" pitchFamily="18" charset="0"/>
              </a:rPr>
              <a:t>dy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/</a:t>
            </a:r>
            <a:r>
              <a:rPr lang="en-US" sz="2400" dirty="0" err="1">
                <a:solidFill>
                  <a:srgbClr val="0000CC"/>
                </a:solidFill>
                <a:latin typeface="Symbol" pitchFamily="18" charset="2"/>
                <a:cs typeface="Times New Roman" pitchFamily="18" charset="0"/>
              </a:rPr>
              <a:t>D</a:t>
            </a:r>
            <a:r>
              <a:rPr lang="en-US" sz="2400" i="1" dirty="0" err="1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=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)</a:t>
            </a:r>
            <a:r>
              <a:rPr lang="en-US" sz="2400" dirty="0">
                <a:cs typeface="Times New Roman" pitchFamily="18" charset="0"/>
              </a:rPr>
              <a:t>   or   </a:t>
            </a:r>
            <a:r>
              <a:rPr lang="en-US" sz="2400" i="1" dirty="0" err="1">
                <a:solidFill>
                  <a:srgbClr val="0000CC"/>
                </a:solidFill>
                <a:cs typeface="Times New Roman" pitchFamily="18" charset="0"/>
              </a:rPr>
              <a:t>dy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=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) </a:t>
            </a:r>
            <a:r>
              <a:rPr lang="en-US" sz="2400" dirty="0" err="1">
                <a:solidFill>
                  <a:srgbClr val="0000CC"/>
                </a:solidFill>
                <a:latin typeface="Symbol" pitchFamily="18" charset="2"/>
                <a:cs typeface="Times New Roman" pitchFamily="18" charset="0"/>
              </a:rPr>
              <a:t>D</a:t>
            </a:r>
            <a:r>
              <a:rPr lang="en-US" sz="2400" i="1" dirty="0" err="1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400" dirty="0">
                <a:cs typeface="Times New Roman" pitchFamily="18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cs typeface="Times New Roman" pitchFamily="18" charset="0"/>
              </a:rPr>
              <a:t>Thus, we have the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approximation:</a:t>
            </a:r>
            <a:r>
              <a:rPr lang="en-US" sz="2400" dirty="0">
                <a:cs typeface="Times New Roman" pitchFamily="18" charset="0"/>
              </a:rPr>
              <a:t> </a:t>
            </a:r>
          </a:p>
          <a:p>
            <a:pPr algn="ctr">
              <a:lnSpc>
                <a:spcPct val="110000"/>
              </a:lnSpc>
              <a:buFont typeface="Wingdings" pitchFamily="2" charset="2"/>
              <a:buNone/>
            </a:pPr>
            <a:r>
              <a:rPr lang="en-US" sz="2400" dirty="0" err="1">
                <a:solidFill>
                  <a:srgbClr val="0000CC"/>
                </a:solidFill>
                <a:latin typeface="Symbol" pitchFamily="18" charset="2"/>
                <a:cs typeface="Times New Roman" pitchFamily="18" charset="0"/>
              </a:rPr>
              <a:t>D</a:t>
            </a:r>
            <a:r>
              <a:rPr lang="en-US" sz="2400" i="1" dirty="0" err="1">
                <a:solidFill>
                  <a:srgbClr val="0000CC"/>
                </a:solidFill>
                <a:cs typeface="Times New Roman" pitchFamily="18" charset="0"/>
              </a:rPr>
              <a:t>y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 ≈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CC"/>
                </a:solidFill>
                <a:cs typeface="Times New Roman" pitchFamily="18" charset="0"/>
              </a:rPr>
              <a:t>dy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=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)</a:t>
            </a:r>
            <a:r>
              <a:rPr lang="en-US" sz="2400" dirty="0" err="1">
                <a:solidFill>
                  <a:srgbClr val="0000CC"/>
                </a:solidFill>
                <a:latin typeface="Symbol" pitchFamily="18" charset="2"/>
                <a:cs typeface="Times New Roman" pitchFamily="18" charset="0"/>
              </a:rPr>
              <a:t>D</a:t>
            </a:r>
            <a:r>
              <a:rPr lang="en-US" sz="2400" i="1" dirty="0" err="1">
                <a:solidFill>
                  <a:srgbClr val="0000CC"/>
                </a:solidFill>
                <a:cs typeface="Times New Roman" pitchFamily="18" charset="0"/>
              </a:rPr>
              <a:t>x</a:t>
            </a:r>
            <a:endParaRPr lang="en-US" sz="2400" dirty="0">
              <a:solidFill>
                <a:srgbClr val="0000CC"/>
              </a:solidFill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cs typeface="Times New Roman" pitchFamily="18" charset="0"/>
              </a:rPr>
              <a:t>The quantity </a:t>
            </a:r>
            <a:r>
              <a:rPr lang="en-US" sz="2400" i="1" dirty="0" err="1">
                <a:solidFill>
                  <a:srgbClr val="0000CC"/>
                </a:solidFill>
                <a:cs typeface="Times New Roman" pitchFamily="18" charset="0"/>
              </a:rPr>
              <a:t>dy</a:t>
            </a:r>
            <a:r>
              <a:rPr lang="en-US" sz="2400" dirty="0">
                <a:cs typeface="Times New Roman" pitchFamily="18" charset="0"/>
              </a:rPr>
              <a:t> is called the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differential of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y</a:t>
            </a:r>
            <a:r>
              <a:rPr lang="en-US" sz="2400" dirty="0">
                <a:cs typeface="Times New Roman" pitchFamily="18" charset="0"/>
              </a:rPr>
              <a:t>.</a:t>
            </a:r>
            <a:endParaRPr lang="vi-VN" sz="24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37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2530475" y="4248150"/>
            <a:ext cx="3021013" cy="1436687"/>
          </a:xfrm>
          <a:prstGeom prst="rect">
            <a:avLst/>
          </a:prstGeom>
          <a:noFill/>
          <a:ln w="222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2530475" y="5048250"/>
            <a:ext cx="1962150" cy="636587"/>
          </a:xfrm>
          <a:prstGeom prst="rect">
            <a:avLst/>
          </a:prstGeom>
          <a:noFill/>
          <a:ln w="222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37"/>
          <p:cNvSpPr>
            <a:spLocks noChangeShapeType="1"/>
          </p:cNvSpPr>
          <p:nvPr/>
        </p:nvSpPr>
        <p:spPr bwMode="auto">
          <a:xfrm>
            <a:off x="2195513" y="5686425"/>
            <a:ext cx="39925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38"/>
          <p:cNvSpPr>
            <a:spLocks noChangeShapeType="1"/>
          </p:cNvSpPr>
          <p:nvPr/>
        </p:nvSpPr>
        <p:spPr bwMode="auto">
          <a:xfrm flipH="1" flipV="1">
            <a:off x="2525713" y="3657600"/>
            <a:ext cx="4762" cy="2241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39"/>
          <p:cNvSpPr>
            <a:spLocks/>
          </p:cNvSpPr>
          <p:nvPr/>
        </p:nvSpPr>
        <p:spPr bwMode="auto">
          <a:xfrm>
            <a:off x="2928938" y="3887787"/>
            <a:ext cx="2925762" cy="1482725"/>
          </a:xfrm>
          <a:custGeom>
            <a:avLst/>
            <a:gdLst>
              <a:gd name="T0" fmla="*/ 0 w 1843"/>
              <a:gd name="T1" fmla="*/ 934 h 934"/>
              <a:gd name="T2" fmla="*/ 1120 w 1843"/>
              <a:gd name="T3" fmla="*/ 665 h 934"/>
              <a:gd name="T4" fmla="*/ 1843 w 1843"/>
              <a:gd name="T5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43" h="934">
                <a:moveTo>
                  <a:pt x="0" y="934"/>
                </a:moveTo>
                <a:cubicBezTo>
                  <a:pt x="406" y="877"/>
                  <a:pt x="813" y="821"/>
                  <a:pt x="1120" y="665"/>
                </a:cubicBezTo>
                <a:cubicBezTo>
                  <a:pt x="1427" y="509"/>
                  <a:pt x="1635" y="254"/>
                  <a:pt x="1843" y="0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6154738" y="5484812"/>
            <a:ext cx="407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/>
              <a:t>x</a:t>
            </a:r>
          </a:p>
        </p:txBody>
      </p:sp>
      <p:sp>
        <p:nvSpPr>
          <p:cNvPr id="11" name="Text Box 41"/>
          <p:cNvSpPr txBox="1">
            <a:spLocks noChangeArrowheads="1"/>
          </p:cNvSpPr>
          <p:nvPr/>
        </p:nvSpPr>
        <p:spPr bwMode="auto">
          <a:xfrm>
            <a:off x="2544763" y="3478212"/>
            <a:ext cx="407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dirty="0"/>
              <a:t>y</a:t>
            </a:r>
          </a:p>
        </p:txBody>
      </p:sp>
      <p:sp>
        <p:nvSpPr>
          <p:cNvPr id="12" name="Text Box 42"/>
          <p:cNvSpPr txBox="1">
            <a:spLocks noChangeArrowheads="1"/>
          </p:cNvSpPr>
          <p:nvPr/>
        </p:nvSpPr>
        <p:spPr bwMode="auto">
          <a:xfrm>
            <a:off x="4283075" y="5627687"/>
            <a:ext cx="419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/>
              <a:t>x</a:t>
            </a:r>
          </a:p>
        </p:txBody>
      </p:sp>
      <p:sp>
        <p:nvSpPr>
          <p:cNvPr id="13" name="Text Box 43"/>
          <p:cNvSpPr txBox="1">
            <a:spLocks noChangeArrowheads="1"/>
          </p:cNvSpPr>
          <p:nvPr/>
        </p:nvSpPr>
        <p:spPr bwMode="auto">
          <a:xfrm>
            <a:off x="5176838" y="5634037"/>
            <a:ext cx="1166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/>
              <a:t>x + </a:t>
            </a:r>
            <a:r>
              <a:rPr lang="en-US" b="1">
                <a:latin typeface="Symbol" pitchFamily="18" charset="2"/>
              </a:rPr>
              <a:t>D</a:t>
            </a:r>
            <a:r>
              <a:rPr lang="en-US" b="1" i="1"/>
              <a:t>x</a:t>
            </a:r>
          </a:p>
        </p:txBody>
      </p:sp>
      <p:sp>
        <p:nvSpPr>
          <p:cNvPr id="14" name="Text Box 44"/>
          <p:cNvSpPr txBox="1">
            <a:spLocks noChangeArrowheads="1"/>
          </p:cNvSpPr>
          <p:nvPr/>
        </p:nvSpPr>
        <p:spPr bwMode="auto">
          <a:xfrm>
            <a:off x="1444625" y="4051300"/>
            <a:ext cx="1096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i="1"/>
              <a:t>f</a:t>
            </a:r>
            <a:r>
              <a:rPr lang="en-US" b="1"/>
              <a:t>(</a:t>
            </a:r>
            <a:r>
              <a:rPr lang="en-US" b="1" i="1"/>
              <a:t>x + </a:t>
            </a:r>
            <a:r>
              <a:rPr lang="en-US" b="1">
                <a:latin typeface="Symbol" pitchFamily="18" charset="2"/>
              </a:rPr>
              <a:t>D</a:t>
            </a:r>
            <a:r>
              <a:rPr lang="en-US" b="1" i="1"/>
              <a:t>x</a:t>
            </a:r>
            <a:r>
              <a:rPr lang="en-US" b="1"/>
              <a:t>)</a:t>
            </a:r>
          </a:p>
        </p:txBody>
      </p:sp>
      <p:sp>
        <p:nvSpPr>
          <p:cNvPr id="15" name="Text Box 45"/>
          <p:cNvSpPr txBox="1">
            <a:spLocks noChangeArrowheads="1"/>
          </p:cNvSpPr>
          <p:nvPr/>
        </p:nvSpPr>
        <p:spPr bwMode="auto">
          <a:xfrm>
            <a:off x="1447800" y="4835525"/>
            <a:ext cx="1096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i="1"/>
              <a:t>f</a:t>
            </a:r>
            <a:r>
              <a:rPr lang="en-US" b="1"/>
              <a:t>(</a:t>
            </a:r>
            <a:r>
              <a:rPr lang="en-US" b="1" i="1"/>
              <a:t>x</a:t>
            </a:r>
            <a:r>
              <a:rPr lang="en-US" b="1"/>
              <a:t>)</a:t>
            </a:r>
          </a:p>
        </p:txBody>
      </p:sp>
      <p:sp>
        <p:nvSpPr>
          <p:cNvPr id="16" name="Line 46"/>
          <p:cNvSpPr>
            <a:spLocks noChangeShapeType="1"/>
          </p:cNvSpPr>
          <p:nvPr/>
        </p:nvSpPr>
        <p:spPr bwMode="auto">
          <a:xfrm>
            <a:off x="5562600" y="4248150"/>
            <a:ext cx="1792288" cy="0"/>
          </a:xfrm>
          <a:prstGeom prst="line">
            <a:avLst/>
          </a:prstGeom>
          <a:noFill/>
          <a:ln w="22225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47"/>
          <p:cNvSpPr>
            <a:spLocks noChangeShapeType="1"/>
          </p:cNvSpPr>
          <p:nvPr/>
        </p:nvSpPr>
        <p:spPr bwMode="auto">
          <a:xfrm>
            <a:off x="4495800" y="5051425"/>
            <a:ext cx="2925763" cy="0"/>
          </a:xfrm>
          <a:prstGeom prst="line">
            <a:avLst/>
          </a:prstGeom>
          <a:noFill/>
          <a:ln w="222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48"/>
          <p:cNvSpPr>
            <a:spLocks noChangeArrowheads="1"/>
          </p:cNvSpPr>
          <p:nvPr/>
        </p:nvSpPr>
        <p:spPr bwMode="auto">
          <a:xfrm>
            <a:off x="5519738" y="4211637"/>
            <a:ext cx="63500" cy="63500"/>
          </a:xfrm>
          <a:prstGeom prst="flowChartConnector">
            <a:avLst/>
          </a:prstGeom>
          <a:solidFill>
            <a:srgbClr val="0000CC"/>
          </a:solidFill>
          <a:ln w="9525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49"/>
          <p:cNvSpPr>
            <a:spLocks noChangeShapeType="1"/>
          </p:cNvSpPr>
          <p:nvPr/>
        </p:nvSpPr>
        <p:spPr bwMode="auto">
          <a:xfrm flipV="1">
            <a:off x="7173913" y="4268787"/>
            <a:ext cx="0" cy="223838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50"/>
          <p:cNvSpPr>
            <a:spLocks noChangeShapeType="1"/>
          </p:cNvSpPr>
          <p:nvPr/>
        </p:nvSpPr>
        <p:spPr bwMode="auto">
          <a:xfrm>
            <a:off x="7178675" y="4806950"/>
            <a:ext cx="0" cy="238125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51"/>
          <p:cNvSpPr txBox="1">
            <a:spLocks noChangeArrowheads="1"/>
          </p:cNvSpPr>
          <p:nvPr/>
        </p:nvSpPr>
        <p:spPr bwMode="auto">
          <a:xfrm>
            <a:off x="6924675" y="4427537"/>
            <a:ext cx="471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Symbol" pitchFamily="18" charset="2"/>
              </a:rPr>
              <a:t>D</a:t>
            </a:r>
            <a:r>
              <a:rPr lang="en-US" b="1" i="1"/>
              <a:t>y</a:t>
            </a:r>
          </a:p>
        </p:txBody>
      </p:sp>
      <p:sp>
        <p:nvSpPr>
          <p:cNvPr id="22" name="Line 52"/>
          <p:cNvSpPr>
            <a:spLocks noChangeShapeType="1"/>
          </p:cNvSpPr>
          <p:nvPr/>
        </p:nvSpPr>
        <p:spPr bwMode="auto">
          <a:xfrm>
            <a:off x="5251450" y="6138862"/>
            <a:ext cx="271463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53"/>
          <p:cNvSpPr>
            <a:spLocks noChangeShapeType="1"/>
          </p:cNvSpPr>
          <p:nvPr/>
        </p:nvSpPr>
        <p:spPr bwMode="auto">
          <a:xfrm flipH="1">
            <a:off x="4510088" y="6132512"/>
            <a:ext cx="279400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54"/>
          <p:cNvSpPr txBox="1">
            <a:spLocks noChangeArrowheads="1"/>
          </p:cNvSpPr>
          <p:nvPr/>
        </p:nvSpPr>
        <p:spPr bwMode="auto">
          <a:xfrm>
            <a:off x="4786313" y="5935662"/>
            <a:ext cx="4714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Symbol" pitchFamily="18" charset="2"/>
              </a:rPr>
              <a:t>D</a:t>
            </a:r>
            <a:r>
              <a:rPr lang="en-US" b="1" i="1"/>
              <a:t>x</a:t>
            </a:r>
          </a:p>
        </p:txBody>
      </p:sp>
      <p:sp>
        <p:nvSpPr>
          <p:cNvPr id="25" name="Line 55"/>
          <p:cNvSpPr>
            <a:spLocks noChangeShapeType="1"/>
          </p:cNvSpPr>
          <p:nvPr/>
        </p:nvSpPr>
        <p:spPr bwMode="auto">
          <a:xfrm>
            <a:off x="4491038" y="5959475"/>
            <a:ext cx="0" cy="365125"/>
          </a:xfrm>
          <a:prstGeom prst="line">
            <a:avLst/>
          </a:prstGeom>
          <a:noFill/>
          <a:ln w="22225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56"/>
          <p:cNvSpPr>
            <a:spLocks noChangeShapeType="1"/>
          </p:cNvSpPr>
          <p:nvPr/>
        </p:nvSpPr>
        <p:spPr bwMode="auto">
          <a:xfrm>
            <a:off x="5553075" y="5959475"/>
            <a:ext cx="0" cy="365125"/>
          </a:xfrm>
          <a:prstGeom prst="line">
            <a:avLst/>
          </a:prstGeom>
          <a:noFill/>
          <a:ln w="22225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57"/>
          <p:cNvSpPr>
            <a:spLocks noChangeShapeType="1"/>
          </p:cNvSpPr>
          <p:nvPr/>
        </p:nvSpPr>
        <p:spPr bwMode="auto">
          <a:xfrm flipV="1">
            <a:off x="3173413" y="3979862"/>
            <a:ext cx="3983037" cy="15795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AutoShape 58"/>
          <p:cNvSpPr>
            <a:spLocks noChangeArrowheads="1"/>
          </p:cNvSpPr>
          <p:nvPr/>
        </p:nvSpPr>
        <p:spPr bwMode="auto">
          <a:xfrm>
            <a:off x="4460875" y="5011737"/>
            <a:ext cx="63500" cy="63500"/>
          </a:xfrm>
          <a:prstGeom prst="flowChartConnector">
            <a:avLst/>
          </a:prstGeom>
          <a:solidFill>
            <a:srgbClr val="0000CC"/>
          </a:solidFill>
          <a:ln w="9525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59"/>
          <p:cNvSpPr>
            <a:spLocks noChangeShapeType="1"/>
          </p:cNvSpPr>
          <p:nvPr/>
        </p:nvSpPr>
        <p:spPr bwMode="auto">
          <a:xfrm flipV="1">
            <a:off x="5549900" y="4618037"/>
            <a:ext cx="433388" cy="0"/>
          </a:xfrm>
          <a:prstGeom prst="line">
            <a:avLst/>
          </a:prstGeom>
          <a:noFill/>
          <a:ln w="22225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60"/>
          <p:cNvSpPr>
            <a:spLocks noChangeShapeType="1"/>
          </p:cNvSpPr>
          <p:nvPr/>
        </p:nvSpPr>
        <p:spPr bwMode="auto">
          <a:xfrm flipH="1" flipV="1">
            <a:off x="5883275" y="4633912"/>
            <a:ext cx="0" cy="407988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61"/>
          <p:cNvSpPr txBox="1">
            <a:spLocks noChangeArrowheads="1"/>
          </p:cNvSpPr>
          <p:nvPr/>
        </p:nvSpPr>
        <p:spPr bwMode="auto">
          <a:xfrm>
            <a:off x="5873750" y="4625975"/>
            <a:ext cx="4587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/>
              <a:t>dy</a:t>
            </a:r>
          </a:p>
        </p:txBody>
      </p:sp>
      <p:sp>
        <p:nvSpPr>
          <p:cNvPr id="32" name="AutoShape 62"/>
          <p:cNvSpPr>
            <a:spLocks noChangeArrowheads="1"/>
          </p:cNvSpPr>
          <p:nvPr/>
        </p:nvSpPr>
        <p:spPr bwMode="auto">
          <a:xfrm>
            <a:off x="5519738" y="4587875"/>
            <a:ext cx="63500" cy="63500"/>
          </a:xfrm>
          <a:prstGeom prst="flowChartConnector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63"/>
          <p:cNvSpPr txBox="1">
            <a:spLocks noChangeArrowheads="1"/>
          </p:cNvSpPr>
          <p:nvPr/>
        </p:nvSpPr>
        <p:spPr bwMode="auto">
          <a:xfrm>
            <a:off x="4271963" y="4702175"/>
            <a:ext cx="4079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/>
              <a:t>P</a:t>
            </a:r>
          </a:p>
        </p:txBody>
      </p:sp>
      <p:sp>
        <p:nvSpPr>
          <p:cNvPr id="34" name="Text Box 64"/>
          <p:cNvSpPr txBox="1">
            <a:spLocks noChangeArrowheads="1"/>
          </p:cNvSpPr>
          <p:nvPr/>
        </p:nvSpPr>
        <p:spPr bwMode="auto">
          <a:xfrm>
            <a:off x="7040563" y="3789362"/>
            <a:ext cx="407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444106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 bwMode="auto">
          <a:xfrm>
            <a:off x="152400" y="76200"/>
            <a:ext cx="899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2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Differentials</a:t>
            </a:r>
            <a:endParaRPr lang="vi-VN" sz="2800" b="1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39738" y="854075"/>
            <a:ext cx="8399462" cy="3641725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pPr marL="222250">
              <a:lnSpc>
                <a:spcPct val="90000"/>
              </a:lnSpc>
            </a:pPr>
            <a:r>
              <a:rPr lang="en-US" sz="2400" dirty="0"/>
              <a:t>Let </a:t>
            </a:r>
            <a:r>
              <a:rPr lang="en-US" sz="2300" i="1" dirty="0">
                <a:solidFill>
                  <a:srgbClr val="0000CC"/>
                </a:solidFill>
              </a:rPr>
              <a:t>y </a:t>
            </a:r>
            <a:r>
              <a:rPr lang="en-US" sz="2300" dirty="0">
                <a:solidFill>
                  <a:srgbClr val="0000CC"/>
                </a:solidFill>
              </a:rPr>
              <a:t>= </a:t>
            </a:r>
            <a:r>
              <a:rPr lang="en-US" sz="2300" i="1" dirty="0">
                <a:solidFill>
                  <a:srgbClr val="0000CC"/>
                </a:solidFill>
              </a:rPr>
              <a:t>f</a:t>
            </a:r>
            <a:r>
              <a:rPr lang="en-US" sz="2300" dirty="0">
                <a:solidFill>
                  <a:srgbClr val="0000CC"/>
                </a:solidFill>
              </a:rPr>
              <a:t>(</a:t>
            </a:r>
            <a:r>
              <a:rPr lang="en-US" sz="2300" i="1" dirty="0">
                <a:solidFill>
                  <a:srgbClr val="0000CC"/>
                </a:solidFill>
              </a:rPr>
              <a:t>x</a:t>
            </a:r>
            <a:r>
              <a:rPr lang="en-US" sz="23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 define a differentiable function </a:t>
            </a:r>
            <a:r>
              <a:rPr lang="en-US" sz="2300" i="1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. Then</a:t>
            </a:r>
            <a:br>
              <a:rPr lang="en-US" sz="2400" dirty="0"/>
            </a:br>
            <a:endParaRPr lang="en-US" sz="2400" dirty="0"/>
          </a:p>
          <a:p>
            <a:pPr marL="571500" indent="-349250">
              <a:lnSpc>
                <a:spcPct val="90000"/>
              </a:lnSpc>
              <a:buFont typeface="Arial Unicode MS" pitchFamily="34" charset="-128"/>
              <a:buAutoNum type="arabicPeriod"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000CC"/>
                </a:solidFill>
              </a:rPr>
              <a:t>differential dx</a:t>
            </a:r>
            <a:r>
              <a:rPr lang="en-US" sz="2400" dirty="0"/>
              <a:t> of the independent variable </a:t>
            </a:r>
            <a:r>
              <a:rPr lang="en-US" sz="2400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is: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                              </a:t>
            </a:r>
            <a:r>
              <a:rPr lang="en-US" sz="2400" i="1" dirty="0">
                <a:solidFill>
                  <a:srgbClr val="0000CC"/>
                </a:solidFill>
              </a:rPr>
              <a:t>dx = </a:t>
            </a:r>
            <a:r>
              <a:rPr lang="en-US" sz="2400" dirty="0" err="1">
                <a:solidFill>
                  <a:srgbClr val="0000CC"/>
                </a:solidFill>
                <a:latin typeface="Symbol" pitchFamily="18" charset="2"/>
              </a:rPr>
              <a:t>D</a:t>
            </a:r>
            <a:r>
              <a:rPr lang="en-US" sz="2400" i="1" dirty="0" err="1">
                <a:solidFill>
                  <a:srgbClr val="0000CC"/>
                </a:solidFill>
              </a:rPr>
              <a:t>x</a:t>
            </a:r>
            <a:br>
              <a:rPr lang="en-US" sz="2400" dirty="0"/>
            </a:br>
            <a:endParaRPr lang="en-US" sz="2400" dirty="0"/>
          </a:p>
          <a:p>
            <a:pPr marL="571500" indent="-349250">
              <a:lnSpc>
                <a:spcPct val="90000"/>
              </a:lnSpc>
              <a:buFont typeface="Arial Unicode MS" pitchFamily="34" charset="-128"/>
              <a:buAutoNum type="arabicPeriod"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000CC"/>
                </a:solidFill>
              </a:rPr>
              <a:t>differential </a:t>
            </a:r>
            <a:r>
              <a:rPr lang="en-US" sz="2400" i="1" dirty="0" err="1">
                <a:solidFill>
                  <a:srgbClr val="0000CC"/>
                </a:solidFill>
              </a:rPr>
              <a:t>dy</a:t>
            </a:r>
            <a:r>
              <a:rPr lang="en-US" sz="2400" dirty="0"/>
              <a:t> of the </a:t>
            </a:r>
            <a:r>
              <a:rPr lang="en-US" sz="2400" dirty="0">
                <a:solidFill>
                  <a:srgbClr val="0000CC"/>
                </a:solidFill>
              </a:rPr>
              <a:t>dependent</a:t>
            </a:r>
            <a:r>
              <a:rPr lang="en-US" sz="2400" dirty="0"/>
              <a:t> variable </a:t>
            </a:r>
            <a:r>
              <a:rPr lang="en-US" sz="2400" i="1" dirty="0">
                <a:solidFill>
                  <a:srgbClr val="0000CC"/>
                </a:solidFill>
              </a:rPr>
              <a:t>y</a:t>
            </a:r>
            <a:r>
              <a:rPr lang="en-US" sz="2400" dirty="0"/>
              <a:t> is.</a:t>
            </a:r>
            <a:br>
              <a:rPr lang="en-US" sz="2400" dirty="0"/>
            </a:br>
            <a:r>
              <a:rPr lang="en-US" sz="2400" dirty="0"/>
              <a:t>                    </a:t>
            </a:r>
            <a:br>
              <a:rPr lang="en-US" sz="2400" dirty="0"/>
            </a:br>
            <a:r>
              <a:rPr lang="en-US" sz="2400" dirty="0"/>
              <a:t>                      </a:t>
            </a:r>
            <a:r>
              <a:rPr lang="en-US" sz="2400" i="1" dirty="0" err="1">
                <a:solidFill>
                  <a:srgbClr val="0000CC"/>
                </a:solidFill>
                <a:cs typeface="Times New Roman" pitchFamily="18" charset="0"/>
              </a:rPr>
              <a:t>dy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=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)</a:t>
            </a:r>
            <a:r>
              <a:rPr lang="en-US" sz="2400" dirty="0" err="1">
                <a:solidFill>
                  <a:srgbClr val="0000CC"/>
                </a:solidFill>
                <a:latin typeface="Symbol" pitchFamily="18" charset="2"/>
                <a:cs typeface="Times New Roman" pitchFamily="18" charset="0"/>
              </a:rPr>
              <a:t>D</a:t>
            </a:r>
            <a:r>
              <a:rPr lang="en-US" sz="2400" i="1" dirty="0" err="1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=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)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dx</a:t>
            </a:r>
            <a:br>
              <a:rPr lang="en-US" sz="2400" dirty="0"/>
            </a:br>
            <a:endParaRPr lang="en-US" sz="2400" dirty="0"/>
          </a:p>
          <a:p>
            <a:pPr marL="222250">
              <a:lnSpc>
                <a:spcPct val="90000"/>
              </a:lnSpc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153400" y="6512625"/>
            <a:ext cx="9144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 sz="1400" smtClean="0">
                <a:solidFill>
                  <a:schemeClr val="bg1"/>
                </a:solidFill>
              </a:rPr>
              <a:pPr eaLnBrk="1" hangingPunct="1"/>
              <a:t>38</a:t>
            </a:fld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8302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Differentials: Example</a:t>
            </a:r>
            <a:endParaRPr lang="vi-VN" dirty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marL="396875" indent="-396875" defTabSz="741363"/>
            <a:r>
              <a:rPr lang="en-US" sz="2400" dirty="0"/>
              <a:t>Approximate the value of            using </a:t>
            </a:r>
            <a:r>
              <a:rPr lang="en-US" sz="2400" dirty="0">
                <a:solidFill>
                  <a:srgbClr val="0000CC"/>
                </a:solidFill>
              </a:rPr>
              <a:t>differentials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/>
          </a:p>
          <a:p>
            <a:pPr marL="396875" indent="-396875" defTabSz="741363"/>
            <a:r>
              <a:rPr lang="en-US" sz="2400" u="sng" dirty="0"/>
              <a:t>Solution</a:t>
            </a:r>
          </a:p>
          <a:p>
            <a:pPr>
              <a:spcBef>
                <a:spcPct val="10000"/>
              </a:spcBef>
              <a:tabLst>
                <a:tab pos="4683125" algn="l"/>
              </a:tabLst>
            </a:pPr>
            <a:r>
              <a:rPr lang="en-US" sz="2400" dirty="0"/>
              <a:t>Let’s consider the function </a:t>
            </a:r>
          </a:p>
          <a:p>
            <a:pPr>
              <a:spcBef>
                <a:spcPct val="10000"/>
              </a:spcBef>
              <a:tabLst>
                <a:tab pos="4683125" algn="l"/>
              </a:tabLst>
            </a:pPr>
            <a:r>
              <a:rPr lang="en-US" sz="2400" dirty="0"/>
              <a:t>Since </a:t>
            </a:r>
            <a:r>
              <a:rPr lang="en-US" sz="2400" dirty="0">
                <a:solidFill>
                  <a:srgbClr val="0000CC"/>
                </a:solidFill>
              </a:rPr>
              <a:t>25</a:t>
            </a:r>
            <a:r>
              <a:rPr lang="en-US" sz="2400" dirty="0"/>
              <a:t> is the number nearest </a:t>
            </a:r>
            <a:r>
              <a:rPr lang="en-US" sz="2400" dirty="0">
                <a:solidFill>
                  <a:srgbClr val="0000CC"/>
                </a:solidFill>
              </a:rPr>
              <a:t>26.5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whose square root is readily recognized, let’s take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= 25</a:t>
            </a:r>
            <a:r>
              <a:rPr lang="en-US" sz="2400" dirty="0"/>
              <a:t>.</a:t>
            </a:r>
          </a:p>
          <a:p>
            <a:pPr>
              <a:spcBef>
                <a:spcPct val="15000"/>
              </a:spcBef>
              <a:tabLst>
                <a:tab pos="4683125" algn="l"/>
              </a:tabLst>
            </a:pPr>
            <a:r>
              <a:rPr lang="en-US" sz="2400" dirty="0"/>
              <a:t>We want to know the change in </a:t>
            </a:r>
            <a:r>
              <a:rPr lang="en-US" sz="2400" i="1" dirty="0">
                <a:solidFill>
                  <a:srgbClr val="0000CC"/>
                </a:solidFill>
              </a:rPr>
              <a:t>y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00CC"/>
                </a:solidFill>
                <a:latin typeface="Symbol" pitchFamily="18" charset="2"/>
              </a:rPr>
              <a:t>D</a:t>
            </a:r>
            <a:r>
              <a:rPr lang="en-US" sz="2400" i="1" dirty="0" err="1">
                <a:solidFill>
                  <a:srgbClr val="0000CC"/>
                </a:solidFill>
              </a:rPr>
              <a:t>y</a:t>
            </a:r>
            <a:r>
              <a:rPr lang="en-US" sz="2400" dirty="0"/>
              <a:t>, as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changes from          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= 25</a:t>
            </a:r>
            <a:r>
              <a:rPr lang="en-US" sz="2400" dirty="0"/>
              <a:t> to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= 26.5</a:t>
            </a:r>
            <a:r>
              <a:rPr lang="en-US" sz="2400" dirty="0"/>
              <a:t>, an increase of </a:t>
            </a:r>
            <a:r>
              <a:rPr lang="en-US" sz="2400" dirty="0" err="1">
                <a:solidFill>
                  <a:srgbClr val="0000CC"/>
                </a:solidFill>
                <a:latin typeface="Symbol" pitchFamily="18" charset="2"/>
              </a:rPr>
              <a:t>D</a:t>
            </a:r>
            <a:r>
              <a:rPr lang="en-US" sz="2400" i="1" dirty="0" err="1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= 1.5</a:t>
            </a:r>
            <a:r>
              <a:rPr lang="en-US" sz="2400" dirty="0"/>
              <a:t>.</a:t>
            </a:r>
          </a:p>
          <a:p>
            <a:pPr>
              <a:tabLst>
                <a:tab pos="4683125" algn="l"/>
              </a:tabLst>
            </a:pPr>
            <a:r>
              <a:rPr lang="en-US" sz="2400" dirty="0"/>
              <a:t>So we find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>
              <a:tabLst>
                <a:tab pos="4683125" algn="l"/>
              </a:tabLst>
            </a:pPr>
            <a:r>
              <a:rPr lang="en-US" sz="2400" dirty="0"/>
              <a:t>Therefore,</a:t>
            </a:r>
            <a:endParaRPr lang="vi-VN" sz="24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39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83475" y="4267200"/>
                <a:ext cx="7135543" cy="8220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𝒅𝒚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𝒙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𝟐𝟓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𝟓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𝟏𝟎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𝟓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𝟏𝟓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475" y="4267200"/>
                <a:ext cx="7135543" cy="8220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48227" y="685800"/>
                <a:ext cx="980973" cy="442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𝟐𝟔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𝟓</m:t>
                          </m:r>
                        </m:e>
                      </m:ra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227" y="685800"/>
                <a:ext cx="980973" cy="4426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212502" y="1903933"/>
                <a:ext cx="1899302" cy="405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ra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502" y="1903933"/>
                <a:ext cx="1899302" cy="405817"/>
              </a:xfrm>
              <a:prstGeom prst="rect">
                <a:avLst/>
              </a:prstGeom>
              <a:blipFill rotWithShape="1">
                <a:blip r:embed="rId4"/>
                <a:stretch>
                  <a:fillRect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95400" y="5729515"/>
                <a:ext cx="6709337" cy="442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𝟐𝟔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𝟓</m:t>
                          </m:r>
                        </m:e>
                      </m:ra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𝟐𝟓</m:t>
                          </m:r>
                        </m:e>
                      </m:ra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𝟏𝟓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⟹</m:t>
                      </m:r>
                      <m:rad>
                        <m:radPr>
                          <m:deg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𝟐𝟔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𝟓</m:t>
                          </m:r>
                        </m:e>
                      </m:ra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𝟓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𝟏𝟓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𝟓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𝟏𝟓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729515"/>
                <a:ext cx="6709337" cy="442685"/>
              </a:xfrm>
              <a:prstGeom prst="rect">
                <a:avLst/>
              </a:prstGeom>
              <a:blipFill rotWithShape="1">
                <a:blip r:embed="rId5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7871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Higher Order derivatives</a:t>
            </a:r>
            <a:endParaRPr lang="vi-VN" dirty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r>
              <a:rPr lang="en-US" sz="2400" dirty="0"/>
              <a:t>The derivative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cs typeface="Times New Roman" pitchFamily="18" charset="0"/>
              </a:rPr>
              <a:t> of a function </a:t>
            </a:r>
            <a:r>
              <a:rPr lang="en-US" sz="2400" i="1" dirty="0">
                <a:cs typeface="Times New Roman" pitchFamily="18" charset="0"/>
              </a:rPr>
              <a:t>f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is also a function</a:t>
            </a:r>
            <a:r>
              <a:rPr lang="en-US" sz="2400" dirty="0">
                <a:cs typeface="Times New Roman" pitchFamily="18" charset="0"/>
              </a:rPr>
              <a:t>.</a:t>
            </a:r>
          </a:p>
          <a:p>
            <a:r>
              <a:rPr lang="en-US" sz="2400" dirty="0">
                <a:cs typeface="Times New Roman" pitchFamily="18" charset="0"/>
              </a:rPr>
              <a:t>As such,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 may also be differentiated</a:t>
            </a:r>
            <a:r>
              <a:rPr lang="en-US" sz="2400" dirty="0">
                <a:cs typeface="Times New Roman" pitchFamily="18" charset="0"/>
              </a:rPr>
              <a:t>.</a:t>
            </a:r>
          </a:p>
          <a:p>
            <a:r>
              <a:rPr lang="en-US" sz="2400" dirty="0">
                <a:cs typeface="Times New Roman" pitchFamily="18" charset="0"/>
              </a:rPr>
              <a:t>Thus, the function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cs typeface="Times New Roman" pitchFamily="18" charset="0"/>
              </a:rPr>
              <a:t> has a derivative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″</a:t>
            </a:r>
            <a:r>
              <a:rPr lang="en-US" sz="2400" dirty="0">
                <a:cs typeface="Times New Roman" pitchFamily="18" charset="0"/>
              </a:rPr>
              <a:t> at a point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400" dirty="0">
                <a:cs typeface="Times New Roman" pitchFamily="18" charset="0"/>
              </a:rPr>
              <a:t> in the domain of</a:t>
            </a:r>
            <a:r>
              <a:rPr lang="en-US" sz="2400" i="1" dirty="0">
                <a:solidFill>
                  <a:srgbClr val="FFFF00"/>
                </a:solidFill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f</a:t>
            </a:r>
            <a:r>
              <a:rPr lang="en-US" sz="2400" dirty="0">
                <a:cs typeface="Times New Roman" pitchFamily="18" charset="0"/>
              </a:rPr>
              <a:t> if the limit of the quotient</a:t>
            </a:r>
          </a:p>
          <a:p>
            <a:pPr>
              <a:lnSpc>
                <a:spcPct val="240000"/>
              </a:lnSpc>
            </a:pPr>
            <a:endParaRPr lang="en-US" sz="2400" dirty="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</a:rPr>
              <a:t>	exists as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h</a:t>
            </a:r>
            <a:r>
              <a:rPr lang="en-US" sz="2400" i="1" dirty="0">
                <a:solidFill>
                  <a:srgbClr val="FFFF00"/>
                </a:solidFill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approaches zero.</a:t>
            </a:r>
            <a:br>
              <a:rPr lang="en-US" sz="2400" dirty="0">
                <a:cs typeface="Times New Roman" pitchFamily="18" charset="0"/>
              </a:rPr>
            </a:br>
            <a:endParaRPr lang="en-US" sz="2400" dirty="0">
              <a:cs typeface="Times New Roman" pitchFamily="18" charset="0"/>
            </a:endParaRPr>
          </a:p>
          <a:p>
            <a:r>
              <a:rPr lang="en-US" sz="2400" dirty="0">
                <a:cs typeface="Times New Roman" pitchFamily="18" charset="0"/>
              </a:rPr>
              <a:t>The function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″</a:t>
            </a:r>
            <a:r>
              <a:rPr lang="en-US" sz="2400" dirty="0">
                <a:cs typeface="Times New Roman" pitchFamily="18" charset="0"/>
              </a:rPr>
              <a:t> obtained in this manner is called the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second derivative</a:t>
            </a:r>
            <a:r>
              <a:rPr lang="en-US" sz="2400" dirty="0">
                <a:cs typeface="Times New Roman" pitchFamily="18" charset="0"/>
              </a:rPr>
              <a:t> of the function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f</a:t>
            </a:r>
            <a:r>
              <a:rPr lang="en-US" sz="2400" dirty="0">
                <a:cs typeface="Times New Roman" pitchFamily="18" charset="0"/>
              </a:rPr>
              <a:t>, just as the derivative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cs typeface="Times New Roman" pitchFamily="18" charset="0"/>
              </a:rPr>
              <a:t> of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f</a:t>
            </a:r>
            <a:r>
              <a:rPr lang="en-US" sz="2400" dirty="0">
                <a:cs typeface="Times New Roman" pitchFamily="18" charset="0"/>
              </a:rPr>
              <a:t> is often called the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first derivative</a:t>
            </a:r>
            <a:r>
              <a:rPr lang="en-US" sz="2400" dirty="0">
                <a:cs typeface="Times New Roman" pitchFamily="18" charset="0"/>
              </a:rPr>
              <a:t> of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f</a:t>
            </a:r>
            <a:r>
              <a:rPr lang="en-US" sz="2400" dirty="0">
                <a:cs typeface="Times New Roman" pitchFamily="18" charset="0"/>
              </a:rPr>
              <a:t>.</a:t>
            </a:r>
          </a:p>
          <a:p>
            <a:r>
              <a:rPr lang="en-US" sz="2400" dirty="0">
                <a:cs typeface="Times New Roman" pitchFamily="18" charset="0"/>
              </a:rPr>
              <a:t>By the same token, you may consider the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third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fourth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fifth</a:t>
            </a:r>
            <a:r>
              <a:rPr lang="en-US" sz="2400" dirty="0">
                <a:cs typeface="Times New Roman" pitchFamily="18" charset="0"/>
              </a:rPr>
              <a:t>, etc.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derivatives of a function</a:t>
            </a:r>
            <a:r>
              <a:rPr lang="en-US" sz="2400" dirty="0">
                <a:solidFill>
                  <a:srgbClr val="00FF00"/>
                </a:solidFill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f</a:t>
            </a:r>
            <a:r>
              <a:rPr lang="en-US" sz="2400" dirty="0">
                <a:cs typeface="Times New Roman" pitchFamily="18" charset="0"/>
              </a:rPr>
              <a:t>.</a:t>
            </a:r>
            <a:endParaRPr lang="vi-VN" sz="24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4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76600" y="2510788"/>
                <a:ext cx="2624436" cy="689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𝒉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𝒇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𝒉</m:t>
                                  </m:r>
                                </m:e>
                              </m:d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𝒇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510788"/>
                <a:ext cx="2624436" cy="6896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716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Differentials: Applied Example</a:t>
            </a:r>
            <a:endParaRPr lang="vi-VN" dirty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marL="396875" indent="-396875" defTabSz="741363"/>
            <a:r>
              <a:rPr lang="en-US" sz="2400" dirty="0"/>
              <a:t>Effect of Speed on Vehicular Operating.</a:t>
            </a:r>
          </a:p>
          <a:p>
            <a:pPr marL="396875" indent="-396875" defTabSz="741363"/>
            <a:r>
              <a:rPr lang="en-US" sz="2400" dirty="0"/>
              <a:t>The </a:t>
            </a:r>
            <a:r>
              <a:rPr lang="en-US" sz="2400" dirty="0">
                <a:solidFill>
                  <a:srgbClr val="0000CC"/>
                </a:solidFill>
              </a:rPr>
              <a:t>total cost</a:t>
            </a:r>
            <a:r>
              <a:rPr lang="en-US" sz="2400" dirty="0"/>
              <a:t> incurred in </a:t>
            </a:r>
            <a:r>
              <a:rPr lang="en-US" sz="2400" dirty="0">
                <a:solidFill>
                  <a:srgbClr val="0000CC"/>
                </a:solidFill>
              </a:rPr>
              <a:t>operating a certain type of truck</a:t>
            </a:r>
            <a:r>
              <a:rPr lang="en-US" sz="2400" dirty="0"/>
              <a:t> on a </a:t>
            </a:r>
            <a:r>
              <a:rPr lang="en-US" sz="2400" dirty="0">
                <a:solidFill>
                  <a:srgbClr val="0000CC"/>
                </a:solidFill>
              </a:rPr>
              <a:t>500-km</a:t>
            </a:r>
            <a:r>
              <a:rPr lang="en-US" sz="2400" dirty="0"/>
              <a:t> trip, traveling at an </a:t>
            </a:r>
            <a:r>
              <a:rPr lang="en-US" sz="2400" dirty="0">
                <a:solidFill>
                  <a:srgbClr val="0000CC"/>
                </a:solidFill>
              </a:rPr>
              <a:t>average speed</a:t>
            </a:r>
            <a:r>
              <a:rPr lang="en-US" sz="2400" dirty="0"/>
              <a:t> of </a:t>
            </a:r>
            <a:r>
              <a:rPr lang="en-US" sz="2400" i="1" dirty="0">
                <a:solidFill>
                  <a:srgbClr val="0000CC"/>
                </a:solidFill>
              </a:rPr>
              <a:t>v</a:t>
            </a:r>
            <a:r>
              <a:rPr lang="en-US" sz="2400" dirty="0"/>
              <a:t> km/h, is estimated to be: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marL="396875" indent="-396875" defTabSz="741363"/>
            <a:r>
              <a:rPr lang="en-US" sz="2400" dirty="0"/>
              <a:t>Find the approximate </a:t>
            </a:r>
            <a:r>
              <a:rPr lang="en-US" sz="2400" dirty="0">
                <a:solidFill>
                  <a:srgbClr val="0000CC"/>
                </a:solidFill>
              </a:rPr>
              <a:t>change in the total operating cost</a:t>
            </a:r>
            <a:r>
              <a:rPr lang="en-US" sz="2400" dirty="0"/>
              <a:t> when the </a:t>
            </a:r>
            <a:r>
              <a:rPr lang="en-US" sz="2400" dirty="0">
                <a:solidFill>
                  <a:srgbClr val="0000CC"/>
                </a:solidFill>
              </a:rPr>
              <a:t>average speed is increased</a:t>
            </a:r>
            <a:r>
              <a:rPr lang="en-US" sz="2400" dirty="0"/>
              <a:t> from </a:t>
            </a:r>
            <a:r>
              <a:rPr lang="en-US" sz="2400" dirty="0">
                <a:solidFill>
                  <a:srgbClr val="0000CC"/>
                </a:solidFill>
              </a:rPr>
              <a:t>55</a:t>
            </a:r>
            <a:r>
              <a:rPr lang="en-US" sz="2400" dirty="0"/>
              <a:t> to </a:t>
            </a:r>
            <a:r>
              <a:rPr lang="en-US" sz="2400" dirty="0">
                <a:solidFill>
                  <a:srgbClr val="0000CC"/>
                </a:solidFill>
              </a:rPr>
              <a:t>60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km/h.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40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48000" y="2142612"/>
                <a:ext cx="4014882" cy="676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𝟏𝟐𝟓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𝒗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𝟒𝟓𝟎𝟎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𝒅𝒐𝒍𝒍𝒂𝒓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142612"/>
                <a:ext cx="4014882" cy="67678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153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Differentials: Applied Example</a:t>
            </a:r>
            <a:endParaRPr lang="vi-VN" dirty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marL="396875" indent="-396875" defTabSz="741363"/>
            <a:r>
              <a:rPr lang="en-US" sz="2400" dirty="0"/>
              <a:t>Effect of Speed on Vehicular Operating.</a:t>
            </a:r>
          </a:p>
          <a:p>
            <a:pPr marL="396875" indent="-396875" defTabSz="741363"/>
            <a:r>
              <a:rPr lang="en-US" sz="2400" u="sng" dirty="0"/>
              <a:t>Solution</a:t>
            </a:r>
            <a:r>
              <a:rPr lang="en-US" sz="2400" dirty="0"/>
              <a:t>:</a:t>
            </a:r>
          </a:p>
          <a:p>
            <a:r>
              <a:rPr lang="en-US" sz="2400" dirty="0"/>
              <a:t>Total operating cost is given by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With  </a:t>
            </a:r>
            <a:r>
              <a:rPr lang="en-US" sz="2400" i="1" dirty="0">
                <a:solidFill>
                  <a:srgbClr val="0000CC"/>
                </a:solidFill>
              </a:rPr>
              <a:t>v</a:t>
            </a:r>
            <a:r>
              <a:rPr lang="en-US" sz="2400" dirty="0">
                <a:solidFill>
                  <a:srgbClr val="0000CC"/>
                </a:solidFill>
              </a:rPr>
              <a:t> = 55</a:t>
            </a:r>
            <a:r>
              <a:rPr lang="en-US" sz="2400" dirty="0"/>
              <a:t> an </a:t>
            </a:r>
            <a:r>
              <a:rPr lang="en-US" sz="2400" dirty="0" err="1">
                <a:solidFill>
                  <a:srgbClr val="0000CC"/>
                </a:solidFill>
                <a:latin typeface="Symbol" pitchFamily="18" charset="2"/>
              </a:rPr>
              <a:t>D</a:t>
            </a:r>
            <a:r>
              <a:rPr lang="en-US" sz="2400" i="1" dirty="0" err="1">
                <a:solidFill>
                  <a:srgbClr val="0000CC"/>
                </a:solidFill>
              </a:rPr>
              <a:t>v</a:t>
            </a:r>
            <a:r>
              <a:rPr lang="en-US" sz="2400" dirty="0">
                <a:solidFill>
                  <a:srgbClr val="0000CC"/>
                </a:solidFill>
              </a:rPr>
              <a:t> = </a:t>
            </a:r>
            <a:r>
              <a:rPr lang="en-US" sz="2400" i="1" dirty="0">
                <a:solidFill>
                  <a:srgbClr val="0000CC"/>
                </a:solidFill>
              </a:rPr>
              <a:t>dv</a:t>
            </a:r>
            <a:r>
              <a:rPr lang="en-US" sz="2400" dirty="0">
                <a:solidFill>
                  <a:srgbClr val="0000CC"/>
                </a:solidFill>
              </a:rPr>
              <a:t> = 5</a:t>
            </a:r>
            <a:r>
              <a:rPr lang="en-US" sz="2400" dirty="0"/>
              <a:t>, we find: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so the </a:t>
            </a:r>
            <a:r>
              <a:rPr lang="en-US" sz="2400" dirty="0">
                <a:solidFill>
                  <a:srgbClr val="0000CC"/>
                </a:solidFill>
              </a:rPr>
              <a:t>total operating cost</a:t>
            </a:r>
            <a:r>
              <a:rPr lang="en-US" sz="2400" dirty="0"/>
              <a:t> is found to </a:t>
            </a:r>
            <a:r>
              <a:rPr lang="en-US" sz="2400" dirty="0">
                <a:solidFill>
                  <a:srgbClr val="0000CC"/>
                </a:solidFill>
              </a:rPr>
              <a:t>decrease</a:t>
            </a:r>
            <a:r>
              <a:rPr lang="en-US" sz="2400" dirty="0"/>
              <a:t> by </a:t>
            </a:r>
            <a:r>
              <a:rPr lang="en-US" sz="2400" dirty="0">
                <a:solidFill>
                  <a:srgbClr val="0000CC"/>
                </a:solidFill>
              </a:rPr>
              <a:t>$2.43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This might explain why so many independent truckers often exceed the </a:t>
            </a:r>
            <a:r>
              <a:rPr lang="en-US" sz="2400" dirty="0">
                <a:solidFill>
                  <a:srgbClr val="0000CC"/>
                </a:solidFill>
              </a:rPr>
              <a:t>55 km/h</a:t>
            </a:r>
            <a:r>
              <a:rPr lang="en-US" sz="2400" dirty="0"/>
              <a:t> speed limit.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41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48000" y="2057400"/>
                <a:ext cx="4014882" cy="676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𝟏𝟐𝟓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𝒗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𝟒𝟓𝟎𝟎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𝒅𝒐𝒍𝒍𝒂𝒓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057400"/>
                <a:ext cx="4014882" cy="67678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8915" y="3517981"/>
                <a:ext cx="8556445" cy="8254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𝒅𝑪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𝑪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𝒅𝒗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𝟒𝟓𝟎𝟎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𝒗</m:t>
                                          </m:r>
                                        </m:e>
                                        <m:sup>
                                          <m: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𝟓𝟓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𝟓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𝟒𝟓𝟎𝟎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𝟑𝟎𝟐𝟓</m:t>
                              </m:r>
                            </m:den>
                          </m:f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𝟓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≈−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𝟒𝟑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15" y="3517981"/>
                <a:ext cx="8556445" cy="8254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335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8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D4E9A641-2692-4982-97B5-6A298CF7802E}" type="slidenum">
              <a:rPr lang="en-US">
                <a:solidFill>
                  <a:schemeClr val="bg1"/>
                </a:solidFill>
              </a:rPr>
              <a:pPr eaLnBrk="1" hangingPunct="1"/>
              <a:t>42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13392"/>
            <a:ext cx="9144000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0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L’Hôpital’s</a:t>
            </a:r>
            <a:r>
              <a:rPr lang="en-US" sz="5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 rule</a:t>
            </a:r>
            <a:endParaRPr lang="vi-VN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529301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Self Learning</a:t>
            </a:r>
            <a:endParaRPr lang="vi-VN"/>
          </a:p>
        </p:txBody>
      </p:sp>
      <p:sp>
        <p:nvSpPr>
          <p:cNvPr id="4198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Read textbook Chapter 3, Section 3.6 – </a:t>
            </a:r>
            <a:r>
              <a:rPr lang="en-US" dirty="0" err="1"/>
              <a:t>L’Hôpital’s</a:t>
            </a:r>
            <a:r>
              <a:rPr lang="en-US" dirty="0"/>
              <a:t> rule (page 219-225).</a:t>
            </a:r>
            <a:endParaRPr lang="vi-VN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F56FDA08-3BDF-46E0-92A5-4CCAD2C2EF41}" type="slidenum">
              <a:rPr lang="en-US">
                <a:solidFill>
                  <a:schemeClr val="bg1"/>
                </a:solidFill>
              </a:rPr>
              <a:pPr eaLnBrk="1" hangingPunct="1"/>
              <a:t>43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8917738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</a:t>
            </a:r>
            <a:endParaRPr lang="vi-VN"/>
          </a:p>
        </p:txBody>
      </p:sp>
      <p:sp>
        <p:nvSpPr>
          <p:cNvPr id="4301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Describe </a:t>
            </a:r>
            <a:r>
              <a:rPr lang="en-US" sz="2400" dirty="0">
                <a:solidFill>
                  <a:srgbClr val="0000CC"/>
                </a:solidFill>
              </a:rPr>
              <a:t>higher-order derivative</a:t>
            </a:r>
            <a:r>
              <a:rPr lang="en-US" sz="2400" dirty="0"/>
              <a:t> of a function and it’s applications. </a:t>
            </a:r>
            <a:br>
              <a:rPr lang="en-US" sz="2400" dirty="0"/>
            </a:br>
            <a:endParaRPr lang="en-US" sz="2400" dirty="0"/>
          </a:p>
          <a:p>
            <a:pPr eaLnBrk="1" hangingPunct="1"/>
            <a:r>
              <a:rPr lang="en-US" sz="2400" dirty="0"/>
              <a:t>Introduce to function defined implicitly and </a:t>
            </a:r>
            <a:r>
              <a:rPr lang="en-US" sz="2400" dirty="0">
                <a:solidFill>
                  <a:srgbClr val="0000CC"/>
                </a:solidFill>
              </a:rPr>
              <a:t>implicit differentiation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/>
          </a:p>
          <a:p>
            <a:pPr eaLnBrk="1" hangingPunct="1"/>
            <a:r>
              <a:rPr lang="en-US" sz="2400" dirty="0"/>
              <a:t>Derivatives of </a:t>
            </a:r>
            <a:r>
              <a:rPr lang="en-US" sz="2400" dirty="0">
                <a:solidFill>
                  <a:srgbClr val="0000CC"/>
                </a:solidFill>
              </a:rPr>
              <a:t>logarithmic</a:t>
            </a:r>
            <a:r>
              <a:rPr lang="en-US" sz="2400" dirty="0"/>
              <a:t> &amp; </a:t>
            </a:r>
            <a:r>
              <a:rPr lang="en-US" sz="2400" dirty="0">
                <a:solidFill>
                  <a:srgbClr val="0000CC"/>
                </a:solidFill>
              </a:rPr>
              <a:t>exponential</a:t>
            </a:r>
            <a:r>
              <a:rPr lang="en-US" sz="2400" dirty="0"/>
              <a:t> functions.</a:t>
            </a:r>
            <a:br>
              <a:rPr lang="en-US" sz="2400" dirty="0"/>
            </a:br>
            <a:endParaRPr lang="en-US" sz="2400" dirty="0"/>
          </a:p>
          <a:p>
            <a:pPr eaLnBrk="1" hangingPunct="1"/>
            <a:r>
              <a:rPr lang="en-US" sz="2400" dirty="0"/>
              <a:t>Introduce to </a:t>
            </a:r>
            <a:r>
              <a:rPr lang="en-US" sz="2400" dirty="0">
                <a:solidFill>
                  <a:srgbClr val="0000CC"/>
                </a:solidFill>
              </a:rPr>
              <a:t>related rate</a:t>
            </a:r>
            <a:r>
              <a:rPr lang="en-US" sz="2400" dirty="0"/>
              <a:t>, the steps to </a:t>
            </a:r>
            <a:r>
              <a:rPr lang="en-US" sz="2400" dirty="0">
                <a:solidFill>
                  <a:srgbClr val="0000CC"/>
                </a:solidFill>
              </a:rPr>
              <a:t>find related rate</a:t>
            </a:r>
            <a:r>
              <a:rPr lang="en-US" sz="2400" dirty="0"/>
              <a:t>. Practical and applied examples are also described.</a:t>
            </a:r>
            <a:br>
              <a:rPr lang="en-US" sz="2400" dirty="0"/>
            </a:br>
            <a:endParaRPr lang="en-US" sz="2400" dirty="0"/>
          </a:p>
          <a:p>
            <a:pPr eaLnBrk="1" hangingPunct="1"/>
            <a:r>
              <a:rPr lang="en-US" sz="2400" dirty="0">
                <a:solidFill>
                  <a:srgbClr val="0000CC"/>
                </a:solidFill>
              </a:rPr>
              <a:t>Differential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CC"/>
                </a:solidFill>
              </a:rPr>
              <a:t>approximate functions</a:t>
            </a:r>
            <a:r>
              <a:rPr lang="en-US" sz="2400" dirty="0"/>
              <a:t> using differentials</a:t>
            </a:r>
            <a:br>
              <a:rPr lang="en-US" sz="2400" dirty="0"/>
            </a:br>
            <a:endParaRPr lang="en-US" sz="2400" dirty="0"/>
          </a:p>
          <a:p>
            <a:pPr eaLnBrk="1" hangingPunct="1"/>
            <a:r>
              <a:rPr lang="vi-VN" sz="2400" dirty="0"/>
              <a:t>L’Hôpital’s rule</a:t>
            </a:r>
            <a:r>
              <a:rPr lang="en-US" sz="2400" dirty="0"/>
              <a:t>.</a:t>
            </a:r>
            <a:endParaRPr lang="vi-VN" sz="2400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33BC1FE2-0CD3-49DE-8520-23CBCD57E428}" type="slidenum">
              <a:rPr lang="en-US">
                <a:solidFill>
                  <a:schemeClr val="bg1"/>
                </a:solidFill>
              </a:rPr>
              <a:pPr eaLnBrk="1" hangingPunct="1"/>
              <a:t>44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319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Homework</a:t>
            </a:r>
            <a:endParaRPr lang="vi-VN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35814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Problem Set:</a:t>
            </a:r>
          </a:p>
          <a:p>
            <a:pPr lvl="1" eaLnBrk="1" hangingPunct="1"/>
            <a:r>
              <a:rPr lang="en-US" dirty="0"/>
              <a:t>Read sections 3.1 - 3.6 in Chapter 3. Test with some exercises at the end of each section (students should do as much as possible)</a:t>
            </a:r>
          </a:p>
          <a:p>
            <a:pPr lvl="1" eaLnBrk="1" hangingPunct="1"/>
            <a:r>
              <a:rPr lang="en-US" dirty="0"/>
              <a:t>Read Study guide for topic 4.</a:t>
            </a:r>
          </a:p>
          <a:p>
            <a:pPr lvl="1" eaLnBrk="1" hangingPunct="1"/>
            <a:r>
              <a:rPr lang="en-US" dirty="0"/>
              <a:t>Exercise 1 to 36, 45, 49, 52, 55 -&gt; 58, 60, 62 in textbook page 228-230 (chapter 3 review exercise) – except the CAS exercises.</a:t>
            </a:r>
          </a:p>
          <a:p>
            <a:pPr eaLnBrk="1" hangingPunct="1">
              <a:buFontTx/>
              <a:buNone/>
            </a:pPr>
            <a:r>
              <a:rPr lang="en-US" dirty="0"/>
              <a:t>	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Tx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1BEF2B82-CB9D-4FB5-BA28-CBA9757933D6}" type="slidenum">
              <a:rPr lang="en-US">
                <a:solidFill>
                  <a:schemeClr val="bg1"/>
                </a:solidFill>
              </a:rPr>
              <a:pPr eaLnBrk="1" hangingPunct="1"/>
              <a:t>45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4572000"/>
            <a:ext cx="8839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3399"/>
              </a:buClr>
              <a:defRPr/>
            </a:pPr>
            <a:r>
              <a:rPr lang="en-US" sz="2000" b="1" kern="0" dirty="0">
                <a:solidFill>
                  <a:srgbClr val="0000CC"/>
                </a:solidFill>
                <a:latin typeface="+mn-lt"/>
                <a:cs typeface="+mn-cs"/>
              </a:rPr>
              <a:t>References</a:t>
            </a:r>
          </a:p>
          <a:p>
            <a:pPr marL="342900" indent="-342900">
              <a:spcBef>
                <a:spcPct val="20000"/>
              </a:spcBef>
              <a:buClr>
                <a:srgbClr val="003399"/>
              </a:buClr>
              <a:defRPr/>
            </a:pPr>
            <a:r>
              <a:rPr lang="en-US" sz="2000" kern="0" dirty="0">
                <a:latin typeface="+mn-lt"/>
                <a:cs typeface="+mn-cs"/>
              </a:rPr>
              <a:t>[1] H. Anton, I. </a:t>
            </a:r>
            <a:r>
              <a:rPr lang="en-US" sz="2000" kern="0" dirty="0" err="1">
                <a:latin typeface="+mn-lt"/>
                <a:cs typeface="+mn-cs"/>
              </a:rPr>
              <a:t>Bivens</a:t>
            </a:r>
            <a:r>
              <a:rPr lang="en-US" sz="2000" kern="0" dirty="0">
                <a:latin typeface="+mn-lt"/>
                <a:cs typeface="+mn-cs"/>
              </a:rPr>
              <a:t>, S. Davis</a:t>
            </a:r>
            <a:r>
              <a:rPr lang="vi-VN" sz="2000" kern="0" dirty="0">
                <a:latin typeface="+mn-lt"/>
                <a:cs typeface="+mn-cs"/>
              </a:rPr>
              <a:t>, </a:t>
            </a:r>
            <a:r>
              <a:rPr lang="en-US" sz="2000" i="1" kern="0" dirty="0">
                <a:solidFill>
                  <a:srgbClr val="0000CC"/>
                </a:solidFill>
                <a:latin typeface="+mn-lt"/>
                <a:cs typeface="+mn-cs"/>
              </a:rPr>
              <a:t>Calculus - Early </a:t>
            </a:r>
            <a:r>
              <a:rPr lang="en-US" sz="2000" i="1" kern="0" dirty="0" err="1">
                <a:solidFill>
                  <a:srgbClr val="0000CC"/>
                </a:solidFill>
                <a:latin typeface="+mn-lt"/>
                <a:cs typeface="+mn-cs"/>
              </a:rPr>
              <a:t>Transcendentals</a:t>
            </a:r>
            <a:r>
              <a:rPr lang="vi-VN" sz="2000" kern="0" dirty="0">
                <a:latin typeface="+mn-lt"/>
                <a:cs typeface="+mn-cs"/>
              </a:rPr>
              <a:t>, </a:t>
            </a:r>
            <a:r>
              <a:rPr lang="en-US" sz="2000" kern="0" dirty="0">
                <a:latin typeface="+mn-lt"/>
                <a:cs typeface="+mn-cs"/>
              </a:rPr>
              <a:t>9</a:t>
            </a:r>
            <a:r>
              <a:rPr lang="vi-VN" sz="2000" kern="0" baseline="30000" dirty="0">
                <a:latin typeface="+mn-lt"/>
                <a:cs typeface="+mn-cs"/>
              </a:rPr>
              <a:t>th</a:t>
            </a:r>
            <a:r>
              <a:rPr lang="vi-VN" sz="2000" kern="0" dirty="0">
                <a:latin typeface="+mn-lt"/>
                <a:cs typeface="+mn-cs"/>
              </a:rPr>
              <a:t> Ed</a:t>
            </a:r>
            <a:r>
              <a:rPr lang="en-US" sz="2000" kern="0" dirty="0">
                <a:latin typeface="+mn-lt"/>
                <a:cs typeface="+mn-cs"/>
              </a:rPr>
              <a:t>.</a:t>
            </a:r>
            <a:r>
              <a:rPr lang="vi-VN" sz="2000" kern="0" dirty="0">
                <a:latin typeface="+mn-lt"/>
                <a:cs typeface="+mn-cs"/>
              </a:rPr>
              <a:t>, </a:t>
            </a:r>
            <a:r>
              <a:rPr lang="en-US" sz="2000" kern="0" dirty="0">
                <a:latin typeface="+mn-lt"/>
                <a:cs typeface="+mn-cs"/>
              </a:rPr>
              <a:t>MA, USA: John Wiley &amp; Sons</a:t>
            </a:r>
            <a:r>
              <a:rPr lang="vi-VN" sz="2000" kern="0" dirty="0">
                <a:latin typeface="+mn-lt"/>
                <a:cs typeface="+mn-cs"/>
              </a:rPr>
              <a:t>,</a:t>
            </a:r>
            <a:r>
              <a:rPr lang="en-US" sz="2000" kern="0" dirty="0">
                <a:latin typeface="+mn-lt"/>
                <a:cs typeface="+mn-cs"/>
              </a:rPr>
              <a:t> Inc.,</a:t>
            </a:r>
            <a:r>
              <a:rPr lang="vi-VN" sz="2000" kern="0" dirty="0">
                <a:latin typeface="+mn-lt"/>
                <a:cs typeface="+mn-cs"/>
              </a:rPr>
              <a:t> 20</a:t>
            </a:r>
            <a:r>
              <a:rPr lang="en-US" sz="2000" kern="0" dirty="0">
                <a:latin typeface="+mn-lt"/>
                <a:cs typeface="+mn-cs"/>
              </a:rPr>
              <a:t>09</a:t>
            </a:r>
            <a:r>
              <a:rPr lang="vi-VN" sz="2000" kern="0" dirty="0">
                <a:latin typeface="+mn-lt"/>
                <a:cs typeface="+mn-cs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rgbClr val="003399"/>
              </a:buClr>
              <a:defRPr/>
            </a:pPr>
            <a:endParaRPr lang="en-US" sz="3200" kern="0" dirty="0">
              <a:solidFill>
                <a:srgbClr val="FF0000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Higher Order derivatives: Example</a:t>
            </a:r>
            <a:endParaRPr lang="vi-VN" dirty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pPr eaLnBrk="1" hangingPunct="1"/>
            <a:r>
              <a:rPr lang="en-US" sz="2400" dirty="0"/>
              <a:t>Find the </a:t>
            </a:r>
            <a:r>
              <a:rPr lang="en-US" sz="2400" dirty="0">
                <a:solidFill>
                  <a:srgbClr val="0000CC"/>
                </a:solidFill>
              </a:rPr>
              <a:t>second derivative</a:t>
            </a:r>
            <a:r>
              <a:rPr lang="en-US" sz="2400" dirty="0"/>
              <a:t> of the function</a:t>
            </a:r>
            <a:r>
              <a:rPr lang="en-US" sz="2800" dirty="0"/>
              <a:t> </a:t>
            </a:r>
          </a:p>
          <a:p>
            <a:pPr eaLnBrk="1" hangingPunct="1"/>
            <a:r>
              <a:rPr lang="en-US" sz="2400" u="sng" dirty="0"/>
              <a:t>Solution</a:t>
            </a:r>
            <a:r>
              <a:rPr lang="en-US" sz="2400" dirty="0"/>
              <a:t>:</a:t>
            </a:r>
          </a:p>
          <a:p>
            <a:pPr eaLnBrk="1" hangingPunct="1"/>
            <a:r>
              <a:rPr lang="en-US" sz="2400" dirty="0"/>
              <a:t>Firstly, we find the </a:t>
            </a:r>
            <a:r>
              <a:rPr lang="en-US" sz="2400" dirty="0">
                <a:solidFill>
                  <a:srgbClr val="0000CC"/>
                </a:solidFill>
              </a:rPr>
              <a:t>first derivative:</a:t>
            </a:r>
            <a:br>
              <a:rPr lang="en-US" sz="2400" dirty="0">
                <a:solidFill>
                  <a:srgbClr val="0000CC"/>
                </a:solidFill>
              </a:rPr>
            </a:br>
            <a:br>
              <a:rPr lang="en-US" sz="2400" dirty="0">
                <a:solidFill>
                  <a:srgbClr val="0000CC"/>
                </a:solidFill>
              </a:rPr>
            </a:br>
            <a:br>
              <a:rPr lang="en-US" sz="2400" dirty="0">
                <a:solidFill>
                  <a:srgbClr val="0000CC"/>
                </a:solidFill>
              </a:rPr>
            </a:br>
            <a:endParaRPr lang="en-US" sz="2400" dirty="0">
              <a:solidFill>
                <a:srgbClr val="0000CC"/>
              </a:solidFill>
            </a:endParaRPr>
          </a:p>
          <a:p>
            <a:pPr eaLnBrk="1" hangingPunct="1"/>
            <a:r>
              <a:rPr lang="en-US" sz="2400" dirty="0"/>
              <a:t>Then, we find the </a:t>
            </a:r>
            <a:r>
              <a:rPr lang="en-US" sz="2400" dirty="0">
                <a:solidFill>
                  <a:srgbClr val="0000CC"/>
                </a:solidFill>
              </a:rPr>
              <a:t>second derivative</a:t>
            </a:r>
            <a:r>
              <a:rPr lang="en-US" sz="2400" dirty="0"/>
              <a:t>:</a:t>
            </a:r>
            <a:endParaRPr lang="vi-VN" sz="24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5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400800" y="577332"/>
                <a:ext cx="2332433" cy="61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577332"/>
                <a:ext cx="2332433" cy="61811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057400" y="2124901"/>
                <a:ext cx="4995278" cy="846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𝟔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sSup>
                        <m:s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124901"/>
                <a:ext cx="4995278" cy="8468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36823" y="3871292"/>
                <a:ext cx="5778377" cy="1462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𝟔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𝟔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000" b="1" i="1" dirty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𝟔</m:t>
                      </m:r>
                      <m:rad>
                        <m:radPr>
                          <m:deg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e>
                      </m:ra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𝟏𝟐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e>
                          </m:rad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𝟐𝟒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𝟏𝟖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823" y="3871292"/>
                <a:ext cx="5778377" cy="146270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482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Higher Order derivatives: Applied example</a:t>
            </a:r>
            <a:endParaRPr lang="vi-VN" dirty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pPr eaLnBrk="1" hangingPunct="1"/>
            <a:r>
              <a:rPr lang="en-US" sz="2400" dirty="0"/>
              <a:t>The </a:t>
            </a:r>
            <a:r>
              <a:rPr lang="en-US" sz="2400" dirty="0">
                <a:solidFill>
                  <a:srgbClr val="0000CC"/>
                </a:solidFill>
              </a:rPr>
              <a:t>distance </a:t>
            </a:r>
            <a:r>
              <a:rPr lang="en-US" sz="2400" i="1" dirty="0">
                <a:solidFill>
                  <a:srgbClr val="0000CC"/>
                </a:solidFill>
              </a:rPr>
              <a:t>s</a:t>
            </a:r>
            <a:r>
              <a:rPr lang="en-US" sz="2400" i="1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(in </a:t>
            </a:r>
            <a:r>
              <a:rPr lang="en-US" sz="2400" dirty="0">
                <a:solidFill>
                  <a:srgbClr val="0000CC"/>
                </a:solidFill>
              </a:rPr>
              <a:t>feet</a:t>
            </a:r>
            <a:r>
              <a:rPr lang="en-US" sz="2400" dirty="0"/>
              <a:t>) covered by a prototype train moving along a straight track </a:t>
            </a:r>
            <a:r>
              <a:rPr lang="en-US" sz="2400" i="1" dirty="0">
                <a:solidFill>
                  <a:srgbClr val="0000CC"/>
                </a:solidFill>
              </a:rPr>
              <a:t>t</a:t>
            </a:r>
            <a:r>
              <a:rPr lang="en-US" sz="2400" dirty="0">
                <a:solidFill>
                  <a:srgbClr val="0000CC"/>
                </a:solidFill>
              </a:rPr>
              <a:t> seconds</a:t>
            </a:r>
            <a:r>
              <a:rPr lang="en-US" sz="2400" dirty="0"/>
              <a:t> after starting from rest is given by the function:</a:t>
            </a:r>
            <a:r>
              <a:rPr lang="en-US" sz="2800" dirty="0"/>
              <a:t> </a:t>
            </a:r>
            <a:br>
              <a:rPr lang="en-US" sz="2800" dirty="0"/>
            </a:br>
            <a:br>
              <a:rPr lang="en-US" sz="2800" dirty="0"/>
            </a:br>
            <a:r>
              <a:rPr lang="en-US" sz="2400" dirty="0">
                <a:cs typeface="Times New Roman" pitchFamily="18" charset="0"/>
              </a:rPr>
              <a:t>What is the train’s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acceleration</a:t>
            </a:r>
            <a:r>
              <a:rPr lang="en-US" sz="2400" dirty="0">
                <a:cs typeface="Times New Roman" pitchFamily="18" charset="0"/>
              </a:rPr>
              <a:t> after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30</a:t>
            </a:r>
            <a:r>
              <a:rPr lang="en-US" sz="2400" dirty="0">
                <a:cs typeface="Times New Roman" pitchFamily="18" charset="0"/>
              </a:rPr>
              <a:t> seconds?</a:t>
            </a:r>
          </a:p>
          <a:p>
            <a:pPr eaLnBrk="1" hangingPunct="1"/>
            <a:r>
              <a:rPr lang="en-US" sz="2400" u="sng" dirty="0">
                <a:cs typeface="Times New Roman" pitchFamily="18" charset="0"/>
              </a:rPr>
              <a:t>Solution</a:t>
            </a:r>
            <a:r>
              <a:rPr lang="en-US" sz="2400" dirty="0">
                <a:cs typeface="Times New Roman" pitchFamily="18" charset="0"/>
              </a:rPr>
              <a:t>:</a:t>
            </a:r>
          </a:p>
          <a:p>
            <a:pPr eaLnBrk="1" hangingPunct="1"/>
            <a:r>
              <a:rPr lang="en-US" sz="2400" dirty="0">
                <a:cs typeface="Times New Roman" pitchFamily="18" charset="0"/>
              </a:rPr>
              <a:t>The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velocity</a:t>
            </a:r>
            <a:r>
              <a:rPr lang="en-US" sz="2400" dirty="0">
                <a:cs typeface="Times New Roman" pitchFamily="18" charset="0"/>
              </a:rPr>
              <a:t> of the train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t</a:t>
            </a:r>
            <a:r>
              <a:rPr lang="en-US" sz="2400" dirty="0">
                <a:cs typeface="Times New Roman" pitchFamily="18" charset="0"/>
              </a:rPr>
              <a:t> seconds from rest is given by:</a:t>
            </a:r>
            <a:br>
              <a:rPr lang="en-US" sz="2400" dirty="0">
                <a:cs typeface="Times New Roman" pitchFamily="18" charset="0"/>
              </a:rPr>
            </a:br>
            <a:br>
              <a:rPr lang="en-US" sz="2400" dirty="0">
                <a:cs typeface="Times New Roman" pitchFamily="18" charset="0"/>
              </a:rPr>
            </a:br>
            <a:endParaRPr lang="en-US" sz="2400" dirty="0">
              <a:cs typeface="Times New Roman" pitchFamily="18" charset="0"/>
            </a:endParaRPr>
          </a:p>
          <a:p>
            <a:pPr eaLnBrk="1" hangingPunct="1"/>
            <a:r>
              <a:rPr lang="en-US" sz="2400" dirty="0">
                <a:cs typeface="Times New Roman" pitchFamily="18" charset="0"/>
              </a:rPr>
              <a:t>The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acceleration</a:t>
            </a:r>
            <a:r>
              <a:rPr lang="en-US" sz="2400" dirty="0">
                <a:cs typeface="Times New Roman" pitchFamily="18" charset="0"/>
              </a:rPr>
              <a:t> of the train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t</a:t>
            </a:r>
            <a:r>
              <a:rPr lang="en-US" sz="2400" dirty="0">
                <a:cs typeface="Times New Roman" pitchFamily="18" charset="0"/>
              </a:rPr>
              <a:t> seconds from rest is given by the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rate of change</a:t>
            </a:r>
            <a:r>
              <a:rPr lang="en-US" sz="2400" dirty="0">
                <a:cs typeface="Times New Roman" pitchFamily="18" charset="0"/>
              </a:rPr>
              <a:t> of the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velocity</a:t>
            </a:r>
            <a:r>
              <a:rPr lang="en-US" sz="2400" dirty="0">
                <a:cs typeface="Times New Roman" pitchFamily="18" charset="0"/>
              </a:rPr>
              <a:t> of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t</a:t>
            </a:r>
            <a:r>
              <a:rPr lang="en-US" sz="2400" dirty="0">
                <a:cs typeface="Times New Roman" pitchFamily="18" charset="0"/>
              </a:rPr>
              <a:t>, given by:</a:t>
            </a:r>
            <a:endParaRPr lang="en-US" sz="24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6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47427" y="1828800"/>
                <a:ext cx="1462773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𝒔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𝒕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𝟒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𝒕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427" y="1828800"/>
                <a:ext cx="1462773" cy="4070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09800" y="3581400"/>
                <a:ext cx="2898101" cy="676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𝒗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𝒅𝒔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𝒅𝒕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𝒅𝒕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𝟖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𝒕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581400"/>
                <a:ext cx="2898101" cy="67691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09800" y="5181600"/>
                <a:ext cx="3918509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𝒂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𝒅𝒗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𝒅𝒕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𝒅𝒕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𝒅𝒔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𝒅𝒕</m:t>
                              </m:r>
                            </m:den>
                          </m:f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𝒅𝒕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𝟖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𝒕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𝟖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181600"/>
                <a:ext cx="3918509" cy="7838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3699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1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D4E9A641-2692-4982-97B5-6A298CF7802E}" type="slidenum">
              <a:rPr lang="en-US">
                <a:solidFill>
                  <a:schemeClr val="bg1"/>
                </a:solidFill>
              </a:rPr>
              <a:pPr eaLnBrk="1" hangingPunct="1"/>
              <a:t>7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13392"/>
            <a:ext cx="9144000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Implicit differentiation</a:t>
            </a:r>
            <a:endParaRPr lang="vi-VN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  <a:latin typeface="Arial" charset="0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Function defined explicitly and implicitly</a:t>
            </a:r>
            <a:endParaRPr lang="vi-VN" dirty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400" dirty="0"/>
              <a:t>Up to now we have dealt with functions in the form </a:t>
            </a:r>
          </a:p>
          <a:p>
            <a:pPr algn="ctr">
              <a:buFont typeface="Wingdings" pitchFamily="2" charset="2"/>
              <a:buNone/>
            </a:pPr>
            <a:r>
              <a:rPr lang="en-US" sz="2400" i="1" dirty="0">
                <a:solidFill>
                  <a:srgbClr val="0000CC"/>
                </a:solidFill>
              </a:rPr>
              <a:t>y</a:t>
            </a:r>
            <a:r>
              <a:rPr lang="en-US" sz="2400" dirty="0">
                <a:solidFill>
                  <a:srgbClr val="0000CC"/>
                </a:solidFill>
              </a:rPr>
              <a:t> =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 dirty="0"/>
              <a:t>That is, the </a:t>
            </a:r>
            <a:r>
              <a:rPr lang="en-US" sz="2400" dirty="0">
                <a:solidFill>
                  <a:srgbClr val="0000CC"/>
                </a:solidFill>
              </a:rPr>
              <a:t>dependent variable </a:t>
            </a:r>
            <a:r>
              <a:rPr lang="en-US" sz="2400" i="1" dirty="0">
                <a:solidFill>
                  <a:srgbClr val="0000CC"/>
                </a:solidFill>
              </a:rPr>
              <a:t>y</a:t>
            </a:r>
            <a:r>
              <a:rPr lang="en-US" sz="2400" dirty="0"/>
              <a:t> has been expressed</a:t>
            </a:r>
            <a:r>
              <a:rPr lang="en-US" sz="2400" dirty="0">
                <a:solidFill>
                  <a:srgbClr val="00FF00"/>
                </a:solidFill>
              </a:rPr>
              <a:t> </a:t>
            </a:r>
            <a:r>
              <a:rPr lang="en-US" sz="2400" dirty="0">
                <a:solidFill>
                  <a:srgbClr val="0000CC"/>
                </a:solidFill>
              </a:rPr>
              <a:t>explicitly</a:t>
            </a:r>
            <a:r>
              <a:rPr lang="en-US" sz="2400" dirty="0"/>
              <a:t> in terms of the </a:t>
            </a:r>
            <a:r>
              <a:rPr lang="en-US" sz="2400" dirty="0">
                <a:solidFill>
                  <a:srgbClr val="0000CC"/>
                </a:solidFill>
              </a:rPr>
              <a:t>independent variable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However, </a:t>
            </a:r>
            <a:r>
              <a:rPr lang="en-US" sz="2400" dirty="0">
                <a:solidFill>
                  <a:srgbClr val="0000CC"/>
                </a:solidFill>
              </a:rPr>
              <a:t>not all functions</a:t>
            </a:r>
            <a:r>
              <a:rPr lang="en-US" sz="2400" dirty="0">
                <a:solidFill>
                  <a:srgbClr val="FF9900"/>
                </a:solidFill>
              </a:rPr>
              <a:t> </a:t>
            </a:r>
            <a:r>
              <a:rPr lang="en-US" sz="2400" dirty="0"/>
              <a:t>are</a:t>
            </a:r>
            <a:r>
              <a:rPr lang="en-US" sz="2400" dirty="0">
                <a:solidFill>
                  <a:srgbClr val="00FF00"/>
                </a:solidFill>
              </a:rPr>
              <a:t> </a:t>
            </a:r>
            <a:r>
              <a:rPr lang="en-US" sz="2400" dirty="0"/>
              <a:t>expressed</a:t>
            </a:r>
            <a:r>
              <a:rPr lang="en-US" sz="2400" dirty="0">
                <a:solidFill>
                  <a:srgbClr val="00FF00"/>
                </a:solidFill>
              </a:rPr>
              <a:t> </a:t>
            </a:r>
            <a:r>
              <a:rPr lang="en-US" sz="2400" dirty="0">
                <a:solidFill>
                  <a:srgbClr val="0000CC"/>
                </a:solidFill>
              </a:rPr>
              <a:t>explicitly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For example, consider</a:t>
            </a:r>
          </a:p>
          <a:p>
            <a:pPr algn="ctr">
              <a:buFont typeface="Wingdings" pitchFamily="2" charset="2"/>
              <a:buNone/>
            </a:pP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This equation expresses </a:t>
            </a:r>
            <a:r>
              <a:rPr lang="en-US" sz="2400" i="1" dirty="0">
                <a:solidFill>
                  <a:srgbClr val="0000CC"/>
                </a:solidFill>
              </a:rPr>
              <a:t>y</a:t>
            </a:r>
            <a:r>
              <a:rPr lang="en-US" sz="2400" dirty="0">
                <a:solidFill>
                  <a:srgbClr val="0000CC"/>
                </a:solidFill>
              </a:rPr>
              <a:t> implicitly</a:t>
            </a:r>
            <a:r>
              <a:rPr lang="en-US" sz="2400" dirty="0"/>
              <a:t> as a function of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Solving for </a:t>
            </a:r>
            <a:r>
              <a:rPr lang="en-US" sz="2400" i="1" dirty="0">
                <a:solidFill>
                  <a:srgbClr val="0000CC"/>
                </a:solidFill>
              </a:rPr>
              <a:t>y</a:t>
            </a:r>
            <a:r>
              <a:rPr lang="en-US" sz="2400" dirty="0"/>
              <a:t> in terms of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we get</a:t>
            </a:r>
          </a:p>
          <a:p>
            <a:endParaRPr lang="en-US" sz="2400" dirty="0"/>
          </a:p>
          <a:p>
            <a:pPr>
              <a:lnSpc>
                <a:spcPct val="110000"/>
              </a:lnSpc>
            </a:pPr>
            <a:endParaRPr lang="en-US" sz="2400" dirty="0"/>
          </a:p>
          <a:p>
            <a:pPr>
              <a:lnSpc>
                <a:spcPct val="110000"/>
              </a:lnSpc>
            </a:pPr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400" dirty="0"/>
              <a:t>	which expresses </a:t>
            </a:r>
            <a:r>
              <a:rPr lang="en-US" sz="2400" i="1" dirty="0">
                <a:solidFill>
                  <a:srgbClr val="0000CC"/>
                </a:solidFill>
              </a:rPr>
              <a:t>y</a:t>
            </a:r>
            <a:r>
              <a:rPr lang="en-US" sz="2400" dirty="0">
                <a:solidFill>
                  <a:srgbClr val="0000CC"/>
                </a:solidFill>
              </a:rPr>
              <a:t> explicitly</a:t>
            </a:r>
            <a:r>
              <a:rPr lang="en-US" sz="2400" dirty="0"/>
              <a:t>.</a:t>
            </a:r>
            <a:endParaRPr lang="vi-VN" sz="24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8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98471" y="4763445"/>
                <a:ext cx="4826129" cy="722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)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 ⇔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471" y="4763445"/>
                <a:ext cx="4826129" cy="7229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10000" y="3124200"/>
                <a:ext cx="2665345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124200"/>
                <a:ext cx="2665345" cy="407099"/>
              </a:xfrm>
              <a:prstGeom prst="rect">
                <a:avLst/>
              </a:prstGeom>
              <a:blipFill rotWithShape="1">
                <a:blip r:embed="rId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Function defined explicitly and implicitly</a:t>
            </a:r>
            <a:endParaRPr lang="vi-VN" dirty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800" dirty="0"/>
              <a:t>Now, consider the equation</a:t>
            </a:r>
            <a:br>
              <a:rPr lang="en-US" sz="2800" dirty="0"/>
            </a:br>
            <a:endParaRPr lang="en-US" sz="2800" dirty="0"/>
          </a:p>
          <a:p>
            <a:pPr algn="ctr">
              <a:buFont typeface="Wingdings" pitchFamily="2" charset="2"/>
              <a:buNone/>
            </a:pPr>
            <a:endParaRPr lang="en-US" sz="2800" dirty="0">
              <a:solidFill>
                <a:srgbClr val="FFFF00"/>
              </a:solidFill>
            </a:endParaRPr>
          </a:p>
          <a:p>
            <a:r>
              <a:rPr lang="en-US" sz="2800" dirty="0"/>
              <a:t>With certain restrictions placed on </a:t>
            </a:r>
            <a:r>
              <a:rPr lang="en-US" sz="2800" i="1" dirty="0">
                <a:solidFill>
                  <a:srgbClr val="0000CC"/>
                </a:solidFill>
              </a:rPr>
              <a:t>y</a:t>
            </a:r>
            <a:r>
              <a:rPr lang="en-US" sz="2800" dirty="0"/>
              <a:t> and </a:t>
            </a:r>
            <a:r>
              <a:rPr lang="en-US" sz="2800" i="1" dirty="0">
                <a:solidFill>
                  <a:srgbClr val="0000CC"/>
                </a:solidFill>
              </a:rPr>
              <a:t>x</a:t>
            </a:r>
            <a:r>
              <a:rPr lang="en-US" sz="2800" dirty="0"/>
              <a:t>, this equation </a:t>
            </a:r>
            <a:r>
              <a:rPr lang="en-US" sz="2800" dirty="0">
                <a:solidFill>
                  <a:srgbClr val="0000CC"/>
                </a:solidFill>
              </a:rPr>
              <a:t>defines </a:t>
            </a:r>
            <a:r>
              <a:rPr lang="en-US" sz="2800" i="1" dirty="0">
                <a:solidFill>
                  <a:srgbClr val="0000CC"/>
                </a:solidFill>
              </a:rPr>
              <a:t>y</a:t>
            </a:r>
            <a:r>
              <a:rPr lang="en-US" sz="2800" dirty="0">
                <a:solidFill>
                  <a:srgbClr val="0000CC"/>
                </a:solidFill>
              </a:rPr>
              <a:t> as a function of </a:t>
            </a:r>
            <a:r>
              <a:rPr lang="en-US" sz="2800" i="1" dirty="0">
                <a:solidFill>
                  <a:srgbClr val="0000CC"/>
                </a:solidFill>
              </a:rPr>
              <a:t>x</a:t>
            </a:r>
            <a:r>
              <a:rPr lang="en-US" sz="2800" dirty="0"/>
              <a:t>.</a:t>
            </a:r>
          </a:p>
          <a:p>
            <a:r>
              <a:rPr lang="en-US" sz="2800" dirty="0"/>
              <a:t>But in this case it is </a:t>
            </a:r>
            <a:r>
              <a:rPr lang="en-US" sz="2800" i="1" dirty="0">
                <a:solidFill>
                  <a:srgbClr val="0000CC"/>
                </a:solidFill>
              </a:rPr>
              <a:t>difficult</a:t>
            </a:r>
            <a:r>
              <a:rPr lang="en-US" sz="2800" dirty="0"/>
              <a:t> to </a:t>
            </a:r>
            <a:r>
              <a:rPr lang="en-US" sz="2800" dirty="0">
                <a:solidFill>
                  <a:srgbClr val="0000CC"/>
                </a:solidFill>
              </a:rPr>
              <a:t>solve for </a:t>
            </a:r>
            <a:r>
              <a:rPr lang="en-US" sz="2800" i="1" dirty="0">
                <a:solidFill>
                  <a:srgbClr val="0000CC"/>
                </a:solidFill>
              </a:rPr>
              <a:t>y</a:t>
            </a:r>
            <a:r>
              <a:rPr lang="en-US" sz="2800" dirty="0"/>
              <a:t> in order to </a:t>
            </a:r>
            <a:r>
              <a:rPr lang="en-US" sz="2800" dirty="0">
                <a:solidFill>
                  <a:srgbClr val="0000CC"/>
                </a:solidFill>
              </a:rPr>
              <a:t>express</a:t>
            </a:r>
            <a:r>
              <a:rPr lang="en-US" sz="2800" dirty="0"/>
              <a:t> the function </a:t>
            </a:r>
            <a:r>
              <a:rPr lang="en-US" sz="2800" dirty="0">
                <a:solidFill>
                  <a:srgbClr val="0000CC"/>
                </a:solidFill>
              </a:rPr>
              <a:t>explicitly</a:t>
            </a:r>
            <a:r>
              <a:rPr lang="en-US" sz="2800" dirty="0"/>
              <a:t>.</a:t>
            </a:r>
          </a:p>
          <a:p>
            <a:r>
              <a:rPr lang="en-US" sz="2800" dirty="0"/>
              <a:t>How do we compute </a:t>
            </a:r>
            <a:r>
              <a:rPr lang="en-US" sz="2800" i="1" dirty="0" err="1">
                <a:solidFill>
                  <a:srgbClr val="0000CC"/>
                </a:solidFill>
              </a:rPr>
              <a:t>dy</a:t>
            </a:r>
            <a:r>
              <a:rPr lang="en-US" sz="2800" i="1" dirty="0">
                <a:solidFill>
                  <a:srgbClr val="0000CC"/>
                </a:solidFill>
              </a:rPr>
              <a:t>/dx</a:t>
            </a:r>
            <a:r>
              <a:rPr lang="en-US" sz="2800" i="1" dirty="0">
                <a:solidFill>
                  <a:srgbClr val="FFFF00"/>
                </a:solidFill>
              </a:rPr>
              <a:t> </a:t>
            </a:r>
            <a:r>
              <a:rPr lang="en-US" sz="2800" dirty="0"/>
              <a:t>in this case?</a:t>
            </a:r>
          </a:p>
          <a:p>
            <a:r>
              <a:rPr lang="en-US" sz="2800" dirty="0"/>
              <a:t>The </a:t>
            </a:r>
            <a:r>
              <a:rPr lang="en-US" sz="2800" i="1" dirty="0">
                <a:solidFill>
                  <a:srgbClr val="0000CC"/>
                </a:solidFill>
              </a:rPr>
              <a:t>chain rule</a:t>
            </a:r>
            <a:r>
              <a:rPr lang="en-US" sz="2800" dirty="0"/>
              <a:t> gives us a way to do this.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9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67000" y="1497901"/>
                <a:ext cx="3248453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𝒚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𝒚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𝟖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497901"/>
                <a:ext cx="3248453" cy="407099"/>
              </a:xfrm>
              <a:prstGeom prst="rect">
                <a:avLst/>
              </a:prstGeom>
              <a:blipFill rotWithShape="1">
                <a:blip r:embed="rId2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832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latexsym}&#10;\usepackage{amsbsy}&#10;\usepackage{amssymb}&#10;\newcommand{\Tr}{\mbox{Trace}}&#10;\newcommand{\tr}{\mbox{Tr}}&#10;\newcommand{\stl}{\mbox{subject to}}&#10;\newcommand{\sts}{\mbox{s.t.}}&#10;\newcommand{\boldsym}[1]{\mbox{\boldmath$#1$}}&#10;\newcommand{\ugamma}{\underline{\gamma}}&#10;\newcommand{\bgamma}{\bar{\gamma}}&#10;\newcommand{\clL}{{\cal L}}&#10;\newcommand{\R}{\mbox{\boldmath$R$}}&#10;\newcommand{\bE}{{\bf E}}&#10;\newcommand{\req}[1]{(\ref{#1})}&#10;\newcommand{\wh}[1]{\widehat{#1}}&#10;\newcommand{\V}{\mbox{vert}}&#10;\newcommand{\bR}{\widehat{R}}&#10;\newcommand{\bS}{\widehat{S}}&#10;\def\bmatrix#1{\left[\matrix{#1}\right]}&#10;\newcommand{\tL}{\tilde{L}}&#10;\newcommand{\tD}{\tilde{D}}&#10;\newcommand{\clD}{{\cal D}}&#10;\newcommand{\clE}{{\cal E}}&#10;\newcommand{\lm}{\lambda_{\min}}&#10;\newcommand{\ds}{\displaystyle}&#10;\newcommand{\n}{\noindent}&#10;\newcommand{\clA}{{\cal A}}&#10;\newcommand{\tclA}{\tilde{\cal A}}&#10;\newcommand{\clM}{{\cal M}}&#10;\newcommand{\clF}{{\cal F}}&#10;\newcommand{\clN}{{\cal N}}&#10;\newcommand{\clH}{{\cal H}}&#10;\newcommand{\clC}{{\cal C}}&#10;\newcommand{\clB}{{\cal B}}&#10;\newcommand{\clP}{{\cal P}}&#10;\newcommand{\clS}{{\cal S}}&#10;\newcommand{\clR}{{\cal R}}&#10;\newcommand{\clT}{{\cal T}}&#10;\newcommand{\clK}{{\cal K}}&#10;\newcommand{\non}{\nonumber}&#10;\newcommand{\qed}{\mbox{}\hfill$\Box$&#10;\vskip 3mm}&#10;\newcommand{\qedb}{\mbox{}\hfill$\blacksquare$&#10;\vskip 3mm}&#10;%\end{flushright}&#10;\newtheorem{myth}{Theorem}&#10;\newtheorem{mypro}{Proposition}&#10;\newtheorem{mylem}{Lemma}&#10;\newtheorem{mycor}{Corollary}&#10;\newcommand{\co}{\mbox{conv}}&#10;\newcommand{\cone}{\mbox{cone}}&#10;\newcommand{\all}{\forall}&#10;\newcommand{\clV}{{\cal V}}&#10;\newcommand{\varep}{\varepsilon}&#10;\newcommand{\la}{\langle}&#10;\newcommand{\ra}{\rangle}&#10;\newcommand{\basig}{\bar{\Sigma}}&#10;\newcommand{\Prf}{{\it Proof: \ }}&#10;\newcommand{\vs}{\\ \vskip 1pt \noindent}&#10;%\newcommand{\clP}{{\cal P}}&#10;\newcommand{\bp}{\bar{p}}&#10;\newcommand{\bq}{\bar{q}}&#10;\newcommand{\dist}{{\rm dist}}&#10;\newcommand{\acos}{{\sf arc cos}}&#10;&#10;\begin{document}&#10;&#10;\end{document}&#10;"/>
  <p:tag name="TEX2PS" val="latex $(base).tex; dvips -D $(res) -E -o $(base).ps $(base).dvi"/>
  <p:tag name="EXTERNALEDITCOMMAND" val="notepad %"/>
  <p:tag name="GHOSTSCRIPTCOMMAND" val="C:\gs\gs8.14\bin\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785"/>
  <p:tag name="DEFAULTHEIGHT" val="417"/>
</p:tagLst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16710</TotalTime>
  <Words>3175</Words>
  <Application>Microsoft Office PowerPoint</Application>
  <PresentationFormat>On-screen Show (4:3)</PresentationFormat>
  <Paragraphs>382</Paragraphs>
  <Slides>45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Arial Unicode MS</vt:lpstr>
      <vt:lpstr>Cambria Math</vt:lpstr>
      <vt:lpstr>Symbol</vt:lpstr>
      <vt:lpstr>Wingdings</vt:lpstr>
      <vt:lpstr>Custom Design</vt:lpstr>
      <vt:lpstr>PowerPoint Presentation</vt:lpstr>
      <vt:lpstr>Contents</vt:lpstr>
      <vt:lpstr>PowerPoint Presentation</vt:lpstr>
      <vt:lpstr>Higher Order derivatives</vt:lpstr>
      <vt:lpstr>Higher Order derivatives: Example</vt:lpstr>
      <vt:lpstr>Higher Order derivatives: Applied example</vt:lpstr>
      <vt:lpstr>PowerPoint Presentation</vt:lpstr>
      <vt:lpstr>Function defined explicitly and implicitly</vt:lpstr>
      <vt:lpstr>Function defined explicitly and implicitly</vt:lpstr>
      <vt:lpstr>Implicit differentiation</vt:lpstr>
      <vt:lpstr>Implicit differentiation: The steps</vt:lpstr>
      <vt:lpstr>Implicit differentiation: Example</vt:lpstr>
      <vt:lpstr>PowerPoint Presentation</vt:lpstr>
      <vt:lpstr>PowerPoint Presentation</vt:lpstr>
      <vt:lpstr>Derivative of Logarithmic Function: Example</vt:lpstr>
      <vt:lpstr>Derivative of Logarithmic Function: Example</vt:lpstr>
      <vt:lpstr>Logarithmic differentiation techniques</vt:lpstr>
      <vt:lpstr>Logarithmic differentiation techniques</vt:lpstr>
      <vt:lpstr>PowerPoint Presentation</vt:lpstr>
      <vt:lpstr>Derivative of Exponential Function: Example</vt:lpstr>
      <vt:lpstr>PowerPoint Presentation</vt:lpstr>
      <vt:lpstr>Related rates problem</vt:lpstr>
      <vt:lpstr>Related rates problem</vt:lpstr>
      <vt:lpstr>Related rates problem</vt:lpstr>
      <vt:lpstr>Related rates problem</vt:lpstr>
      <vt:lpstr>PowerPoint Presentation</vt:lpstr>
      <vt:lpstr>Solve related rates problem: Example</vt:lpstr>
      <vt:lpstr>Solve related rates problem: Example</vt:lpstr>
      <vt:lpstr>Solve related rates problem: Applied Example</vt:lpstr>
      <vt:lpstr>Solve related rates problem: Applied Example</vt:lpstr>
      <vt:lpstr>Solve related rates problem: Applied Example</vt:lpstr>
      <vt:lpstr>PowerPoint Presentation</vt:lpstr>
      <vt:lpstr>Increments</vt:lpstr>
      <vt:lpstr>Increments</vt:lpstr>
      <vt:lpstr>Increments: Example</vt:lpstr>
      <vt:lpstr>Differentials</vt:lpstr>
      <vt:lpstr>Differentials</vt:lpstr>
      <vt:lpstr>PowerPoint Presentation</vt:lpstr>
      <vt:lpstr>Differentials: Example</vt:lpstr>
      <vt:lpstr>Differentials: Applied Example</vt:lpstr>
      <vt:lpstr>Differentials: Applied Example</vt:lpstr>
      <vt:lpstr>PowerPoint Presentation</vt:lpstr>
      <vt:lpstr>Self Learning</vt:lpstr>
      <vt:lpstr>Summary</vt:lpstr>
      <vt:lpstr>Homework</vt:lpstr>
    </vt:vector>
  </TitlesOfParts>
  <Company>unsw-EET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hungta</dc:creator>
  <cp:lastModifiedBy>HO HIEU</cp:lastModifiedBy>
  <cp:revision>2915</cp:revision>
  <dcterms:created xsi:type="dcterms:W3CDTF">2007-03-29T01:06:11Z</dcterms:created>
  <dcterms:modified xsi:type="dcterms:W3CDTF">2021-11-17T08:11:37Z</dcterms:modified>
</cp:coreProperties>
</file>