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256" r:id="rId2"/>
    <p:sldId id="283" r:id="rId3"/>
    <p:sldId id="494" r:id="rId4"/>
    <p:sldId id="495" r:id="rId5"/>
    <p:sldId id="496" r:id="rId6"/>
    <p:sldId id="497" r:id="rId7"/>
    <p:sldId id="375" r:id="rId8"/>
    <p:sldId id="498" r:id="rId9"/>
    <p:sldId id="499" r:id="rId10"/>
    <p:sldId id="500" r:id="rId11"/>
    <p:sldId id="501" r:id="rId12"/>
    <p:sldId id="451" r:id="rId13"/>
    <p:sldId id="502" r:id="rId14"/>
    <p:sldId id="503" r:id="rId15"/>
    <p:sldId id="452" r:id="rId16"/>
    <p:sldId id="504" r:id="rId17"/>
    <p:sldId id="505" r:id="rId18"/>
    <p:sldId id="286" r:id="rId19"/>
    <p:sldId id="506" r:id="rId20"/>
    <p:sldId id="507" r:id="rId21"/>
    <p:sldId id="508" r:id="rId22"/>
    <p:sldId id="466" r:id="rId23"/>
    <p:sldId id="509" r:id="rId24"/>
    <p:sldId id="510" r:id="rId25"/>
    <p:sldId id="511" r:id="rId26"/>
    <p:sldId id="470" r:id="rId27"/>
    <p:sldId id="512" r:id="rId28"/>
    <p:sldId id="514" r:id="rId29"/>
    <p:sldId id="515" r:id="rId30"/>
    <p:sldId id="516" r:id="rId31"/>
    <p:sldId id="517" r:id="rId32"/>
    <p:sldId id="518" r:id="rId33"/>
    <p:sldId id="385" r:id="rId34"/>
    <p:sldId id="472" r:id="rId35"/>
    <p:sldId id="520" r:id="rId36"/>
    <p:sldId id="519" r:id="rId37"/>
    <p:sldId id="389" r:id="rId38"/>
    <p:sldId id="521" r:id="rId39"/>
    <p:sldId id="522" r:id="rId40"/>
    <p:sldId id="523" r:id="rId41"/>
    <p:sldId id="483" r:id="rId42"/>
    <p:sldId id="524" r:id="rId43"/>
    <p:sldId id="525" r:id="rId44"/>
    <p:sldId id="526" r:id="rId45"/>
    <p:sldId id="527" r:id="rId46"/>
    <p:sldId id="513" r:id="rId47"/>
    <p:sldId id="420" r:id="rId48"/>
    <p:sldId id="285" r:id="rId49"/>
  </p:sldIdLst>
  <p:sldSz cx="9144000" cy="6858000" type="screen4x3"/>
  <p:notesSz cx="7315200" cy="96012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99"/>
    <a:srgbClr val="FF3300"/>
    <a:srgbClr val="EC14A4"/>
    <a:srgbClr val="777777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2" autoAdjust="0"/>
    <p:restoredTop sz="92317" autoAdjust="0"/>
  </p:normalViewPr>
  <p:slideViewPr>
    <p:cSldViewPr>
      <p:cViewPr varScale="1">
        <p:scale>
          <a:sx n="86" d="100"/>
          <a:sy n="86" d="100"/>
        </p:scale>
        <p:origin x="14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244" y="-9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FF2431F-C574-449C-B1E3-2BC0CACC90E0}" type="datetimeFigureOut">
              <a:rPr lang="vi-VN"/>
              <a:pPr>
                <a:defRPr/>
              </a:pPr>
              <a:t>20/12/2021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89278A5-B963-49C1-B69F-9CEC32C40B2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1811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EAA7A74-4AB1-4F39-863F-9D626BE8D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4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3" name="Rectangle 68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shade val="87843"/>
                  <a:invGamma/>
                  <a:alpha val="70000"/>
                </a:srgbClr>
              </a:gs>
              <a:gs pos="50000">
                <a:srgbClr val="000066"/>
              </a:gs>
              <a:gs pos="100000">
                <a:srgbClr val="000066">
                  <a:gamma/>
                  <a:shade val="87843"/>
                  <a:invGamma/>
                  <a:alpha val="70000"/>
                </a:srgbClr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60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" name="Rectangle 7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50000">
                <a:srgbClr val="00002F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Nguyen 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  <a:cs typeface="+mn-cs"/>
              </a:rPr>
              <a:t>Xuan</a:t>
            </a: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charset="0"/>
                <a:cs typeface="+mn-cs"/>
              </a:rPr>
              <a:t>Thang</a:t>
            </a: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, PhD.</a:t>
            </a:r>
            <a:endParaRPr lang="en-US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5" name="WordArt 80"/>
          <p:cNvSpPr>
            <a:spLocks noChangeArrowheads="1" noChangeShapeType="1" noTextEdit="1"/>
          </p:cNvSpPr>
          <p:nvPr userDrawn="1"/>
        </p:nvSpPr>
        <p:spPr bwMode="auto">
          <a:xfrm>
            <a:off x="914400" y="228600"/>
            <a:ext cx="7391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b="1" kern="1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6" name="Text Box 82"/>
          <p:cNvSpPr txBox="1">
            <a:spLocks noChangeArrowheads="1"/>
          </p:cNvSpPr>
          <p:nvPr userDrawn="1"/>
        </p:nvSpPr>
        <p:spPr bwMode="auto">
          <a:xfrm>
            <a:off x="3641725" y="5827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17445" y="228600"/>
            <a:ext cx="76455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cap="all">
                <a:ln w="9000" cmpd="sng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Faculty of information technology</a:t>
            </a:r>
            <a:endParaRPr lang="en-US" sz="2800" b="1" cap="all" dirty="0">
              <a:ln w="9000" cmpd="sng">
                <a:solidFill>
                  <a:schemeClr val="bg1"/>
                </a:solidFill>
                <a:prstDash val="solid"/>
              </a:ln>
              <a:gradFill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lin ang="5400000" scaled="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 flipV="1">
            <a:off x="0" y="6410325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grpSp>
        <p:nvGrpSpPr>
          <p:cNvPr id="9" name="Group 18"/>
          <p:cNvGrpSpPr>
            <a:grpSpLocks/>
          </p:cNvGrpSpPr>
          <p:nvPr userDrawn="1"/>
        </p:nvGrpSpPr>
        <p:grpSpPr bwMode="auto">
          <a:xfrm>
            <a:off x="136525" y="117475"/>
            <a:ext cx="762000" cy="762000"/>
            <a:chOff x="137160" y="116840"/>
            <a:chExt cx="762000" cy="762000"/>
          </a:xfrm>
        </p:grpSpPr>
        <p:sp>
          <p:nvSpPr>
            <p:cNvPr id="10" name="Rounded Rectangle 9"/>
            <p:cNvSpPr/>
            <p:nvPr/>
          </p:nvSpPr>
          <p:spPr>
            <a:xfrm>
              <a:off x="137160" y="116840"/>
              <a:ext cx="7620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>
              <a:glow rad="101600">
                <a:schemeClr val="accent2">
                  <a:lumMod val="60000"/>
                  <a:lumOff val="40000"/>
                  <a:alpha val="6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pic>
          <p:nvPicPr>
            <p:cNvPr id="11" name="Picture 19" descr="logo_hanu_red_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40" y="202477"/>
              <a:ext cx="574040" cy="590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25"/>
          <p:cNvGrpSpPr>
            <a:grpSpLocks/>
          </p:cNvGrpSpPr>
          <p:nvPr userDrawn="1"/>
        </p:nvGrpSpPr>
        <p:grpSpPr bwMode="auto">
          <a:xfrm>
            <a:off x="1295400" y="2667000"/>
            <a:ext cx="6553200" cy="1143000"/>
            <a:chOff x="914400" y="2514600"/>
            <a:chExt cx="7305675" cy="1143000"/>
          </a:xfrm>
        </p:grpSpPr>
        <p:sp>
          <p:nvSpPr>
            <p:cNvPr id="13" name="AutoShape 14"/>
            <p:cNvSpPr>
              <a:spLocks noChangeArrowheads="1"/>
            </p:cNvSpPr>
            <p:nvPr userDrawn="1"/>
          </p:nvSpPr>
          <p:spPr bwMode="auto">
            <a:xfrm>
              <a:off x="914400" y="2514600"/>
              <a:ext cx="7305675" cy="1143000"/>
            </a:xfrm>
            <a:prstGeom prst="roundRect">
              <a:avLst>
                <a:gd name="adj" fmla="val 16667"/>
              </a:avLst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00339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vi-VN" sz="2800" b="1">
                <a:solidFill>
                  <a:schemeClr val="bg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28701" y="2667000"/>
              <a:ext cx="7086599" cy="769441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>
                <a:defRPr/>
              </a:pPr>
              <a:r>
                <a:rPr lang="en-US" sz="4400" b="1" spc="15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rial" charset="0"/>
                  <a:cs typeface="+mn-cs"/>
                </a:rPr>
                <a:t>MAT201: Calculus</a:t>
              </a:r>
              <a:endParaRPr lang="vi-VN" sz="4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42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DC4D15E-946D-4EF3-BD2A-ACDCB778F59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7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914400"/>
            <a:ext cx="22479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914400"/>
            <a:ext cx="65913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98E1C18-B066-495B-92B2-A2923F504CB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05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9B514FD-4D32-46AE-8362-F169D0D21FC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74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4C49069-7F34-4B2E-B96F-54B3BE6C7D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682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4FCE7E9-90FB-46DB-B1C9-D7B4ADCB7CA7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89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37B79D8-FA23-4B43-85AE-65D87E9139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42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C699D1E-4E8B-4998-957A-8236C10E0E5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28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898CA9D-A762-4083-AD74-68D132CE091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A0773BA-4FF8-446F-B811-AF757826E14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145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260D47F-AEBC-4E07-B795-C6B9EBCDFBC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43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85800"/>
            <a:ext cx="8839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9" name="Rectangle 9"/>
          <p:cNvSpPr>
            <a:spLocks noChangeArrowheads="1"/>
          </p:cNvSpPr>
          <p:nvPr userDrawn="1"/>
        </p:nvSpPr>
        <p:spPr bwMode="auto">
          <a:xfrm>
            <a:off x="0" y="6553200"/>
            <a:ext cx="457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sz="1600" b="1" dirty="0">
                <a:solidFill>
                  <a:schemeClr val="bg1"/>
                </a:solidFill>
                <a:latin typeface="Arial" charset="0"/>
                <a:cs typeface="+mn-cs"/>
              </a:rPr>
              <a:t>Lecture 6</a:t>
            </a:r>
          </a:p>
        </p:txBody>
      </p:sp>
      <p:sp>
        <p:nvSpPr>
          <p:cNvPr id="15370" name="Rectangle 10"/>
          <p:cNvSpPr>
            <a:spLocks noChangeArrowheads="1"/>
          </p:cNvSpPr>
          <p:nvPr userDrawn="1"/>
        </p:nvSpPr>
        <p:spPr bwMode="auto">
          <a:xfrm>
            <a:off x="0" y="5334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15371" name="Rectangle 11"/>
          <p:cNvSpPr>
            <a:spLocks noChangeArrowheads="1"/>
          </p:cNvSpPr>
          <p:nvPr userDrawn="1"/>
        </p:nvSpPr>
        <p:spPr bwMode="auto">
          <a:xfrm flipV="1">
            <a:off x="0" y="64008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 userDrawn="1"/>
        </p:nvSpPr>
        <p:spPr bwMode="auto">
          <a:xfrm>
            <a:off x="4648200" y="6562725"/>
            <a:ext cx="449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  <a:latin typeface="Arial" charset="0"/>
                <a:cs typeface="+mn-cs"/>
              </a:rPr>
              <a:t>The University of New South Wales</a:t>
            </a:r>
          </a:p>
        </p:txBody>
      </p:sp>
      <p:sp>
        <p:nvSpPr>
          <p:cNvPr id="15373" name="Rectangle 13"/>
          <p:cNvSpPr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b="1">
                <a:solidFill>
                  <a:schemeClr val="bg1"/>
                </a:solidFill>
                <a:latin typeface="Arial" charset="0"/>
                <a:cs typeface="+mn-cs"/>
              </a:rPr>
              <a:t>Calculus</a:t>
            </a:r>
            <a:endParaRPr lang="en-US" sz="1600" b="1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15374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>
              <a:latin typeface="Arial" charset="0"/>
              <a:cs typeface="+mn-cs"/>
            </a:endParaRPr>
          </a:p>
        </p:txBody>
      </p:sp>
      <p:sp>
        <p:nvSpPr>
          <p:cNvPr id="82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9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BF7ABB64-6B6A-4AC0-BC21-BBA2CB14B3C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4709" y="1143000"/>
            <a:ext cx="1867820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+mn-cs"/>
              </a:rPr>
              <a:t>Fall</a:t>
            </a:r>
            <a:r>
              <a:rPr lang="en-US" sz="28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+mn-cs"/>
              </a:rPr>
              <a:t>, 2021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cs typeface="+mn-cs"/>
            </a:endParaRPr>
          </a:p>
        </p:txBody>
      </p:sp>
      <p:grpSp>
        <p:nvGrpSpPr>
          <p:cNvPr id="12291" name="Group 9"/>
          <p:cNvGrpSpPr>
            <a:grpSpLocks/>
          </p:cNvGrpSpPr>
          <p:nvPr/>
        </p:nvGrpSpPr>
        <p:grpSpPr bwMode="auto">
          <a:xfrm>
            <a:off x="1066800" y="4053869"/>
            <a:ext cx="7200900" cy="685800"/>
            <a:chOff x="914400" y="4927312"/>
            <a:chExt cx="6019800" cy="685800"/>
          </a:xfrm>
        </p:grpSpPr>
        <p:sp>
          <p:nvSpPr>
            <p:cNvPr id="9" name="Rounded Rectangle 8"/>
            <p:cNvSpPr/>
            <p:nvPr/>
          </p:nvSpPr>
          <p:spPr>
            <a:xfrm>
              <a:off x="914400" y="4927312"/>
              <a:ext cx="59434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59758" y="4977825"/>
              <a:ext cx="597444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b="1" dirty="0">
                  <a:ln w="1905"/>
                  <a:solidFill>
                    <a:srgbClr val="003399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" charset="0"/>
                  <a:cs typeface="+mn-cs"/>
                </a:rPr>
                <a:t>Lecture 05: Integration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Anti-derivative: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Prove</a:t>
            </a:r>
            <a:r>
              <a:rPr lang="en-US" sz="2400" dirty="0"/>
              <a:t> that the function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 is an </a:t>
            </a:r>
            <a:r>
              <a:rPr lang="en-US" sz="2400" dirty="0" err="1">
                <a:solidFill>
                  <a:srgbClr val="0000CC"/>
                </a:solidFill>
              </a:rPr>
              <a:t>antiderivative</a:t>
            </a:r>
            <a:r>
              <a:rPr lang="en-US" sz="2400" dirty="0"/>
              <a:t> of the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.</a:t>
            </a:r>
          </a:p>
          <a:p>
            <a:r>
              <a:rPr lang="en-US" sz="2400" dirty="0"/>
              <a:t>Write a general expression for the </a:t>
            </a:r>
            <a:r>
              <a:rPr lang="en-US" sz="2400" dirty="0" err="1"/>
              <a:t>antiderivatives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None/>
            </a:pPr>
            <a:endParaRPr lang="en-US" sz="2400" u="sng" dirty="0"/>
          </a:p>
          <a:p>
            <a:pPr>
              <a:buFont typeface="Wingdings" pitchFamily="2" charset="2"/>
              <a:buNone/>
            </a:pPr>
            <a:r>
              <a:rPr lang="en-US" sz="2400" u="sng" dirty="0"/>
              <a:t>Solution</a:t>
            </a:r>
          </a:p>
          <a:p>
            <a:r>
              <a:rPr lang="en-US" sz="2400" dirty="0"/>
              <a:t>Since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2</a:t>
            </a:r>
            <a:r>
              <a:rPr lang="en-US" sz="2400" i="1" dirty="0">
                <a:solidFill>
                  <a:srgbClr val="0000CC"/>
                </a:solidFill>
              </a:rPr>
              <a:t>x </a:t>
            </a:r>
            <a:r>
              <a:rPr lang="en-US" sz="2400" dirty="0">
                <a:solidFill>
                  <a:srgbClr val="0000CC"/>
                </a:solidFill>
              </a:rPr>
              <a:t>=</a:t>
            </a:r>
            <a:r>
              <a:rPr lang="en-US" sz="2400" i="1" dirty="0">
                <a:solidFill>
                  <a:srgbClr val="0000CC"/>
                </a:solidFill>
              </a:rPr>
              <a:t> 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 we have shown that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2</a:t>
            </a:r>
            <a:r>
              <a:rPr lang="en-US" sz="2400" dirty="0"/>
              <a:t> is an </a:t>
            </a:r>
            <a:r>
              <a:rPr lang="en-US" sz="2400" dirty="0" err="1"/>
              <a:t>antiderivative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By </a:t>
            </a:r>
            <a:r>
              <a:rPr lang="en-US" sz="2400" dirty="0">
                <a:solidFill>
                  <a:srgbClr val="0000CC"/>
                </a:solidFill>
              </a:rPr>
              <a:t>Theorem 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CC"/>
                </a:solidFill>
              </a:rPr>
              <a:t>every </a:t>
            </a:r>
            <a:r>
              <a:rPr lang="en-US" sz="2400" dirty="0" err="1">
                <a:solidFill>
                  <a:srgbClr val="0000CC"/>
                </a:solidFill>
              </a:rPr>
              <a:t>antiderivative</a:t>
            </a:r>
            <a:r>
              <a:rPr lang="en-US" sz="2400" dirty="0"/>
              <a:t> of the function             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has the form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 +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, where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0000CC"/>
                </a:solidFill>
              </a:rPr>
              <a:t>constant</a:t>
            </a:r>
            <a:r>
              <a:rPr lang="en-US" sz="2400" dirty="0"/>
              <a:t>.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6905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Indefinite Integral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/>
              <a:t>The process of finding all the </a:t>
            </a:r>
            <a:r>
              <a:rPr lang="en-US" sz="2400" dirty="0" err="1"/>
              <a:t>antiderivatives</a:t>
            </a:r>
            <a:r>
              <a:rPr lang="en-US" sz="2400" dirty="0"/>
              <a:t> of a function is called </a:t>
            </a:r>
            <a:r>
              <a:rPr lang="en-US" sz="2400" dirty="0" err="1">
                <a:solidFill>
                  <a:srgbClr val="0000CC"/>
                </a:solidFill>
              </a:rPr>
              <a:t>antidifferentiation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00CC"/>
                </a:solidFill>
              </a:rPr>
              <a:t>integration</a:t>
            </a:r>
            <a:r>
              <a:rPr lang="en-US" sz="2400" dirty="0"/>
              <a:t>.</a:t>
            </a:r>
          </a:p>
          <a:p>
            <a:r>
              <a:rPr lang="en-US" sz="2400" dirty="0"/>
              <a:t>We use the symbol </a:t>
            </a:r>
            <a:r>
              <a:rPr lang="en-US" sz="2400" b="1" i="1" dirty="0">
                <a:solidFill>
                  <a:srgbClr val="0000CC"/>
                </a:solidFill>
                <a:cs typeface="Times New Roman" pitchFamily="18" charset="0"/>
              </a:rPr>
              <a:t>∫</a:t>
            </a:r>
            <a:r>
              <a:rPr lang="en-US" sz="2400" dirty="0"/>
              <a:t>, called an </a:t>
            </a:r>
            <a:r>
              <a:rPr lang="en-US" sz="2400" dirty="0">
                <a:solidFill>
                  <a:srgbClr val="0000CC"/>
                </a:solidFill>
              </a:rPr>
              <a:t>integral sign</a:t>
            </a:r>
            <a:r>
              <a:rPr lang="en-US" sz="2400" dirty="0"/>
              <a:t>, to indicate that the operation of integration is to be performed on some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. </a:t>
            </a:r>
          </a:p>
          <a:p>
            <a:r>
              <a:rPr lang="en-US" sz="2400" dirty="0"/>
              <a:t>Thus,</a:t>
            </a:r>
          </a:p>
          <a:p>
            <a:pPr>
              <a:lnSpc>
                <a:spcPct val="210000"/>
              </a:lnSpc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br>
              <a:rPr lang="en-US" sz="2400" dirty="0"/>
            </a:br>
            <a:r>
              <a:rPr lang="en-US" sz="2400" dirty="0"/>
              <a:t>where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K</a:t>
            </a:r>
            <a:r>
              <a:rPr lang="en-US" sz="2400" dirty="0"/>
              <a:t> are arbitrary constants.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3824" y="3352800"/>
                <a:ext cx="4650376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𝒂𝒏𝒅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𝑲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24" y="3352800"/>
                <a:ext cx="4650376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80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9738" y="1143000"/>
            <a:ext cx="8399462" cy="17526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Rule 1: </a:t>
            </a:r>
            <a:r>
              <a:rPr lang="en-US" sz="2400" dirty="0"/>
              <a:t>The Indefinite Integral of a Constant</a:t>
            </a:r>
            <a:br>
              <a:rPr lang="en-US" sz="2400" dirty="0">
                <a:solidFill>
                  <a:srgbClr val="0000CC"/>
                </a:solidFill>
              </a:rPr>
            </a:br>
            <a:endParaRPr lang="en-US" sz="2400" dirty="0"/>
          </a:p>
          <a:p>
            <a:pPr>
              <a:buSzTx/>
            </a:pPr>
            <a:r>
              <a:rPr lang="en-US" sz="2400" dirty="0"/>
              <a:t> 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rules and formulas</a:t>
            </a:r>
            <a:endParaRPr lang="vi-V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00967" y="1843530"/>
                <a:ext cx="4279954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𝒌𝒅𝒙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𝒌𝒙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𝒌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𝒊𝒔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𝒄𝒐𝒏𝒔𝒕𝒂𝒏𝒕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967" y="1843530"/>
                <a:ext cx="4279954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0375" y="3276600"/>
            <a:ext cx="8399462" cy="29718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Rule 2: </a:t>
            </a:r>
            <a:r>
              <a:rPr lang="en-US" sz="2400" dirty="0"/>
              <a:t>The Power rule</a:t>
            </a:r>
            <a:br>
              <a:rPr lang="en-US" sz="2400" dirty="0">
                <a:solidFill>
                  <a:srgbClr val="0000CC"/>
                </a:solidFill>
              </a:rPr>
            </a:br>
            <a:endParaRPr lang="en-US" sz="2400" dirty="0"/>
          </a:p>
          <a:p>
            <a:pPr>
              <a:buSzTx/>
            </a:pPr>
            <a:r>
              <a:rPr lang="en-US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0200" y="3962400"/>
                <a:ext cx="4324774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≠−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962400"/>
                <a:ext cx="4324774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0200" y="4967730"/>
                <a:ext cx="3353161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967730"/>
                <a:ext cx="3353161" cy="8996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562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 animBg="1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0375" y="838200"/>
            <a:ext cx="8399462" cy="21336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Rule 3: </a:t>
            </a:r>
            <a:r>
              <a:rPr lang="en-US" sz="2400" dirty="0"/>
              <a:t>The Indefinite Integral of a Constant Multiple of a Function</a:t>
            </a:r>
            <a:br>
              <a:rPr lang="en-US" sz="2400" dirty="0">
                <a:solidFill>
                  <a:srgbClr val="0000CC"/>
                </a:solidFill>
              </a:rPr>
            </a:br>
            <a:endParaRPr lang="en-US" sz="2400" dirty="0"/>
          </a:p>
          <a:p>
            <a:pPr>
              <a:buSzTx/>
            </a:pPr>
            <a:r>
              <a:rPr lang="en-US" sz="2400" dirty="0"/>
              <a:t> 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rules and formulas</a:t>
            </a:r>
            <a:endParaRPr lang="vi-V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1843530"/>
                <a:ext cx="532030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𝒌𝒇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𝒌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𝒌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𝒊𝒔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𝒄𝒐𝒏𝒔𝒕𝒂𝒏𝒕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843530"/>
                <a:ext cx="5320303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33450" y="3505200"/>
            <a:ext cx="8399462" cy="21336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Rule 4: </a:t>
            </a:r>
            <a:r>
              <a:rPr lang="en-US" sz="2400" dirty="0"/>
              <a:t>The Sum rule</a:t>
            </a:r>
            <a:br>
              <a:rPr lang="en-US" sz="2400" dirty="0">
                <a:solidFill>
                  <a:srgbClr val="0000CC"/>
                </a:solidFill>
              </a:rPr>
            </a:br>
            <a:endParaRPr lang="en-US" sz="2400" dirty="0"/>
          </a:p>
          <a:p>
            <a:pPr>
              <a:buSzTx/>
            </a:pPr>
            <a:r>
              <a:rPr lang="en-US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21725" y="4358130"/>
                <a:ext cx="519757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)±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±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725" y="4358130"/>
                <a:ext cx="5197577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897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0375" y="838200"/>
            <a:ext cx="8399462" cy="28956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>
                <a:solidFill>
                  <a:srgbClr val="0000CC"/>
                </a:solidFill>
              </a:rPr>
              <a:t>Rule 5: </a:t>
            </a:r>
            <a:r>
              <a:rPr lang="en-US" sz="2400" dirty="0"/>
              <a:t>The Indefinite Integral of the Exponential Function</a:t>
            </a:r>
            <a:br>
              <a:rPr lang="en-US" sz="2400" dirty="0">
                <a:solidFill>
                  <a:srgbClr val="0000CC"/>
                </a:solidFill>
              </a:rPr>
            </a:br>
            <a:endParaRPr lang="en-US" sz="2400" dirty="0"/>
          </a:p>
          <a:p>
            <a:pPr>
              <a:buSzTx/>
            </a:pPr>
            <a:r>
              <a:rPr lang="en-US" sz="2400" dirty="0"/>
              <a:t> 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rules and formulas</a:t>
            </a:r>
            <a:endParaRPr lang="vi-V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1538730"/>
                <a:ext cx="213718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538730"/>
                <a:ext cx="2137188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3600" y="2659929"/>
                <a:ext cx="2302361" cy="921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</m:func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659929"/>
                <a:ext cx="2302361" cy="9214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324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Indefinite Integral: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400" dirty="0"/>
              <a:t>Find the indefinite integral:</a:t>
            </a:r>
          </a:p>
          <a:p>
            <a:pPr eaLnBrk="1" hangingPunct="1"/>
            <a:r>
              <a:rPr lang="en-US" sz="2400" dirty="0"/>
              <a:t>a)  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b)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00200" y="1447800"/>
                <a:ext cx="302679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𝟓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447800"/>
                <a:ext cx="3026790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47800" y="2757930"/>
                <a:ext cx="3293979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757930"/>
                <a:ext cx="3293979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739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Indefinite Integral: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/>
              <a:t>a)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07210" y="852930"/>
                <a:ext cx="302679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𝟓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210" y="852930"/>
                <a:ext cx="3026790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0" y="1981200"/>
                <a:ext cx="7365093" cy="278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𝟓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</m:oMath>
                  </m:oMathPara>
                </a14:m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𝟔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:endParaRPr lang="en-US" sz="2000" b="1" i="1" dirty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𝟖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den>
                      </m:f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981200"/>
                <a:ext cx="7365093" cy="27849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234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0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Indefinite Integral: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/>
              <a:t>b)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49621" y="852930"/>
                <a:ext cx="3293979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621" y="852930"/>
                <a:ext cx="3293979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4186" y="2307601"/>
                <a:ext cx="8625566" cy="1502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</m:oMath>
                  </m:oMathPara>
                </a14:m>
                <a:endParaRPr lang="en-US" sz="2000" b="1" i="1" dirty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86" y="2307601"/>
                <a:ext cx="8625566" cy="15023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26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18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Integration by substitution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substitution method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The method of substitution is related to the </a:t>
            </a:r>
            <a:r>
              <a:rPr lang="en-US" sz="2400" dirty="0">
                <a:solidFill>
                  <a:srgbClr val="0000CC"/>
                </a:solidFill>
              </a:rPr>
              <a:t>chain rule</a:t>
            </a:r>
            <a:r>
              <a:rPr lang="en-US" sz="2400" dirty="0"/>
              <a:t> for differentiating functions.</a:t>
            </a:r>
          </a:p>
          <a:p>
            <a:r>
              <a:rPr lang="en-US" sz="2400" dirty="0"/>
              <a:t>It is a </a:t>
            </a:r>
            <a:r>
              <a:rPr lang="en-US" sz="2400" dirty="0">
                <a:solidFill>
                  <a:srgbClr val="0000CC"/>
                </a:solidFill>
              </a:rPr>
              <a:t>powerful tool</a:t>
            </a:r>
            <a:r>
              <a:rPr lang="en-US" sz="2400" dirty="0"/>
              <a:t> for integrating a large class of functions.</a:t>
            </a:r>
          </a:p>
          <a:p>
            <a:r>
              <a:rPr lang="en-US" sz="2400" dirty="0"/>
              <a:t>Consider the indefinite integral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/>
              <a:t>One way to solve this integral is to </a:t>
            </a:r>
            <a:r>
              <a:rPr lang="en-US" sz="2400" dirty="0">
                <a:solidFill>
                  <a:srgbClr val="0000CC"/>
                </a:solidFill>
              </a:rPr>
              <a:t>expand the expression</a:t>
            </a:r>
            <a:r>
              <a:rPr lang="en-US" sz="2400" dirty="0"/>
              <a:t> and integrate the resulting integrand term by term.</a:t>
            </a:r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0000CC"/>
                </a:solidFill>
              </a:rPr>
              <a:t>alternative approach simplifies</a:t>
            </a:r>
            <a:r>
              <a:rPr lang="en-US" sz="2400" dirty="0"/>
              <a:t> the integral by making a </a:t>
            </a:r>
            <a:r>
              <a:rPr lang="en-US" sz="2400" dirty="0">
                <a:solidFill>
                  <a:srgbClr val="0000CC"/>
                </a:solidFill>
              </a:rPr>
              <a:t>change of variable</a:t>
            </a:r>
            <a:r>
              <a:rPr lang="en-US" sz="2400" dirty="0"/>
              <a:t>.</a:t>
            </a:r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/>
              <a:t>Write 	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>
                <a:solidFill>
                  <a:srgbClr val="0000CC"/>
                </a:solidFill>
              </a:rPr>
              <a:t> 	=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+ 4</a:t>
            </a:r>
            <a:r>
              <a:rPr lang="en-US" sz="2400" dirty="0"/>
              <a:t> </a:t>
            </a:r>
          </a:p>
          <a:p>
            <a:pPr>
              <a:lnSpc>
                <a:spcPct val="0"/>
              </a:lnSpc>
              <a:tabLst>
                <a:tab pos="3717925" algn="r"/>
                <a:tab pos="3830638" algn="l"/>
              </a:tabLst>
            </a:pPr>
            <a:endParaRPr lang="en-US" sz="2400" dirty="0"/>
          </a:p>
          <a:p>
            <a:pPr>
              <a:buFont typeface="Wingdings" pitchFamily="2" charset="2"/>
              <a:buNone/>
              <a:tabLst>
                <a:tab pos="3717925" algn="r"/>
                <a:tab pos="3830638" algn="l"/>
              </a:tabLst>
            </a:pPr>
            <a:r>
              <a:rPr lang="en-US" sz="2400" dirty="0"/>
              <a:t>	with differential 	</a:t>
            </a:r>
            <a:r>
              <a:rPr lang="en-US" sz="2400" i="1" dirty="0">
                <a:solidFill>
                  <a:srgbClr val="0000CC"/>
                </a:solidFill>
              </a:rPr>
              <a:t>du</a:t>
            </a:r>
            <a:r>
              <a:rPr lang="en-US" sz="2400" dirty="0">
                <a:solidFill>
                  <a:srgbClr val="0000CC"/>
                </a:solidFill>
              </a:rPr>
              <a:t> 	= 2</a:t>
            </a:r>
            <a:r>
              <a:rPr lang="en-US" sz="2400" i="1" dirty="0">
                <a:solidFill>
                  <a:srgbClr val="0000CC"/>
                </a:solidFill>
              </a:rPr>
              <a:t>dx</a:t>
            </a:r>
            <a:endParaRPr lang="en-US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19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1400" y="2376930"/>
                <a:ext cx="206870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376930"/>
                <a:ext cx="2068708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763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Contents</a:t>
            </a:r>
            <a:endParaRPr lang="vi-VN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8DBA311C-A687-4C8D-A569-622CB09D3D5F}" type="slidenum">
              <a:rPr lang="en-US">
                <a:solidFill>
                  <a:schemeClr val="bg1"/>
                </a:solidFill>
              </a:rPr>
              <a:pPr eaLnBrk="1" hangingPunct="1"/>
              <a:t>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609600" y="990600"/>
            <a:ext cx="6794509" cy="523875"/>
            <a:chOff x="240" y="1632"/>
            <a:chExt cx="4280" cy="330"/>
          </a:xfrm>
        </p:grpSpPr>
        <p:sp>
          <p:nvSpPr>
            <p:cNvPr id="13332" name="Oval 5"/>
            <p:cNvSpPr>
              <a:spLocks noChangeArrowheads="1"/>
            </p:cNvSpPr>
            <p:nvPr/>
          </p:nvSpPr>
          <p:spPr bwMode="auto">
            <a:xfrm>
              <a:off x="240" y="17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333" name="Text Box 6"/>
            <p:cNvSpPr txBox="1">
              <a:spLocks noChangeArrowheads="1"/>
            </p:cNvSpPr>
            <p:nvPr/>
          </p:nvSpPr>
          <p:spPr bwMode="auto">
            <a:xfrm>
              <a:off x="576" y="1632"/>
              <a:ext cx="39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/>
                <a:t>Anti-derivative &amp; Indefinite Integration </a:t>
              </a:r>
            </a:p>
          </p:txBody>
        </p:sp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609600" y="1752600"/>
            <a:ext cx="4816482" cy="523875"/>
            <a:chOff x="240" y="2304"/>
            <a:chExt cx="3034" cy="330"/>
          </a:xfrm>
        </p:grpSpPr>
        <p:sp>
          <p:nvSpPr>
            <p:cNvPr id="13330" name="Oval 8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331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6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/>
                <a:t>Integration by substitution</a:t>
              </a:r>
            </a:p>
          </p:txBody>
        </p:sp>
      </p:grpSp>
      <p:grpSp>
        <p:nvGrpSpPr>
          <p:cNvPr id="13318" name="Group 23"/>
          <p:cNvGrpSpPr>
            <a:grpSpLocks/>
          </p:cNvGrpSpPr>
          <p:nvPr/>
        </p:nvGrpSpPr>
        <p:grpSpPr bwMode="auto">
          <a:xfrm>
            <a:off x="609600" y="2514600"/>
            <a:ext cx="4876807" cy="523875"/>
            <a:chOff x="240" y="2304"/>
            <a:chExt cx="3072" cy="330"/>
          </a:xfrm>
        </p:grpSpPr>
        <p:sp>
          <p:nvSpPr>
            <p:cNvPr id="13328" name="Oval 26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329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7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/>
                <a:t>Area &amp; definite Integration</a:t>
              </a:r>
            </a:p>
          </p:txBody>
        </p:sp>
      </p:grpSp>
      <p:grpSp>
        <p:nvGrpSpPr>
          <p:cNvPr id="13319" name="Group 30"/>
          <p:cNvGrpSpPr>
            <a:grpSpLocks/>
          </p:cNvGrpSpPr>
          <p:nvPr/>
        </p:nvGrpSpPr>
        <p:grpSpPr bwMode="auto">
          <a:xfrm>
            <a:off x="609600" y="3276600"/>
            <a:ext cx="6637347" cy="523875"/>
            <a:chOff x="240" y="2304"/>
            <a:chExt cx="4181" cy="330"/>
          </a:xfrm>
        </p:grpSpPr>
        <p:sp>
          <p:nvSpPr>
            <p:cNvPr id="13326" name="Oval 31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327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38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/>
                <a:t>The fundamental theorem of calculus</a:t>
              </a:r>
            </a:p>
          </p:txBody>
        </p:sp>
      </p:grpSp>
      <p:grpSp>
        <p:nvGrpSpPr>
          <p:cNvPr id="13320" name="Group 33"/>
          <p:cNvGrpSpPr>
            <a:grpSpLocks/>
          </p:cNvGrpSpPr>
          <p:nvPr/>
        </p:nvGrpSpPr>
        <p:grpSpPr bwMode="auto">
          <a:xfrm>
            <a:off x="609600" y="4114800"/>
            <a:ext cx="5176844" cy="523875"/>
            <a:chOff x="240" y="2304"/>
            <a:chExt cx="3261" cy="330"/>
          </a:xfrm>
        </p:grpSpPr>
        <p:sp>
          <p:nvSpPr>
            <p:cNvPr id="13324" name="Oval 34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325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29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/>
                <a:t>Evaluate definite Integration</a:t>
              </a:r>
            </a:p>
          </p:txBody>
        </p:sp>
      </p:grpSp>
      <p:grpSp>
        <p:nvGrpSpPr>
          <p:cNvPr id="19" name="Group 33"/>
          <p:cNvGrpSpPr>
            <a:grpSpLocks/>
          </p:cNvGrpSpPr>
          <p:nvPr/>
        </p:nvGrpSpPr>
        <p:grpSpPr bwMode="auto">
          <a:xfrm>
            <a:off x="609600" y="4810125"/>
            <a:ext cx="6172208" cy="523875"/>
            <a:chOff x="240" y="2304"/>
            <a:chExt cx="3888" cy="330"/>
          </a:xfrm>
        </p:grpSpPr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240" y="237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00CC">
                    <a:alpha val="25998"/>
                  </a:srgbClr>
                </a:gs>
                <a:gs pos="100000">
                  <a:srgbClr val="00005E">
                    <a:alpha val="85001"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576" y="2304"/>
              <a:ext cx="35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800" dirty="0"/>
                <a:t>Average value and its applications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substitution method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marL="396875" indent="-396875"/>
            <a:r>
              <a:rPr lang="en-US" sz="2400" dirty="0">
                <a:solidFill>
                  <a:srgbClr val="0000CC"/>
                </a:solidFill>
              </a:rPr>
              <a:t>Substitute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+ 4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du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i="1" dirty="0">
                <a:solidFill>
                  <a:srgbClr val="0000CC"/>
                </a:solidFill>
              </a:rPr>
              <a:t>dx</a:t>
            </a:r>
            <a:r>
              <a:rPr lang="en-US" sz="2400" dirty="0"/>
              <a:t> in the </a:t>
            </a:r>
            <a:r>
              <a:rPr lang="en-US" sz="2400" dirty="0">
                <a:solidFill>
                  <a:srgbClr val="0000CC"/>
                </a:solidFill>
              </a:rPr>
              <a:t>original expression</a:t>
            </a:r>
            <a:r>
              <a:rPr lang="en-US" sz="2400" dirty="0"/>
              <a:t>:</a:t>
            </a:r>
          </a:p>
          <a:p>
            <a:pPr marL="396875" indent="-396875"/>
            <a:endParaRPr lang="en-US" sz="2400" dirty="0"/>
          </a:p>
          <a:p>
            <a:pPr marL="396875" indent="-396875"/>
            <a:endParaRPr lang="en-US" sz="2400" dirty="0"/>
          </a:p>
          <a:p>
            <a:pPr marL="396875" indent="-396875"/>
            <a:r>
              <a:rPr lang="en-US" sz="2400" dirty="0"/>
              <a:t>Now it’s easy to </a:t>
            </a:r>
            <a:r>
              <a:rPr lang="en-US" sz="2400" dirty="0">
                <a:solidFill>
                  <a:srgbClr val="0000CC"/>
                </a:solidFill>
              </a:rPr>
              <a:t>integrate</a:t>
            </a:r>
            <a:r>
              <a:rPr lang="en-US" sz="2400" dirty="0"/>
              <a:t>:</a:t>
            </a:r>
          </a:p>
          <a:p>
            <a:pPr marL="396875" indent="-396875"/>
            <a:endParaRPr lang="en-US" sz="2400" dirty="0"/>
          </a:p>
          <a:p>
            <a:pPr marL="396875" indent="-396875"/>
            <a:endParaRPr lang="en-US" sz="2400" dirty="0"/>
          </a:p>
          <a:p>
            <a:pPr marL="396875" indent="-396875"/>
            <a:r>
              <a:rPr lang="en-US" sz="2400" dirty="0">
                <a:solidFill>
                  <a:srgbClr val="0000CC"/>
                </a:solidFill>
              </a:rPr>
              <a:t>Replacing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i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by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+ 4</a:t>
            </a:r>
            <a:r>
              <a:rPr lang="en-US" sz="2400" dirty="0"/>
              <a:t>, we obtain: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19792" y="1219200"/>
                <a:ext cx="327140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92" y="1219200"/>
                <a:ext cx="3271408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4600" y="2514600"/>
                <a:ext cx="249093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514600"/>
                <a:ext cx="2490938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26229" y="4038600"/>
                <a:ext cx="4245971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29" y="4038600"/>
                <a:ext cx="4245971" cy="8996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25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substitution method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marL="396875" indent="-396875"/>
            <a:r>
              <a:rPr lang="en-US" sz="2400" dirty="0"/>
              <a:t>We can </a:t>
            </a:r>
            <a:r>
              <a:rPr lang="en-US" sz="2400" dirty="0">
                <a:solidFill>
                  <a:srgbClr val="0000CC"/>
                </a:solidFill>
              </a:rPr>
              <a:t>verify</a:t>
            </a:r>
            <a:r>
              <a:rPr lang="en-US" sz="2400" dirty="0"/>
              <a:t> the result by </a:t>
            </a:r>
            <a:r>
              <a:rPr lang="en-US" sz="2400" dirty="0">
                <a:solidFill>
                  <a:srgbClr val="0000CC"/>
                </a:solidFill>
              </a:rPr>
              <a:t>finding its derivative</a:t>
            </a:r>
            <a:r>
              <a:rPr lang="en-US" sz="2400" dirty="0"/>
              <a:t>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396875" indent="-396875"/>
            <a:r>
              <a:rPr lang="en-US" sz="2400" dirty="0"/>
              <a:t>The derivative is indeed </a:t>
            </a:r>
            <a:r>
              <a:rPr lang="en-US" sz="2400" dirty="0">
                <a:solidFill>
                  <a:srgbClr val="0000CC"/>
                </a:solidFill>
              </a:rPr>
              <a:t>the original integrand expression</a:t>
            </a:r>
            <a:r>
              <a:rPr lang="en-US" sz="2400" dirty="0"/>
              <a:t>.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1507118"/>
                <a:ext cx="5039585" cy="1312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𝟔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:br>
                  <a:rPr lang="en-US" sz="2000" b="1" i="1" dirty="0">
                    <a:solidFill>
                      <a:srgbClr val="0000CC"/>
                    </a:solidFill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e>
                          </m:d>
                        </m:e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507118"/>
                <a:ext cx="5039585" cy="13122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580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81000" y="685800"/>
            <a:ext cx="8399462" cy="57912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 marL="1025525" indent="-1025525">
              <a:buFont typeface="Wingdings" pitchFamily="2" charset="2"/>
              <a:buNone/>
            </a:pPr>
            <a:r>
              <a:rPr lang="en-US" sz="2400" dirty="0">
                <a:solidFill>
                  <a:srgbClr val="0000CC"/>
                </a:solidFill>
              </a:rPr>
              <a:t>Steps of Integration by substitution.</a:t>
            </a:r>
            <a:br>
              <a:rPr lang="en-US" sz="2400" dirty="0">
                <a:solidFill>
                  <a:srgbClr val="0000CC"/>
                </a:solidFill>
              </a:rPr>
            </a:br>
            <a:endParaRPr lang="en-US" sz="2400" dirty="0">
              <a:solidFill>
                <a:srgbClr val="0000CC"/>
              </a:solidFill>
            </a:endParaRPr>
          </a:p>
          <a:p>
            <a:pPr marL="1025525" indent="-1025525">
              <a:buFont typeface="Wingdings" pitchFamily="2" charset="2"/>
              <a:buNone/>
            </a:pPr>
            <a:r>
              <a:rPr lang="en-US" sz="2400" dirty="0">
                <a:solidFill>
                  <a:srgbClr val="0000CC"/>
                </a:solidFill>
              </a:rPr>
              <a:t>Step 1</a:t>
            </a:r>
            <a:r>
              <a:rPr lang="en-US" sz="2400" dirty="0"/>
              <a:t>	Let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>
                <a:solidFill>
                  <a:srgbClr val="0000CC"/>
                </a:solidFill>
              </a:rPr>
              <a:t> =</a:t>
            </a:r>
            <a:r>
              <a:rPr lang="en-US" sz="2400" i="1" dirty="0">
                <a:solidFill>
                  <a:srgbClr val="0000CC"/>
                </a:solidFill>
              </a:rPr>
              <a:t> 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 where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is part of the </a:t>
            </a:r>
            <a:r>
              <a:rPr lang="en-US" sz="2400" dirty="0">
                <a:solidFill>
                  <a:srgbClr val="0000CC"/>
                </a:solidFill>
              </a:rPr>
              <a:t>integrand</a:t>
            </a:r>
            <a:r>
              <a:rPr lang="en-US" sz="2400" dirty="0"/>
              <a:t>, usually the “inside function” of the composite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))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1025525" indent="-1025525">
              <a:buFont typeface="Wingdings" pitchFamily="2" charset="2"/>
              <a:buNone/>
            </a:pPr>
            <a:r>
              <a:rPr lang="en-US" sz="2400" dirty="0">
                <a:solidFill>
                  <a:srgbClr val="0000CC"/>
                </a:solidFill>
              </a:rPr>
              <a:t>Step 2</a:t>
            </a:r>
            <a:r>
              <a:rPr lang="en-US" sz="2400" dirty="0"/>
              <a:t>	Find </a:t>
            </a:r>
            <a:r>
              <a:rPr lang="en-US" sz="2400" i="1" dirty="0">
                <a:solidFill>
                  <a:srgbClr val="0000CC"/>
                </a:solidFill>
              </a:rPr>
              <a:t>du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i="1" dirty="0">
                <a:solidFill>
                  <a:srgbClr val="0000CC"/>
                </a:solidFill>
              </a:rPr>
              <a:t>dx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1025525" indent="-1025525">
              <a:buFont typeface="Wingdings" pitchFamily="2" charset="2"/>
              <a:buNone/>
            </a:pPr>
            <a:r>
              <a:rPr lang="en-US" sz="2400" dirty="0">
                <a:solidFill>
                  <a:srgbClr val="0000CC"/>
                </a:solidFill>
              </a:rPr>
              <a:t>Step 3</a:t>
            </a:r>
            <a:r>
              <a:rPr lang="en-US" sz="2400" dirty="0">
                <a:solidFill>
                  <a:srgbClr val="FF9900"/>
                </a:solidFill>
              </a:rPr>
              <a:t>	</a:t>
            </a:r>
            <a:r>
              <a:rPr lang="en-US" sz="2400" dirty="0"/>
              <a:t>Use the </a:t>
            </a:r>
            <a:r>
              <a:rPr lang="en-US" sz="2400" dirty="0">
                <a:solidFill>
                  <a:srgbClr val="0000CC"/>
                </a:solidFill>
              </a:rPr>
              <a:t>substitution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>
                <a:solidFill>
                  <a:srgbClr val="0000CC"/>
                </a:solidFill>
              </a:rPr>
              <a:t> =</a:t>
            </a:r>
            <a:r>
              <a:rPr lang="en-US" sz="2400" i="1" dirty="0">
                <a:solidFill>
                  <a:srgbClr val="0000CC"/>
                </a:solidFill>
              </a:rPr>
              <a:t> 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du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i="1" dirty="0">
                <a:solidFill>
                  <a:srgbClr val="0000CC"/>
                </a:solidFill>
              </a:rPr>
              <a:t>dx</a:t>
            </a:r>
            <a:r>
              <a:rPr lang="en-US" sz="2400" dirty="0"/>
              <a:t> to convert the </a:t>
            </a:r>
            <a:r>
              <a:rPr lang="en-US" sz="2400" dirty="0">
                <a:solidFill>
                  <a:srgbClr val="0000CC"/>
                </a:solidFill>
              </a:rPr>
              <a:t>entire integral</a:t>
            </a:r>
            <a:r>
              <a:rPr lang="en-US" sz="2400" dirty="0"/>
              <a:t> into one involving </a:t>
            </a:r>
            <a:r>
              <a:rPr lang="en-US" sz="2400" dirty="0">
                <a:solidFill>
                  <a:srgbClr val="0000CC"/>
                </a:solidFill>
              </a:rPr>
              <a:t>only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1025525" indent="-1025525">
              <a:buFont typeface="Wingdings" pitchFamily="2" charset="2"/>
              <a:buNone/>
            </a:pPr>
            <a:r>
              <a:rPr lang="en-US" sz="2400" dirty="0">
                <a:solidFill>
                  <a:srgbClr val="0000CC"/>
                </a:solidFill>
              </a:rPr>
              <a:t>Step 4</a:t>
            </a:r>
            <a:r>
              <a:rPr lang="en-US" sz="2400" dirty="0">
                <a:solidFill>
                  <a:srgbClr val="FF9900"/>
                </a:solidFill>
              </a:rPr>
              <a:t>	</a:t>
            </a:r>
            <a:r>
              <a:rPr lang="en-US" sz="2400" dirty="0">
                <a:solidFill>
                  <a:srgbClr val="0000CC"/>
                </a:solidFill>
              </a:rPr>
              <a:t>Evaluate</a:t>
            </a:r>
            <a:r>
              <a:rPr lang="en-US" sz="2400" dirty="0"/>
              <a:t> the resulting </a:t>
            </a:r>
            <a:r>
              <a:rPr lang="en-US" sz="2400" dirty="0">
                <a:solidFill>
                  <a:srgbClr val="0000CC"/>
                </a:solidFill>
              </a:rPr>
              <a:t>integrand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1025525" indent="-1025525">
              <a:buFont typeface="Wingdings" pitchFamily="2" charset="2"/>
              <a:buNone/>
            </a:pPr>
            <a:r>
              <a:rPr lang="en-US" sz="2400" dirty="0">
                <a:solidFill>
                  <a:srgbClr val="0000CC"/>
                </a:solidFill>
              </a:rPr>
              <a:t>Step 5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0000CC"/>
                </a:solidFill>
              </a:rPr>
              <a:t>Replace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/>
              <a:t> by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to obtain the </a:t>
            </a:r>
            <a:r>
              <a:rPr lang="en-US" sz="2400" dirty="0">
                <a:solidFill>
                  <a:srgbClr val="0000CC"/>
                </a:solidFill>
              </a:rPr>
              <a:t>final solution</a:t>
            </a:r>
            <a:r>
              <a:rPr lang="en-US" sz="2400" dirty="0"/>
              <a:t> as a function of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.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substitution method</a:t>
            </a:r>
            <a:endParaRPr lang="vi-V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401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substitution method: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Find</a:t>
            </a:r>
            <a:br>
              <a:rPr lang="en-US" sz="2400" dirty="0"/>
            </a:br>
            <a:endParaRPr lang="en-US" sz="2400" dirty="0"/>
          </a:p>
          <a:p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>
                <a:solidFill>
                  <a:srgbClr val="0000CC"/>
                </a:solidFill>
              </a:rPr>
              <a:t>Step 1</a:t>
            </a:r>
            <a:r>
              <a:rPr lang="en-US" sz="2400" dirty="0"/>
              <a:t>: The integrand involves the </a:t>
            </a:r>
            <a:r>
              <a:rPr lang="en-US" sz="2400" dirty="0">
                <a:solidFill>
                  <a:srgbClr val="0000CC"/>
                </a:solidFill>
              </a:rPr>
              <a:t>composite function</a:t>
            </a:r>
            <a:br>
              <a:rPr lang="en-US" sz="2400" dirty="0">
                <a:solidFill>
                  <a:srgbClr val="0000CC"/>
                </a:solidFill>
              </a:rPr>
            </a:br>
            <a:br>
              <a:rPr lang="en-US" sz="2400" dirty="0">
                <a:solidFill>
                  <a:srgbClr val="0000CC"/>
                </a:solidFill>
              </a:rPr>
            </a:br>
            <a:br>
              <a:rPr lang="en-US" sz="2400" dirty="0">
                <a:solidFill>
                  <a:srgbClr val="0000CC"/>
                </a:solidFill>
              </a:rPr>
            </a:br>
            <a:r>
              <a:rPr lang="en-US" sz="2400" dirty="0"/>
              <a:t>with the “inside function”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so we choose</a:t>
            </a:r>
            <a:br>
              <a:rPr lang="en-US" sz="2400" dirty="0"/>
            </a:br>
            <a:endParaRPr lang="en-US" sz="2400" dirty="0"/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>
                <a:solidFill>
                  <a:srgbClr val="0000CC"/>
                </a:solidFill>
              </a:rPr>
              <a:t>Step 2</a:t>
            </a:r>
            <a:r>
              <a:rPr lang="en-US" sz="2400" dirty="0"/>
              <a:t>: We evaluate </a:t>
            </a:r>
            <a:r>
              <a:rPr lang="en-US" sz="2400" i="1" dirty="0">
                <a:solidFill>
                  <a:srgbClr val="0000CC"/>
                </a:solidFill>
              </a:rPr>
              <a:t>du/dx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1400" y="776730"/>
                <a:ext cx="220271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776730"/>
                <a:ext cx="2202718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42515" y="2438400"/>
                <a:ext cx="1339085" cy="50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515" y="2438400"/>
                <a:ext cx="1339085" cy="5075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1000" y="3057526"/>
                <a:ext cx="185409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𝒈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057526"/>
                <a:ext cx="1854097" cy="407099"/>
              </a:xfrm>
              <a:prstGeom prst="rect">
                <a:avLst/>
              </a:prstGeom>
              <a:blipFill rotWithShape="1"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1000" y="4088701"/>
                <a:ext cx="1485728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088701"/>
                <a:ext cx="1485728" cy="4070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14800" y="5162490"/>
                <a:ext cx="27930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𝒙𝒅𝒙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162490"/>
                <a:ext cx="2793072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175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  <p:bldP spid="6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substitution method: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Find</a:t>
            </a:r>
            <a:br>
              <a:rPr lang="en-US" sz="2400" dirty="0"/>
            </a:br>
            <a:endParaRPr lang="en-US" sz="2400" dirty="0"/>
          </a:p>
          <a:p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>
                <a:solidFill>
                  <a:srgbClr val="0000CC"/>
                </a:solidFill>
              </a:rPr>
              <a:t>Step 3</a:t>
            </a:r>
            <a:r>
              <a:rPr lang="en-US" sz="2400" dirty="0"/>
              <a:t>: Substitute                   and                   to obtain   </a:t>
            </a:r>
            <a:br>
              <a:rPr lang="en-US" sz="2400" dirty="0">
                <a:solidFill>
                  <a:srgbClr val="0000CC"/>
                </a:solidFill>
              </a:rPr>
            </a:br>
            <a:br>
              <a:rPr lang="en-US" sz="2400" dirty="0">
                <a:solidFill>
                  <a:srgbClr val="0000CC"/>
                </a:solidFill>
              </a:rPr>
            </a:br>
            <a:br>
              <a:rPr lang="en-US" sz="2400" dirty="0">
                <a:solidFill>
                  <a:srgbClr val="0000CC"/>
                </a:solidFill>
              </a:rPr>
            </a:br>
            <a:endParaRPr lang="en-US" sz="2400" dirty="0"/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>
                <a:solidFill>
                  <a:srgbClr val="0000CC"/>
                </a:solidFill>
              </a:rPr>
              <a:t>Step 4</a:t>
            </a:r>
            <a:r>
              <a:rPr lang="en-US" sz="2400" dirty="0"/>
              <a:t>: We evaluate the integral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>
                <a:solidFill>
                  <a:srgbClr val="0000CC"/>
                </a:solidFill>
              </a:rPr>
              <a:t>Step 5</a:t>
            </a:r>
            <a:r>
              <a:rPr lang="en-US" sz="2400" dirty="0"/>
              <a:t>: Replace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/>
              <a:t> by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i="1" baseline="30000" dirty="0">
                <a:solidFill>
                  <a:srgbClr val="0000CC"/>
                </a:solidFill>
              </a:rPr>
              <a:t>2</a:t>
            </a:r>
            <a:r>
              <a:rPr lang="en-US" sz="2400" i="1" dirty="0">
                <a:solidFill>
                  <a:srgbClr val="0000CC"/>
                </a:solidFill>
              </a:rPr>
              <a:t> + 3</a:t>
            </a:r>
            <a:r>
              <a:rPr lang="en-US" sz="2400" dirty="0"/>
              <a:t> to find the solution: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1400" y="776730"/>
                <a:ext cx="220271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776730"/>
                <a:ext cx="2202718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31728" y="1981200"/>
                <a:ext cx="15342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𝒙𝒅𝒙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28" y="1981200"/>
                <a:ext cx="1534203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86272" y="1981200"/>
                <a:ext cx="1485728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272" y="1981200"/>
                <a:ext cx="1485728" cy="4070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33600" y="2438400"/>
                <a:ext cx="3405419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438400"/>
                <a:ext cx="3405419" cy="8996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7400" y="3886200"/>
                <a:ext cx="2409186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886200"/>
                <a:ext cx="2409186" cy="8996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62200" y="5196330"/>
                <a:ext cx="4366516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96330"/>
                <a:ext cx="4366516" cy="8996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229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by substitution method: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Find</a:t>
            </a:r>
            <a:br>
              <a:rPr lang="en-US" sz="2400" dirty="0"/>
            </a:br>
            <a:endParaRPr lang="en-US" sz="2400" dirty="0"/>
          </a:p>
          <a:p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/>
              <a:t>Let                , so that                    , or   </a:t>
            </a:r>
            <a:br>
              <a:rPr lang="en-US" sz="2400" dirty="0">
                <a:solidFill>
                  <a:srgbClr val="0000CC"/>
                </a:solidFill>
              </a:rPr>
            </a:br>
            <a:endParaRPr lang="en-US" sz="2400" dirty="0"/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>
                <a:solidFill>
                  <a:srgbClr val="0000CC"/>
                </a:solidFill>
              </a:rPr>
              <a:t>Substitute</a:t>
            </a:r>
            <a:r>
              <a:rPr lang="en-US" sz="2400" dirty="0"/>
              <a:t> to express the integrand in terms of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/>
              <a:t>: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>
                <a:solidFill>
                  <a:srgbClr val="0000CC"/>
                </a:solidFill>
              </a:rPr>
              <a:t>Evaluate</a:t>
            </a:r>
            <a:r>
              <a:rPr lang="en-US" sz="2400" dirty="0"/>
              <a:t> the integral: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>
              <a:tabLst>
                <a:tab pos="3717925" algn="r"/>
                <a:tab pos="3830638" algn="l"/>
              </a:tabLst>
            </a:pPr>
            <a:r>
              <a:rPr lang="en-US" sz="2400" dirty="0">
                <a:solidFill>
                  <a:srgbClr val="0000CC"/>
                </a:solidFill>
              </a:rPr>
              <a:t>Replace </a:t>
            </a:r>
            <a:r>
              <a:rPr lang="en-US" sz="2400" i="1" dirty="0">
                <a:solidFill>
                  <a:srgbClr val="0000CC"/>
                </a:solidFill>
              </a:rPr>
              <a:t>u</a:t>
            </a:r>
            <a:r>
              <a:rPr lang="en-US" sz="2400" dirty="0"/>
              <a:t> by </a:t>
            </a:r>
            <a:r>
              <a:rPr lang="en-US" sz="2400" dirty="0">
                <a:solidFill>
                  <a:srgbClr val="0000CC"/>
                </a:solidFill>
              </a:rPr>
              <a:t>–3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to find the </a:t>
            </a:r>
            <a:r>
              <a:rPr lang="en-US" sz="2400" dirty="0">
                <a:solidFill>
                  <a:srgbClr val="0000CC"/>
                </a:solidFill>
              </a:rPr>
              <a:t>solution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sz="2400" dirty="0"/>
          </a:p>
          <a:p>
            <a:pPr>
              <a:tabLst>
                <a:tab pos="3717925" algn="r"/>
                <a:tab pos="3830638" algn="l"/>
              </a:tabLst>
            </a:pP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1400" y="776730"/>
                <a:ext cx="1325042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776730"/>
                <a:ext cx="1325042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43000" y="1981200"/>
                <a:ext cx="1248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981200"/>
                <a:ext cx="1248867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05200" y="1981200"/>
                <a:ext cx="15790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81200"/>
                <a:ext cx="1579087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88513" y="1820282"/>
                <a:ext cx="1664623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513" y="1820282"/>
                <a:ext cx="1664623" cy="6705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82023" y="3124200"/>
                <a:ext cx="489903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23" y="3124200"/>
                <a:ext cx="4899033" cy="8996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86000" y="4343400"/>
                <a:ext cx="3125792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343400"/>
                <a:ext cx="3125792" cy="8996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86000" y="5577330"/>
                <a:ext cx="3065904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577330"/>
                <a:ext cx="3065904" cy="8996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920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26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Area and the Definite Integral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87426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Area under the graph of a function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Consider the area under the curve </a:t>
            </a:r>
            <a:r>
              <a:rPr lang="en-US" sz="2400" i="1" dirty="0">
                <a:solidFill>
                  <a:srgbClr val="0000CC"/>
                </a:solidFill>
              </a:rPr>
              <a:t>y = f(x)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0000CC"/>
                </a:solidFill>
              </a:rPr>
              <a:t>a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0000CC"/>
                </a:solidFill>
              </a:rPr>
              <a:t>b</a:t>
            </a:r>
          </a:p>
          <a:p>
            <a:r>
              <a:rPr lang="en-US" sz="2400" dirty="0"/>
              <a:t>We use the rectangle method to approximate this area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Divide the interval </a:t>
            </a:r>
            <a:r>
              <a:rPr lang="en-US" sz="2400" i="1" dirty="0">
                <a:solidFill>
                  <a:srgbClr val="0000CC"/>
                </a:solidFill>
              </a:rPr>
              <a:t>[a, b]</a:t>
            </a:r>
            <a:r>
              <a:rPr lang="en-US" sz="2400" dirty="0"/>
              <a:t> in to </a:t>
            </a:r>
            <a:r>
              <a:rPr lang="en-US" sz="2400" i="1" dirty="0">
                <a:solidFill>
                  <a:srgbClr val="0000CC"/>
                </a:solidFill>
              </a:rPr>
              <a:t>n</a:t>
            </a:r>
            <a:r>
              <a:rPr lang="en-US" sz="2400" dirty="0"/>
              <a:t> equal subintervals by inserting </a:t>
            </a:r>
            <a:r>
              <a:rPr lang="en-US" sz="2400" i="1" dirty="0">
                <a:solidFill>
                  <a:srgbClr val="0000CC"/>
                </a:solidFill>
              </a:rPr>
              <a:t>n−1</a:t>
            </a:r>
            <a:r>
              <a:rPr lang="en-US" sz="2400" dirty="0"/>
              <a:t> equally spaced points between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/>
              <a:t>, and denote those points by </a:t>
            </a:r>
            <a:r>
              <a:rPr lang="en-US" sz="2400" i="1" dirty="0">
                <a:solidFill>
                  <a:srgbClr val="0000CC"/>
                </a:solidFill>
              </a:rPr>
              <a:t>x1, x2,..., xn−1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Over each subinterval construct </a:t>
            </a:r>
            <a:br>
              <a:rPr lang="en-US" sz="2400" dirty="0"/>
            </a:br>
            <a:r>
              <a:rPr lang="en-US" sz="2400" dirty="0"/>
              <a:t>a rectangle whose height is </a:t>
            </a:r>
            <a:br>
              <a:rPr lang="en-US" sz="2400" dirty="0"/>
            </a:br>
            <a:r>
              <a:rPr lang="en-US" sz="2400" dirty="0"/>
              <a:t>the value off at an arbitrarily </a:t>
            </a:r>
            <a:br>
              <a:rPr lang="en-US" sz="2400" dirty="0"/>
            </a:br>
            <a:r>
              <a:rPr lang="en-US" sz="2400" dirty="0"/>
              <a:t>selected point in the </a:t>
            </a:r>
            <a:br>
              <a:rPr lang="en-US" sz="2400" dirty="0"/>
            </a:br>
            <a:r>
              <a:rPr lang="en-US" sz="2400" dirty="0"/>
              <a:t>subinterval:</a:t>
            </a:r>
          </a:p>
          <a:p>
            <a:pPr marL="0" indent="0">
              <a:buNone/>
            </a:pP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3352800"/>
            <a:ext cx="4210050" cy="273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33600" y="5391090"/>
                <a:ext cx="19639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, …,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391090"/>
                <a:ext cx="1963935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808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Area under the graph of a function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Each of these subintervals has width </a:t>
            </a:r>
            <a:r>
              <a:rPr lang="en-US" sz="2400" i="1" dirty="0">
                <a:solidFill>
                  <a:srgbClr val="0000CC"/>
                </a:solidFill>
              </a:rPr>
              <a:t>(b−a)/n</a:t>
            </a:r>
            <a:r>
              <a:rPr lang="en-US" sz="2400" dirty="0"/>
              <a:t>, which is customarily denoted by: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area of the rectangles is denoted by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union of the rectangles </a:t>
            </a:r>
            <a:br>
              <a:rPr lang="en-US" sz="2400" dirty="0"/>
            </a:br>
            <a:r>
              <a:rPr lang="en-US" sz="2400" dirty="0"/>
              <a:t>forms a region </a:t>
            </a:r>
            <a:r>
              <a:rPr lang="en-US" sz="2400" i="1" dirty="0" err="1">
                <a:solidFill>
                  <a:srgbClr val="0000CC"/>
                </a:solidFill>
              </a:rPr>
              <a:t>Sn</a:t>
            </a:r>
            <a:r>
              <a:rPr lang="en-US" sz="2400" dirty="0"/>
              <a:t> whose </a:t>
            </a:r>
            <a:br>
              <a:rPr lang="en-US" sz="2400" dirty="0"/>
            </a:br>
            <a:r>
              <a:rPr lang="en-US" sz="2400" dirty="0"/>
              <a:t>area can be regarded as </a:t>
            </a:r>
            <a:br>
              <a:rPr lang="en-US" sz="2400" dirty="0"/>
            </a:br>
            <a:r>
              <a:rPr lang="en-US" sz="2400" dirty="0"/>
              <a:t>an approximation to the </a:t>
            </a:r>
            <a:br>
              <a:rPr lang="en-US" sz="2400" dirty="0"/>
            </a:br>
            <a:r>
              <a:rPr lang="en-US" sz="2400" dirty="0"/>
              <a:t>area </a:t>
            </a:r>
            <a:r>
              <a:rPr lang="en-US" sz="2400" i="1" dirty="0">
                <a:solidFill>
                  <a:srgbClr val="0000CC"/>
                </a:solidFill>
              </a:rPr>
              <a:t>S</a:t>
            </a:r>
            <a:r>
              <a:rPr lang="en-US" sz="2400" dirty="0"/>
              <a:t> of the region under</a:t>
            </a:r>
            <a:br>
              <a:rPr lang="en-US" sz="2400" dirty="0"/>
            </a:br>
            <a:r>
              <a:rPr lang="en-US" sz="2400" dirty="0"/>
              <a:t>the graph; that is,</a:t>
            </a:r>
          </a:p>
          <a:p>
            <a:pPr marL="0" indent="0">
              <a:buNone/>
            </a:pP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1153872"/>
                <a:ext cx="1510350" cy="674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153872"/>
                <a:ext cx="1510350" cy="6749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86012"/>
            <a:ext cx="4210050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2286000"/>
                <a:ext cx="1797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).∆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286000"/>
                <a:ext cx="179703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5334000"/>
                <a:ext cx="7261668" cy="93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𝑺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).∆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).∆</m:t>
                      </m:r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+…+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000" b="1" i="1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).∆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).∆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4000"/>
                <a:ext cx="7261668" cy="93121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907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5938" y="2590800"/>
            <a:ext cx="8399462" cy="3048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be a nonnegative continuous function 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400" dirty="0"/>
              <a:t>. Then, the </a:t>
            </a:r>
            <a:r>
              <a:rPr lang="en-US" sz="2400" dirty="0">
                <a:solidFill>
                  <a:srgbClr val="0000CC"/>
                </a:solidFill>
              </a:rPr>
              <a:t>area of the region under the graph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</a:t>
            </a:r>
          </a:p>
          <a:p>
            <a:pPr>
              <a:lnSpc>
                <a:spcPct val="24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br>
              <a:rPr lang="en-US" sz="2400" dirty="0"/>
            </a:br>
            <a:r>
              <a:rPr lang="en-US" sz="2400" dirty="0"/>
              <a:t>where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1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, … , 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i="1" baseline="-25000" dirty="0" err="1">
                <a:solidFill>
                  <a:srgbClr val="0000CC"/>
                </a:solidFill>
              </a:rPr>
              <a:t>n</a:t>
            </a:r>
            <a:r>
              <a:rPr lang="en-US" sz="2400" dirty="0"/>
              <a:t> are arbitrary points in the </a:t>
            </a:r>
            <a:r>
              <a:rPr lang="en-US" sz="2400" i="1" dirty="0">
                <a:solidFill>
                  <a:srgbClr val="0000CC"/>
                </a:solidFill>
              </a:rPr>
              <a:t>n</a:t>
            </a:r>
            <a:r>
              <a:rPr lang="en-US" sz="2400" dirty="0"/>
              <a:t> subintervals of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400" dirty="0"/>
              <a:t> of equal width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(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 –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)/</a:t>
            </a:r>
            <a:r>
              <a:rPr lang="en-US" sz="2400" i="1" dirty="0">
                <a:solidFill>
                  <a:srgbClr val="0000CC"/>
                </a:solidFill>
              </a:rPr>
              <a:t>n</a:t>
            </a:r>
            <a:r>
              <a:rPr lang="en-US" sz="2400" dirty="0"/>
              <a:t>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Area under the graph of a function</a:t>
            </a:r>
            <a:endParaRPr lang="vi-V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29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738" y="762000"/>
            <a:ext cx="8399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</a:rPr>
              <a:t>Repeat</a:t>
            </a:r>
            <a:r>
              <a:rPr lang="en-US" sz="2400" dirty="0"/>
              <a:t> the process above using </a:t>
            </a:r>
            <a:r>
              <a:rPr lang="en-US" sz="2400" dirty="0">
                <a:solidFill>
                  <a:srgbClr val="0000CC"/>
                </a:solidFill>
              </a:rPr>
              <a:t>more and more subdivisions</a:t>
            </a:r>
            <a:r>
              <a:rPr lang="en-US" sz="2400" dirty="0"/>
              <a:t>, and define the </a:t>
            </a:r>
            <a:r>
              <a:rPr lang="en-US" sz="2400" dirty="0">
                <a:solidFill>
                  <a:srgbClr val="0000CC"/>
                </a:solidFill>
              </a:rPr>
              <a:t>area S</a:t>
            </a:r>
            <a:r>
              <a:rPr lang="en-US" sz="2400" dirty="0"/>
              <a:t> to be the </a:t>
            </a:r>
            <a:r>
              <a:rPr lang="en-US" sz="2400" dirty="0">
                <a:solidFill>
                  <a:srgbClr val="0000CC"/>
                </a:solidFill>
              </a:rPr>
              <a:t>“limit” of the sum </a:t>
            </a:r>
            <a:r>
              <a:rPr lang="en-US" sz="2400" dirty="0" err="1">
                <a:solidFill>
                  <a:srgbClr val="0000CC"/>
                </a:solidFill>
              </a:rPr>
              <a:t>Sn</a:t>
            </a:r>
            <a:r>
              <a:rPr lang="en-US" sz="2400" dirty="0"/>
              <a:t> as </a:t>
            </a:r>
            <a:r>
              <a:rPr lang="en-US" sz="2400" dirty="0">
                <a:solidFill>
                  <a:srgbClr val="0000CC"/>
                </a:solidFill>
              </a:rPr>
              <a:t>n increases without bound</a:t>
            </a:r>
            <a:r>
              <a:rPr lang="en-US" sz="2400" dirty="0"/>
              <a:t>. That is, we define the area S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0109" y="3505200"/>
                <a:ext cx="7778091" cy="93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𝑺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09" y="3505200"/>
                <a:ext cx="7778091" cy="9312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68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TWO HISTORICAL PROBLEMS OF CALCULUS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82269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5938" y="914400"/>
            <a:ext cx="8399462" cy="535485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be a nonnegative continuous function 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400" dirty="0"/>
              <a:t>. If </a:t>
            </a:r>
          </a:p>
          <a:p>
            <a:pPr>
              <a:lnSpc>
                <a:spcPct val="240000"/>
              </a:lnSpc>
              <a:buFont typeface="Wingdings" pitchFamily="2" charset="2"/>
              <a:buNone/>
            </a:pPr>
            <a:endParaRPr lang="en-US" sz="2400" dirty="0"/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exists for all choices of representative points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1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-25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, … , 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i="1" baseline="-25000" dirty="0" err="1">
                <a:solidFill>
                  <a:srgbClr val="0000CC"/>
                </a:solidFill>
              </a:rPr>
              <a:t>n</a:t>
            </a:r>
            <a:r>
              <a:rPr lang="en-US" sz="2400" dirty="0"/>
              <a:t>  in the </a:t>
            </a:r>
            <a:r>
              <a:rPr lang="en-US" sz="2400" i="1" dirty="0">
                <a:solidFill>
                  <a:srgbClr val="0000CC"/>
                </a:solidFill>
              </a:rPr>
              <a:t>n</a:t>
            </a:r>
            <a:r>
              <a:rPr lang="en-US" sz="2400" dirty="0"/>
              <a:t> subintervals of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400" dirty="0"/>
              <a:t> of equal width </a:t>
            </a:r>
            <a:r>
              <a:rPr lang="en-US" sz="2400" dirty="0" err="1">
                <a:solidFill>
                  <a:srgbClr val="0000CC"/>
                </a:solidFill>
                <a:latin typeface="Symbol" pitchFamily="18" charset="2"/>
              </a:rPr>
              <a:t>D</a:t>
            </a:r>
            <a:r>
              <a:rPr lang="en-US" sz="2400" i="1" dirty="0" err="1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(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 –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)/</a:t>
            </a:r>
            <a:r>
              <a:rPr lang="en-US" sz="2400" i="1" dirty="0">
                <a:solidFill>
                  <a:srgbClr val="0000CC"/>
                </a:solidFill>
              </a:rPr>
              <a:t>n</a:t>
            </a:r>
            <a:r>
              <a:rPr lang="en-US" sz="2400" dirty="0"/>
              <a:t>, then </a:t>
            </a:r>
            <a:r>
              <a:rPr lang="en-US" sz="2400" dirty="0">
                <a:solidFill>
                  <a:srgbClr val="0000CC"/>
                </a:solidFill>
              </a:rPr>
              <a:t>the limit is called 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definite integral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from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/>
              <a:t> to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/>
              <a:t> and is denoted by:</a:t>
            </a:r>
            <a:br>
              <a:rPr lang="en-US" sz="2400" dirty="0"/>
            </a:br>
            <a:endParaRPr lang="en-US" sz="2400" dirty="0"/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Thus,</a:t>
            </a:r>
            <a:endParaRPr lang="en-US" sz="2400" baseline="60000" dirty="0">
              <a:cs typeface="Times New Roman" pitchFamily="18" charset="0"/>
            </a:endParaRPr>
          </a:p>
          <a:p>
            <a:pPr marL="0" indent="0">
              <a:lnSpc>
                <a:spcPct val="210000"/>
              </a:lnSpc>
              <a:buFont typeface="Wingdings" pitchFamily="2" charset="2"/>
              <a:buNone/>
            </a:pPr>
            <a:endParaRPr lang="en-US" sz="2400" dirty="0"/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The number 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/>
              <a:t> is the </a:t>
            </a:r>
            <a:r>
              <a:rPr lang="en-US" sz="2400" dirty="0">
                <a:solidFill>
                  <a:srgbClr val="0000CC"/>
                </a:solidFill>
              </a:rPr>
              <a:t>lower limit of integration</a:t>
            </a:r>
            <a:r>
              <a:rPr lang="en-US" sz="2400" dirty="0"/>
              <a:t>, and the number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/>
              <a:t> is the </a:t>
            </a:r>
            <a:r>
              <a:rPr lang="en-US" sz="2400" dirty="0">
                <a:solidFill>
                  <a:srgbClr val="0000CC"/>
                </a:solidFill>
              </a:rPr>
              <a:t>upper limit of integration</a:t>
            </a:r>
            <a:r>
              <a:rPr lang="en-US" sz="2400" dirty="0"/>
              <a:t>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definite integral</a:t>
            </a:r>
            <a:endParaRPr lang="vi-V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1640836"/>
                <a:ext cx="5085751" cy="492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40836"/>
                <a:ext cx="5085751" cy="4927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36062" y="3470700"/>
                <a:ext cx="1393138" cy="79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62" y="3470700"/>
                <a:ext cx="1393138" cy="796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1400" y="4461300"/>
                <a:ext cx="6558527" cy="79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𝒏</m:t>
                                  </m:r>
                                </m:sub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).∆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00" y="4461300"/>
                <a:ext cx="6558527" cy="7965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66799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5938" y="685800"/>
            <a:ext cx="8399462" cy="2271712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If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nonnegative and </a:t>
            </a:r>
            <a:r>
              <a:rPr lang="en-US" sz="2400" dirty="0" err="1"/>
              <a:t>integrable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300" dirty="0"/>
              <a:t>,</a:t>
            </a:r>
            <a:r>
              <a:rPr lang="en-US" sz="2400" dirty="0"/>
              <a:t> then </a:t>
            </a:r>
          </a:p>
          <a:p>
            <a:pPr>
              <a:lnSpc>
                <a:spcPct val="26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is equal to the </a:t>
            </a:r>
            <a:r>
              <a:rPr lang="en-US" sz="2400" dirty="0">
                <a:solidFill>
                  <a:srgbClr val="0000CC"/>
                </a:solidFill>
              </a:rPr>
              <a:t>area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0000CC"/>
                </a:solidFill>
              </a:rPr>
              <a:t>region under the graph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300" dirty="0"/>
              <a:t>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Geometric Interpretation of the Definite Integral</a:t>
            </a:r>
            <a:endParaRPr lang="vi-V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36062" y="1219200"/>
                <a:ext cx="1393138" cy="79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62" y="1219200"/>
                <a:ext cx="1393138" cy="796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>
            <a:spLocks/>
          </p:cNvSpPr>
          <p:nvPr/>
        </p:nvSpPr>
        <p:spPr bwMode="auto">
          <a:xfrm>
            <a:off x="2728119" y="3627437"/>
            <a:ext cx="3200400" cy="2484438"/>
          </a:xfrm>
          <a:custGeom>
            <a:avLst/>
            <a:gdLst>
              <a:gd name="T0" fmla="*/ 0 w 2016"/>
              <a:gd name="T1" fmla="*/ 461 h 1565"/>
              <a:gd name="T2" fmla="*/ 90 w 2016"/>
              <a:gd name="T3" fmla="*/ 294 h 1565"/>
              <a:gd name="T4" fmla="*/ 176 w 2016"/>
              <a:gd name="T5" fmla="*/ 166 h 1565"/>
              <a:gd name="T6" fmla="*/ 263 w 2016"/>
              <a:gd name="T7" fmla="*/ 80 h 1565"/>
              <a:gd name="T8" fmla="*/ 327 w 2016"/>
              <a:gd name="T9" fmla="*/ 35 h 1565"/>
              <a:gd name="T10" fmla="*/ 391 w 2016"/>
              <a:gd name="T11" fmla="*/ 10 h 1565"/>
              <a:gd name="T12" fmla="*/ 442 w 2016"/>
              <a:gd name="T13" fmla="*/ 0 h 1565"/>
              <a:gd name="T14" fmla="*/ 496 w 2016"/>
              <a:gd name="T15" fmla="*/ 3 h 1565"/>
              <a:gd name="T16" fmla="*/ 564 w 2016"/>
              <a:gd name="T17" fmla="*/ 22 h 1565"/>
              <a:gd name="T18" fmla="*/ 628 w 2016"/>
              <a:gd name="T19" fmla="*/ 64 h 1565"/>
              <a:gd name="T20" fmla="*/ 720 w 2016"/>
              <a:gd name="T21" fmla="*/ 134 h 1565"/>
              <a:gd name="T22" fmla="*/ 845 w 2016"/>
              <a:gd name="T23" fmla="*/ 253 h 1565"/>
              <a:gd name="T24" fmla="*/ 1120 w 2016"/>
              <a:gd name="T25" fmla="*/ 550 h 1565"/>
              <a:gd name="T26" fmla="*/ 1268 w 2016"/>
              <a:gd name="T27" fmla="*/ 701 h 1565"/>
              <a:gd name="T28" fmla="*/ 1383 w 2016"/>
              <a:gd name="T29" fmla="*/ 803 h 1565"/>
              <a:gd name="T30" fmla="*/ 1498 w 2016"/>
              <a:gd name="T31" fmla="*/ 877 h 1565"/>
              <a:gd name="T32" fmla="*/ 1584 w 2016"/>
              <a:gd name="T33" fmla="*/ 896 h 1565"/>
              <a:gd name="T34" fmla="*/ 1655 w 2016"/>
              <a:gd name="T35" fmla="*/ 893 h 1565"/>
              <a:gd name="T36" fmla="*/ 1732 w 2016"/>
              <a:gd name="T37" fmla="*/ 877 h 1565"/>
              <a:gd name="T38" fmla="*/ 1821 w 2016"/>
              <a:gd name="T39" fmla="*/ 835 h 1565"/>
              <a:gd name="T40" fmla="*/ 1908 w 2016"/>
              <a:gd name="T41" fmla="*/ 768 h 1565"/>
              <a:gd name="T42" fmla="*/ 1988 w 2016"/>
              <a:gd name="T43" fmla="*/ 685 h 1565"/>
              <a:gd name="T44" fmla="*/ 2016 w 2016"/>
              <a:gd name="T45" fmla="*/ 646 h 1565"/>
              <a:gd name="T46" fmla="*/ 2016 w 2016"/>
              <a:gd name="T47" fmla="*/ 1565 h 1565"/>
              <a:gd name="T48" fmla="*/ 13 w 2016"/>
              <a:gd name="T49" fmla="*/ 1565 h 1565"/>
              <a:gd name="T50" fmla="*/ 7 w 2016"/>
              <a:gd name="T51" fmla="*/ 438 h 1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16" h="1565">
                <a:moveTo>
                  <a:pt x="0" y="461"/>
                </a:moveTo>
                <a:lnTo>
                  <a:pt x="90" y="294"/>
                </a:lnTo>
                <a:lnTo>
                  <a:pt x="176" y="166"/>
                </a:lnTo>
                <a:lnTo>
                  <a:pt x="263" y="80"/>
                </a:lnTo>
                <a:lnTo>
                  <a:pt x="327" y="35"/>
                </a:lnTo>
                <a:lnTo>
                  <a:pt x="391" y="10"/>
                </a:lnTo>
                <a:lnTo>
                  <a:pt x="442" y="0"/>
                </a:lnTo>
                <a:lnTo>
                  <a:pt x="496" y="3"/>
                </a:lnTo>
                <a:lnTo>
                  <a:pt x="564" y="22"/>
                </a:lnTo>
                <a:lnTo>
                  <a:pt x="628" y="64"/>
                </a:lnTo>
                <a:lnTo>
                  <a:pt x="720" y="134"/>
                </a:lnTo>
                <a:lnTo>
                  <a:pt x="845" y="253"/>
                </a:lnTo>
                <a:lnTo>
                  <a:pt x="1120" y="550"/>
                </a:lnTo>
                <a:lnTo>
                  <a:pt x="1268" y="701"/>
                </a:lnTo>
                <a:lnTo>
                  <a:pt x="1383" y="803"/>
                </a:lnTo>
                <a:lnTo>
                  <a:pt x="1498" y="877"/>
                </a:lnTo>
                <a:lnTo>
                  <a:pt x="1584" y="896"/>
                </a:lnTo>
                <a:lnTo>
                  <a:pt x="1655" y="893"/>
                </a:lnTo>
                <a:lnTo>
                  <a:pt x="1732" y="877"/>
                </a:lnTo>
                <a:lnTo>
                  <a:pt x="1821" y="835"/>
                </a:lnTo>
                <a:lnTo>
                  <a:pt x="1908" y="768"/>
                </a:lnTo>
                <a:lnTo>
                  <a:pt x="1988" y="685"/>
                </a:lnTo>
                <a:lnTo>
                  <a:pt x="2016" y="646"/>
                </a:lnTo>
                <a:lnTo>
                  <a:pt x="2016" y="1565"/>
                </a:lnTo>
                <a:lnTo>
                  <a:pt x="13" y="1565"/>
                </a:lnTo>
                <a:lnTo>
                  <a:pt x="7" y="438"/>
                </a:lnTo>
              </a:path>
            </a:pathLst>
          </a:custGeom>
          <a:gradFill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1388269" y="6116637"/>
            <a:ext cx="5251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2108994" y="3138487"/>
            <a:ext cx="0" cy="3414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739232" y="4398962"/>
            <a:ext cx="0" cy="17176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28519" y="4652962"/>
            <a:ext cx="0" cy="14636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2353469" y="3590925"/>
            <a:ext cx="3943350" cy="1673225"/>
          </a:xfrm>
          <a:custGeom>
            <a:avLst/>
            <a:gdLst>
              <a:gd name="T0" fmla="*/ 0 w 2484"/>
              <a:gd name="T1" fmla="*/ 1054 h 1054"/>
              <a:gd name="T2" fmla="*/ 685 w 2484"/>
              <a:gd name="T3" fmla="*/ 23 h 1054"/>
              <a:gd name="T4" fmla="*/ 1786 w 2484"/>
              <a:gd name="T5" fmla="*/ 913 h 1054"/>
              <a:gd name="T6" fmla="*/ 2484 w 2484"/>
              <a:gd name="T7" fmla="*/ 337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4" h="1054">
                <a:moveTo>
                  <a:pt x="0" y="1054"/>
                </a:moveTo>
                <a:cubicBezTo>
                  <a:pt x="193" y="550"/>
                  <a:pt x="387" y="46"/>
                  <a:pt x="685" y="23"/>
                </a:cubicBezTo>
                <a:cubicBezTo>
                  <a:pt x="983" y="0"/>
                  <a:pt x="1486" y="861"/>
                  <a:pt x="1786" y="913"/>
                </a:cubicBezTo>
                <a:cubicBezTo>
                  <a:pt x="2086" y="965"/>
                  <a:pt x="2285" y="651"/>
                  <a:pt x="2484" y="337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650832" y="5892800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rgbClr val="0000CC"/>
                </a:solidFill>
                <a:effectLst/>
              </a:rPr>
              <a:t>x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118519" y="2957512"/>
            <a:ext cx="366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CC"/>
                </a:solidFill>
                <a:effectLst/>
              </a:rPr>
              <a:t>y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586832" y="6088062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CC"/>
                </a:solidFill>
                <a:effectLst/>
              </a:rPr>
              <a:t>a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766594" y="6086475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rgbClr val="0000CC"/>
                </a:solidFill>
                <a:effectLst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76550" y="5041075"/>
                <a:ext cx="1873846" cy="79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𝑺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550" y="5041075"/>
                <a:ext cx="1873846" cy="796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81600" y="3810000"/>
                <a:ext cx="12472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810000"/>
                <a:ext cx="1247265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9656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5938" y="685800"/>
            <a:ext cx="8399462" cy="2271712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If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nonnegative and </a:t>
            </a:r>
            <a:r>
              <a:rPr lang="en-US" sz="2400" dirty="0" err="1"/>
              <a:t>integrable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300" dirty="0"/>
              <a:t>,</a:t>
            </a:r>
            <a:r>
              <a:rPr lang="en-US" sz="2400" dirty="0"/>
              <a:t> then </a:t>
            </a:r>
          </a:p>
          <a:p>
            <a:pPr>
              <a:lnSpc>
                <a:spcPct val="26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is equal to the </a:t>
            </a:r>
            <a:r>
              <a:rPr lang="en-US" sz="2400" dirty="0">
                <a:solidFill>
                  <a:srgbClr val="0000CC"/>
                </a:solidFill>
              </a:rPr>
              <a:t>area</a:t>
            </a:r>
            <a:r>
              <a:rPr lang="en-US" sz="2400" dirty="0"/>
              <a:t> of the region</a:t>
            </a:r>
            <a:r>
              <a:rPr lang="en-US" sz="2400" dirty="0">
                <a:solidFill>
                  <a:srgbClr val="0000CC"/>
                </a:solidFill>
              </a:rPr>
              <a:t> above </a:t>
            </a:r>
            <a:r>
              <a:rPr lang="en-US" sz="2400" dirty="0"/>
              <a:t>the x-axis </a:t>
            </a:r>
            <a:r>
              <a:rPr lang="en-US" sz="2400" dirty="0">
                <a:solidFill>
                  <a:srgbClr val="0000CC"/>
                </a:solidFill>
              </a:rPr>
              <a:t>minus</a:t>
            </a:r>
            <a:r>
              <a:rPr lang="en-US" sz="2400" dirty="0"/>
              <a:t> the region</a:t>
            </a:r>
            <a:r>
              <a:rPr lang="en-US" sz="2400" dirty="0">
                <a:solidFill>
                  <a:srgbClr val="0000CC"/>
                </a:solidFill>
              </a:rPr>
              <a:t> below </a:t>
            </a:r>
            <a:r>
              <a:rPr lang="en-US" sz="2400" dirty="0"/>
              <a:t>the axis 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300" dirty="0"/>
              <a:t>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Geometric Interpretation of the Definite Integral</a:t>
            </a:r>
            <a:endParaRPr lang="vi-V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36062" y="1219200"/>
                <a:ext cx="1393138" cy="79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62" y="1219200"/>
                <a:ext cx="1393138" cy="796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>
            <a:spLocks/>
          </p:cNvSpPr>
          <p:nvPr/>
        </p:nvSpPr>
        <p:spPr bwMode="auto">
          <a:xfrm>
            <a:off x="4962525" y="3575050"/>
            <a:ext cx="1143000" cy="1835150"/>
          </a:xfrm>
          <a:custGeom>
            <a:avLst/>
            <a:gdLst>
              <a:gd name="T0" fmla="*/ 0 w 720"/>
              <a:gd name="T1" fmla="*/ 1156 h 1156"/>
              <a:gd name="T2" fmla="*/ 720 w 720"/>
              <a:gd name="T3" fmla="*/ 1156 h 1156"/>
              <a:gd name="T4" fmla="*/ 720 w 720"/>
              <a:gd name="T5" fmla="*/ 0 h 1156"/>
              <a:gd name="T6" fmla="*/ 634 w 720"/>
              <a:gd name="T7" fmla="*/ 77 h 1156"/>
              <a:gd name="T8" fmla="*/ 573 w 720"/>
              <a:gd name="T9" fmla="*/ 144 h 1156"/>
              <a:gd name="T10" fmla="*/ 486 w 720"/>
              <a:gd name="T11" fmla="*/ 272 h 1156"/>
              <a:gd name="T12" fmla="*/ 422 w 720"/>
              <a:gd name="T13" fmla="*/ 378 h 1156"/>
              <a:gd name="T14" fmla="*/ 298 w 720"/>
              <a:gd name="T15" fmla="*/ 605 h 1156"/>
              <a:gd name="T16" fmla="*/ 186 w 720"/>
              <a:gd name="T17" fmla="*/ 816 h 1156"/>
              <a:gd name="T18" fmla="*/ 102 w 720"/>
              <a:gd name="T19" fmla="*/ 973 h 1156"/>
              <a:gd name="T20" fmla="*/ 22 w 720"/>
              <a:gd name="T21" fmla="*/ 1114 h 1156"/>
              <a:gd name="T22" fmla="*/ 0 w 720"/>
              <a:gd name="T23" fmla="*/ 115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0" h="1156">
                <a:moveTo>
                  <a:pt x="0" y="1156"/>
                </a:moveTo>
                <a:lnTo>
                  <a:pt x="720" y="1156"/>
                </a:lnTo>
                <a:lnTo>
                  <a:pt x="720" y="0"/>
                </a:lnTo>
                <a:lnTo>
                  <a:pt x="634" y="77"/>
                </a:lnTo>
                <a:lnTo>
                  <a:pt x="573" y="144"/>
                </a:lnTo>
                <a:lnTo>
                  <a:pt x="486" y="272"/>
                </a:lnTo>
                <a:lnTo>
                  <a:pt x="422" y="378"/>
                </a:lnTo>
                <a:lnTo>
                  <a:pt x="298" y="605"/>
                </a:lnTo>
                <a:lnTo>
                  <a:pt x="186" y="816"/>
                </a:lnTo>
                <a:lnTo>
                  <a:pt x="102" y="973"/>
                </a:lnTo>
                <a:lnTo>
                  <a:pt x="22" y="1114"/>
                </a:lnTo>
                <a:lnTo>
                  <a:pt x="0" y="1156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003399"/>
              </a:gs>
            </a:gsLst>
            <a:lin ang="2700000" scaled="1"/>
          </a:gradFill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3473450" y="5410200"/>
            <a:ext cx="1489075" cy="868362"/>
          </a:xfrm>
          <a:custGeom>
            <a:avLst/>
            <a:gdLst>
              <a:gd name="T0" fmla="*/ 0 w 938"/>
              <a:gd name="T1" fmla="*/ 0 h 547"/>
              <a:gd name="T2" fmla="*/ 938 w 938"/>
              <a:gd name="T3" fmla="*/ 0 h 547"/>
              <a:gd name="T4" fmla="*/ 794 w 938"/>
              <a:gd name="T5" fmla="*/ 240 h 547"/>
              <a:gd name="T6" fmla="*/ 698 w 938"/>
              <a:gd name="T7" fmla="*/ 374 h 547"/>
              <a:gd name="T8" fmla="*/ 596 w 938"/>
              <a:gd name="T9" fmla="*/ 483 h 547"/>
              <a:gd name="T10" fmla="*/ 512 w 938"/>
              <a:gd name="T11" fmla="*/ 534 h 547"/>
              <a:gd name="T12" fmla="*/ 448 w 938"/>
              <a:gd name="T13" fmla="*/ 547 h 547"/>
              <a:gd name="T14" fmla="*/ 388 w 938"/>
              <a:gd name="T15" fmla="*/ 534 h 547"/>
              <a:gd name="T16" fmla="*/ 320 w 938"/>
              <a:gd name="T17" fmla="*/ 492 h 547"/>
              <a:gd name="T18" fmla="*/ 237 w 938"/>
              <a:gd name="T19" fmla="*/ 406 h 547"/>
              <a:gd name="T20" fmla="*/ 122 w 938"/>
              <a:gd name="T21" fmla="*/ 230 h 547"/>
              <a:gd name="T22" fmla="*/ 10 w 938"/>
              <a:gd name="T23" fmla="*/ 28 h 547"/>
              <a:gd name="T24" fmla="*/ 0 w 938"/>
              <a:gd name="T25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8" h="547">
                <a:moveTo>
                  <a:pt x="0" y="0"/>
                </a:moveTo>
                <a:lnTo>
                  <a:pt x="938" y="0"/>
                </a:lnTo>
                <a:lnTo>
                  <a:pt x="794" y="240"/>
                </a:lnTo>
                <a:lnTo>
                  <a:pt x="698" y="374"/>
                </a:lnTo>
                <a:lnTo>
                  <a:pt x="596" y="483"/>
                </a:lnTo>
                <a:lnTo>
                  <a:pt x="512" y="534"/>
                </a:lnTo>
                <a:lnTo>
                  <a:pt x="448" y="547"/>
                </a:lnTo>
                <a:lnTo>
                  <a:pt x="388" y="534"/>
                </a:lnTo>
                <a:lnTo>
                  <a:pt x="320" y="492"/>
                </a:lnTo>
                <a:lnTo>
                  <a:pt x="237" y="406"/>
                </a:lnTo>
                <a:lnTo>
                  <a:pt x="122" y="230"/>
                </a:lnTo>
                <a:lnTo>
                  <a:pt x="10" y="2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003399"/>
              </a:gs>
            </a:gsLst>
            <a:lin ang="2700000" scaled="1"/>
          </a:gradFill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2355850" y="4267200"/>
            <a:ext cx="1108075" cy="1143000"/>
          </a:xfrm>
          <a:custGeom>
            <a:avLst/>
            <a:gdLst>
              <a:gd name="T0" fmla="*/ 0 w 698"/>
              <a:gd name="T1" fmla="*/ 720 h 720"/>
              <a:gd name="T2" fmla="*/ 0 w 698"/>
              <a:gd name="T3" fmla="*/ 19 h 720"/>
              <a:gd name="T4" fmla="*/ 64 w 698"/>
              <a:gd name="T5" fmla="*/ 0 h 720"/>
              <a:gd name="T6" fmla="*/ 148 w 698"/>
              <a:gd name="T7" fmla="*/ 0 h 720"/>
              <a:gd name="T8" fmla="*/ 231 w 698"/>
              <a:gd name="T9" fmla="*/ 19 h 720"/>
              <a:gd name="T10" fmla="*/ 317 w 698"/>
              <a:gd name="T11" fmla="*/ 70 h 720"/>
              <a:gd name="T12" fmla="*/ 372 w 698"/>
              <a:gd name="T13" fmla="*/ 124 h 720"/>
              <a:gd name="T14" fmla="*/ 439 w 698"/>
              <a:gd name="T15" fmla="*/ 227 h 720"/>
              <a:gd name="T16" fmla="*/ 519 w 698"/>
              <a:gd name="T17" fmla="*/ 361 h 720"/>
              <a:gd name="T18" fmla="*/ 698 w 698"/>
              <a:gd name="T19" fmla="*/ 716 h 720"/>
              <a:gd name="T20" fmla="*/ 0 w 698"/>
              <a:gd name="T21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8" h="720">
                <a:moveTo>
                  <a:pt x="0" y="720"/>
                </a:moveTo>
                <a:lnTo>
                  <a:pt x="0" y="19"/>
                </a:lnTo>
                <a:lnTo>
                  <a:pt x="64" y="0"/>
                </a:lnTo>
                <a:lnTo>
                  <a:pt x="148" y="0"/>
                </a:lnTo>
                <a:lnTo>
                  <a:pt x="231" y="19"/>
                </a:lnTo>
                <a:lnTo>
                  <a:pt x="317" y="70"/>
                </a:lnTo>
                <a:lnTo>
                  <a:pt x="372" y="124"/>
                </a:lnTo>
                <a:lnTo>
                  <a:pt x="439" y="227"/>
                </a:lnTo>
                <a:lnTo>
                  <a:pt x="519" y="361"/>
                </a:lnTo>
                <a:lnTo>
                  <a:pt x="698" y="716"/>
                </a:lnTo>
                <a:lnTo>
                  <a:pt x="0" y="72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003399"/>
              </a:gs>
            </a:gsLst>
            <a:lin ang="2700000" scaled="1"/>
          </a:gradFill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1187450" y="5408612"/>
            <a:ext cx="5627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V="1">
            <a:off x="1736725" y="3152775"/>
            <a:ext cx="0" cy="3414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2357437" y="4300537"/>
            <a:ext cx="0" cy="11080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6103937" y="3589337"/>
            <a:ext cx="0" cy="18192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26250" y="5184775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rgbClr val="0000CC"/>
                </a:solidFill>
                <a:effectLst/>
              </a:rPr>
              <a:t>x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1746250" y="2971800"/>
            <a:ext cx="366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CC"/>
                </a:solidFill>
                <a:effectLst/>
              </a:rPr>
              <a:t>y</a:t>
            </a: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2193925" y="5380037"/>
            <a:ext cx="325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rgbClr val="0000CC"/>
                </a:solidFill>
                <a:effectLst/>
              </a:rPr>
              <a:t>a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5942012" y="5378450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rgbClr val="0000CC"/>
                </a:solidFill>
                <a:effectLst/>
              </a:rPr>
              <a:t>b</a:t>
            </a: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1746250" y="3292475"/>
            <a:ext cx="5029200" cy="3082925"/>
          </a:xfrm>
          <a:custGeom>
            <a:avLst/>
            <a:gdLst>
              <a:gd name="T0" fmla="*/ 0 w 3168"/>
              <a:gd name="T1" fmla="*/ 950 h 1942"/>
              <a:gd name="T2" fmla="*/ 672 w 3168"/>
              <a:gd name="T3" fmla="*/ 662 h 1942"/>
              <a:gd name="T4" fmla="*/ 1568 w 3168"/>
              <a:gd name="T5" fmla="*/ 1878 h 1942"/>
              <a:gd name="T6" fmla="*/ 2637 w 3168"/>
              <a:gd name="T7" fmla="*/ 278 h 1942"/>
              <a:gd name="T8" fmla="*/ 3168 w 3168"/>
              <a:gd name="T9" fmla="*/ 207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8" h="1942">
                <a:moveTo>
                  <a:pt x="0" y="950"/>
                </a:moveTo>
                <a:cubicBezTo>
                  <a:pt x="205" y="728"/>
                  <a:pt x="411" y="507"/>
                  <a:pt x="672" y="662"/>
                </a:cubicBezTo>
                <a:cubicBezTo>
                  <a:pt x="933" y="817"/>
                  <a:pt x="1240" y="1942"/>
                  <a:pt x="1568" y="1878"/>
                </a:cubicBezTo>
                <a:cubicBezTo>
                  <a:pt x="1896" y="1814"/>
                  <a:pt x="2370" y="556"/>
                  <a:pt x="2637" y="278"/>
                </a:cubicBezTo>
                <a:cubicBezTo>
                  <a:pt x="2904" y="0"/>
                  <a:pt x="3036" y="103"/>
                  <a:pt x="3168" y="207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595562" y="4818062"/>
            <a:ext cx="42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CC"/>
                </a:solidFill>
                <a:effectLst/>
              </a:rPr>
              <a:t>S</a:t>
            </a:r>
            <a:r>
              <a:rPr lang="en-US" baseline="-25000" dirty="0">
                <a:solidFill>
                  <a:srgbClr val="0000CC"/>
                </a:solidFill>
                <a:effectLst/>
              </a:rPr>
              <a:t>1</a:t>
            </a: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992562" y="5586412"/>
            <a:ext cx="42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CC"/>
                </a:solidFill>
                <a:effectLst/>
              </a:rPr>
              <a:t>S</a:t>
            </a:r>
            <a:r>
              <a:rPr lang="en-US" baseline="-25000" dirty="0">
                <a:solidFill>
                  <a:srgbClr val="0000CC"/>
                </a:solidFill>
                <a:effectLst/>
              </a:rPr>
              <a:t>2</a:t>
            </a: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5491162" y="4741862"/>
            <a:ext cx="42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CC"/>
                </a:solidFill>
                <a:effectLst/>
              </a:rPr>
              <a:t>S</a:t>
            </a:r>
            <a:r>
              <a:rPr lang="en-US" baseline="-25000" dirty="0">
                <a:solidFill>
                  <a:srgbClr val="0000CC"/>
                </a:solidFill>
                <a:effectLst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296535" y="3581400"/>
                <a:ext cx="12472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535" y="3581400"/>
                <a:ext cx="1247265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590800" y="3470700"/>
                <a:ext cx="3249479" cy="79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70700"/>
                <a:ext cx="3249479" cy="7965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3617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The Fundamental Theorem of Calculus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35044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57200" y="990600"/>
            <a:ext cx="8399462" cy="2286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be </a:t>
            </a:r>
            <a:r>
              <a:rPr lang="en-US" sz="2400" dirty="0">
                <a:solidFill>
                  <a:srgbClr val="0000CC"/>
                </a:solidFill>
              </a:rPr>
              <a:t>continuous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300" dirty="0"/>
              <a:t>.</a:t>
            </a:r>
            <a:r>
              <a:rPr lang="en-US" sz="2400" dirty="0"/>
              <a:t> Then,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where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any </a:t>
            </a:r>
            <a:r>
              <a:rPr lang="en-US" sz="2400" dirty="0" err="1">
                <a:solidFill>
                  <a:srgbClr val="0000CC"/>
                </a:solidFill>
              </a:rPr>
              <a:t>antiderivative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; that is,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baseline="300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i="1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=</a:t>
            </a:r>
            <a:r>
              <a:rPr lang="en-US" sz="2400" i="1" dirty="0">
                <a:solidFill>
                  <a:srgbClr val="0000CC"/>
                </a:solidFill>
              </a:rPr>
              <a:t> 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.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Fundamental Theorem of Calculus</a:t>
            </a:r>
            <a:endParaRPr lang="vi-V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1565700"/>
                <a:ext cx="3100016" cy="79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𝑭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565700"/>
                <a:ext cx="3100016" cy="796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839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Fundamental Theorem of Calculus: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Find the </a:t>
            </a:r>
            <a:r>
              <a:rPr lang="en-US" sz="2400" dirty="0">
                <a:solidFill>
                  <a:srgbClr val="0000CC"/>
                </a:solidFill>
              </a:rPr>
              <a:t>area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0000CC"/>
                </a:solidFill>
              </a:rPr>
              <a:t>region under the graph</a:t>
            </a:r>
            <a:r>
              <a:rPr lang="en-US" sz="2400" dirty="0"/>
              <a:t> of 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 + 1</a:t>
            </a:r>
            <a:r>
              <a:rPr lang="en-US" sz="2400" dirty="0"/>
              <a:t> from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–1</a:t>
            </a:r>
            <a:r>
              <a:rPr lang="en-US" sz="2400" dirty="0"/>
              <a:t> to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>
              <a:solidFill>
                <a:srgbClr val="0000CC"/>
              </a:solidFill>
            </a:endParaRPr>
          </a:p>
          <a:p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r>
              <a:rPr lang="en-US" sz="2400" dirty="0"/>
              <a:t>We notice that the graph is above x-axis. </a:t>
            </a:r>
          </a:p>
          <a:p>
            <a:pPr marL="0" indent="0">
              <a:buNone/>
            </a:pP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3792538" y="3400425"/>
            <a:ext cx="2062162" cy="2428875"/>
          </a:xfrm>
          <a:custGeom>
            <a:avLst/>
            <a:gdLst>
              <a:gd name="T0" fmla="*/ 3 w 1299"/>
              <a:gd name="T1" fmla="*/ 900 h 1530"/>
              <a:gd name="T2" fmla="*/ 89 w 1299"/>
              <a:gd name="T3" fmla="*/ 1024 h 1530"/>
              <a:gd name="T4" fmla="*/ 204 w 1299"/>
              <a:gd name="T5" fmla="*/ 1140 h 1530"/>
              <a:gd name="T6" fmla="*/ 300 w 1299"/>
              <a:gd name="T7" fmla="*/ 1200 h 1530"/>
              <a:gd name="T8" fmla="*/ 387 w 1299"/>
              <a:gd name="T9" fmla="*/ 1223 h 1530"/>
              <a:gd name="T10" fmla="*/ 454 w 1299"/>
              <a:gd name="T11" fmla="*/ 1226 h 1530"/>
              <a:gd name="T12" fmla="*/ 521 w 1299"/>
              <a:gd name="T13" fmla="*/ 1220 h 1530"/>
              <a:gd name="T14" fmla="*/ 608 w 1299"/>
              <a:gd name="T15" fmla="*/ 1191 h 1530"/>
              <a:gd name="T16" fmla="*/ 681 w 1299"/>
              <a:gd name="T17" fmla="*/ 1143 h 1530"/>
              <a:gd name="T18" fmla="*/ 748 w 1299"/>
              <a:gd name="T19" fmla="*/ 1079 h 1530"/>
              <a:gd name="T20" fmla="*/ 816 w 1299"/>
              <a:gd name="T21" fmla="*/ 999 h 1530"/>
              <a:gd name="T22" fmla="*/ 889 w 1299"/>
              <a:gd name="T23" fmla="*/ 890 h 1530"/>
              <a:gd name="T24" fmla="*/ 1030 w 1299"/>
              <a:gd name="T25" fmla="*/ 631 h 1530"/>
              <a:gd name="T26" fmla="*/ 1158 w 1299"/>
              <a:gd name="T27" fmla="*/ 349 h 1530"/>
              <a:gd name="T28" fmla="*/ 1299 w 1299"/>
              <a:gd name="T29" fmla="*/ 0 h 1530"/>
              <a:gd name="T30" fmla="*/ 1299 w 1299"/>
              <a:gd name="T31" fmla="*/ 1530 h 1530"/>
              <a:gd name="T32" fmla="*/ 0 w 1299"/>
              <a:gd name="T33" fmla="*/ 1530 h 1530"/>
              <a:gd name="T34" fmla="*/ 3 w 1299"/>
              <a:gd name="T35" fmla="*/ 90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99" h="1530">
                <a:moveTo>
                  <a:pt x="3" y="900"/>
                </a:moveTo>
                <a:lnTo>
                  <a:pt x="89" y="1024"/>
                </a:lnTo>
                <a:lnTo>
                  <a:pt x="204" y="1140"/>
                </a:lnTo>
                <a:lnTo>
                  <a:pt x="300" y="1200"/>
                </a:lnTo>
                <a:lnTo>
                  <a:pt x="387" y="1223"/>
                </a:lnTo>
                <a:lnTo>
                  <a:pt x="454" y="1226"/>
                </a:lnTo>
                <a:lnTo>
                  <a:pt x="521" y="1220"/>
                </a:lnTo>
                <a:lnTo>
                  <a:pt x="608" y="1191"/>
                </a:lnTo>
                <a:lnTo>
                  <a:pt x="681" y="1143"/>
                </a:lnTo>
                <a:lnTo>
                  <a:pt x="748" y="1079"/>
                </a:lnTo>
                <a:lnTo>
                  <a:pt x="816" y="999"/>
                </a:lnTo>
                <a:lnTo>
                  <a:pt x="889" y="890"/>
                </a:lnTo>
                <a:lnTo>
                  <a:pt x="1030" y="631"/>
                </a:lnTo>
                <a:lnTo>
                  <a:pt x="1158" y="349"/>
                </a:lnTo>
                <a:lnTo>
                  <a:pt x="1299" y="0"/>
                </a:lnTo>
                <a:lnTo>
                  <a:pt x="1299" y="1530"/>
                </a:lnTo>
                <a:lnTo>
                  <a:pt x="0" y="1530"/>
                </a:lnTo>
                <a:lnTo>
                  <a:pt x="3" y="9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003399"/>
              </a:gs>
            </a:gsLst>
            <a:lin ang="2700000" scaled="1"/>
          </a:gradFill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 flipV="1">
            <a:off x="3797300" y="4829175"/>
            <a:ext cx="0" cy="100012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900362" y="5854700"/>
            <a:ext cx="3881438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0000CC"/>
                </a:solidFill>
                <a:effectLst/>
                <a:latin typeface="Times New Roman" pitchFamily="18" charset="0"/>
              </a:rPr>
              <a:t>–2       –1	                     1         2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3879850" y="3182937"/>
            <a:ext cx="60325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0000CC"/>
                </a:solidFill>
                <a:effectLst/>
              </a:rPr>
              <a:t>5</a:t>
            </a:r>
          </a:p>
          <a:p>
            <a:pPr algn="r">
              <a:lnSpc>
                <a:spcPct val="130000"/>
              </a:lnSpc>
              <a:spcBef>
                <a:spcPct val="50000"/>
              </a:spcBef>
            </a:pPr>
            <a:r>
              <a:rPr lang="en-US" dirty="0">
                <a:solidFill>
                  <a:srgbClr val="0000CC"/>
                </a:solidFill>
                <a:effectLst/>
              </a:rPr>
              <a:t>4</a:t>
            </a:r>
          </a:p>
          <a:p>
            <a:pPr algn="r">
              <a:lnSpc>
                <a:spcPct val="130000"/>
              </a:lnSpc>
              <a:spcBef>
                <a:spcPct val="50000"/>
              </a:spcBef>
            </a:pPr>
            <a:r>
              <a:rPr lang="en-US" dirty="0">
                <a:solidFill>
                  <a:srgbClr val="0000CC"/>
                </a:solidFill>
                <a:effectLst/>
              </a:rPr>
              <a:t>3</a:t>
            </a:r>
          </a:p>
          <a:p>
            <a:pPr algn="r">
              <a:lnSpc>
                <a:spcPct val="130000"/>
              </a:lnSpc>
              <a:spcBef>
                <a:spcPct val="50000"/>
              </a:spcBef>
            </a:pPr>
            <a:r>
              <a:rPr lang="en-US" dirty="0">
                <a:solidFill>
                  <a:srgbClr val="0000CC"/>
                </a:solidFill>
                <a:effectLst/>
              </a:rPr>
              <a:t>2</a:t>
            </a:r>
          </a:p>
          <a:p>
            <a:pPr algn="r">
              <a:lnSpc>
                <a:spcPct val="130000"/>
              </a:lnSpc>
              <a:spcBef>
                <a:spcPct val="50000"/>
              </a:spcBef>
            </a:pPr>
            <a:endParaRPr lang="en-US" dirty="0">
              <a:solidFill>
                <a:srgbClr val="0000CC"/>
              </a:solidFill>
              <a:effectLst/>
            </a:endParaRPr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 flipV="1">
            <a:off x="2514600" y="5832475"/>
            <a:ext cx="405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 flipH="1" flipV="1">
            <a:off x="4506913" y="2876550"/>
            <a:ext cx="0" cy="3436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6592888" y="5624512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rgbClr val="0000CC"/>
                </a:solidFill>
                <a:effectLst/>
              </a:rPr>
              <a:t>x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4529138" y="2667000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rgbClr val="0000CC"/>
                </a:solidFill>
                <a:effectLst/>
              </a:rPr>
              <a:t>y</a:t>
            </a: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6045200" y="2855912"/>
            <a:ext cx="190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i="1" dirty="0">
                <a:solidFill>
                  <a:srgbClr val="0000CC"/>
                </a:solidFill>
                <a:effectLst/>
              </a:rPr>
              <a:t>f</a:t>
            </a:r>
            <a:r>
              <a:rPr lang="en-US" sz="2000" dirty="0">
                <a:solidFill>
                  <a:srgbClr val="0000CC"/>
                </a:solidFill>
                <a:effectLst/>
              </a:rPr>
              <a:t>(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x</a:t>
            </a:r>
            <a:r>
              <a:rPr lang="en-US" sz="2000" dirty="0">
                <a:solidFill>
                  <a:srgbClr val="0000CC"/>
                </a:solidFill>
                <a:effectLst/>
              </a:rPr>
              <a:t>) = 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x</a:t>
            </a:r>
            <a:r>
              <a:rPr lang="en-US" sz="2000" baseline="30000" dirty="0">
                <a:solidFill>
                  <a:srgbClr val="0000CC"/>
                </a:solidFill>
                <a:effectLst/>
              </a:rPr>
              <a:t>2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 </a:t>
            </a:r>
            <a:r>
              <a:rPr lang="en-US" sz="2000" dirty="0">
                <a:solidFill>
                  <a:srgbClr val="0000CC"/>
                </a:solidFill>
                <a:effectLst/>
              </a:rPr>
              <a:t>+ 1</a:t>
            </a:r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 flipH="1" flipV="1">
            <a:off x="5857875" y="3411537"/>
            <a:ext cx="0" cy="2417763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5059363" y="5224462"/>
            <a:ext cx="471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 dirty="0">
                <a:effectLst/>
              </a:rPr>
              <a:t>S</a:t>
            </a:r>
            <a:endParaRPr lang="en-US" baseline="-25000" dirty="0">
              <a:effectLst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2963863" y="2968625"/>
            <a:ext cx="3068637" cy="2378075"/>
          </a:xfrm>
          <a:custGeom>
            <a:avLst/>
            <a:gdLst>
              <a:gd name="T0" fmla="*/ 0 w 1933"/>
              <a:gd name="T1" fmla="*/ 0 h 1498"/>
              <a:gd name="T2" fmla="*/ 534 w 1933"/>
              <a:gd name="T3" fmla="*/ 1181 h 1498"/>
              <a:gd name="T4" fmla="*/ 970 w 1933"/>
              <a:gd name="T5" fmla="*/ 1498 h 1498"/>
              <a:gd name="T6" fmla="*/ 1398 w 1933"/>
              <a:gd name="T7" fmla="*/ 1181 h 1498"/>
              <a:gd name="T8" fmla="*/ 1933 w 1933"/>
              <a:gd name="T9" fmla="*/ 4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3" h="1498">
                <a:moveTo>
                  <a:pt x="0" y="0"/>
                </a:moveTo>
                <a:cubicBezTo>
                  <a:pt x="186" y="465"/>
                  <a:pt x="372" y="931"/>
                  <a:pt x="534" y="1181"/>
                </a:cubicBezTo>
                <a:cubicBezTo>
                  <a:pt x="696" y="1431"/>
                  <a:pt x="826" y="1498"/>
                  <a:pt x="970" y="1498"/>
                </a:cubicBezTo>
                <a:cubicBezTo>
                  <a:pt x="1114" y="1498"/>
                  <a:pt x="1238" y="1430"/>
                  <a:pt x="1398" y="1181"/>
                </a:cubicBezTo>
                <a:cubicBezTo>
                  <a:pt x="1558" y="932"/>
                  <a:pt x="1745" y="468"/>
                  <a:pt x="1933" y="4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6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6" grpId="0" animBg="1"/>
      <p:bldP spid="7" grpId="0" animBg="1"/>
      <p:bldP spid="8" grpId="0"/>
      <p:bldP spid="10" grpId="0"/>
      <p:bldP spid="11" grpId="0" animBg="1"/>
      <p:bldP spid="13" grpId="0"/>
      <p:bldP spid="14" grpId="0"/>
      <p:bldP spid="15" grpId="0"/>
      <p:bldP spid="16" grpId="0" animBg="1"/>
      <p:bldP spid="17" grpId="0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Fundamental Theorem of Calculus: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r>
              <a:rPr lang="en-US" sz="2400" dirty="0"/>
              <a:t>Find the </a:t>
            </a:r>
            <a:r>
              <a:rPr lang="en-US" sz="2400" dirty="0">
                <a:solidFill>
                  <a:srgbClr val="0000CC"/>
                </a:solidFill>
              </a:rPr>
              <a:t>area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0000CC"/>
                </a:solidFill>
              </a:rPr>
              <a:t>region under the graph</a:t>
            </a:r>
            <a:r>
              <a:rPr lang="en-US" sz="2400" dirty="0"/>
              <a:t> of  </a:t>
            </a:r>
            <a:r>
              <a:rPr lang="en-US" sz="2400" i="1" dirty="0">
                <a:solidFill>
                  <a:srgbClr val="0000CC"/>
                </a:solidFill>
              </a:rPr>
              <a:t>y</a:t>
            </a:r>
            <a:r>
              <a:rPr lang="en-US" sz="2400" dirty="0">
                <a:solidFill>
                  <a:srgbClr val="0000CC"/>
                </a:solidFill>
              </a:rPr>
              <a:t> =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baseline="30000" dirty="0">
                <a:solidFill>
                  <a:srgbClr val="0000CC"/>
                </a:solidFill>
              </a:rPr>
              <a:t>2</a:t>
            </a:r>
            <a:r>
              <a:rPr lang="en-US" sz="2400" dirty="0">
                <a:solidFill>
                  <a:srgbClr val="0000CC"/>
                </a:solidFill>
              </a:rPr>
              <a:t> + 1</a:t>
            </a:r>
            <a:r>
              <a:rPr lang="en-US" sz="2400" dirty="0"/>
              <a:t> from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–1</a:t>
            </a:r>
            <a:r>
              <a:rPr lang="en-US" sz="2400" dirty="0"/>
              <a:t> to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 = 2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>
              <a:solidFill>
                <a:srgbClr val="0000CC"/>
              </a:solidFill>
            </a:endParaRPr>
          </a:p>
          <a:p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r>
              <a:rPr lang="en-US" sz="2400" dirty="0"/>
              <a:t>We notice that the graph is above x-axis. Using the </a:t>
            </a:r>
            <a:r>
              <a:rPr lang="en-US" sz="2400" dirty="0">
                <a:solidFill>
                  <a:srgbClr val="0000CC"/>
                </a:solidFill>
              </a:rPr>
              <a:t>fundamental theorem of calculus</a:t>
            </a:r>
            <a:r>
              <a:rPr lang="en-US" sz="2400" dirty="0"/>
              <a:t>, we find that the </a:t>
            </a:r>
            <a:r>
              <a:rPr lang="en-US" sz="2400" dirty="0">
                <a:solidFill>
                  <a:srgbClr val="0000CC"/>
                </a:solidFill>
              </a:rPr>
              <a:t>required area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is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3733800"/>
                <a:ext cx="7648953" cy="1803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𝑺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𝟑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𝟑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i="1" dirty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endParaRPr lang="en-US" sz="2000" b="1" i="1" dirty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𝟖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𝟔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33800"/>
                <a:ext cx="7648953" cy="18031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518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37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Evaluate definite Integration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89124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57200" y="990600"/>
            <a:ext cx="8399462" cy="22098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be </a:t>
            </a:r>
            <a:r>
              <a:rPr lang="en-US" sz="2400" dirty="0">
                <a:solidFill>
                  <a:srgbClr val="0000CC"/>
                </a:solidFill>
              </a:rPr>
              <a:t>continuous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00CC"/>
                </a:solidFill>
              </a:rPr>
              <a:t>[</a:t>
            </a:r>
            <a:r>
              <a:rPr lang="en-US" sz="2400" i="1" dirty="0">
                <a:solidFill>
                  <a:srgbClr val="0000CC"/>
                </a:solidFill>
              </a:rPr>
              <a:t>a</a:t>
            </a:r>
            <a:r>
              <a:rPr lang="en-US" sz="2400" dirty="0">
                <a:solidFill>
                  <a:srgbClr val="0000CC"/>
                </a:solidFill>
              </a:rPr>
              <a:t>, </a:t>
            </a:r>
            <a:r>
              <a:rPr lang="en-US" sz="2400" i="1" dirty="0">
                <a:solidFill>
                  <a:srgbClr val="0000CC"/>
                </a:solidFill>
              </a:rPr>
              <a:t>b</a:t>
            </a:r>
            <a:r>
              <a:rPr lang="en-US" sz="2400" dirty="0">
                <a:solidFill>
                  <a:srgbClr val="0000CC"/>
                </a:solidFill>
              </a:rPr>
              <a:t>]</a:t>
            </a:r>
            <a:r>
              <a:rPr lang="en-US" sz="2300" dirty="0"/>
              <a:t>.</a:t>
            </a:r>
            <a:r>
              <a:rPr lang="en-US" sz="2400" dirty="0"/>
              <a:t> Then,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Relationship between Definite and Indefinite Integral</a:t>
            </a:r>
            <a:endParaRPr lang="vi-VN" sz="2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1565700"/>
                <a:ext cx="3027239" cy="1185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𝒅𝒙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</m:sSub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565700"/>
                <a:ext cx="3027239" cy="11854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1000" y="3611940"/>
            <a:ext cx="8399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To evaluate a definite integral, </a:t>
            </a:r>
            <a:r>
              <a:rPr lang="en-US" sz="2400" dirty="0">
                <a:solidFill>
                  <a:srgbClr val="0000CC"/>
                </a:solidFill>
              </a:rPr>
              <a:t>first we evaluate</a:t>
            </a:r>
            <a:r>
              <a:rPr lang="en-US" sz="2400" dirty="0"/>
              <a:t> the corresponding </a:t>
            </a:r>
            <a:r>
              <a:rPr lang="en-US" sz="2400" dirty="0">
                <a:solidFill>
                  <a:srgbClr val="0000CC"/>
                </a:solidFill>
              </a:rPr>
              <a:t>indefinite integral</a:t>
            </a:r>
            <a:r>
              <a:rPr lang="en-US" sz="2400" dirty="0"/>
              <a:t> to find an </a:t>
            </a:r>
            <a:r>
              <a:rPr lang="en-US" sz="2400" dirty="0" err="1">
                <a:solidFill>
                  <a:srgbClr val="0000CC"/>
                </a:solidFill>
              </a:rPr>
              <a:t>antiderivative</a:t>
            </a:r>
            <a:r>
              <a:rPr lang="en-US" sz="2400" dirty="0">
                <a:solidFill>
                  <a:srgbClr val="0000CC"/>
                </a:solidFill>
              </a:rPr>
              <a:t>  function F</a:t>
            </a:r>
            <a:r>
              <a:rPr lang="en-US" sz="24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Then we evaluate </a:t>
            </a:r>
            <a:r>
              <a:rPr lang="en-US" sz="2400" i="1" dirty="0">
                <a:solidFill>
                  <a:srgbClr val="0000CC"/>
                </a:solidFill>
              </a:rPr>
              <a:t>F(b)-F(a)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209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Evaluate definite integral: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/>
              <a:t>Evaluate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 eaLnBrk="1" hangingPunct="1"/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/>
              <a:t>First, we find the </a:t>
            </a:r>
            <a:r>
              <a:rPr lang="en-US" sz="2400" dirty="0">
                <a:solidFill>
                  <a:srgbClr val="0000CC"/>
                </a:solidFill>
              </a:rPr>
              <a:t>indefinite integral</a:t>
            </a:r>
            <a:r>
              <a:rPr lang="en-US" sz="2400" dirty="0"/>
              <a:t>: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Recall to </a:t>
            </a:r>
            <a:r>
              <a:rPr lang="en-US" sz="2400" dirty="0">
                <a:solidFill>
                  <a:srgbClr val="0000CC"/>
                </a:solidFill>
              </a:rPr>
              <a:t>substitution method</a:t>
            </a:r>
            <a:r>
              <a:rPr lang="en-US" sz="2400" dirty="0"/>
              <a:t>. Let                     so that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Then, we have: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Now, replace u by                    to obtain final result 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39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200" y="762000"/>
                <a:ext cx="1955472" cy="790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e>
                          </m:ra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762000"/>
                <a:ext cx="1955472" cy="79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8600" y="2376930"/>
                <a:ext cx="2333075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𝑰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e>
                          </m:rad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376930"/>
                <a:ext cx="2333075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96072" y="3124200"/>
                <a:ext cx="1485728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𝟗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072" y="3124200"/>
                <a:ext cx="1485728" cy="4070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5672" y="3517075"/>
                <a:ext cx="15342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𝒅𝒖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𝒙𝒅𝒙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2" y="3517075"/>
                <a:ext cx="1534203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60657" y="4053330"/>
                <a:ext cx="506414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𝑰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e>
                          </m:rad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</m:ra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𝒖</m:t>
                          </m:r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57" y="4053330"/>
                <a:ext cx="5064143" cy="8996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48000" y="5117275"/>
                <a:ext cx="1485728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𝟗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117275"/>
                <a:ext cx="1485728" cy="4070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19200" y="5577330"/>
                <a:ext cx="428226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𝑰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e>
                          </m:rad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577330"/>
                <a:ext cx="4282263" cy="8996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376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Two historical problems of calculus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800" dirty="0"/>
              <a:t>Historically, the development of calculus by </a:t>
            </a:r>
            <a:r>
              <a:rPr lang="en-US" sz="2800" dirty="0">
                <a:solidFill>
                  <a:srgbClr val="0000CC"/>
                </a:solidFill>
              </a:rPr>
              <a:t>Isaac Newton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CC"/>
                </a:solidFill>
              </a:rPr>
              <a:t>Gottfried W. Leibniz</a:t>
            </a:r>
            <a:r>
              <a:rPr lang="en-US" sz="2800" dirty="0"/>
              <a:t> resulted from the investigation of the following problems:</a:t>
            </a:r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sz="2400" dirty="0"/>
              <a:t>Finding the </a:t>
            </a:r>
            <a:r>
              <a:rPr lang="en-US" sz="2400" dirty="0">
                <a:solidFill>
                  <a:srgbClr val="0000CC"/>
                </a:solidFill>
              </a:rPr>
              <a:t>tangent line to a curve</a:t>
            </a:r>
            <a:r>
              <a:rPr lang="en-US" sz="2400" dirty="0"/>
              <a:t> at a given point on the curve: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vi-V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23075" y="5713413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i="1" dirty="0"/>
              <a:t>t</a:t>
            </a:r>
            <a:endParaRPr lang="en-US" b="0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2192338" y="5932488"/>
            <a:ext cx="47402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3178175" y="3317875"/>
            <a:ext cx="11113" cy="262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03575" y="3124200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/>
              <a:t>y</a:t>
            </a:r>
            <a:endParaRPr lang="en-US" b="0" dirty="0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562225" y="3448050"/>
            <a:ext cx="3890963" cy="2093913"/>
          </a:xfrm>
          <a:custGeom>
            <a:avLst/>
            <a:gdLst>
              <a:gd name="T0" fmla="*/ 0 w 2451"/>
              <a:gd name="T1" fmla="*/ 1319 h 1319"/>
              <a:gd name="T2" fmla="*/ 653 w 2451"/>
              <a:gd name="T3" fmla="*/ 813 h 1319"/>
              <a:gd name="T4" fmla="*/ 1920 w 2451"/>
              <a:gd name="T5" fmla="*/ 634 h 1319"/>
              <a:gd name="T6" fmla="*/ 2451 w 2451"/>
              <a:gd name="T7" fmla="*/ 0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1" h="1319">
                <a:moveTo>
                  <a:pt x="0" y="1319"/>
                </a:moveTo>
                <a:cubicBezTo>
                  <a:pt x="166" y="1123"/>
                  <a:pt x="333" y="927"/>
                  <a:pt x="653" y="813"/>
                </a:cubicBezTo>
                <a:cubicBezTo>
                  <a:pt x="973" y="699"/>
                  <a:pt x="1620" y="769"/>
                  <a:pt x="1920" y="634"/>
                </a:cubicBezTo>
                <a:cubicBezTo>
                  <a:pt x="2220" y="499"/>
                  <a:pt x="2335" y="249"/>
                  <a:pt x="2451" y="0"/>
                </a:cubicBezTo>
              </a:path>
            </a:pathLst>
          </a:custGeom>
          <a:noFill/>
          <a:ln w="25400" cap="flat" cmpd="sng">
            <a:solidFill>
              <a:srgbClr val="0000CC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341813" y="3662363"/>
            <a:ext cx="2668587" cy="1524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954838" y="3459163"/>
            <a:ext cx="436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i="1" dirty="0">
                <a:solidFill>
                  <a:srgbClr val="C00000"/>
                </a:solidFill>
              </a:rPr>
              <a:t>T</a:t>
            </a:r>
            <a:endParaRPr lang="en-US" b="0" dirty="0">
              <a:solidFill>
                <a:srgbClr val="C00000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734050" y="4341813"/>
            <a:ext cx="76200" cy="76200"/>
          </a:xfrm>
          <a:prstGeom prst="flowChartConnector">
            <a:avLst/>
          </a:prstGeom>
          <a:solidFill>
            <a:srgbClr val="0000CC"/>
          </a:solidFill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Evaluate definite integral: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/>
              <a:t>Evaluate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 eaLnBrk="1" hangingPunct="1"/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/>
              <a:t>Using the </a:t>
            </a:r>
            <a:r>
              <a:rPr lang="en-US" sz="2400" dirty="0">
                <a:solidFill>
                  <a:srgbClr val="0000CC"/>
                </a:solidFill>
              </a:rPr>
              <a:t>results</a:t>
            </a:r>
            <a:r>
              <a:rPr lang="en-US" sz="2400" dirty="0"/>
              <a:t>, we evaluate the </a:t>
            </a:r>
            <a:r>
              <a:rPr lang="en-US" sz="2400" dirty="0">
                <a:solidFill>
                  <a:srgbClr val="0000CC"/>
                </a:solidFill>
              </a:rPr>
              <a:t>definite integral</a:t>
            </a:r>
            <a:r>
              <a:rPr lang="en-US" sz="2400" dirty="0"/>
              <a:t>: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40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200" y="762000"/>
                <a:ext cx="1955472" cy="790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e>
                          </m:ra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762000"/>
                <a:ext cx="1955472" cy="79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4400" y="2667000"/>
                <a:ext cx="7426327" cy="1471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e>
                          </m:rad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𝟗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𝟒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𝟗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𝟗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𝟏𝟐𝟓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𝟐𝟕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𝟗𝟖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667000"/>
                <a:ext cx="7426327" cy="14717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598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5938" y="838200"/>
            <a:ext cx="8399462" cy="53340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/>
              <a:t> be </a:t>
            </a:r>
            <a:r>
              <a:rPr lang="en-US" sz="2400" dirty="0" err="1">
                <a:solidFill>
                  <a:srgbClr val="0000CC"/>
                </a:solidFill>
              </a:rPr>
              <a:t>integrable</a:t>
            </a:r>
            <a:r>
              <a:rPr lang="en-US" sz="2400" dirty="0">
                <a:solidFill>
                  <a:srgbClr val="0000CC"/>
                </a:solidFill>
              </a:rPr>
              <a:t> functions</a:t>
            </a:r>
            <a:r>
              <a:rPr lang="en-US" sz="2400" dirty="0"/>
              <a:t>, then</a:t>
            </a:r>
          </a:p>
          <a:p>
            <a:pPr marL="457200" indent="-457200">
              <a:lnSpc>
                <a:spcPct val="18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 </a:t>
            </a:r>
          </a:p>
          <a:p>
            <a:pPr marL="457200" indent="-457200">
              <a:lnSpc>
                <a:spcPct val="22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 </a:t>
            </a:r>
          </a:p>
          <a:p>
            <a:pPr marL="457200" indent="-457200">
              <a:lnSpc>
                <a:spcPct val="21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 </a:t>
            </a:r>
          </a:p>
          <a:p>
            <a:pPr marL="457200" indent="-457200">
              <a:lnSpc>
                <a:spcPct val="21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 </a:t>
            </a:r>
          </a:p>
          <a:p>
            <a:pPr marL="457200" indent="-457200">
              <a:lnSpc>
                <a:spcPct val="220000"/>
              </a:lnSpc>
              <a:buSzTx/>
              <a:buFont typeface="Wingdings" pitchFamily="2" charset="2"/>
              <a:buAutoNum type="arabicPeriod"/>
            </a:pPr>
            <a:r>
              <a:rPr lang="en-US" sz="2400" dirty="0"/>
              <a:t> </a:t>
            </a:r>
          </a:p>
          <a:p>
            <a:pPr marL="346075" indent="-346075">
              <a:lnSpc>
                <a:spcPct val="90000"/>
              </a:lnSpc>
              <a:buSzTx/>
              <a:buFont typeface="Wingdings" pitchFamily="2" charset="2"/>
              <a:buAutoNum type="arabicPeriod" startAt="4"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of the Definite Integral</a:t>
            </a:r>
            <a:endParaRPr lang="vi-V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41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1416467"/>
                <a:ext cx="1885068" cy="757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16467"/>
                <a:ext cx="1885068" cy="7577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09350" y="2163425"/>
                <a:ext cx="3101042" cy="79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nary>
                        <m:nary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p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350" y="2163425"/>
                <a:ext cx="3101042" cy="796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779" y="2895600"/>
                <a:ext cx="4870821" cy="726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</m:t>
                          </m:r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  (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𝒊𝒔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𝒄𝒐𝒏𝒔𝒕𝒂𝒏𝒕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79" y="2895600"/>
                <a:ext cx="4870821" cy="7260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93642" y="3733800"/>
                <a:ext cx="4938083" cy="726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)±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𝒈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42" y="3733800"/>
                <a:ext cx="4938083" cy="7260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47186" y="4531767"/>
                <a:ext cx="3937360" cy="739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𝒄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𝒃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86" y="4531767"/>
                <a:ext cx="3937360" cy="7392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604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3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Evaluate definite integral: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/>
              <a:t>Evaluate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if 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 eaLnBrk="1" hangingPunct="1"/>
            <a:endParaRPr lang="en-US" sz="2400" u="sng" dirty="0"/>
          </a:p>
          <a:p>
            <a:pPr eaLnBrk="1" hangingPunct="1"/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/>
              <a:t>We apply </a:t>
            </a:r>
            <a:r>
              <a:rPr lang="en-US" sz="2400" dirty="0">
                <a:solidFill>
                  <a:srgbClr val="0000CC"/>
                </a:solidFill>
              </a:rPr>
              <a:t>rule 5</a:t>
            </a:r>
            <a:r>
              <a:rPr lang="en-US" sz="2400" dirty="0"/>
              <a:t> to evaluate the integral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Evaluate: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42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200" y="762000"/>
                <a:ext cx="1390252" cy="791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762000"/>
                <a:ext cx="1390252" cy="7918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32388" y="4008780"/>
                <a:ext cx="6844812" cy="79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𝑰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  <m:e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388" y="4008780"/>
                <a:ext cx="6844812" cy="7918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76400" y="1665009"/>
                <a:ext cx="3212482" cy="685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,          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,  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665009"/>
                <a:ext cx="3212482" cy="6853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66800" y="5304180"/>
                <a:ext cx="6844812" cy="80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304180"/>
                <a:ext cx="6844812" cy="80970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33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/>
      <p:bldP spid="6" grpId="0"/>
      <p:bldP spid="8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Evaluate definite integral: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/>
              <a:t>Evaluate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if 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 eaLnBrk="1" hangingPunct="1"/>
            <a:endParaRPr lang="en-US" sz="2400" u="sng" dirty="0"/>
          </a:p>
          <a:p>
            <a:pPr eaLnBrk="1" hangingPunct="1"/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/>
              <a:t>Evaluate: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Thus,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43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200" y="762000"/>
                <a:ext cx="1390252" cy="791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762000"/>
                <a:ext cx="1390252" cy="7918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03788" y="5203383"/>
                <a:ext cx="6844812" cy="892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𝑰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𝟒𝟗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88" y="5203383"/>
                <a:ext cx="6844812" cy="8926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76400" y="1665009"/>
                <a:ext cx="3212482" cy="685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,          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,  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665009"/>
                <a:ext cx="3212482" cy="6853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90600" y="3886200"/>
                <a:ext cx="6844812" cy="89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𝟑</m:t>
                                          </m:r>
                                        </m:num>
                                        <m:den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86200"/>
                <a:ext cx="6844812" cy="8940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275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" grpId="0"/>
      <p:bldP spid="6" grpId="0"/>
      <p:bldP spid="8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Evaluate definite integral: Example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 eaLnBrk="1" hangingPunct="1"/>
            <a:r>
              <a:rPr lang="en-US" sz="2400" dirty="0"/>
              <a:t>Find the total area between the curve                  and the </a:t>
            </a:r>
            <a:br>
              <a:rPr lang="en-US" sz="2400" dirty="0"/>
            </a:br>
            <a:r>
              <a:rPr lang="en-US" sz="2400" dirty="0"/>
              <a:t>x-axis over the interval </a:t>
            </a:r>
            <a:r>
              <a:rPr lang="en-US" sz="2400" dirty="0">
                <a:solidFill>
                  <a:srgbClr val="0000CC"/>
                </a:solidFill>
              </a:rPr>
              <a:t>[0,2]</a:t>
            </a:r>
            <a:br>
              <a:rPr lang="en-US" sz="2400" dirty="0"/>
            </a:br>
            <a:endParaRPr lang="en-US" sz="2400" u="sng" dirty="0"/>
          </a:p>
          <a:p>
            <a:pPr eaLnBrk="1" hangingPunct="1"/>
            <a:r>
              <a:rPr lang="en-US" sz="2400" u="sng" dirty="0"/>
              <a:t>Solution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/>
              <a:t>The graph of                    is sketched below</a:t>
            </a:r>
          </a:p>
          <a:p>
            <a:pPr eaLnBrk="1" hangingPunct="1"/>
            <a:r>
              <a:rPr lang="en-US" sz="2400" dirty="0"/>
              <a:t>Note that the value of y is 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>
                <a:solidFill>
                  <a:srgbClr val="0000CC"/>
                </a:solidFill>
              </a:rPr>
              <a:t>positive</a:t>
            </a:r>
            <a:r>
              <a:rPr lang="en-US" sz="2400" dirty="0"/>
              <a:t>  in the interval </a:t>
            </a:r>
            <a:r>
              <a:rPr lang="en-US" sz="2400" dirty="0">
                <a:solidFill>
                  <a:srgbClr val="0000CC"/>
                </a:solidFill>
              </a:rPr>
              <a:t>[0,1]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>
                <a:solidFill>
                  <a:srgbClr val="0000CC"/>
                </a:solidFill>
              </a:rPr>
              <a:t>negative</a:t>
            </a:r>
            <a:r>
              <a:rPr lang="en-US" sz="2400" dirty="0"/>
              <a:t> in the interval </a:t>
            </a:r>
            <a:r>
              <a:rPr lang="en-US" sz="2400" dirty="0">
                <a:solidFill>
                  <a:srgbClr val="0000CC"/>
                </a:solidFill>
              </a:rPr>
              <a:t>[1,2]</a:t>
            </a:r>
          </a:p>
          <a:p>
            <a:pPr eaLnBrk="1" hangingPunct="1"/>
            <a:r>
              <a:rPr lang="en-US" sz="2400" dirty="0"/>
              <a:t>The total area will be: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44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200" y="4389780"/>
                <a:ext cx="6019800" cy="1593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00" b="1" i="1" dirty="0">
                  <a:solidFill>
                    <a:srgbClr val="0000CC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𝟑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00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𝟑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rgbClr val="0000CC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00CC"/>
                                  </a:solidFill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89780"/>
                <a:ext cx="6019800" cy="15935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05100" y="724026"/>
                <a:ext cx="1474506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00" y="724026"/>
                <a:ext cx="1474506" cy="407099"/>
              </a:xfrm>
              <a:prstGeom prst="rect">
                <a:avLst/>
              </a:prstGeom>
              <a:blipFill rotWithShape="1"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8400" y="2324226"/>
                <a:ext cx="1474506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24226"/>
                <a:ext cx="1474506" cy="407099"/>
              </a:xfrm>
              <a:prstGeom prst="rect">
                <a:avLst/>
              </a:prstGeom>
              <a:blipFill rotWithShape="1">
                <a:blip r:embed="rId4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84" y="2819400"/>
            <a:ext cx="3043616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60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3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45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Average value and its applications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916538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Self Learning</a:t>
            </a:r>
            <a:endParaRPr lang="vi-VN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 textbook Chapter 5, Section 5.8 – (page 385-388).</a:t>
            </a:r>
            <a:endParaRPr lang="vi-VN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F56FDA08-3BDF-46E0-92A5-4CCAD2C2EF41}" type="slidenum">
              <a:rPr lang="en-US">
                <a:solidFill>
                  <a:schemeClr val="bg1"/>
                </a:solidFill>
              </a:rPr>
              <a:pPr eaLnBrk="1" hangingPunct="1"/>
              <a:t>46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73227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  <a:endParaRPr lang="vi-VN"/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Introduce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the concept of </a:t>
            </a:r>
            <a:r>
              <a:rPr lang="en-US" sz="2400" dirty="0">
                <a:solidFill>
                  <a:srgbClr val="0000CC"/>
                </a:solidFill>
              </a:rPr>
              <a:t>integration</a:t>
            </a:r>
            <a:r>
              <a:rPr lang="en-US" sz="2400" dirty="0"/>
              <a:t> and how to find the </a:t>
            </a:r>
            <a:r>
              <a:rPr lang="en-US" sz="2400" dirty="0">
                <a:solidFill>
                  <a:srgbClr val="0000CC"/>
                </a:solidFill>
              </a:rPr>
              <a:t>area under a curve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Describe </a:t>
            </a:r>
            <a:r>
              <a:rPr lang="en-US" sz="2400" dirty="0">
                <a:solidFill>
                  <a:srgbClr val="0000CC"/>
                </a:solidFill>
              </a:rPr>
              <a:t>two integration types</a:t>
            </a:r>
            <a:r>
              <a:rPr lang="en-US" sz="2400" dirty="0"/>
              <a:t>:</a:t>
            </a:r>
          </a:p>
          <a:p>
            <a:pPr lvl="1" eaLnBrk="1" hangingPunct="1"/>
            <a:r>
              <a:rPr lang="en-US" sz="2400" dirty="0"/>
              <a:t>Indefinite integral</a:t>
            </a:r>
          </a:p>
          <a:p>
            <a:pPr lvl="1" eaLnBrk="1" hangingPunct="1"/>
            <a:r>
              <a:rPr lang="en-US" sz="2400" dirty="0"/>
              <a:t>Definite integral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Different </a:t>
            </a:r>
            <a:r>
              <a:rPr lang="en-US" sz="2400" dirty="0">
                <a:solidFill>
                  <a:srgbClr val="0000CC"/>
                </a:solidFill>
              </a:rPr>
              <a:t>techniques for evaluating integrals</a:t>
            </a:r>
            <a:r>
              <a:rPr lang="en-US" sz="2400" dirty="0"/>
              <a:t>  are introduced</a:t>
            </a:r>
          </a:p>
          <a:p>
            <a:pPr lvl="1" eaLnBrk="1" hangingPunct="1"/>
            <a:r>
              <a:rPr lang="en-US" sz="2400" dirty="0"/>
              <a:t>Basic integral rules</a:t>
            </a:r>
          </a:p>
          <a:p>
            <a:pPr lvl="1" eaLnBrk="1" hangingPunct="1"/>
            <a:r>
              <a:rPr lang="en-US" sz="2400" dirty="0"/>
              <a:t>Substitution method</a:t>
            </a:r>
            <a:br>
              <a:rPr lang="en-US" sz="2400" dirty="0"/>
            </a:br>
            <a:endParaRPr lang="en-US" sz="2000" dirty="0"/>
          </a:p>
          <a:p>
            <a:pPr eaLnBrk="1" hangingPunct="1"/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fundamental theorem of calculus</a:t>
            </a:r>
            <a:r>
              <a:rPr lang="en-US" sz="2400" dirty="0"/>
              <a:t> is described</a:t>
            </a:r>
            <a:endParaRPr lang="vi-VN" sz="2400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33BC1FE2-0CD3-49DE-8520-23CBCD57E428}" type="slidenum">
              <a:rPr lang="en-US">
                <a:solidFill>
                  <a:schemeClr val="bg1"/>
                </a:solidFill>
              </a:rPr>
              <a:pPr eaLnBrk="1" hangingPunct="1"/>
              <a:t>47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1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Homework</a:t>
            </a:r>
            <a:endParaRPr lang="vi-VN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581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Problem Set 6:</a:t>
            </a:r>
          </a:p>
          <a:p>
            <a:pPr lvl="1" eaLnBrk="1" hangingPunct="1"/>
            <a:r>
              <a:rPr lang="en-US" dirty="0"/>
              <a:t>Read sections 5.2 - 5.6, 5.8 in Chapter 5. Test with some exercises at the end of each section (students should do as much as possible)</a:t>
            </a:r>
          </a:p>
          <a:p>
            <a:pPr lvl="1" eaLnBrk="1" hangingPunct="1"/>
            <a:r>
              <a:rPr lang="en-US" dirty="0"/>
              <a:t>Read Study guide for topic 6.</a:t>
            </a:r>
          </a:p>
          <a:p>
            <a:pPr lvl="1" eaLnBrk="1" hangingPunct="1"/>
            <a:r>
              <a:rPr lang="en-US" dirty="0"/>
              <a:t>All exercises in textbook page 408-412 (chapter 5 review exercise) – except the CAS exercises.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1BEF2B82-CB9D-4FB5-BA28-CBA9757933D6}" type="slidenum">
              <a:rPr lang="en-US">
                <a:solidFill>
                  <a:schemeClr val="bg1"/>
                </a:solidFill>
              </a:rPr>
              <a:pPr eaLnBrk="1" hangingPunct="1"/>
              <a:t>48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572000"/>
            <a:ext cx="8839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000" b="1" kern="0" dirty="0">
                <a:solidFill>
                  <a:srgbClr val="0000CC"/>
                </a:solidFill>
                <a:latin typeface="+mn-lt"/>
                <a:cs typeface="+mn-cs"/>
              </a:rPr>
              <a:t>References</a:t>
            </a:r>
          </a:p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r>
              <a:rPr lang="en-US" sz="2000" kern="0" dirty="0">
                <a:latin typeface="+mn-lt"/>
                <a:cs typeface="+mn-cs"/>
              </a:rPr>
              <a:t>[1] H. Anton, I. </a:t>
            </a:r>
            <a:r>
              <a:rPr lang="en-US" sz="2000" kern="0" dirty="0" err="1">
                <a:latin typeface="+mn-lt"/>
                <a:cs typeface="+mn-cs"/>
              </a:rPr>
              <a:t>Bivens</a:t>
            </a:r>
            <a:r>
              <a:rPr lang="en-US" sz="2000" kern="0" dirty="0">
                <a:latin typeface="+mn-lt"/>
                <a:cs typeface="+mn-cs"/>
              </a:rPr>
              <a:t>, S. Davis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i="1" kern="0" dirty="0">
                <a:solidFill>
                  <a:srgbClr val="0000CC"/>
                </a:solidFill>
                <a:latin typeface="+mn-lt"/>
                <a:cs typeface="+mn-cs"/>
              </a:rPr>
              <a:t>Calculus - Early </a:t>
            </a:r>
            <a:r>
              <a:rPr lang="en-US" sz="2000" i="1" kern="0" dirty="0" err="1">
                <a:solidFill>
                  <a:srgbClr val="0000CC"/>
                </a:solidFill>
                <a:latin typeface="+mn-lt"/>
                <a:cs typeface="+mn-cs"/>
              </a:rPr>
              <a:t>Transcendentals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kern="0" dirty="0">
                <a:latin typeface="+mn-lt"/>
                <a:cs typeface="+mn-cs"/>
              </a:rPr>
              <a:t>9</a:t>
            </a:r>
            <a:r>
              <a:rPr lang="vi-VN" sz="2000" kern="0" baseline="30000" dirty="0">
                <a:latin typeface="+mn-lt"/>
                <a:cs typeface="+mn-cs"/>
              </a:rPr>
              <a:t>th</a:t>
            </a:r>
            <a:r>
              <a:rPr lang="vi-VN" sz="2000" kern="0" dirty="0">
                <a:latin typeface="+mn-lt"/>
                <a:cs typeface="+mn-cs"/>
              </a:rPr>
              <a:t> Ed</a:t>
            </a:r>
            <a:r>
              <a:rPr lang="en-US" sz="2000" kern="0" dirty="0">
                <a:latin typeface="+mn-lt"/>
                <a:cs typeface="+mn-cs"/>
              </a:rPr>
              <a:t>.</a:t>
            </a:r>
            <a:r>
              <a:rPr lang="vi-VN" sz="2000" kern="0" dirty="0">
                <a:latin typeface="+mn-lt"/>
                <a:cs typeface="+mn-cs"/>
              </a:rPr>
              <a:t>, </a:t>
            </a:r>
            <a:r>
              <a:rPr lang="en-US" sz="2000" kern="0" dirty="0">
                <a:latin typeface="+mn-lt"/>
                <a:cs typeface="+mn-cs"/>
              </a:rPr>
              <a:t>MA, USA: John Wiley &amp; Sons</a:t>
            </a:r>
            <a:r>
              <a:rPr lang="vi-VN" sz="2000" kern="0" dirty="0">
                <a:latin typeface="+mn-lt"/>
                <a:cs typeface="+mn-cs"/>
              </a:rPr>
              <a:t>,</a:t>
            </a:r>
            <a:r>
              <a:rPr lang="en-US" sz="2000" kern="0" dirty="0">
                <a:latin typeface="+mn-lt"/>
                <a:cs typeface="+mn-cs"/>
              </a:rPr>
              <a:t> Inc.,</a:t>
            </a:r>
            <a:r>
              <a:rPr lang="vi-VN" sz="2000" kern="0" dirty="0">
                <a:latin typeface="+mn-lt"/>
                <a:cs typeface="+mn-cs"/>
              </a:rPr>
              <a:t> 20</a:t>
            </a:r>
            <a:r>
              <a:rPr lang="en-US" sz="2000" kern="0" dirty="0">
                <a:latin typeface="+mn-lt"/>
                <a:cs typeface="+mn-cs"/>
              </a:rPr>
              <a:t>09</a:t>
            </a:r>
            <a:r>
              <a:rPr lang="vi-VN" sz="2000" kern="0" dirty="0">
                <a:latin typeface="+mn-lt"/>
                <a:cs typeface="+mn-cs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3399"/>
              </a:buClr>
              <a:defRPr/>
            </a:pPr>
            <a:endParaRPr lang="en-US" sz="3200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Two historical problems of calculus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 eaLnBrk="1" hangingPunct="1"/>
            <a:r>
              <a:rPr lang="en-US" sz="2800" dirty="0"/>
              <a:t>Historically, the development of calculus by </a:t>
            </a:r>
            <a:r>
              <a:rPr lang="en-US" sz="2800" dirty="0">
                <a:solidFill>
                  <a:srgbClr val="0000CC"/>
                </a:solidFill>
              </a:rPr>
              <a:t>Isaac Newton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CC"/>
                </a:solidFill>
              </a:rPr>
              <a:t>Gottfried W. Leibniz</a:t>
            </a:r>
            <a:r>
              <a:rPr lang="en-US" sz="2800" dirty="0"/>
              <a:t> resulted from the investigation of the following problems:</a:t>
            </a:r>
          </a:p>
          <a:p>
            <a:pPr marL="914400" lvl="1" indent="-514350" eaLnBrk="1" hangingPunct="1">
              <a:buFont typeface="+mj-lt"/>
              <a:buAutoNum type="arabicPeriod" startAt="2"/>
            </a:pPr>
            <a:r>
              <a:rPr lang="en-US" sz="2400" dirty="0"/>
              <a:t>Finding the </a:t>
            </a:r>
            <a:r>
              <a:rPr lang="en-US" sz="2400" dirty="0">
                <a:solidFill>
                  <a:srgbClr val="0000CC"/>
                </a:solidFill>
              </a:rPr>
              <a:t>area of planar region</a:t>
            </a:r>
            <a:r>
              <a:rPr lang="en-US" sz="2400" dirty="0"/>
              <a:t> bounded by an arbitrary curve.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vi-V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5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94450" y="5546725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 i="1" dirty="0"/>
              <a:t>x</a:t>
            </a:r>
            <a:endParaRPr lang="en-US" b="0" dirty="0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1763713" y="5765800"/>
            <a:ext cx="47402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H="1" flipV="1">
            <a:off x="2749550" y="3151187"/>
            <a:ext cx="11113" cy="262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774950" y="2957512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 dirty="0"/>
              <a:t>y</a:t>
            </a:r>
            <a:endParaRPr lang="en-US" b="0" dirty="0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092450" y="3368675"/>
            <a:ext cx="3394075" cy="2024062"/>
          </a:xfrm>
          <a:custGeom>
            <a:avLst/>
            <a:gdLst>
              <a:gd name="T0" fmla="*/ 407 w 2138"/>
              <a:gd name="T1" fmla="*/ 816 h 1275"/>
              <a:gd name="T2" fmla="*/ 1002 w 2138"/>
              <a:gd name="T3" fmla="*/ 643 h 1275"/>
              <a:gd name="T4" fmla="*/ 1508 w 2138"/>
              <a:gd name="T5" fmla="*/ 1200 h 1275"/>
              <a:gd name="T6" fmla="*/ 2065 w 2138"/>
              <a:gd name="T7" fmla="*/ 1091 h 1275"/>
              <a:gd name="T8" fmla="*/ 1949 w 2138"/>
              <a:gd name="T9" fmla="*/ 426 h 1275"/>
              <a:gd name="T10" fmla="*/ 1085 w 2138"/>
              <a:gd name="T11" fmla="*/ 10 h 1275"/>
              <a:gd name="T12" fmla="*/ 157 w 2138"/>
              <a:gd name="T13" fmla="*/ 368 h 1275"/>
              <a:gd name="T14" fmla="*/ 145 w 2138"/>
              <a:gd name="T15" fmla="*/ 778 h 1275"/>
              <a:gd name="T16" fmla="*/ 407 w 2138"/>
              <a:gd name="T17" fmla="*/ 816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8" h="1275">
                <a:moveTo>
                  <a:pt x="407" y="816"/>
                </a:moveTo>
                <a:cubicBezTo>
                  <a:pt x="550" y="794"/>
                  <a:pt x="819" y="579"/>
                  <a:pt x="1002" y="643"/>
                </a:cubicBezTo>
                <a:cubicBezTo>
                  <a:pt x="1185" y="707"/>
                  <a:pt x="1331" y="1125"/>
                  <a:pt x="1508" y="1200"/>
                </a:cubicBezTo>
                <a:cubicBezTo>
                  <a:pt x="1685" y="1275"/>
                  <a:pt x="1992" y="1220"/>
                  <a:pt x="2065" y="1091"/>
                </a:cubicBezTo>
                <a:cubicBezTo>
                  <a:pt x="2138" y="962"/>
                  <a:pt x="2112" y="606"/>
                  <a:pt x="1949" y="426"/>
                </a:cubicBezTo>
                <a:cubicBezTo>
                  <a:pt x="1786" y="246"/>
                  <a:pt x="1384" y="20"/>
                  <a:pt x="1085" y="10"/>
                </a:cubicBezTo>
                <a:cubicBezTo>
                  <a:pt x="786" y="0"/>
                  <a:pt x="314" y="240"/>
                  <a:pt x="157" y="368"/>
                </a:cubicBezTo>
                <a:cubicBezTo>
                  <a:pt x="0" y="496"/>
                  <a:pt x="106" y="700"/>
                  <a:pt x="145" y="778"/>
                </a:cubicBezTo>
                <a:cubicBezTo>
                  <a:pt x="184" y="856"/>
                  <a:pt x="264" y="838"/>
                  <a:pt x="407" y="816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741863" y="3889375"/>
            <a:ext cx="547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47108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Two historical problems of calculus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800" dirty="0"/>
              <a:t>The study of the </a:t>
            </a:r>
            <a:r>
              <a:rPr lang="en-US" sz="2800" dirty="0">
                <a:solidFill>
                  <a:srgbClr val="0000CC"/>
                </a:solidFill>
              </a:rPr>
              <a:t>tangent-line problem</a:t>
            </a:r>
            <a:r>
              <a:rPr lang="en-US" sz="2800" dirty="0"/>
              <a:t> led to the creation of </a:t>
            </a:r>
            <a:r>
              <a:rPr lang="en-US" sz="2800" i="1" dirty="0">
                <a:solidFill>
                  <a:srgbClr val="0000CC"/>
                </a:solidFill>
              </a:rPr>
              <a:t>differential calculus</a:t>
            </a:r>
            <a:r>
              <a:rPr lang="en-US" sz="2800" dirty="0"/>
              <a:t>, which relies on the concept of the </a:t>
            </a:r>
            <a:r>
              <a:rPr lang="en-US" sz="2800" dirty="0">
                <a:solidFill>
                  <a:srgbClr val="0000CC"/>
                </a:solidFill>
              </a:rPr>
              <a:t>derivative</a:t>
            </a:r>
            <a:r>
              <a:rPr lang="en-US" sz="2800" dirty="0"/>
              <a:t> of a function.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The study of the </a:t>
            </a:r>
            <a:r>
              <a:rPr lang="en-US" sz="2800" dirty="0">
                <a:solidFill>
                  <a:srgbClr val="0000CC"/>
                </a:solidFill>
              </a:rPr>
              <a:t>area problem</a:t>
            </a:r>
            <a:r>
              <a:rPr lang="en-US" sz="2800" dirty="0"/>
              <a:t> led to the creation of </a:t>
            </a:r>
            <a:r>
              <a:rPr lang="en-US" sz="2800" i="1" dirty="0">
                <a:solidFill>
                  <a:srgbClr val="0000CC"/>
                </a:solidFill>
              </a:rPr>
              <a:t>integral calculus</a:t>
            </a:r>
            <a:r>
              <a:rPr lang="en-US" sz="2800" dirty="0"/>
              <a:t>, which relies on the concept of the </a:t>
            </a:r>
            <a:r>
              <a:rPr lang="en-US" sz="2800" dirty="0">
                <a:solidFill>
                  <a:srgbClr val="0000CC"/>
                </a:solidFill>
              </a:rPr>
              <a:t>anti-derivative</a:t>
            </a:r>
            <a:r>
              <a:rPr lang="en-US" sz="2800" dirty="0"/>
              <a:t>, or </a:t>
            </a:r>
            <a:r>
              <a:rPr lang="en-US" sz="2800" dirty="0">
                <a:solidFill>
                  <a:srgbClr val="0000CC"/>
                </a:solidFill>
              </a:rPr>
              <a:t>integral</a:t>
            </a:r>
            <a:r>
              <a:rPr lang="en-US" sz="2800" dirty="0"/>
              <a:t>, of a function.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eaLnBrk="1" hangingPunct="1"/>
            <a:endParaRPr lang="vi-V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6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00376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D4E9A641-2692-4982-97B5-6A298CF7802E}" type="slidenum">
              <a:rPr lang="en-US">
                <a:solidFill>
                  <a:schemeClr val="bg1"/>
                </a:solidFill>
              </a:rPr>
              <a:pPr eaLnBrk="1" hangingPunct="1"/>
              <a:t>7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cs typeface="+mn-cs"/>
              </a:rPr>
              <a:t>Anti-derivative &amp; Indefinite Integration</a:t>
            </a:r>
            <a:endParaRPr lang="vi-VN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3399"/>
              </a:solidFill>
              <a:effectLst>
                <a:reflection blurRad="12700" stA="28000" endPos="45000" dist="1000" dir="5400000" sy="-100000" algn="bl" rotWithShape="0"/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9525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Anti-derivative</a:t>
            </a:r>
            <a:endParaRPr lang="vi-VN" dirty="0"/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sz="2400" dirty="0"/>
              <a:t>Recall the </a:t>
            </a:r>
            <a:r>
              <a:rPr lang="en-US" sz="2400" dirty="0">
                <a:solidFill>
                  <a:srgbClr val="0000CC"/>
                </a:solidFill>
              </a:rPr>
              <a:t>speeding train</a:t>
            </a:r>
            <a:r>
              <a:rPr lang="en-US" sz="2400" dirty="0"/>
              <a:t> problem discussed in </a:t>
            </a:r>
            <a:r>
              <a:rPr lang="en-US" sz="2400" dirty="0">
                <a:solidFill>
                  <a:srgbClr val="0000CC"/>
                </a:solidFill>
              </a:rPr>
              <a:t>lecture 3</a:t>
            </a:r>
            <a:r>
              <a:rPr lang="en-US" sz="2400" dirty="0"/>
              <a:t>. </a:t>
            </a:r>
          </a:p>
          <a:p>
            <a:r>
              <a:rPr lang="en-US" sz="2400" dirty="0"/>
              <a:t>The question asked then was: </a:t>
            </a:r>
          </a:p>
          <a:p>
            <a:pPr lvl="1"/>
            <a:r>
              <a:rPr lang="en-US" sz="2400" dirty="0"/>
              <a:t>If we know the </a:t>
            </a:r>
            <a:r>
              <a:rPr lang="en-US" sz="2400" dirty="0">
                <a:solidFill>
                  <a:srgbClr val="0000CC"/>
                </a:solidFill>
              </a:rPr>
              <a:t>position</a:t>
            </a:r>
            <a:r>
              <a:rPr lang="en-US" sz="2400" dirty="0"/>
              <a:t> of the train at any </a:t>
            </a:r>
            <a:r>
              <a:rPr lang="en-US" sz="2400" dirty="0">
                <a:solidFill>
                  <a:srgbClr val="0000CC"/>
                </a:solidFill>
              </a:rPr>
              <a:t>time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/>
              <a:t>, can we find its </a:t>
            </a:r>
            <a:r>
              <a:rPr lang="en-US" sz="2400" dirty="0">
                <a:solidFill>
                  <a:srgbClr val="0000CC"/>
                </a:solidFill>
              </a:rPr>
              <a:t>velocity</a:t>
            </a:r>
            <a:r>
              <a:rPr lang="en-US" sz="2400" dirty="0"/>
              <a:t> at that time?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position</a:t>
            </a:r>
            <a:r>
              <a:rPr lang="en-US" sz="2400" dirty="0"/>
              <a:t> was described by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0000CC"/>
                </a:solidFill>
              </a:rPr>
              <a:t>velocity</a:t>
            </a:r>
            <a:r>
              <a:rPr lang="en-US" sz="2400" dirty="0"/>
              <a:t>             by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baseline="300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. </a:t>
            </a:r>
          </a:p>
          <a:p>
            <a:r>
              <a:rPr lang="en-US" sz="2400" dirty="0"/>
              <a:t>Now, in </a:t>
            </a:r>
            <a:r>
              <a:rPr lang="en-US" sz="2400" dirty="0">
                <a:solidFill>
                  <a:srgbClr val="0000CC"/>
                </a:solidFill>
              </a:rPr>
              <a:t>this lecture</a:t>
            </a:r>
            <a:r>
              <a:rPr lang="en-US" sz="2400" dirty="0"/>
              <a:t> we will consider precisely the </a:t>
            </a:r>
            <a:r>
              <a:rPr lang="en-US" sz="2400" dirty="0">
                <a:solidFill>
                  <a:srgbClr val="0000CC"/>
                </a:solidFill>
              </a:rPr>
              <a:t>opposite problem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If we know the </a:t>
            </a:r>
            <a:r>
              <a:rPr lang="en-US" sz="2400" dirty="0">
                <a:solidFill>
                  <a:srgbClr val="0000CC"/>
                </a:solidFill>
              </a:rPr>
              <a:t>velocity</a:t>
            </a:r>
            <a:r>
              <a:rPr lang="en-US" sz="2400" dirty="0"/>
              <a:t> of the maglev at any </a:t>
            </a:r>
            <a:r>
              <a:rPr lang="en-US" sz="2400" dirty="0">
                <a:solidFill>
                  <a:srgbClr val="0000CC"/>
                </a:solidFill>
              </a:rPr>
              <a:t>time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/>
              <a:t>, can we find its </a:t>
            </a:r>
            <a:r>
              <a:rPr lang="en-US" sz="2400" dirty="0">
                <a:solidFill>
                  <a:srgbClr val="0000CC"/>
                </a:solidFill>
              </a:rPr>
              <a:t>position</a:t>
            </a:r>
            <a:r>
              <a:rPr lang="en-US" sz="2400" dirty="0"/>
              <a:t> at that time?</a:t>
            </a:r>
          </a:p>
          <a:p>
            <a:pPr lvl="1"/>
            <a:r>
              <a:rPr lang="en-US" sz="2400" dirty="0"/>
              <a:t>That is, knowing its </a:t>
            </a:r>
            <a:r>
              <a:rPr lang="en-US" sz="2400" dirty="0">
                <a:solidFill>
                  <a:srgbClr val="0000CC"/>
                </a:solidFill>
              </a:rPr>
              <a:t>velocity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baseline="300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,  can we find its </a:t>
            </a:r>
            <a:r>
              <a:rPr lang="en-US" sz="2400" dirty="0">
                <a:solidFill>
                  <a:srgbClr val="0000CC"/>
                </a:solidFill>
              </a:rPr>
              <a:t>position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?</a:t>
            </a:r>
            <a:endParaRPr lang="vi-VN" sz="24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8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2499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81000" y="1905000"/>
            <a:ext cx="8399462" cy="17526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 err="1"/>
              <a:t>Antiderivatie</a:t>
            </a:r>
            <a:r>
              <a:rPr lang="en-US" sz="2400" dirty="0"/>
              <a:t> definition: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is an </a:t>
            </a:r>
            <a:r>
              <a:rPr lang="en-US" sz="2400" dirty="0" err="1">
                <a:solidFill>
                  <a:srgbClr val="0000CC"/>
                </a:solidFill>
              </a:rPr>
              <a:t>antiderivative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on an interval </a:t>
            </a:r>
            <a:r>
              <a:rPr lang="en-US" sz="2400" i="1" dirty="0">
                <a:solidFill>
                  <a:srgbClr val="0000CC"/>
                </a:solidFill>
              </a:rPr>
              <a:t>I</a:t>
            </a:r>
            <a:r>
              <a:rPr lang="en-US" sz="2400" dirty="0"/>
              <a:t> if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i="1" baseline="300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′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  <a:r>
              <a:rPr lang="en-US" sz="2400" dirty="0"/>
              <a:t> for all of 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in </a:t>
            </a:r>
            <a:r>
              <a:rPr lang="en-US" sz="2400" i="1" dirty="0">
                <a:solidFill>
                  <a:srgbClr val="0000CC"/>
                </a:solidFill>
              </a:rPr>
              <a:t>I</a:t>
            </a:r>
            <a:r>
              <a:rPr lang="en-US" sz="2400" dirty="0"/>
              <a:t>.</a:t>
            </a:r>
          </a:p>
        </p:txBody>
      </p:sp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Anti-derivative</a:t>
            </a:r>
            <a:endParaRPr lang="vi-VN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Page </a:t>
            </a:r>
            <a:fld id="{238A202D-8AD3-419A-999A-F59ECC10B1FA}" type="slidenum">
              <a:rPr lang="en-US">
                <a:solidFill>
                  <a:schemeClr val="bg1"/>
                </a:solidFill>
              </a:rPr>
              <a:pPr eaLnBrk="1" hangingPunct="1"/>
              <a:t>9</a:t>
            </a:fld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9738" y="914400"/>
            <a:ext cx="8399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To solve this kind of problems, we need the concept of the </a:t>
            </a:r>
            <a:r>
              <a:rPr lang="en-US" sz="2400" dirty="0" err="1">
                <a:solidFill>
                  <a:srgbClr val="0000CC"/>
                </a:solidFill>
              </a:rPr>
              <a:t>antiderivative</a:t>
            </a:r>
            <a:r>
              <a:rPr lang="en-US" sz="2400" dirty="0"/>
              <a:t> of a function.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81000" y="3886200"/>
            <a:ext cx="8399462" cy="2438400"/>
          </a:xfrm>
          <a:prstGeom prst="roundRect">
            <a:avLst>
              <a:gd name="adj" fmla="val 8421"/>
            </a:avLst>
          </a:prstGeom>
          <a:noFill/>
          <a:ln w="3175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sz="2400" dirty="0"/>
              <a:t>Theorem 1: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Let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/>
              <a:t> be an </a:t>
            </a:r>
            <a:r>
              <a:rPr lang="en-US" sz="2400" dirty="0" err="1">
                <a:solidFill>
                  <a:srgbClr val="0000CC"/>
                </a:solidFill>
              </a:rPr>
              <a:t>antiderivative</a:t>
            </a:r>
            <a:r>
              <a:rPr lang="en-US" sz="2400" dirty="0"/>
              <a:t> of a function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.</a:t>
            </a:r>
          </a:p>
          <a:p>
            <a:r>
              <a:rPr lang="en-US" sz="2400" dirty="0"/>
              <a:t>Then, every </a:t>
            </a:r>
            <a:r>
              <a:rPr lang="en-US" sz="2400" dirty="0" err="1"/>
              <a:t>antiderivative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of </a:t>
            </a: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/>
              <a:t> must be of the form </a:t>
            </a:r>
          </a:p>
          <a:p>
            <a:pPr algn="ctr">
              <a:buFont typeface="Wingdings" pitchFamily="2" charset="2"/>
              <a:buNone/>
            </a:pPr>
            <a:r>
              <a:rPr lang="en-US" sz="2400" i="1" dirty="0">
                <a:solidFill>
                  <a:srgbClr val="0000CC"/>
                </a:solidFill>
              </a:rPr>
              <a:t>F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= </a:t>
            </a:r>
            <a:r>
              <a:rPr lang="en-US" sz="2400" i="1" dirty="0">
                <a:solidFill>
                  <a:srgbClr val="0000CC"/>
                </a:solidFill>
              </a:rPr>
              <a:t>G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i="1" dirty="0">
                <a:solidFill>
                  <a:srgbClr val="0000CC"/>
                </a:solidFill>
              </a:rPr>
              <a:t>x</a:t>
            </a:r>
            <a:r>
              <a:rPr lang="en-US" sz="2400" dirty="0">
                <a:solidFill>
                  <a:srgbClr val="0000CC"/>
                </a:solidFill>
              </a:rPr>
              <a:t>) +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sz="2400" dirty="0"/>
              <a:t>	where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dirty="0"/>
              <a:t> is a constant.</a:t>
            </a:r>
          </a:p>
        </p:txBody>
      </p:sp>
    </p:spTree>
    <p:extLst>
      <p:ext uri="{BB962C8B-B14F-4D97-AF65-F5344CB8AC3E}">
        <p14:creationId xmlns:p14="http://schemas.microsoft.com/office/powerpoint/2010/main" val="1736454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latexsym}&#10;\usepackage{amsbsy}&#10;\usepackage{amssymb}&#10;\newcommand{\Tr}{\mbox{Trace}}&#10;\newcommand{\tr}{\mbox{Tr}}&#10;\newcommand{\stl}{\mbox{subject to}}&#10;\newcommand{\sts}{\mbox{s.t.}}&#10;\newcommand{\boldsym}[1]{\mbox{\boldmath$#1$}}&#10;\newcommand{\ugamma}{\underline{\gamma}}&#10;\newcommand{\bgamma}{\bar{\gamma}}&#10;\newcommand{\clL}{{\cal L}}&#10;\newcommand{\R}{\mbox{\boldmath$R$}}&#10;\newcommand{\bE}{{\bf E}}&#10;\newcommand{\req}[1]{(\ref{#1})}&#10;\newcommand{\wh}[1]{\widehat{#1}}&#10;\newcommand{\V}{\mbox{vert}}&#10;\newcommand{\bR}{\widehat{R}}&#10;\newcommand{\bS}{\widehat{S}}&#10;\def\bmatrix#1{\left[\matrix{#1}\right]}&#10;\newcommand{\tL}{\tilde{L}}&#10;\newcommand{\tD}{\tilde{D}}&#10;\newcommand{\clD}{{\cal D}}&#10;\newcommand{\clE}{{\cal E}}&#10;\newcommand{\lm}{\lambda_{\min}}&#10;\newcommand{\ds}{\displaystyle}&#10;\newcommand{\n}{\noindent}&#10;\newcommand{\clA}{{\cal A}}&#10;\newcommand{\tclA}{\tilde{\cal A}}&#10;\newcommand{\clM}{{\cal M}}&#10;\newcommand{\clF}{{\cal F}}&#10;\newcommand{\clN}{{\cal N}}&#10;\newcommand{\clH}{{\cal H}}&#10;\newcommand{\clC}{{\cal C}}&#10;\newcommand{\clB}{{\cal B}}&#10;\newcommand{\clP}{{\cal P}}&#10;\newcommand{\clS}{{\cal S}}&#10;\newcommand{\clR}{{\cal R}}&#10;\newcommand{\clT}{{\cal T}}&#10;\newcommand{\clK}{{\cal K}}&#10;\newcommand{\non}{\nonumber}&#10;\newcommand{\qed}{\mbox{}\hfill$\Box$&#10;\vskip 3mm}&#10;\newcommand{\qedb}{\mbox{}\hfill$\blacksquare$&#10;\vskip 3mm}&#10;%\end{flushright}&#10;\newtheorem{myth}{Theorem}&#10;\newtheorem{mypro}{Proposition}&#10;\newtheorem{mylem}{Lemma}&#10;\newtheorem{mycor}{Corollary}&#10;\newcommand{\co}{\mbox{conv}}&#10;\newcommand{\cone}{\mbox{cone}}&#10;\newcommand{\all}{\forall}&#10;\newcommand{\clV}{{\cal V}}&#10;\newcommand{\varep}{\varepsilon}&#10;\newcommand{\la}{\langle}&#10;\newcommand{\ra}{\rangle}&#10;\newcommand{\basig}{\bar{\Sigma}}&#10;\newcommand{\Prf}{{\it Proof: \ }}&#10;\newcommand{\vs}{\\ \vskip 1pt \noindent}&#10;%\newcommand{\clP}{{\cal P}}&#10;\newcommand{\bp}{\bar{p}}&#10;\newcommand{\bq}{\bar{q}}&#10;\newcommand{\dist}{{\rm dist}}&#10;\newcommand{\acos}{{\sf arc cos}}&#10;&#10;\begin{document}&#10;&#10;\end{document}&#10;"/>
  <p:tag name="TEX2PS" val="latex $(base).tex; dvips -D $(res) -E -o $(base).ps $(base).dvi"/>
  <p:tag name="EXTERNALEDITCOMMAND" val="notepad %"/>
  <p:tag name="GHOSTSCRIPTCOMMAND" val="C:\gs\gs8.14\bin\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785"/>
  <p:tag name="DEFAULTHEIGHT" val="417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18506</TotalTime>
  <Words>2741</Words>
  <Application>Microsoft Office PowerPoint</Application>
  <PresentationFormat>On-screen Show (4:3)</PresentationFormat>
  <Paragraphs>388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Unicode MS</vt:lpstr>
      <vt:lpstr>Cambria Math</vt:lpstr>
      <vt:lpstr>Symbol</vt:lpstr>
      <vt:lpstr>Times New Roman</vt:lpstr>
      <vt:lpstr>Wingdings</vt:lpstr>
      <vt:lpstr>Custom Design</vt:lpstr>
      <vt:lpstr>PowerPoint Presentation</vt:lpstr>
      <vt:lpstr>Contents</vt:lpstr>
      <vt:lpstr>PowerPoint Presentation</vt:lpstr>
      <vt:lpstr>Two historical problems of calculus</vt:lpstr>
      <vt:lpstr>Two historical problems of calculus</vt:lpstr>
      <vt:lpstr>Two historical problems of calculus</vt:lpstr>
      <vt:lpstr>PowerPoint Presentation</vt:lpstr>
      <vt:lpstr>Anti-derivative</vt:lpstr>
      <vt:lpstr>Anti-derivative</vt:lpstr>
      <vt:lpstr>Anti-derivative: Example</vt:lpstr>
      <vt:lpstr>Indefinite Integral</vt:lpstr>
      <vt:lpstr>Integration rules and formulas</vt:lpstr>
      <vt:lpstr>Integration rules and formulas</vt:lpstr>
      <vt:lpstr>Integration rules and formulas</vt:lpstr>
      <vt:lpstr>Indefinite Integral: Example</vt:lpstr>
      <vt:lpstr>Indefinite Integral: Example</vt:lpstr>
      <vt:lpstr>Indefinite Integral: Example</vt:lpstr>
      <vt:lpstr>PowerPoint Presentation</vt:lpstr>
      <vt:lpstr>Integration by substitution method</vt:lpstr>
      <vt:lpstr>Integration by substitution method</vt:lpstr>
      <vt:lpstr>Integration by substitution method</vt:lpstr>
      <vt:lpstr>Integration by substitution method</vt:lpstr>
      <vt:lpstr>Integration by substitution method: Example</vt:lpstr>
      <vt:lpstr>Integration by substitution method: Example</vt:lpstr>
      <vt:lpstr>Integration by substitution method: Example</vt:lpstr>
      <vt:lpstr>PowerPoint Presentation</vt:lpstr>
      <vt:lpstr>The Area under the graph of a function</vt:lpstr>
      <vt:lpstr>The Area under the graph of a function</vt:lpstr>
      <vt:lpstr>The Area under the graph of a function</vt:lpstr>
      <vt:lpstr>The definite integral</vt:lpstr>
      <vt:lpstr>Geometric Interpretation of the Definite Integral</vt:lpstr>
      <vt:lpstr>Geometric Interpretation of the Definite Integral</vt:lpstr>
      <vt:lpstr>PowerPoint Presentation</vt:lpstr>
      <vt:lpstr>The Fundamental Theorem of Calculus</vt:lpstr>
      <vt:lpstr>The Fundamental Theorem of Calculus: Example</vt:lpstr>
      <vt:lpstr>The Fundamental Theorem of Calculus: Example</vt:lpstr>
      <vt:lpstr>PowerPoint Presentation</vt:lpstr>
      <vt:lpstr>Relationship between Definite and Indefinite Integral</vt:lpstr>
      <vt:lpstr>Evaluate definite integral: Example</vt:lpstr>
      <vt:lpstr>Evaluate definite integral: Example</vt:lpstr>
      <vt:lpstr>Properties of the Definite Integral</vt:lpstr>
      <vt:lpstr>Evaluate definite integral: Example</vt:lpstr>
      <vt:lpstr>Evaluate definite integral: Example</vt:lpstr>
      <vt:lpstr>Evaluate definite integral: Example</vt:lpstr>
      <vt:lpstr>PowerPoint Presentation</vt:lpstr>
      <vt:lpstr>Self Learning</vt:lpstr>
      <vt:lpstr>Summary</vt:lpstr>
      <vt:lpstr>Homework</vt:lpstr>
    </vt:vector>
  </TitlesOfParts>
  <Company>unsw-EET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hungta</dc:creator>
  <cp:lastModifiedBy>HO HIEU</cp:lastModifiedBy>
  <cp:revision>3045</cp:revision>
  <dcterms:created xsi:type="dcterms:W3CDTF">2007-03-29T01:06:11Z</dcterms:created>
  <dcterms:modified xsi:type="dcterms:W3CDTF">2021-12-20T07:21:26Z</dcterms:modified>
</cp:coreProperties>
</file>