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83" r:id="rId3"/>
    <p:sldId id="494" r:id="rId4"/>
    <p:sldId id="495" r:id="rId5"/>
    <p:sldId id="375" r:id="rId6"/>
    <p:sldId id="498" r:id="rId7"/>
    <p:sldId id="500" r:id="rId8"/>
    <p:sldId id="501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7" r:id="rId18"/>
    <p:sldId id="286" r:id="rId19"/>
    <p:sldId id="506" r:id="rId20"/>
    <p:sldId id="507" r:id="rId21"/>
    <p:sldId id="538" r:id="rId22"/>
    <p:sldId id="539" r:id="rId23"/>
    <p:sldId id="540" r:id="rId24"/>
    <p:sldId id="542" r:id="rId25"/>
    <p:sldId id="541" r:id="rId26"/>
    <p:sldId id="470" r:id="rId27"/>
    <p:sldId id="512" r:id="rId28"/>
    <p:sldId id="543" r:id="rId29"/>
    <p:sldId id="544" r:id="rId30"/>
    <p:sldId id="545" r:id="rId31"/>
    <p:sldId id="546" r:id="rId32"/>
    <p:sldId id="385" r:id="rId33"/>
    <p:sldId id="547" r:id="rId34"/>
    <p:sldId id="548" r:id="rId35"/>
    <p:sldId id="549" r:id="rId36"/>
    <p:sldId id="550" r:id="rId37"/>
    <p:sldId id="551" r:id="rId38"/>
    <p:sldId id="552" r:id="rId39"/>
    <p:sldId id="389" r:id="rId40"/>
    <p:sldId id="521" r:id="rId41"/>
    <p:sldId id="527" r:id="rId42"/>
    <p:sldId id="513" r:id="rId43"/>
    <p:sldId id="420" r:id="rId44"/>
    <p:sldId id="285" r:id="rId45"/>
  </p:sldIdLst>
  <p:sldSz cx="9144000" cy="6858000" type="screen4x3"/>
  <p:notesSz cx="7315200" cy="9601200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99"/>
    <a:srgbClr val="FF3300"/>
    <a:srgbClr val="EC14A4"/>
    <a:srgbClr val="777777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2" autoAdjust="0"/>
    <p:restoredTop sz="92317" autoAdjust="0"/>
  </p:normalViewPr>
  <p:slideViewPr>
    <p:cSldViewPr>
      <p:cViewPr varScale="1">
        <p:scale>
          <a:sx n="101" d="100"/>
          <a:sy n="101" d="100"/>
        </p:scale>
        <p:origin x="96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244" y="-9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FF2431F-C574-449C-B1E3-2BC0CACC90E0}" type="datetimeFigureOut">
              <a:rPr lang="vi-VN"/>
              <a:pPr>
                <a:defRPr/>
              </a:pPr>
              <a:t>24/10/2021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89278A5-B963-49C1-B69F-9CEC32C40B2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1811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EAA7A74-4AB1-4F39-863F-9D626BE8D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4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3" name="Rectangle 68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shade val="87843"/>
                  <a:invGamma/>
                  <a:alpha val="70000"/>
                </a:srgbClr>
              </a:gs>
              <a:gs pos="50000">
                <a:srgbClr val="000066"/>
              </a:gs>
              <a:gs pos="100000">
                <a:srgbClr val="000066">
                  <a:gamma/>
                  <a:shade val="87843"/>
                  <a:invGamma/>
                  <a:alpha val="70000"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 sz="160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4" name="Rectangle 7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50000">
                <a:srgbClr val="00002F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Arial" charset="0"/>
                <a:cs typeface="+mn-cs"/>
              </a:rPr>
              <a:t>Nguyen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  <a:cs typeface="+mn-cs"/>
              </a:rPr>
              <a:t>Xuan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  <a:cs typeface="+mn-cs"/>
              </a:rPr>
              <a:t>Thang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  <a:cs typeface="+mn-cs"/>
              </a:rPr>
              <a:t>, </a:t>
            </a:r>
            <a:r>
              <a:rPr lang="en-US" sz="1600" b="1" dirty="0">
                <a:solidFill>
                  <a:schemeClr val="bg1"/>
                </a:solidFill>
                <a:latin typeface="Arial" charset="0"/>
                <a:cs typeface="+mn-cs"/>
              </a:rPr>
              <a:t>PhD.</a:t>
            </a:r>
            <a:endParaRPr lang="en-US" b="1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5" name="WordArt 80"/>
          <p:cNvSpPr>
            <a:spLocks noChangeArrowheads="1" noChangeShapeType="1" noTextEdit="1"/>
          </p:cNvSpPr>
          <p:nvPr userDrawn="1"/>
        </p:nvSpPr>
        <p:spPr bwMode="auto">
          <a:xfrm>
            <a:off x="914400" y="228600"/>
            <a:ext cx="7391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3600" b="1" kern="10">
              <a:ln w="9525">
                <a:solidFill>
                  <a:srgbClr val="FFFF00"/>
                </a:solidFill>
                <a:round/>
                <a:headEnd/>
                <a:tailEnd/>
              </a:ln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6" name="Text Box 82"/>
          <p:cNvSpPr txBox="1">
            <a:spLocks noChangeArrowheads="1"/>
          </p:cNvSpPr>
          <p:nvPr userDrawn="1"/>
        </p:nvSpPr>
        <p:spPr bwMode="auto">
          <a:xfrm>
            <a:off x="3641725" y="5827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17445" y="228600"/>
            <a:ext cx="76455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cap="all">
                <a:ln w="9000" cmpd="sng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Faculty of information technology</a:t>
            </a:r>
            <a:endParaRPr lang="en-US" sz="2800" b="1" cap="all" dirty="0">
              <a:ln w="9000" cmpd="sng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 flipV="1">
            <a:off x="0" y="6410325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grpSp>
        <p:nvGrpSpPr>
          <p:cNvPr id="9" name="Group 18"/>
          <p:cNvGrpSpPr>
            <a:grpSpLocks/>
          </p:cNvGrpSpPr>
          <p:nvPr userDrawn="1"/>
        </p:nvGrpSpPr>
        <p:grpSpPr bwMode="auto">
          <a:xfrm>
            <a:off x="136525" y="117475"/>
            <a:ext cx="762000" cy="762000"/>
            <a:chOff x="137160" y="116840"/>
            <a:chExt cx="762000" cy="762000"/>
          </a:xfrm>
        </p:grpSpPr>
        <p:sp>
          <p:nvSpPr>
            <p:cNvPr id="10" name="Rounded Rectangle 9"/>
            <p:cNvSpPr/>
            <p:nvPr/>
          </p:nvSpPr>
          <p:spPr>
            <a:xfrm>
              <a:off x="137160" y="116840"/>
              <a:ext cx="762000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glow rad="101600">
                <a:schemeClr val="accent2">
                  <a:lumMod val="60000"/>
                  <a:lumOff val="40000"/>
                  <a:alpha val="6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pic>
          <p:nvPicPr>
            <p:cNvPr id="11" name="Picture 19" descr="logo_hanu_red_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40" y="202477"/>
              <a:ext cx="574040" cy="59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25"/>
          <p:cNvGrpSpPr>
            <a:grpSpLocks/>
          </p:cNvGrpSpPr>
          <p:nvPr userDrawn="1"/>
        </p:nvGrpSpPr>
        <p:grpSpPr bwMode="auto">
          <a:xfrm>
            <a:off x="1295400" y="2667000"/>
            <a:ext cx="6553200" cy="1143000"/>
            <a:chOff x="914400" y="2514600"/>
            <a:chExt cx="7305675" cy="1143000"/>
          </a:xfrm>
        </p:grpSpPr>
        <p:sp>
          <p:nvSpPr>
            <p:cNvPr id="13" name="AutoShape 14"/>
            <p:cNvSpPr>
              <a:spLocks noChangeArrowheads="1"/>
            </p:cNvSpPr>
            <p:nvPr userDrawn="1"/>
          </p:nvSpPr>
          <p:spPr bwMode="auto">
            <a:xfrm>
              <a:off x="914400" y="2514600"/>
              <a:ext cx="7305675" cy="1143000"/>
            </a:xfrm>
            <a:prstGeom prst="roundRect">
              <a:avLst>
                <a:gd name="adj" fmla="val 16667"/>
              </a:avLst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00339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vi-VN" sz="2800" b="1">
                <a:solidFill>
                  <a:schemeClr val="bg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028701" y="2667000"/>
              <a:ext cx="7086599" cy="769441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>
                <a:defRPr/>
              </a:pPr>
              <a:r>
                <a:rPr lang="en-US" sz="4400" b="1" spc="15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rial" charset="0"/>
                  <a:cs typeface="+mn-cs"/>
                </a:rPr>
                <a:t>MAT201: Calculus</a:t>
              </a:r>
              <a:endParaRPr lang="vi-VN" sz="4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42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DC4D15E-946D-4EF3-BD2A-ACDCB778F59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79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914400"/>
            <a:ext cx="22479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914400"/>
            <a:ext cx="65913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98E1C18-B066-495B-92B2-A2923F504CB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05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9B514FD-4D32-46AE-8362-F169D0D21FCB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74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4C49069-7F34-4B2E-B96F-54B3BE6C7D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682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4FCE7E9-90FB-46DB-B1C9-D7B4ADCB7CA7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89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37B79D8-FA23-4B43-85AE-65D87E9139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42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C699D1E-4E8B-4998-957A-8236C10E0E58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289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5898CA9D-A762-4083-AD74-68D132CE091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7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A0773BA-4FF8-446F-B811-AF757826E14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145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8260D47F-AEBC-4E07-B795-C6B9EBCDFBC3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743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85800"/>
            <a:ext cx="8839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9" name="Rectangle 9"/>
          <p:cNvSpPr>
            <a:spLocks noChangeArrowheads="1"/>
          </p:cNvSpPr>
          <p:nvPr userDrawn="1"/>
        </p:nvSpPr>
        <p:spPr bwMode="auto">
          <a:xfrm>
            <a:off x="0" y="6553200"/>
            <a:ext cx="457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1600" b="1" dirty="0">
                <a:solidFill>
                  <a:schemeClr val="bg1"/>
                </a:solidFill>
                <a:latin typeface="Arial" charset="0"/>
                <a:cs typeface="+mn-cs"/>
              </a:rPr>
              <a:t>Lecture 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  <a:cs typeface="+mn-cs"/>
              </a:rPr>
              <a:t>8</a:t>
            </a:r>
            <a:endParaRPr lang="en-US" sz="1600" b="1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15370" name="Rectangle 10"/>
          <p:cNvSpPr>
            <a:spLocks noChangeArrowheads="1"/>
          </p:cNvSpPr>
          <p:nvPr userDrawn="1"/>
        </p:nvSpPr>
        <p:spPr bwMode="auto">
          <a:xfrm>
            <a:off x="0" y="5334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15371" name="Rectangle 11"/>
          <p:cNvSpPr>
            <a:spLocks noChangeArrowheads="1"/>
          </p:cNvSpPr>
          <p:nvPr userDrawn="1"/>
        </p:nvSpPr>
        <p:spPr bwMode="auto">
          <a:xfrm flipV="1">
            <a:off x="0" y="64008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 userDrawn="1"/>
        </p:nvSpPr>
        <p:spPr bwMode="auto">
          <a:xfrm>
            <a:off x="4648200" y="6562725"/>
            <a:ext cx="449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bg1"/>
                </a:solidFill>
                <a:latin typeface="Arial" charset="0"/>
                <a:cs typeface="+mn-cs"/>
              </a:rPr>
              <a:t>The University of New South Wales</a:t>
            </a:r>
          </a:p>
        </p:txBody>
      </p:sp>
      <p:sp>
        <p:nvSpPr>
          <p:cNvPr id="15373" name="Rectangle 13"/>
          <p:cNvSpPr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solidFill>
                  <a:schemeClr val="bg1"/>
                </a:solidFill>
                <a:latin typeface="Arial" charset="0"/>
                <a:cs typeface="+mn-cs"/>
              </a:rPr>
              <a:t>Calculus</a:t>
            </a:r>
            <a:endParaRPr lang="en-US" sz="1600" b="1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15374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5334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820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9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7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BF7ABB64-6B6A-4AC0-BC21-BBA2CB14B3C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4709" y="1143000"/>
            <a:ext cx="1867820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+mn-cs"/>
              </a:rPr>
              <a:t>Fall</a:t>
            </a:r>
            <a:r>
              <a:rPr lang="en-US" sz="28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+mn-cs"/>
              </a:rPr>
              <a:t>, </a:t>
            </a:r>
            <a:r>
              <a:rPr lang="en-US" sz="28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+mn-cs"/>
              </a:rPr>
              <a:t>2021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cs typeface="+mn-cs"/>
            </a:endParaRPr>
          </a:p>
        </p:txBody>
      </p:sp>
      <p:grpSp>
        <p:nvGrpSpPr>
          <p:cNvPr id="12291" name="Group 9"/>
          <p:cNvGrpSpPr>
            <a:grpSpLocks/>
          </p:cNvGrpSpPr>
          <p:nvPr/>
        </p:nvGrpSpPr>
        <p:grpSpPr bwMode="auto">
          <a:xfrm>
            <a:off x="1066800" y="4053869"/>
            <a:ext cx="7200900" cy="1127731"/>
            <a:chOff x="914400" y="4927312"/>
            <a:chExt cx="6019800" cy="1127731"/>
          </a:xfrm>
        </p:grpSpPr>
        <p:sp>
          <p:nvSpPr>
            <p:cNvPr id="9" name="Rounded Rectangle 8"/>
            <p:cNvSpPr/>
            <p:nvPr/>
          </p:nvSpPr>
          <p:spPr>
            <a:xfrm>
              <a:off x="914400" y="4927312"/>
              <a:ext cx="5943400" cy="685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59758" y="4977825"/>
              <a:ext cx="5974442" cy="1077218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3200" b="1" dirty="0">
                  <a:ln w="1905"/>
                  <a:solidFill>
                    <a:srgbClr val="003399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cs typeface="+mn-cs"/>
                </a:rPr>
                <a:t>Lecture </a:t>
              </a:r>
              <a:r>
                <a:rPr lang="en-US" sz="3200" b="1" dirty="0" smtClean="0">
                  <a:ln w="1905"/>
                  <a:solidFill>
                    <a:srgbClr val="003399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cs typeface="+mn-cs"/>
                </a:rPr>
                <a:t>06: Principles of Integration Evaluation</a:t>
              </a:r>
              <a:endParaRPr lang="en-US" sz="3200" b="1" dirty="0">
                <a:ln w="1905"/>
                <a:solidFill>
                  <a:srgbClr val="0033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Integration by </a:t>
            </a:r>
            <a:r>
              <a:rPr lang="en-US" dirty="0" smtClean="0"/>
              <a:t>parts: How to choose u and dv</a:t>
            </a:r>
            <a:endParaRPr lang="vi-V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85800"/>
                <a:ext cx="8839200" cy="5715000"/>
              </a:xfrm>
            </p:spPr>
            <p:txBody>
              <a:bodyPr/>
              <a:lstStyle/>
              <a:p>
                <a:r>
                  <a:rPr lang="en-US" sz="2800" dirty="0"/>
                  <a:t>Our aim in using integration by parts is </a:t>
                </a:r>
                <a:r>
                  <a:rPr lang="en-US" sz="2800" dirty="0" smtClean="0">
                    <a:solidFill>
                      <a:srgbClr val="0000CC"/>
                    </a:solidFill>
                  </a:rPr>
                  <a:t>to </a:t>
                </a:r>
                <a:r>
                  <a:rPr lang="en-US" sz="2800" dirty="0">
                    <a:solidFill>
                      <a:srgbClr val="0000CC"/>
                    </a:solidFill>
                  </a:rPr>
                  <a:t>obtain a simpler integral</a:t>
                </a:r>
                <a:r>
                  <a:rPr lang="en-US" sz="2800" dirty="0"/>
                  <a:t> than the one </a:t>
                </a:r>
                <a:r>
                  <a:rPr lang="en-US" sz="2800" dirty="0" smtClean="0"/>
                  <a:t>we </a:t>
                </a:r>
                <a:r>
                  <a:rPr lang="en-US" sz="2800" dirty="0"/>
                  <a:t>started with</a:t>
                </a:r>
                <a:r>
                  <a:rPr lang="en-US" sz="2800" dirty="0" smtClean="0"/>
                  <a:t>.</a:t>
                </a:r>
              </a:p>
              <a:p>
                <a:pPr lvl="1"/>
                <a:r>
                  <a:rPr lang="en-US" sz="2400" dirty="0"/>
                  <a:t>If we had instead chosen </a:t>
                </a:r>
                <a:r>
                  <a:rPr lang="en-US" sz="2400" i="1" dirty="0">
                    <a:solidFill>
                      <a:srgbClr val="0000CC"/>
                    </a:solidFill>
                  </a:rPr>
                  <a:t>u=</a:t>
                </a:r>
                <a:r>
                  <a:rPr lang="en-US" sz="2400" i="1" dirty="0" err="1">
                    <a:solidFill>
                      <a:srgbClr val="0000CC"/>
                    </a:solidFill>
                  </a:rPr>
                  <a:t>sinx</a:t>
                </a:r>
                <a:r>
                  <a:rPr lang="en-US" sz="2400" dirty="0"/>
                  <a:t> and </a:t>
                </a:r>
                <a:r>
                  <a:rPr lang="en-US" sz="2400" i="1" dirty="0">
                    <a:solidFill>
                      <a:srgbClr val="0000CC"/>
                    </a:solidFill>
                  </a:rPr>
                  <a:t>dv=</a:t>
                </a:r>
                <a:r>
                  <a:rPr lang="en-US" sz="2400" i="1" dirty="0" err="1">
                    <a:solidFill>
                      <a:srgbClr val="0000CC"/>
                    </a:solidFill>
                  </a:rPr>
                  <a:t>xdx</a:t>
                </a:r>
                <a:r>
                  <a:rPr lang="en-US" sz="2400" dirty="0"/>
                  <a:t>, then</a:t>
                </a:r>
                <a:br>
                  <a:rPr lang="en-US" sz="2400" dirty="0"/>
                </a:b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i="1" dirty="0">
                    <a:solidFill>
                      <a:srgbClr val="0000CC"/>
                    </a:solidFill>
                  </a:rPr>
                  <a:t>du=</a:t>
                </a:r>
                <a:r>
                  <a:rPr lang="en-US" sz="2400" i="1" dirty="0" err="1">
                    <a:solidFill>
                      <a:srgbClr val="0000CC"/>
                    </a:solidFill>
                  </a:rPr>
                  <a:t>cosxdx</a:t>
                </a:r>
                <a:r>
                  <a:rPr lang="en-US" sz="2400" dirty="0"/>
                  <a:t> and </a:t>
                </a:r>
                <a:r>
                  <a:rPr lang="en-US" sz="2400" dirty="0">
                    <a:solidFill>
                      <a:srgbClr val="0000CC"/>
                    </a:solidFill>
                  </a:rPr>
                  <a:t>v=</a:t>
                </a:r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sz="2400" dirty="0" smtClean="0"/>
                  <a:t>So</a:t>
                </a:r>
                <a:r>
                  <a:rPr lang="en-US" sz="2400" dirty="0"/>
                  <a:t>, integration by parts gives</a:t>
                </a:r>
                <a:r>
                  <a:rPr lang="en-US" sz="2400" dirty="0" smtClean="0"/>
                  <a:t>:</a:t>
                </a:r>
                <a:br>
                  <a:rPr lang="en-US" sz="2400" dirty="0" smtClean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US" sz="2400" dirty="0" smtClean="0"/>
              </a:p>
              <a:p>
                <a:pPr lvl="1"/>
                <a:r>
                  <a:rPr lang="en-US" sz="2400" dirty="0"/>
                  <a:t>Although this is true,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2400" b="1" i="1">
                                    <a:solidFill>
                                      <a:srgbClr val="0000CC"/>
                                    </a:solidFill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400" b="1" i="1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𝒄𝒐𝒔𝒙</m:t>
                            </m:r>
                          </m:e>
                        </m:d>
                        <m:r>
                          <a:rPr lang="en-US" sz="2400" b="1" i="1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US" sz="2400" dirty="0" smtClean="0"/>
                  <a:t>  is </a:t>
                </a:r>
                <a:r>
                  <a:rPr lang="en-US" sz="2400" dirty="0"/>
                  <a:t>a more difficult integral than the one we started with.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US" sz="2400" dirty="0"/>
              </a:p>
            </p:txBody>
          </p:sp>
        </mc:Choice>
        <mc:Fallback xmlns="">
          <p:sp>
            <p:nvSpPr>
              <p:cNvPr id="15363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85800"/>
                <a:ext cx="8839200" cy="5715000"/>
              </a:xfrm>
              <a:blipFill rotWithShape="1">
                <a:blip r:embed="rId2"/>
                <a:stretch>
                  <a:fillRect l="-1172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2877" y="3746094"/>
                <a:ext cx="7735323" cy="90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𝒔𝒊𝒏𝒙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𝒖𝒅𝒗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𝒖𝒗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 − 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𝒗𝒅𝒖</m:t>
                              </m:r>
                            </m:e>
                          </m:nary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𝒄𝒐𝒔𝒙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𝒄𝒐𝒔𝒙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77" y="3746094"/>
                <a:ext cx="7735323" cy="9021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29000" y="2209800"/>
                <a:ext cx="525528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209800"/>
                <a:ext cx="525528" cy="71577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525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Integration by </a:t>
            </a:r>
            <a:r>
              <a:rPr lang="en-US" dirty="0" smtClean="0"/>
              <a:t>parts: How to choose u and dv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800" dirty="0"/>
              <a:t>Hence, when choosing </a:t>
            </a:r>
            <a:r>
              <a:rPr lang="en-US" sz="2800" i="1" dirty="0">
                <a:solidFill>
                  <a:srgbClr val="0000CC"/>
                </a:solidFill>
              </a:rPr>
              <a:t>u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0000CC"/>
                </a:solidFill>
              </a:rPr>
              <a:t>dv</a:t>
            </a:r>
            <a:r>
              <a:rPr lang="en-US" sz="2800" dirty="0"/>
              <a:t>, we </a:t>
            </a:r>
            <a:r>
              <a:rPr lang="en-US" sz="2800" dirty="0" smtClean="0"/>
              <a:t>usually </a:t>
            </a:r>
            <a:r>
              <a:rPr lang="en-US" sz="2800" dirty="0"/>
              <a:t>try to keep </a:t>
            </a:r>
            <a:r>
              <a:rPr lang="en-US" sz="2800" i="1" dirty="0">
                <a:solidFill>
                  <a:srgbClr val="0000CC"/>
                </a:solidFill>
              </a:rPr>
              <a:t>u = f</a:t>
            </a:r>
            <a:r>
              <a:rPr lang="en-US" sz="2800" dirty="0">
                <a:solidFill>
                  <a:srgbClr val="0000CC"/>
                </a:solidFill>
              </a:rPr>
              <a:t>(</a:t>
            </a:r>
            <a:r>
              <a:rPr lang="en-US" sz="2800" i="1" dirty="0">
                <a:solidFill>
                  <a:srgbClr val="0000CC"/>
                </a:solidFill>
              </a:rPr>
              <a:t>x</a:t>
            </a:r>
            <a:r>
              <a:rPr lang="en-US" sz="2800" dirty="0">
                <a:solidFill>
                  <a:srgbClr val="0000CC"/>
                </a:solidFill>
              </a:rPr>
              <a:t>)</a:t>
            </a:r>
            <a:r>
              <a:rPr lang="en-US" sz="2800" dirty="0"/>
              <a:t> to be a function </a:t>
            </a:r>
            <a:r>
              <a:rPr lang="en-US" sz="2800" dirty="0" smtClean="0"/>
              <a:t>that </a:t>
            </a:r>
            <a:r>
              <a:rPr lang="en-US" sz="2800" dirty="0"/>
              <a:t>becomes simpler when </a:t>
            </a:r>
            <a:r>
              <a:rPr lang="en-US" sz="2800" dirty="0" smtClean="0"/>
              <a:t>differentiated.</a:t>
            </a:r>
          </a:p>
          <a:p>
            <a:r>
              <a:rPr lang="en-US" sz="2800" dirty="0" smtClean="0"/>
              <a:t>And </a:t>
            </a:r>
            <a:r>
              <a:rPr lang="en-US" sz="2800" dirty="0"/>
              <a:t>make sure that </a:t>
            </a:r>
            <a:r>
              <a:rPr lang="en-US" sz="2800" i="1" dirty="0">
                <a:solidFill>
                  <a:srgbClr val="0000CC"/>
                </a:solidFill>
              </a:rPr>
              <a:t>dv = g’</a:t>
            </a:r>
            <a:r>
              <a:rPr lang="en-US" sz="2800" dirty="0">
                <a:solidFill>
                  <a:srgbClr val="0000CC"/>
                </a:solidFill>
              </a:rPr>
              <a:t>(</a:t>
            </a:r>
            <a:r>
              <a:rPr lang="en-US" sz="2800" i="1" dirty="0" smtClean="0">
                <a:solidFill>
                  <a:srgbClr val="0000CC"/>
                </a:solidFill>
              </a:rPr>
              <a:t>x</a:t>
            </a:r>
            <a:r>
              <a:rPr lang="en-US" sz="2800" dirty="0" smtClean="0">
                <a:solidFill>
                  <a:srgbClr val="0000CC"/>
                </a:solidFill>
              </a:rPr>
              <a:t>)</a:t>
            </a:r>
            <a:r>
              <a:rPr lang="en-US" sz="2800" i="1" dirty="0" smtClean="0">
                <a:solidFill>
                  <a:srgbClr val="0000CC"/>
                </a:solidFill>
              </a:rPr>
              <a:t>dx</a:t>
            </a:r>
            <a:r>
              <a:rPr lang="en-US" sz="2800" dirty="0" smtClean="0"/>
              <a:t> </a:t>
            </a:r>
            <a:r>
              <a:rPr lang="en-US" sz="2800" dirty="0"/>
              <a:t>can be </a:t>
            </a:r>
            <a:r>
              <a:rPr lang="en-US" sz="2800" dirty="0" smtClean="0"/>
              <a:t>readily </a:t>
            </a:r>
            <a:r>
              <a:rPr lang="en-US" sz="2800" dirty="0"/>
              <a:t>integrated to give </a:t>
            </a:r>
            <a:r>
              <a:rPr lang="en-US" sz="2800" i="1" dirty="0">
                <a:solidFill>
                  <a:srgbClr val="0000CC"/>
                </a:solidFill>
              </a:rPr>
              <a:t>v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Example</a:t>
            </a:r>
            <a:br>
              <a:rPr lang="en-US" sz="2800" dirty="0" smtClean="0"/>
            </a:br>
            <a:r>
              <a:rPr lang="en-US" sz="2800" dirty="0" smtClean="0"/>
              <a:t>Evaluate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u="sng" dirty="0" smtClean="0"/>
              <a:t>Solution</a:t>
            </a:r>
            <a:r>
              <a:rPr lang="en-US" sz="2800" dirty="0" smtClean="0"/>
              <a:t>: </a:t>
            </a: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/>
              <a:t>Let </a:t>
            </a:r>
            <a:r>
              <a:rPr lang="en-US" sz="2400" i="1" dirty="0" smtClean="0">
                <a:solidFill>
                  <a:srgbClr val="0000CC"/>
                </a:solidFill>
              </a:rPr>
              <a:t>u=</a:t>
            </a:r>
            <a:r>
              <a:rPr lang="en-US" sz="2400" i="1" dirty="0" err="1" smtClean="0">
                <a:solidFill>
                  <a:srgbClr val="0000CC"/>
                </a:solidFill>
              </a:rPr>
              <a:t>lnx</a:t>
            </a:r>
            <a:r>
              <a:rPr lang="en-US" sz="2400" dirty="0" smtClean="0"/>
              <a:t>  and </a:t>
            </a:r>
            <a:r>
              <a:rPr lang="en-US" sz="2400" i="1" dirty="0" smtClean="0">
                <a:solidFill>
                  <a:srgbClr val="0000CC"/>
                </a:solidFill>
              </a:rPr>
              <a:t>dv=dx </a:t>
            </a:r>
            <a:r>
              <a:rPr lang="en-US" sz="2400" dirty="0" smtClean="0"/>
              <a:t>(we choose </a:t>
            </a:r>
            <a:r>
              <a:rPr lang="en-US" sz="2400" i="1" dirty="0" smtClean="0">
                <a:solidFill>
                  <a:srgbClr val="0000CC"/>
                </a:solidFill>
              </a:rPr>
              <a:t>u=</a:t>
            </a:r>
            <a:r>
              <a:rPr lang="en-US" sz="2400" i="1" dirty="0" err="1" smtClean="0">
                <a:solidFill>
                  <a:srgbClr val="0000CC"/>
                </a:solidFill>
              </a:rPr>
              <a:t>lnx</a:t>
            </a:r>
            <a:r>
              <a:rPr lang="en-US" sz="2400" dirty="0" smtClean="0"/>
              <a:t> because the derivative of function </a:t>
            </a:r>
            <a:r>
              <a:rPr lang="en-US" sz="2400" i="1" dirty="0" smtClean="0">
                <a:solidFill>
                  <a:srgbClr val="0000CC"/>
                </a:solidFill>
              </a:rPr>
              <a:t>f(x)=</a:t>
            </a:r>
            <a:r>
              <a:rPr lang="en-US" sz="2400" i="1" dirty="0" err="1" smtClean="0">
                <a:solidFill>
                  <a:srgbClr val="0000CC"/>
                </a:solidFill>
              </a:rPr>
              <a:t>lnx</a:t>
            </a:r>
            <a:r>
              <a:rPr lang="en-US" sz="2400" dirty="0" smtClean="0"/>
              <a:t> is simpler than </a:t>
            </a:r>
            <a:r>
              <a:rPr lang="en-US" sz="2400" i="1" dirty="0" smtClean="0">
                <a:solidFill>
                  <a:srgbClr val="0000CC"/>
                </a:solidFill>
              </a:rPr>
              <a:t>f</a:t>
            </a:r>
            <a:r>
              <a:rPr lang="en-US" sz="2400" dirty="0" smtClean="0"/>
              <a:t>)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33600" y="3322827"/>
                <a:ext cx="1262077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func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322827"/>
                <a:ext cx="1262077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351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Integration by </a:t>
            </a:r>
            <a:r>
              <a:rPr lang="en-US" dirty="0" smtClean="0"/>
              <a:t>parts: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800" dirty="0" smtClean="0"/>
              <a:t>Evaluate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u="sng" dirty="0" smtClean="0"/>
              <a:t>Solution</a:t>
            </a:r>
            <a:r>
              <a:rPr lang="en-US" sz="2800" dirty="0" smtClean="0"/>
              <a:t>: </a:t>
            </a: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/>
              <a:t>Let </a:t>
            </a:r>
            <a:r>
              <a:rPr lang="en-US" sz="2400" i="1" dirty="0" smtClean="0">
                <a:solidFill>
                  <a:srgbClr val="0000CC"/>
                </a:solidFill>
              </a:rPr>
              <a:t>u=</a:t>
            </a:r>
            <a:r>
              <a:rPr lang="en-US" sz="2400" i="1" dirty="0" err="1" smtClean="0">
                <a:solidFill>
                  <a:srgbClr val="0000CC"/>
                </a:solidFill>
              </a:rPr>
              <a:t>lnx</a:t>
            </a:r>
            <a:r>
              <a:rPr lang="en-US" sz="2400" dirty="0" smtClean="0"/>
              <a:t>  and </a:t>
            </a:r>
            <a:r>
              <a:rPr lang="en-US" sz="2400" i="1" dirty="0" smtClean="0">
                <a:solidFill>
                  <a:srgbClr val="0000CC"/>
                </a:solidFill>
              </a:rPr>
              <a:t>dv=dx </a:t>
            </a:r>
            <a:r>
              <a:rPr lang="en-US" sz="2400" dirty="0" smtClean="0"/>
              <a:t>(we choose </a:t>
            </a:r>
            <a:r>
              <a:rPr lang="en-US" sz="2400" i="1" dirty="0" smtClean="0">
                <a:solidFill>
                  <a:srgbClr val="0000CC"/>
                </a:solidFill>
              </a:rPr>
              <a:t>u=</a:t>
            </a:r>
            <a:r>
              <a:rPr lang="en-US" sz="2400" i="1" dirty="0" err="1" smtClean="0">
                <a:solidFill>
                  <a:srgbClr val="0000CC"/>
                </a:solidFill>
              </a:rPr>
              <a:t>lnx</a:t>
            </a:r>
            <a:r>
              <a:rPr lang="en-US" sz="2400" dirty="0" smtClean="0"/>
              <a:t> because the derivative of function </a:t>
            </a:r>
            <a:r>
              <a:rPr lang="en-US" sz="2400" i="1" dirty="0" smtClean="0">
                <a:solidFill>
                  <a:srgbClr val="0000CC"/>
                </a:solidFill>
              </a:rPr>
              <a:t>f(x)=</a:t>
            </a:r>
            <a:r>
              <a:rPr lang="en-US" sz="2400" i="1" dirty="0" err="1" smtClean="0">
                <a:solidFill>
                  <a:srgbClr val="0000CC"/>
                </a:solidFill>
              </a:rPr>
              <a:t>lnx</a:t>
            </a:r>
            <a:r>
              <a:rPr lang="en-US" sz="2400" dirty="0" smtClean="0"/>
              <a:t> is simpler than </a:t>
            </a:r>
            <a:r>
              <a:rPr lang="en-US" sz="2400" i="1" dirty="0" smtClean="0">
                <a:solidFill>
                  <a:srgbClr val="0000CC"/>
                </a:solidFill>
              </a:rPr>
              <a:t>f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Then,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33600" y="557150"/>
                <a:ext cx="1262077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func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57150"/>
                <a:ext cx="1262077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47800" y="3733800"/>
                <a:ext cx="6288901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func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𝒖𝒅𝒗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𝒙𝒍𝒏𝒙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𝒙𝒍𝒏𝒙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733800"/>
                <a:ext cx="6288901" cy="899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76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8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Integration by </a:t>
            </a:r>
            <a:r>
              <a:rPr lang="en-US" dirty="0" smtClean="0"/>
              <a:t>parts: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800" dirty="0" smtClean="0"/>
              <a:t>Evaluate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u="sng" dirty="0" smtClean="0"/>
              <a:t>Solution</a:t>
            </a:r>
            <a:r>
              <a:rPr lang="en-US" sz="2800" dirty="0" smtClean="0"/>
              <a:t>: </a:t>
            </a:r>
            <a:endParaRPr lang="en-US" sz="2400" dirty="0" smtClean="0"/>
          </a:p>
          <a:p>
            <a:r>
              <a:rPr lang="en-US" sz="2400" dirty="0" smtClean="0"/>
              <a:t>Notice that </a:t>
            </a:r>
            <a:r>
              <a:rPr lang="en-US" sz="2400" i="1" dirty="0" smtClean="0">
                <a:solidFill>
                  <a:srgbClr val="0000CC"/>
                </a:solidFill>
              </a:rPr>
              <a:t>x</a:t>
            </a:r>
            <a:r>
              <a:rPr lang="en-US" sz="2400" i="1" baseline="30000" dirty="0" smtClean="0">
                <a:solidFill>
                  <a:srgbClr val="0000CC"/>
                </a:solidFill>
              </a:rPr>
              <a:t>2</a:t>
            </a:r>
            <a:r>
              <a:rPr lang="en-US" sz="2400" dirty="0" smtClean="0"/>
              <a:t> becomes simpler when differentiated.</a:t>
            </a:r>
          </a:p>
          <a:p>
            <a:r>
              <a:rPr lang="en-US" sz="2400" i="1" dirty="0" smtClean="0">
                <a:solidFill>
                  <a:srgbClr val="0000CC"/>
                </a:solidFill>
              </a:rPr>
              <a:t>e</a:t>
            </a:r>
            <a:r>
              <a:rPr lang="en-US" sz="2400" i="1" baseline="30000" dirty="0" smtClean="0">
                <a:solidFill>
                  <a:srgbClr val="0000CC"/>
                </a:solidFill>
              </a:rPr>
              <a:t>x</a:t>
            </a:r>
            <a:r>
              <a:rPr lang="en-US" sz="2400" dirty="0" smtClean="0"/>
              <a:t> is unchanged when differentiated or integrated.</a:t>
            </a:r>
          </a:p>
          <a:p>
            <a:r>
              <a:rPr lang="en-US" sz="2400" dirty="0" smtClean="0"/>
              <a:t>So we choose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Then,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integral that we obtained                 is simpler than the original one. But it is still not obvious, we need more steps    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33600" y="557150"/>
                <a:ext cx="1346907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57150"/>
                <a:ext cx="1346907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88909" y="4572000"/>
                <a:ext cx="6123921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909" y="4572000"/>
                <a:ext cx="6123921" cy="899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3443730"/>
                <a:ext cx="2824683" cy="735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𝒅𝒗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⟹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443730"/>
                <a:ext cx="2824683" cy="7357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6693" y="5181600"/>
                <a:ext cx="1224053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693" y="5181600"/>
                <a:ext cx="1224053" cy="8996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880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8" grpId="0"/>
      <p:bldP spid="6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Integration by </a:t>
            </a:r>
            <a:r>
              <a:rPr lang="en-US" dirty="0" smtClean="0"/>
              <a:t>parts: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800" dirty="0" smtClean="0"/>
              <a:t>Evaluate</a:t>
            </a:r>
            <a:endParaRPr lang="en-US" sz="2400" dirty="0" smtClean="0"/>
          </a:p>
          <a:p>
            <a:r>
              <a:rPr lang="en-US" sz="2400" dirty="0" smtClean="0"/>
              <a:t>This time we choose: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Then,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Putting the results together: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33600" y="557150"/>
                <a:ext cx="1224053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57150"/>
                <a:ext cx="1224053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2895600"/>
                <a:ext cx="4866782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895600"/>
                <a:ext cx="4866782" cy="899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1600200"/>
                <a:ext cx="2824683" cy="735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𝒅𝒗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⟹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0"/>
                <a:ext cx="2824683" cy="7357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8600" y="4495800"/>
                <a:ext cx="7240187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495800"/>
                <a:ext cx="7240187" cy="8996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76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8" grpId="0"/>
      <p:bldP spid="6" grpId="0"/>
      <p:bldP spid="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Integration by </a:t>
            </a:r>
            <a:r>
              <a:rPr lang="en-US" dirty="0" smtClean="0"/>
              <a:t>parts: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800" dirty="0" smtClean="0"/>
              <a:t>Evaluate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u="sng" dirty="0" smtClean="0"/>
              <a:t>Solution</a:t>
            </a:r>
            <a:r>
              <a:rPr lang="en-US" sz="2800" dirty="0" smtClean="0"/>
              <a:t>: </a:t>
            </a:r>
            <a:endParaRPr lang="en-US" sz="2400" dirty="0" smtClean="0"/>
          </a:p>
          <a:p>
            <a:r>
              <a:rPr lang="en-US" sz="2400" dirty="0" smtClean="0"/>
              <a:t>Notice that </a:t>
            </a:r>
            <a:r>
              <a:rPr lang="en-US" sz="2400" i="1" dirty="0">
                <a:solidFill>
                  <a:srgbClr val="0000CC"/>
                </a:solidFill>
              </a:rPr>
              <a:t>e</a:t>
            </a:r>
            <a:r>
              <a:rPr lang="en-US" sz="2400" i="1" baseline="30000" dirty="0">
                <a:solidFill>
                  <a:srgbClr val="0000CC"/>
                </a:solidFill>
              </a:rPr>
              <a:t>x</a:t>
            </a:r>
            <a:r>
              <a:rPr lang="en-US" sz="2400" dirty="0" smtClean="0"/>
              <a:t> does not become simpler when differentiated.</a:t>
            </a:r>
          </a:p>
          <a:p>
            <a:r>
              <a:rPr lang="en-US" sz="2400" dirty="0" smtClean="0"/>
              <a:t>Neither does</a:t>
            </a:r>
            <a:r>
              <a:rPr lang="en-US" sz="2400" i="1" dirty="0" smtClean="0"/>
              <a:t> </a:t>
            </a:r>
            <a:r>
              <a:rPr lang="en-US" sz="2400" i="1" dirty="0" err="1" smtClean="0">
                <a:solidFill>
                  <a:srgbClr val="0000CC"/>
                </a:solidFill>
              </a:rPr>
              <a:t>sinx</a:t>
            </a:r>
            <a:r>
              <a:rPr lang="en-US" sz="2400" i="1" dirty="0" smtClean="0">
                <a:solidFill>
                  <a:srgbClr val="0000CC"/>
                </a:solidFill>
              </a:rPr>
              <a:t> </a:t>
            </a:r>
            <a:r>
              <a:rPr lang="en-US" sz="2400" dirty="0" smtClean="0"/>
              <a:t>become simpler</a:t>
            </a:r>
          </a:p>
          <a:p>
            <a:r>
              <a:rPr lang="en-US" sz="2400" dirty="0" smtClean="0"/>
              <a:t>Nevertheless, we try choosing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Then,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integral that we obtained                    is not simpler than the original one. </a:t>
            </a:r>
            <a:r>
              <a:rPr lang="en-US" sz="2400" dirty="0"/>
              <a:t>But </a:t>
            </a:r>
            <a:r>
              <a:rPr lang="en-US" sz="2400" dirty="0" smtClean="0"/>
              <a:t>at </a:t>
            </a:r>
            <a:r>
              <a:rPr lang="en-US" sz="2400" dirty="0"/>
              <a:t>least, it’s no more </a:t>
            </a:r>
            <a:r>
              <a:rPr lang="en-US" sz="2400" dirty="0" smtClean="0"/>
              <a:t>difficult.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33600" y="557150"/>
                <a:ext cx="1613583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𝒔𝒊𝒏𝒙𝒅𝒙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57150"/>
                <a:ext cx="1613583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7606" y="4572000"/>
                <a:ext cx="8020594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𝒔𝒊𝒏𝒙𝒅𝒙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𝒄𝒐𝒔𝒙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𝒄𝒐𝒔𝒙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𝒄𝒐𝒔𝒙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𝒄𝒐𝒔𝒙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06" y="4572000"/>
                <a:ext cx="8020594" cy="899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3443730"/>
                <a:ext cx="34942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𝒅𝒗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𝒔𝒊𝒏𝒙𝒅𝒙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⟹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𝒄𝒐𝒔𝒙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443730"/>
                <a:ext cx="3494290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6693" y="5196330"/>
                <a:ext cx="1629613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𝒄𝒐𝒔𝒙𝒅𝒙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693" y="5196330"/>
                <a:ext cx="1629613" cy="8996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445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8" grpId="0"/>
      <p:bldP spid="6" grpId="0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Integration by </a:t>
            </a:r>
            <a:r>
              <a:rPr lang="en-US" dirty="0" smtClean="0"/>
              <a:t>parts: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400" dirty="0" smtClean="0"/>
              <a:t>We continue integrating by parts, let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Then,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Putting results together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2286000"/>
                <a:ext cx="7391126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𝒄𝒐𝒔𝒙𝒅𝒙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𝒔𝒊𝒏𝒙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𝒔𝒊𝒏𝒙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𝒔𝒊𝒏𝒙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𝒔𝒊𝒏𝒙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6000"/>
                <a:ext cx="7391126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1143000"/>
                <a:ext cx="3301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𝒅𝒗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𝒄𝒐𝒔𝒙𝒅𝒙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⟹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𝒔𝒊𝒏𝒙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43000"/>
                <a:ext cx="330193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5163" y="3596130"/>
                <a:ext cx="8781955" cy="25143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𝒔𝒊𝒏𝒙𝒅𝒙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𝒄𝒐𝒔𝒙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𝒄𝒐𝒔𝒙𝒅𝒙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𝒄𝒐𝒔𝒙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𝒔𝒊𝒏𝒙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𝒔𝒊𝒏𝒙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⟹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𝒔𝒊𝒏𝒙𝒅𝒙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𝒔𝒊𝒏𝒙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𝒄𝒐𝒔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𝒔𝒊𝒏𝒙𝒅𝒙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𝒔𝒊𝒏𝒙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𝒄𝒐𝒔𝒙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63" y="3596130"/>
                <a:ext cx="8781955" cy="25143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820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6" grpId="0"/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Definite integrals by parts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400" dirty="0" smtClean="0"/>
              <a:t>Combining integration by parts and the fundamental theorem of calculus</a:t>
            </a:r>
            <a:endParaRPr lang="en-US" sz="2400" dirty="0"/>
          </a:p>
          <a:p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35975" y="1690989"/>
                <a:ext cx="6360225" cy="1052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e>
                          </m:d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975" y="1690989"/>
                <a:ext cx="6360225" cy="10522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68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18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Trigonometric integrals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Trigonometric integrals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800" dirty="0"/>
              <a:t>How to use trigonometric identities to integrate </a:t>
            </a:r>
            <a:r>
              <a:rPr lang="en-US" sz="2800" dirty="0" smtClean="0"/>
              <a:t>certain </a:t>
            </a:r>
            <a:r>
              <a:rPr lang="en-US" sz="2800" dirty="0"/>
              <a:t>combinations of trigonometric functions</a:t>
            </a:r>
            <a:r>
              <a:rPr lang="en-US" sz="2400" dirty="0" smtClean="0"/>
              <a:t>.</a:t>
            </a:r>
            <a:endParaRPr lang="en-US" sz="2400" dirty="0"/>
          </a:p>
          <a:p>
            <a:pPr lvl="1"/>
            <a:r>
              <a:rPr lang="en-US" sz="2400" dirty="0" smtClean="0"/>
              <a:t>A table summarizes the identities of trigonometric functions is posted on course website.</a:t>
            </a:r>
          </a:p>
          <a:p>
            <a:pPr lvl="1"/>
            <a:r>
              <a:rPr lang="en-US" sz="2400" dirty="0" smtClean="0"/>
              <a:t>Integrating powers of sine and cosine</a:t>
            </a:r>
          </a:p>
          <a:p>
            <a:pPr lvl="1"/>
            <a:r>
              <a:rPr lang="en-US" sz="2400" dirty="0" smtClean="0"/>
              <a:t>Integrating product of sine and cosine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0763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</a:t>
            </a:r>
            <a:endParaRPr lang="vi-VN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8DBA311C-A687-4C8D-A569-622CB09D3D5F}" type="slidenum">
              <a:rPr lang="en-US">
                <a:solidFill>
                  <a:schemeClr val="bg1"/>
                </a:solidFill>
              </a:rPr>
              <a:pPr eaLnBrk="1" hangingPunct="1"/>
              <a:t>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609600" y="990600"/>
            <a:ext cx="3897317" cy="523875"/>
            <a:chOff x="240" y="1632"/>
            <a:chExt cx="2455" cy="330"/>
          </a:xfrm>
        </p:grpSpPr>
        <p:sp>
          <p:nvSpPr>
            <p:cNvPr id="13332" name="Oval 5"/>
            <p:cNvSpPr>
              <a:spLocks noChangeArrowheads="1"/>
            </p:cNvSpPr>
            <p:nvPr/>
          </p:nvSpPr>
          <p:spPr bwMode="auto">
            <a:xfrm>
              <a:off x="240" y="17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333" name="Text Box 6"/>
            <p:cNvSpPr txBox="1">
              <a:spLocks noChangeArrowheads="1"/>
            </p:cNvSpPr>
            <p:nvPr/>
          </p:nvSpPr>
          <p:spPr bwMode="auto">
            <a:xfrm>
              <a:off x="576" y="1632"/>
              <a:ext cx="211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Integration by parts </a:t>
              </a:r>
              <a:endParaRPr lang="en-US" sz="2800" dirty="0"/>
            </a:p>
          </p:txBody>
        </p:sp>
      </p:grp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609600" y="1752600"/>
            <a:ext cx="4384681" cy="523875"/>
            <a:chOff x="240" y="2304"/>
            <a:chExt cx="2762" cy="330"/>
          </a:xfrm>
        </p:grpSpPr>
        <p:sp>
          <p:nvSpPr>
            <p:cNvPr id="13330" name="Oval 8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331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242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Trigonometric Integrals</a:t>
              </a:r>
              <a:endParaRPr lang="en-US" sz="2800" dirty="0"/>
            </a:p>
          </p:txBody>
        </p:sp>
      </p:grpSp>
      <p:grpSp>
        <p:nvGrpSpPr>
          <p:cNvPr id="13318" name="Group 23"/>
          <p:cNvGrpSpPr>
            <a:grpSpLocks/>
          </p:cNvGrpSpPr>
          <p:nvPr/>
        </p:nvGrpSpPr>
        <p:grpSpPr bwMode="auto">
          <a:xfrm>
            <a:off x="609600" y="2514600"/>
            <a:ext cx="5003808" cy="523875"/>
            <a:chOff x="240" y="2304"/>
            <a:chExt cx="3152" cy="330"/>
          </a:xfrm>
        </p:grpSpPr>
        <p:sp>
          <p:nvSpPr>
            <p:cNvPr id="13328" name="Oval 26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329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28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Trigonometric substitutions</a:t>
              </a:r>
              <a:endParaRPr lang="en-US" sz="2800" dirty="0"/>
            </a:p>
          </p:txBody>
        </p:sp>
      </p:grpSp>
      <p:grpSp>
        <p:nvGrpSpPr>
          <p:cNvPr id="13319" name="Group 30"/>
          <p:cNvGrpSpPr>
            <a:grpSpLocks/>
          </p:cNvGrpSpPr>
          <p:nvPr/>
        </p:nvGrpSpPr>
        <p:grpSpPr bwMode="auto">
          <a:xfrm>
            <a:off x="609600" y="3276600"/>
            <a:ext cx="8115312" cy="523875"/>
            <a:chOff x="240" y="2304"/>
            <a:chExt cx="5112" cy="330"/>
          </a:xfrm>
        </p:grpSpPr>
        <p:sp>
          <p:nvSpPr>
            <p:cNvPr id="13326" name="Oval 31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3327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477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Integrating rational function by Partial Factions</a:t>
              </a:r>
              <a:endParaRPr lang="en-US" sz="2800" dirty="0"/>
            </a:p>
          </p:txBody>
        </p:sp>
      </p:grpSp>
      <p:grpSp>
        <p:nvGrpSpPr>
          <p:cNvPr id="13320" name="Group 33"/>
          <p:cNvGrpSpPr>
            <a:grpSpLocks/>
          </p:cNvGrpSpPr>
          <p:nvPr/>
        </p:nvGrpSpPr>
        <p:grpSpPr bwMode="auto">
          <a:xfrm>
            <a:off x="609600" y="4114800"/>
            <a:ext cx="4078293" cy="523875"/>
            <a:chOff x="240" y="2304"/>
            <a:chExt cx="2569" cy="330"/>
          </a:xfrm>
        </p:grpSpPr>
        <p:sp>
          <p:nvSpPr>
            <p:cNvPr id="13324" name="Oval 34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325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223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Integration strategies</a:t>
              </a:r>
              <a:endParaRPr lang="en-US" sz="2800" dirty="0"/>
            </a:p>
          </p:txBody>
        </p:sp>
      </p:grpSp>
      <p:grpSp>
        <p:nvGrpSpPr>
          <p:cNvPr id="19" name="Group 33"/>
          <p:cNvGrpSpPr>
            <a:grpSpLocks/>
          </p:cNvGrpSpPr>
          <p:nvPr/>
        </p:nvGrpSpPr>
        <p:grpSpPr bwMode="auto">
          <a:xfrm>
            <a:off x="609600" y="4810125"/>
            <a:ext cx="3638555" cy="523875"/>
            <a:chOff x="240" y="2304"/>
            <a:chExt cx="2292" cy="330"/>
          </a:xfrm>
        </p:grpSpPr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6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19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Improper Integrals</a:t>
              </a:r>
              <a:endParaRPr lang="en-US" sz="2800" dirty="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Integrating power of sine and cosine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marL="396875" indent="-396875"/>
            <a:r>
              <a:rPr lang="en-US" sz="2400" dirty="0" smtClean="0"/>
              <a:t>Evaluate</a:t>
            </a:r>
            <a:endParaRPr lang="en-US" sz="2400" dirty="0"/>
          </a:p>
          <a:p>
            <a:pPr marL="396875" indent="-396875"/>
            <a:endParaRPr lang="en-US" sz="2400" dirty="0"/>
          </a:p>
          <a:p>
            <a:pPr marL="396875" indent="-396875"/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  <a:endParaRPr lang="en-US" sz="2400" dirty="0"/>
          </a:p>
          <a:p>
            <a:pPr marL="396875" indent="-396875"/>
            <a:r>
              <a:rPr lang="en-US" sz="2400" dirty="0"/>
              <a:t>Simply substituting </a:t>
            </a:r>
            <a:r>
              <a:rPr lang="en-US" sz="2400" i="1" dirty="0" smtClean="0">
                <a:solidFill>
                  <a:srgbClr val="0000CC"/>
                </a:solidFill>
              </a:rPr>
              <a:t>u=</a:t>
            </a:r>
            <a:r>
              <a:rPr lang="en-US" sz="2400" i="1" dirty="0" err="1" smtClean="0">
                <a:solidFill>
                  <a:srgbClr val="0000CC"/>
                </a:solidFill>
              </a:rPr>
              <a:t>cosx</a:t>
            </a:r>
            <a:r>
              <a:rPr lang="en-US" sz="2400" dirty="0" smtClean="0"/>
              <a:t> </a:t>
            </a:r>
            <a:r>
              <a:rPr lang="en-US" sz="2400" dirty="0"/>
              <a:t>isn’t helpful, </a:t>
            </a:r>
            <a:r>
              <a:rPr lang="en-US" sz="2400" dirty="0" smtClean="0"/>
              <a:t>since </a:t>
            </a:r>
            <a:r>
              <a:rPr lang="en-US" sz="2400" dirty="0"/>
              <a:t>then </a:t>
            </a:r>
            <a:br>
              <a:rPr lang="en-US" sz="2400" dirty="0"/>
            </a:br>
            <a:r>
              <a:rPr lang="en-US" sz="2400" i="1" dirty="0" smtClean="0">
                <a:solidFill>
                  <a:srgbClr val="0000CC"/>
                </a:solidFill>
              </a:rPr>
              <a:t>du=-</a:t>
            </a:r>
            <a:r>
              <a:rPr lang="en-US" sz="2400" i="1" dirty="0" err="1" smtClean="0">
                <a:solidFill>
                  <a:srgbClr val="0000CC"/>
                </a:solidFill>
              </a:rPr>
              <a:t>sinxdx</a:t>
            </a:r>
            <a:r>
              <a:rPr lang="en-US" sz="2400" dirty="0" smtClean="0"/>
              <a:t>.</a:t>
            </a:r>
            <a:endParaRPr lang="en-US" sz="2400" dirty="0"/>
          </a:p>
          <a:p>
            <a:pPr marL="396875" indent="-396875"/>
            <a:r>
              <a:rPr lang="en-US" sz="2400" dirty="0"/>
              <a:t>In order to integrate powers of cosine, we </a:t>
            </a:r>
            <a:r>
              <a:rPr lang="en-US" sz="2400" dirty="0" smtClean="0"/>
              <a:t>would </a:t>
            </a:r>
            <a:r>
              <a:rPr lang="en-US" sz="2400" dirty="0"/>
              <a:t>need an extra </a:t>
            </a:r>
            <a:r>
              <a:rPr lang="en-US" sz="2400" i="1" dirty="0" err="1" smtClean="0">
                <a:solidFill>
                  <a:srgbClr val="0000CC"/>
                </a:solidFill>
              </a:rPr>
              <a:t>sinx</a:t>
            </a:r>
            <a:r>
              <a:rPr lang="en-US" sz="2400" dirty="0" smtClean="0"/>
              <a:t> </a:t>
            </a:r>
            <a:r>
              <a:rPr lang="en-US" sz="2400" dirty="0"/>
              <a:t>factor. </a:t>
            </a:r>
            <a:r>
              <a:rPr lang="en-US" sz="2400" dirty="0" smtClean="0"/>
              <a:t>Similarly</a:t>
            </a:r>
            <a:r>
              <a:rPr lang="en-US" sz="2400" dirty="0"/>
              <a:t>, a power of sine would require </a:t>
            </a:r>
            <a:br>
              <a:rPr lang="en-US" sz="2400" dirty="0"/>
            </a:br>
            <a:r>
              <a:rPr lang="en-US" sz="2400" dirty="0"/>
              <a:t>an extra </a:t>
            </a:r>
            <a:r>
              <a:rPr lang="en-US" sz="2400" i="1" dirty="0" err="1" smtClean="0">
                <a:solidFill>
                  <a:srgbClr val="0000CC"/>
                </a:solidFill>
              </a:rPr>
              <a:t>cosx</a:t>
            </a:r>
            <a:r>
              <a:rPr lang="en-US" sz="2400" dirty="0" smtClean="0"/>
              <a:t> </a:t>
            </a:r>
            <a:r>
              <a:rPr lang="en-US" sz="2400" dirty="0"/>
              <a:t>factor</a:t>
            </a:r>
            <a:r>
              <a:rPr lang="en-US" sz="2400" dirty="0" smtClean="0"/>
              <a:t>.</a:t>
            </a:r>
          </a:p>
          <a:p>
            <a:pPr marL="396875" indent="-396875"/>
            <a:r>
              <a:rPr lang="en-US" sz="2400" dirty="0" smtClean="0"/>
              <a:t>Thus, we can transform: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19792" y="548130"/>
                <a:ext cx="1493358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𝒄𝒐𝒔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92" y="548130"/>
                <a:ext cx="1493358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4434330"/>
                <a:ext cx="8250785" cy="1207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𝒄𝒐𝒔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𝒄𝒐𝒔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𝒙𝒄𝒐𝒔𝒙𝒅𝒙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𝒔𝒊𝒏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𝒄𝒐𝒔𝒙𝒅𝒙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𝒅𝒖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𝑳𝒆𝒕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𝒔𝒊𝒏𝒙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34330"/>
                <a:ext cx="8250785" cy="1207446"/>
              </a:xfrm>
              <a:prstGeom prst="rect">
                <a:avLst/>
              </a:prstGeom>
              <a:blipFill rotWithShape="1">
                <a:blip r:embed="rId3"/>
                <a:stretch>
                  <a:fillRect l="-296" b="-5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725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Integrating power of sine and cosine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800" dirty="0"/>
              <a:t>In the preceding </a:t>
            </a:r>
            <a:r>
              <a:rPr lang="en-US" sz="2800" dirty="0" smtClean="0"/>
              <a:t>example, </a:t>
            </a:r>
            <a:r>
              <a:rPr lang="en-US" sz="2800" dirty="0"/>
              <a:t>an </a:t>
            </a:r>
            <a:r>
              <a:rPr lang="en-US" sz="2800" dirty="0">
                <a:solidFill>
                  <a:srgbClr val="0000CC"/>
                </a:solidFill>
              </a:rPr>
              <a:t>odd power</a:t>
            </a:r>
            <a:r>
              <a:rPr lang="en-US" sz="2800" dirty="0"/>
              <a:t> of sine or cosine enabled us to </a:t>
            </a:r>
            <a:r>
              <a:rPr lang="en-US" sz="2800" dirty="0">
                <a:solidFill>
                  <a:srgbClr val="0000CC"/>
                </a:solidFill>
              </a:rPr>
              <a:t>separate a single factor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00CC"/>
                </a:solidFill>
              </a:rPr>
              <a:t>convert the remaining even </a:t>
            </a:r>
            <a:r>
              <a:rPr lang="en-US" sz="2800" dirty="0" smtClean="0">
                <a:solidFill>
                  <a:srgbClr val="0000CC"/>
                </a:solidFill>
              </a:rPr>
              <a:t>power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/>
              <a:t>If the integrand contains </a:t>
            </a:r>
            <a:r>
              <a:rPr lang="en-US" sz="2800" dirty="0">
                <a:solidFill>
                  <a:srgbClr val="0000CC"/>
                </a:solidFill>
              </a:rPr>
              <a:t>even powers of </a:t>
            </a:r>
            <a:r>
              <a:rPr lang="en-US" sz="2800" dirty="0" smtClean="0">
                <a:solidFill>
                  <a:srgbClr val="0000CC"/>
                </a:solidFill>
              </a:rPr>
              <a:t>both </a:t>
            </a:r>
            <a:r>
              <a:rPr lang="en-US" sz="2800" dirty="0">
                <a:solidFill>
                  <a:srgbClr val="0000CC"/>
                </a:solidFill>
              </a:rPr>
              <a:t>sine and cosine</a:t>
            </a:r>
            <a:r>
              <a:rPr lang="en-US" sz="2800" dirty="0"/>
              <a:t>, this strategy fails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Evaluate</a:t>
            </a:r>
          </a:p>
          <a:p>
            <a:pPr lvl="1"/>
            <a:r>
              <a:rPr lang="en-US" sz="2400" dirty="0"/>
              <a:t>If we write </a:t>
            </a:r>
            <a:r>
              <a:rPr lang="en-US" sz="2400" i="1" dirty="0">
                <a:solidFill>
                  <a:srgbClr val="0000CC"/>
                </a:solidFill>
              </a:rPr>
              <a:t>sin</a:t>
            </a:r>
            <a:r>
              <a:rPr lang="en-US" sz="2400" i="1" baseline="30000" dirty="0">
                <a:solidFill>
                  <a:srgbClr val="0000CC"/>
                </a:solidFill>
              </a:rPr>
              <a:t>2</a:t>
            </a:r>
            <a:r>
              <a:rPr lang="en-US" sz="2400" i="1" dirty="0">
                <a:solidFill>
                  <a:srgbClr val="0000CC"/>
                </a:solidFill>
              </a:rPr>
              <a:t>x = 1 - cos</a:t>
            </a:r>
            <a:r>
              <a:rPr lang="en-US" sz="2400" i="1" baseline="30000" dirty="0">
                <a:solidFill>
                  <a:srgbClr val="0000CC"/>
                </a:solidFill>
              </a:rPr>
              <a:t>2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, the integral </a:t>
            </a:r>
            <a:br>
              <a:rPr lang="en-US" sz="2400" dirty="0"/>
            </a:br>
            <a:r>
              <a:rPr lang="en-US" sz="2400" dirty="0"/>
              <a:t>is no simpler to evaluate. </a:t>
            </a:r>
            <a:endParaRPr lang="en-US" sz="2400" dirty="0" smtClean="0"/>
          </a:p>
          <a:p>
            <a:pPr lvl="1"/>
            <a:r>
              <a:rPr lang="en-US" sz="2400" dirty="0" smtClean="0"/>
              <a:t>We must use different techniques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7400" y="3291330"/>
                <a:ext cx="1477328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𝒔𝒊𝒏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291330"/>
                <a:ext cx="1477328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890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Integrating power of sine and cosine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 smtClean="0"/>
              <a:t>Evaluate</a:t>
            </a:r>
            <a:br>
              <a:rPr lang="en-US" sz="2400" dirty="0" smtClean="0"/>
            </a:br>
            <a:endParaRPr lang="en-US" sz="2800" dirty="0" smtClean="0"/>
          </a:p>
          <a:p>
            <a:r>
              <a:rPr lang="en-US" sz="2400" dirty="0" smtClean="0"/>
              <a:t>Using double angle formula for </a:t>
            </a:r>
            <a:r>
              <a:rPr lang="en-US" sz="2400" i="1" dirty="0" err="1" smtClean="0">
                <a:solidFill>
                  <a:srgbClr val="0000CC"/>
                </a:solidFill>
              </a:rPr>
              <a:t>sinx</a:t>
            </a:r>
            <a:r>
              <a:rPr lang="en-US" sz="2400" dirty="0" smtClean="0"/>
              <a:t>, we have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Evaluate</a:t>
            </a:r>
            <a:br>
              <a:rPr lang="en-US" sz="2400" dirty="0"/>
            </a:br>
            <a:endParaRPr lang="en-US" sz="2800" dirty="0"/>
          </a:p>
          <a:p>
            <a:r>
              <a:rPr lang="en-US" sz="2400" dirty="0" smtClean="0"/>
              <a:t>Using the same strategy:</a:t>
            </a:r>
          </a:p>
          <a:p>
            <a:pPr marL="457200" lvl="1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5472" y="533400"/>
                <a:ext cx="1477328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𝒔𝒊𝒏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472" y="533400"/>
                <a:ext cx="1477328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9654" y="2209800"/>
                <a:ext cx="5859746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𝒔𝒊𝒏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𝒄𝒐𝒔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𝒔𝒊𝒏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54" y="2209800"/>
                <a:ext cx="5859746" cy="899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27872" y="2910330"/>
                <a:ext cx="1477328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𝒔𝒊𝒏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872" y="2910330"/>
                <a:ext cx="1477328" cy="8996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" y="4434330"/>
                <a:ext cx="8776569" cy="1707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𝒔𝒊𝒏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𝒄𝒐𝒔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𝒄𝒐𝒔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𝒄𝒐𝒔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𝒙𝒅𝒙</m:t>
                          </m:r>
                        </m:e>
                      </m:nary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𝒄𝒐𝒔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𝒙𝒅𝒙</m:t>
                          </m:r>
                        </m:e>
                      </m:nary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𝟖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𝒄𝒐𝒔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𝟖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𝒔𝒊𝒏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𝒔𝒊𝒏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434330"/>
                <a:ext cx="8776569" cy="17070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389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" grpId="0"/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Integrating power of sine and cosine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800" dirty="0" smtClean="0"/>
              <a:t>Reduction formula: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These formulas can be proven using integration by parts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5717" y="1295400"/>
                <a:ext cx="6193683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𝒔𝒊𝒏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𝒔𝒊𝒏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𝒙𝒄𝒐𝒔𝒙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𝒔𝒊𝒏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7" y="1295400"/>
                <a:ext cx="6193683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5717" y="2362200"/>
                <a:ext cx="5990614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𝒄𝒐𝒔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𝒄𝒐𝒔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𝒙𝒔𝒊𝒏𝒙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𝒄𝒐𝒔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7" y="2362200"/>
                <a:ext cx="5990614" cy="899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938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Integrating </a:t>
            </a:r>
            <a:r>
              <a:rPr lang="en-US" dirty="0" smtClean="0"/>
              <a:t>product </a:t>
            </a:r>
            <a:r>
              <a:rPr lang="en-US" dirty="0"/>
              <a:t>of sine and cosine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800" dirty="0" smtClean="0"/>
              <a:t>Evaluate the following integrals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1143000"/>
                <a:ext cx="2223750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𝒔𝒊𝒏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𝒄𝒐𝒔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2223750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52450"/>
            <a:ext cx="886430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99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Integrating </a:t>
            </a:r>
            <a:r>
              <a:rPr lang="en-US" dirty="0" smtClean="0"/>
              <a:t>product </a:t>
            </a:r>
            <a:r>
              <a:rPr lang="en-US" dirty="0"/>
              <a:t>of sine and cosine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800" dirty="0" smtClean="0"/>
              <a:t>Evaluate the following integrals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Using the sum &amp; product trigonometric identities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5545" y="1295400"/>
                <a:ext cx="2735942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𝒔𝒊𝒏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𝒎𝒙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𝒄𝒐𝒔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45" y="1295400"/>
                <a:ext cx="2735942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01145" y="1310130"/>
                <a:ext cx="2719912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𝒔𝒊𝒏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𝒎𝒙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𝒔𝒊𝒏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145" y="1310130"/>
                <a:ext cx="2719912" cy="899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80203" y="1310130"/>
                <a:ext cx="2751972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𝒄𝒐𝒔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𝒎𝒙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𝒄𝒐𝒔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203" y="1310130"/>
                <a:ext cx="2751972" cy="8996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0535" y="2757930"/>
                <a:ext cx="4973990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𝒔𝒊𝒏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𝒄𝒐𝒔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𝒔𝒊𝒏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𝜶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𝜷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𝒔𝒊𝒏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𝜶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35" y="2757930"/>
                <a:ext cx="4973990" cy="6685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2410" y="3446284"/>
                <a:ext cx="4990020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𝒔𝒊𝒏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𝒔𝒊𝒏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𝒄𝒐𝒔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𝜶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𝜷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𝒄𝒐𝒔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𝜶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0" y="3446284"/>
                <a:ext cx="4990020" cy="6685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0535" y="4208284"/>
                <a:ext cx="5022080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𝒄𝒐𝒔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𝒄𝒐𝒔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𝒄𝒐𝒔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𝜶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𝜷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𝒄𝒐𝒔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𝜶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35" y="4208284"/>
                <a:ext cx="5022080" cy="6685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737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26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Trigonometric Substitution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874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Trigonometric substitution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800" dirty="0"/>
              <a:t>In finding the area of a circle or an ellipse, </a:t>
            </a:r>
            <a:r>
              <a:rPr lang="en-US" sz="2800" dirty="0" smtClean="0"/>
              <a:t>an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integral </a:t>
            </a:r>
            <a:r>
              <a:rPr lang="en-US" sz="2800" dirty="0"/>
              <a:t>of the form                     arises, </a:t>
            </a:r>
            <a:r>
              <a:rPr lang="en-US" sz="2800" dirty="0" smtClean="0"/>
              <a:t>where </a:t>
            </a:r>
            <a:r>
              <a:rPr lang="en-US" sz="2800" i="1" dirty="0"/>
              <a:t>a</a:t>
            </a:r>
            <a:r>
              <a:rPr lang="en-US" sz="2800" dirty="0"/>
              <a:t> &gt; 0</a:t>
            </a:r>
            <a:r>
              <a:rPr lang="en-US" sz="2800" dirty="0" smtClean="0"/>
              <a:t>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it were                        , the </a:t>
            </a:r>
            <a:r>
              <a:rPr lang="en-US" sz="2400" dirty="0" smtClean="0"/>
              <a:t>substitution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would </a:t>
            </a:r>
            <a:r>
              <a:rPr lang="en-US" sz="2400" dirty="0"/>
              <a:t>be effective.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However, as it stands,                     is more difficult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We apply a method named trigonometric substitution, changing variable form </a:t>
            </a:r>
            <a:r>
              <a:rPr lang="en-US" sz="2800" i="1" dirty="0" smtClean="0">
                <a:solidFill>
                  <a:srgbClr val="0000CC"/>
                </a:solidFill>
              </a:rPr>
              <a:t>x</a:t>
            </a:r>
            <a:r>
              <a:rPr lang="en-US" sz="2800" dirty="0" smtClean="0"/>
              <a:t> to </a:t>
            </a:r>
            <a:r>
              <a:rPr lang="en-US" sz="2800" i="1" dirty="0" smtClean="0">
                <a:solidFill>
                  <a:srgbClr val="0000CC"/>
                </a:solidFill>
                <a:cs typeface="Arial" charset="0"/>
              </a:rPr>
              <a:t>t </a:t>
            </a:r>
            <a:r>
              <a:rPr lang="en-US" sz="2800" dirty="0">
                <a:cs typeface="Arial" charset="0"/>
              </a:rPr>
              <a:t>by the substitution </a:t>
            </a:r>
            <a:r>
              <a:rPr lang="en-US" sz="2800" i="1" dirty="0">
                <a:solidFill>
                  <a:srgbClr val="0000CC"/>
                </a:solidFill>
                <a:cs typeface="Arial" charset="0"/>
              </a:rPr>
              <a:t>x = a sin </a:t>
            </a:r>
            <a:r>
              <a:rPr lang="en-US" sz="2800" i="1" dirty="0" smtClean="0">
                <a:solidFill>
                  <a:srgbClr val="0000CC"/>
                </a:solidFill>
                <a:cs typeface="Arial" charset="0"/>
              </a:rPr>
              <a:t>t</a:t>
            </a:r>
            <a:endParaRPr lang="en-US" sz="2800" i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31405" y="1447800"/>
                <a:ext cx="1854995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405" y="1447800"/>
                <a:ext cx="1854995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77307" y="2333500"/>
                <a:ext cx="2013693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307" y="2333500"/>
                <a:ext cx="2013693" cy="899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44507" y="2512251"/>
                <a:ext cx="1602169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07" y="2512251"/>
                <a:ext cx="1602169" cy="4070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14430" y="3924680"/>
                <a:ext cx="1854995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430" y="3924680"/>
                <a:ext cx="1854995" cy="8996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808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9" grpId="0"/>
      <p:bldP spid="7" grpId="0"/>
      <p:bldP spid="8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Trigonometric substitution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800" dirty="0"/>
              <a:t>Notice the difference between the substitution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i="1" dirty="0" smtClean="0">
                <a:solidFill>
                  <a:srgbClr val="0000CC"/>
                </a:solidFill>
              </a:rPr>
              <a:t>u</a:t>
            </a:r>
            <a:r>
              <a:rPr lang="en-US" sz="2800" dirty="0" smtClean="0">
                <a:solidFill>
                  <a:srgbClr val="0000CC"/>
                </a:solidFill>
              </a:rPr>
              <a:t> </a:t>
            </a:r>
            <a:r>
              <a:rPr lang="en-US" sz="2800" dirty="0">
                <a:solidFill>
                  <a:srgbClr val="0000CC"/>
                </a:solidFill>
              </a:rPr>
              <a:t>= </a:t>
            </a:r>
            <a:r>
              <a:rPr lang="en-US" sz="2800" i="1" dirty="0">
                <a:solidFill>
                  <a:srgbClr val="0000CC"/>
                </a:solidFill>
              </a:rPr>
              <a:t>a</a:t>
            </a:r>
            <a:r>
              <a:rPr lang="en-US" sz="2800" baseline="30000" dirty="0">
                <a:solidFill>
                  <a:srgbClr val="0000CC"/>
                </a:solidFill>
              </a:rPr>
              <a:t>2</a:t>
            </a:r>
            <a:r>
              <a:rPr lang="en-US" sz="2800" dirty="0">
                <a:solidFill>
                  <a:srgbClr val="0000CC"/>
                </a:solidFill>
              </a:rPr>
              <a:t> – </a:t>
            </a:r>
            <a:r>
              <a:rPr lang="en-US" sz="2800" i="1" dirty="0">
                <a:solidFill>
                  <a:srgbClr val="0000CC"/>
                </a:solidFill>
              </a:rPr>
              <a:t>x</a:t>
            </a:r>
            <a:r>
              <a:rPr lang="en-US" sz="2800" baseline="30000" dirty="0">
                <a:solidFill>
                  <a:srgbClr val="0000CC"/>
                </a:solidFill>
              </a:rPr>
              <a:t>2</a:t>
            </a:r>
            <a:r>
              <a:rPr lang="en-US" sz="2800" dirty="0"/>
              <a:t> and the substitution </a:t>
            </a:r>
            <a:r>
              <a:rPr lang="en-US" sz="2800" i="1" dirty="0">
                <a:solidFill>
                  <a:srgbClr val="0000CC"/>
                </a:solidFill>
              </a:rPr>
              <a:t>x</a:t>
            </a:r>
            <a:r>
              <a:rPr lang="en-US" sz="2800" dirty="0">
                <a:solidFill>
                  <a:srgbClr val="0000CC"/>
                </a:solidFill>
              </a:rPr>
              <a:t> = </a:t>
            </a:r>
            <a:r>
              <a:rPr lang="en-US" sz="2800" i="1" dirty="0">
                <a:solidFill>
                  <a:srgbClr val="0000CC"/>
                </a:solidFill>
              </a:rPr>
              <a:t>a</a:t>
            </a:r>
            <a:r>
              <a:rPr lang="en-US" sz="2800" dirty="0">
                <a:solidFill>
                  <a:srgbClr val="0000CC"/>
                </a:solidFill>
              </a:rPr>
              <a:t> sin </a:t>
            </a:r>
            <a:r>
              <a:rPr lang="en-US" sz="2800" i="1" dirty="0" smtClean="0">
                <a:solidFill>
                  <a:srgbClr val="0000CC"/>
                </a:solidFill>
                <a:cs typeface="Arial" charset="0"/>
              </a:rPr>
              <a:t>t</a:t>
            </a:r>
            <a:r>
              <a:rPr lang="en-US" sz="2800" dirty="0" smtClean="0">
                <a:cs typeface="Arial" charset="0"/>
              </a:rPr>
              <a:t>. </a:t>
            </a:r>
            <a:endParaRPr lang="en-US" sz="2400" dirty="0" smtClean="0"/>
          </a:p>
          <a:p>
            <a:pPr lvl="1"/>
            <a:r>
              <a:rPr lang="en-US" sz="2400" dirty="0"/>
              <a:t>In the first, the new variable is a function of </a:t>
            </a:r>
            <a:br>
              <a:rPr lang="en-US" sz="2400" dirty="0"/>
            </a:br>
            <a:r>
              <a:rPr lang="en-US" sz="2400" dirty="0"/>
              <a:t>the old </a:t>
            </a:r>
            <a:r>
              <a:rPr lang="en-US" sz="2400" dirty="0" smtClean="0"/>
              <a:t>one.</a:t>
            </a:r>
          </a:p>
          <a:p>
            <a:pPr lvl="1"/>
            <a:r>
              <a:rPr lang="en-US" sz="2400" dirty="0"/>
              <a:t>In the second, the old variable is a function of </a:t>
            </a:r>
            <a:br>
              <a:rPr lang="en-US" sz="2400" dirty="0"/>
            </a:br>
            <a:r>
              <a:rPr lang="en-US" sz="2400" dirty="0"/>
              <a:t>the new one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With the substitution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 sin </a:t>
            </a:r>
            <a:r>
              <a:rPr lang="en-US" sz="2400" i="1" dirty="0" smtClean="0">
                <a:solidFill>
                  <a:srgbClr val="0000CC"/>
                </a:solidFill>
                <a:cs typeface="Arial" charset="0"/>
              </a:rPr>
              <a:t>t, </a:t>
            </a:r>
            <a:r>
              <a:rPr lang="en-US" sz="2400" dirty="0" smtClean="0">
                <a:cs typeface="Arial" charset="0"/>
              </a:rPr>
              <a:t>where</a:t>
            </a:r>
            <a:r>
              <a:rPr lang="en-US" sz="2400" i="1" dirty="0" smtClean="0">
                <a:cs typeface="Arial" charset="0"/>
              </a:rPr>
              <a:t> </a:t>
            </a:r>
            <a:endParaRPr lang="en-US" sz="2400" dirty="0" smtClean="0"/>
          </a:p>
          <a:p>
            <a:pPr marL="0" indent="0">
              <a:buNone/>
            </a:pP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3962400"/>
                <a:ext cx="7325147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𝒔𝒊𝒏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</m:ra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𝒂𝒄𝒐𝒔𝒕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𝒄𝒐𝒔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62400"/>
                <a:ext cx="7325147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63931" y="3200400"/>
                <a:ext cx="1620059" cy="619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𝒕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931" y="3200400"/>
                <a:ext cx="1620059" cy="6198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821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Trigonometric substitution: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800" dirty="0" smtClean="0"/>
              <a:t>Evaluate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u="sng" dirty="0" smtClean="0"/>
              <a:t>Solution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>Let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r>
              <a:rPr lang="en-US" sz="2400" dirty="0"/>
              <a:t>Now, we must return to the original variable x.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71600" y="2016825"/>
                <a:ext cx="4066691" cy="9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𝒔𝒊𝒏𝒕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 ,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𝒘𝒉𝒆𝒓𝒆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𝒕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𝒄𝒐𝒔𝒕𝒅𝒕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016825"/>
                <a:ext cx="4066691" cy="9276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50737" y="533400"/>
                <a:ext cx="1759263" cy="939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𝟗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737" y="533400"/>
                <a:ext cx="1759263" cy="9392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5810" y="3124200"/>
                <a:ext cx="6263894" cy="939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𝟗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𝟗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𝟗</m:t>
                                  </m:r>
                                  <m:sSup>
                                    <m:sSup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𝒔𝒊𝒏</m:t>
                                      </m:r>
                                    </m:e>
                                    <m:sup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𝒔𝒊𝒏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𝒄𝒐𝒔𝒕𝒅𝒕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𝒄𝒐𝒔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𝒔𝒊𝒏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10" y="3124200"/>
                <a:ext cx="6263894" cy="9392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1000" y="4038600"/>
                <a:ext cx="5915466" cy="90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𝒄𝒐𝒔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𝒔𝒊𝒏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𝒔𝒊𝒏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𝒄𝒐𝒕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𝒕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𝒕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038600"/>
                <a:ext cx="5915466" cy="9021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404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1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An overview of integration methods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822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Trigonometric substitution: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800" dirty="0" smtClean="0"/>
              <a:t>Evaluate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u="sng" dirty="0" smtClean="0"/>
              <a:t>Solution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400" dirty="0" smtClean="0"/>
              <a:t>Now, we must return to the original variable x.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3400" y="2501374"/>
                <a:ext cx="5333062" cy="755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𝒔𝒊𝒏𝒕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𝒄𝒐𝒔𝒕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;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𝒕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𝒂𝒓𝒄𝒔𝒊𝒏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01374"/>
                <a:ext cx="5333062" cy="755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50737" y="533400"/>
                <a:ext cx="1759263" cy="939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𝟗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737" y="533400"/>
                <a:ext cx="1759263" cy="9392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" y="3581400"/>
                <a:ext cx="7376698" cy="939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𝟗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𝒄𝒐𝒕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𝒕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𝒕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𝒂𝒓𝒄𝒔𝒊𝒏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81400"/>
                <a:ext cx="7376698" cy="9392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70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1" grpId="0"/>
      <p:bldP spid="7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Trigonometric substitution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800" dirty="0" smtClean="0"/>
              <a:t>Table summarize the method</a:t>
            </a:r>
            <a:endParaRPr lang="en-US" sz="2400" dirty="0" smtClean="0"/>
          </a:p>
          <a:p>
            <a:pPr marL="0" indent="0">
              <a:buNone/>
            </a:pP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7800"/>
            <a:ext cx="879108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35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32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Integrating rational functions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350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Integrating rational functions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 smtClean="0"/>
              <a:t>Let’s consider the integrations of a rational functions: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                     where </a:t>
            </a:r>
            <a:r>
              <a:rPr lang="en-US" sz="2400" i="1" dirty="0" smtClean="0">
                <a:solidFill>
                  <a:srgbClr val="0000CC"/>
                </a:solidFill>
              </a:rPr>
              <a:t>P(x)</a:t>
            </a:r>
            <a:r>
              <a:rPr lang="en-US" sz="2400" dirty="0" smtClean="0"/>
              <a:t> and </a:t>
            </a:r>
            <a:r>
              <a:rPr lang="en-US" sz="2400" i="1" dirty="0" smtClean="0">
                <a:solidFill>
                  <a:srgbClr val="0000CC"/>
                </a:solidFill>
              </a:rPr>
              <a:t>Q(x)</a:t>
            </a:r>
            <a:r>
              <a:rPr lang="en-US" sz="2400" dirty="0" smtClean="0"/>
              <a:t> are polynomials</a:t>
            </a:r>
          </a:p>
          <a:p>
            <a:endParaRPr lang="en-US" sz="2400" dirty="0" smtClean="0"/>
          </a:p>
          <a:p>
            <a:r>
              <a:rPr lang="en-US" sz="2400" dirty="0"/>
              <a:t>Consider                           </a:t>
            </a:r>
            <a:r>
              <a:rPr lang="en-US" sz="2400" dirty="0" smtClean="0"/>
              <a:t>it’s </a:t>
            </a:r>
            <a:r>
              <a:rPr lang="en-US" sz="2400" dirty="0"/>
              <a:t>possible to express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as a sum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of simpler </a:t>
            </a:r>
            <a:r>
              <a:rPr lang="en-US" sz="2400" dirty="0"/>
              <a:t>fractions if the degree of </a:t>
            </a:r>
            <a:r>
              <a:rPr lang="en-US" sz="2400" i="1" dirty="0">
                <a:solidFill>
                  <a:srgbClr val="0000CC"/>
                </a:solidFill>
              </a:rPr>
              <a:t>P</a:t>
            </a:r>
            <a:r>
              <a:rPr lang="en-US" sz="2400" dirty="0"/>
              <a:t> is less </a:t>
            </a:r>
            <a:r>
              <a:rPr lang="en-US" sz="2400" dirty="0" smtClean="0"/>
              <a:t>than </a:t>
            </a:r>
            <a:r>
              <a:rPr lang="en-US" sz="2400" dirty="0"/>
              <a:t>the degree of </a:t>
            </a:r>
            <a:r>
              <a:rPr lang="en-US" sz="2400" i="1" dirty="0">
                <a:solidFill>
                  <a:srgbClr val="0000CC"/>
                </a:solidFill>
              </a:rPr>
              <a:t>Q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If the degree of </a:t>
            </a:r>
            <a:r>
              <a:rPr lang="en-US" sz="2400" i="1" dirty="0" smtClean="0">
                <a:solidFill>
                  <a:srgbClr val="0000CC"/>
                </a:solidFill>
              </a:rPr>
              <a:t>P</a:t>
            </a:r>
            <a:r>
              <a:rPr lang="en-US" sz="2400" dirty="0" smtClean="0"/>
              <a:t> is greater than the degree of </a:t>
            </a:r>
            <a:r>
              <a:rPr lang="en-US" sz="2400" i="1" dirty="0" smtClean="0">
                <a:solidFill>
                  <a:srgbClr val="0000CC"/>
                </a:solidFill>
              </a:rPr>
              <a:t>Q</a:t>
            </a:r>
            <a:r>
              <a:rPr lang="en-US" sz="2400" dirty="0" smtClean="0"/>
              <a:t>, we can divide </a:t>
            </a:r>
            <a:r>
              <a:rPr lang="en-US" sz="2400" i="1" dirty="0" smtClean="0">
                <a:solidFill>
                  <a:srgbClr val="0000CC"/>
                </a:solidFill>
              </a:rPr>
              <a:t>P</a:t>
            </a:r>
            <a:r>
              <a:rPr lang="en-US" sz="2400" dirty="0" smtClean="0"/>
              <a:t> by </a:t>
            </a:r>
            <a:r>
              <a:rPr lang="en-US" sz="2400" i="1" dirty="0" smtClean="0">
                <a:solidFill>
                  <a:srgbClr val="0000CC"/>
                </a:solidFill>
              </a:rPr>
              <a:t>Q</a:t>
            </a:r>
            <a:r>
              <a:rPr lang="en-US" sz="2400" dirty="0" smtClean="0"/>
              <a:t> to receive: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where the degree of </a:t>
            </a:r>
            <a:r>
              <a:rPr lang="en-US" sz="2400" i="1" dirty="0" smtClean="0">
                <a:solidFill>
                  <a:srgbClr val="0000CC"/>
                </a:solidFill>
              </a:rPr>
              <a:t>R</a:t>
            </a:r>
            <a:r>
              <a:rPr lang="en-US" sz="2400" dirty="0" smtClean="0"/>
              <a:t> is less than the degree of </a:t>
            </a:r>
            <a:r>
              <a:rPr lang="en-US" sz="2400" i="1" dirty="0" smtClean="0">
                <a:solidFill>
                  <a:srgbClr val="0000CC"/>
                </a:solidFill>
              </a:rPr>
              <a:t>Q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84475" y="1295400"/>
                <a:ext cx="1381212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𝑷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75" y="1295400"/>
                <a:ext cx="1381212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62169" y="4800600"/>
                <a:ext cx="2471831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𝑷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𝑸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𝑺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𝑸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169" y="4800600"/>
                <a:ext cx="2471831" cy="73314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57400" y="2169225"/>
                <a:ext cx="1626856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𝑷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𝑸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169225"/>
                <a:ext cx="1626856" cy="73314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192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9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Integrating rational functions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 smtClean="0"/>
              <a:t>Consider                           it’s </a:t>
            </a:r>
            <a:r>
              <a:rPr lang="en-US" sz="2400" dirty="0"/>
              <a:t>possible to express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as a sum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of simpler </a:t>
            </a:r>
            <a:r>
              <a:rPr lang="en-US" sz="2400" dirty="0"/>
              <a:t>fractions if the degree of </a:t>
            </a:r>
            <a:r>
              <a:rPr lang="en-US" sz="2400" i="1" dirty="0">
                <a:solidFill>
                  <a:srgbClr val="0000CC"/>
                </a:solidFill>
              </a:rPr>
              <a:t>P</a:t>
            </a:r>
            <a:r>
              <a:rPr lang="en-US" sz="2400" dirty="0"/>
              <a:t> is less </a:t>
            </a:r>
            <a:r>
              <a:rPr lang="en-US" sz="2400" dirty="0" smtClean="0"/>
              <a:t>than </a:t>
            </a:r>
            <a:r>
              <a:rPr lang="en-US" sz="2400" dirty="0"/>
              <a:t>the degree of </a:t>
            </a:r>
            <a:r>
              <a:rPr lang="en-US" sz="2400" i="1" dirty="0">
                <a:solidFill>
                  <a:srgbClr val="0000CC"/>
                </a:solidFill>
              </a:rPr>
              <a:t>Q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We can express </a:t>
            </a:r>
            <a:r>
              <a:rPr lang="en-US" sz="2400" i="1" dirty="0" smtClean="0">
                <a:solidFill>
                  <a:srgbClr val="0000CC"/>
                </a:solidFill>
              </a:rPr>
              <a:t>f</a:t>
            </a:r>
            <a:r>
              <a:rPr lang="en-US" sz="2400" dirty="0" smtClean="0"/>
              <a:t> as the following sum: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i="1" dirty="0" smtClean="0">
                <a:solidFill>
                  <a:srgbClr val="0000CC"/>
                </a:solidFill>
              </a:rPr>
              <a:t>F</a:t>
            </a:r>
            <a:r>
              <a:rPr lang="en-US" sz="2400" i="1" baseline="-25000" dirty="0" smtClean="0">
                <a:solidFill>
                  <a:srgbClr val="0000CC"/>
                </a:solidFill>
              </a:rPr>
              <a:t>1</a:t>
            </a:r>
            <a:r>
              <a:rPr lang="en-US" sz="2400" i="1" dirty="0" smtClean="0">
                <a:solidFill>
                  <a:srgbClr val="0000CC"/>
                </a:solidFill>
              </a:rPr>
              <a:t>(x), F</a:t>
            </a:r>
            <a:r>
              <a:rPr lang="en-US" sz="2400" i="1" baseline="-25000" dirty="0" smtClean="0">
                <a:solidFill>
                  <a:srgbClr val="0000CC"/>
                </a:solidFill>
              </a:rPr>
              <a:t>2</a:t>
            </a:r>
            <a:r>
              <a:rPr lang="en-US" sz="2400" i="1" dirty="0" smtClean="0">
                <a:solidFill>
                  <a:srgbClr val="0000CC"/>
                </a:solidFill>
              </a:rPr>
              <a:t>(x), …,</a:t>
            </a:r>
            <a:r>
              <a:rPr lang="en-US" sz="2400" i="1" dirty="0" err="1" smtClean="0">
                <a:solidFill>
                  <a:srgbClr val="0000CC"/>
                </a:solidFill>
              </a:rPr>
              <a:t>F</a:t>
            </a:r>
            <a:r>
              <a:rPr lang="en-US" sz="2400" i="1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2400" i="1" dirty="0" smtClean="0">
                <a:solidFill>
                  <a:srgbClr val="0000CC"/>
                </a:solidFill>
              </a:rPr>
              <a:t>(x)</a:t>
            </a:r>
            <a:r>
              <a:rPr lang="en-US" sz="2400" dirty="0" smtClean="0"/>
              <a:t> are rational functions of the form: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             or         </a:t>
            </a:r>
            <a:br>
              <a:rPr lang="en-US" sz="2400" dirty="0" smtClean="0"/>
            </a:br>
            <a:r>
              <a:rPr lang="en-US" sz="2400" dirty="0" smtClean="0"/>
              <a:t>                          </a:t>
            </a:r>
            <a:endParaRPr lang="en-US" sz="2400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18271" y="2743200"/>
                <a:ext cx="5163529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𝑷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𝑸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)+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)+…+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271" y="2743200"/>
                <a:ext cx="5163529" cy="73314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57400" y="580900"/>
                <a:ext cx="1626856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𝑷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𝑸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80900"/>
                <a:ext cx="1626856" cy="73314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00200" y="4372251"/>
                <a:ext cx="1344855" cy="728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𝒂𝒙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𝒌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72251"/>
                <a:ext cx="1344855" cy="7280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36745" y="4367150"/>
                <a:ext cx="2051395" cy="728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𝑨𝒙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𝒃𝒙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𝒄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𝒍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745" y="4367150"/>
                <a:ext cx="2051395" cy="7280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812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6" grpId="0"/>
      <p:bldP spid="7" grpId="0"/>
      <p:bldP spid="8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Integrating rational functions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 smtClean="0"/>
              <a:t>To find the decomposition form of                          the first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step is to factor </a:t>
            </a:r>
            <a:r>
              <a:rPr lang="en-US" sz="2400" i="1" dirty="0" smtClean="0">
                <a:solidFill>
                  <a:srgbClr val="0000CC"/>
                </a:solidFill>
              </a:rPr>
              <a:t>Q(x)</a:t>
            </a:r>
            <a:r>
              <a:rPr lang="en-US" sz="2400" dirty="0" smtClean="0"/>
              <a:t> completely into linear or irreducible quadratic factors.</a:t>
            </a:r>
          </a:p>
          <a:p>
            <a:r>
              <a:rPr lang="en-US" sz="2400" dirty="0" smtClean="0"/>
              <a:t>After this step, </a:t>
            </a:r>
            <a:r>
              <a:rPr lang="en-US" sz="2400" i="1" dirty="0" smtClean="0">
                <a:solidFill>
                  <a:srgbClr val="0000CC"/>
                </a:solidFill>
              </a:rPr>
              <a:t>Q(x)</a:t>
            </a:r>
            <a:r>
              <a:rPr lang="en-US" sz="2400" dirty="0" smtClean="0"/>
              <a:t> is expressed as a product of distinct factor of the form: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Then the following rules can be applied: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                      </a:t>
            </a:r>
            <a:br>
              <a:rPr lang="en-US" sz="2400" dirty="0" smtClean="0"/>
            </a:br>
            <a:r>
              <a:rPr lang="en-US" sz="2400" dirty="0" smtClean="0"/>
              <a:t>                          </a:t>
            </a:r>
            <a:endParaRPr lang="en-US" sz="2400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42724" y="3124200"/>
                <a:ext cx="3900876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𝒂𝒙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𝒃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𝒎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𝒐𝒓</m:t>
                    </m:r>
                    <m:r>
                      <a:rPr lang="en-US" sz="2000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    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𝒃𝒙</m:t>
                        </m:r>
                        <m:r>
                          <a:rPr lang="en-US" sz="2000" b="1" i="1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𝒄</m:t>
                        </m:r>
                        <m:r>
                          <a:rPr lang="en-US" sz="2000" b="1" i="1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724" y="3124200"/>
                <a:ext cx="3900876" cy="407099"/>
              </a:xfrm>
              <a:prstGeom prst="rect">
                <a:avLst/>
              </a:prstGeom>
              <a:blipFill rotWithShape="1">
                <a:blip r:embed="rId2"/>
                <a:stretch>
                  <a:fillRect l="-62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81600" y="533400"/>
                <a:ext cx="1626856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𝑷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𝑸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33400"/>
                <a:ext cx="1626856" cy="73314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4290950"/>
            <a:ext cx="80200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0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Integrating rational functions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 smtClean="0"/>
              <a:t>Then the following rules can be applied: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                      </a:t>
            </a:r>
            <a:br>
              <a:rPr lang="en-US" sz="2400" dirty="0" smtClean="0"/>
            </a:br>
            <a:r>
              <a:rPr lang="en-US" sz="2400" dirty="0" smtClean="0"/>
              <a:t>                          </a:t>
            </a:r>
            <a:endParaRPr lang="en-US" sz="2400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8763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71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Integrating rational </a:t>
            </a:r>
            <a:r>
              <a:rPr lang="en-US" dirty="0" smtClean="0"/>
              <a:t>functions: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 smtClean="0"/>
              <a:t>Evaluate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We factor the denominator as: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Applying linear factors rule, we have: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To determine A, B and C: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39857" y="533400"/>
                <a:ext cx="2608343" cy="90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57" y="533400"/>
                <a:ext cx="2608343" cy="9021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2079" y="2298294"/>
                <a:ext cx="6483121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79" y="2298294"/>
                <a:ext cx="6483121" cy="439736"/>
              </a:xfrm>
              <a:prstGeom prst="rect">
                <a:avLst/>
              </a:prstGeom>
              <a:blipFill rotWithShape="1">
                <a:blip r:embed="rId3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0" y="3217864"/>
                <a:ext cx="6764993" cy="772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)(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17864"/>
                <a:ext cx="6764993" cy="77239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4741864"/>
                <a:ext cx="6927987" cy="1645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𝑩𝒙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e>
                      </m:d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864"/>
                <a:ext cx="6927987" cy="16451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043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9" grpId="0"/>
      <p:bldP spid="8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Integrating rational </a:t>
            </a:r>
            <a:r>
              <a:rPr lang="en-US" dirty="0" smtClean="0"/>
              <a:t>functions: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 smtClean="0"/>
              <a:t>Evaluate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To determine A, B and C: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Thus,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39857" y="533400"/>
                <a:ext cx="2608343" cy="90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57" y="533400"/>
                <a:ext cx="2608343" cy="9021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0" y="3581400"/>
                <a:ext cx="6843860" cy="1504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den>
                          </m:f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e>
                              </m:d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𝟏𝟎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𝒍𝒏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𝟏𝟎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𝒍𝒏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𝟏𝟎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𝒍𝒏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81400"/>
                <a:ext cx="6843860" cy="15048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2317206"/>
                <a:ext cx="2917850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;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;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17206"/>
                <a:ext cx="2917850" cy="6705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606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9" grpId="0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39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Integration </a:t>
            </a:r>
            <a:b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</a:b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strategies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891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Integration method overview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Methods for approaching integration problems:</a:t>
            </a:r>
          </a:p>
          <a:p>
            <a:pPr marL="914400" lvl="1" indent="-514350" eaLnBrk="1" hangingPunct="1">
              <a:buFont typeface="+mj-lt"/>
              <a:buAutoNum type="arabicPeriod"/>
            </a:pPr>
            <a:r>
              <a:rPr lang="en-US" sz="2400" dirty="0" smtClean="0"/>
              <a:t>Technology – use a </a:t>
            </a:r>
            <a:r>
              <a:rPr lang="en-US" sz="2400" dirty="0" smtClean="0">
                <a:solidFill>
                  <a:srgbClr val="0000CC"/>
                </a:solidFill>
              </a:rPr>
              <a:t>CAS</a:t>
            </a:r>
            <a:r>
              <a:rPr lang="en-US" sz="2400" dirty="0"/>
              <a:t> </a:t>
            </a:r>
            <a:r>
              <a:rPr lang="en-US" sz="2400" dirty="0" smtClean="0"/>
              <a:t>(Computer Algebra System) program to evaluate (or approximate) complicated integrals</a:t>
            </a:r>
          </a:p>
          <a:p>
            <a:pPr marL="914400" lvl="1" indent="-514350" eaLnBrk="1" hangingPunct="1">
              <a:buFont typeface="+mj-lt"/>
              <a:buAutoNum type="arabicPeriod"/>
            </a:pPr>
            <a:r>
              <a:rPr lang="en-US" sz="2400" dirty="0" smtClean="0"/>
              <a:t>Tables – are used prior to the development of </a:t>
            </a:r>
            <a:r>
              <a:rPr lang="en-US" sz="2400" dirty="0" smtClean="0">
                <a:solidFill>
                  <a:srgbClr val="0000CC"/>
                </a:solidFill>
              </a:rPr>
              <a:t>CAS</a:t>
            </a:r>
            <a:r>
              <a:rPr lang="en-US" sz="2400" dirty="0" smtClean="0"/>
              <a:t> program. </a:t>
            </a:r>
          </a:p>
          <a:p>
            <a:pPr marL="914400" lvl="1" indent="-514350" eaLnBrk="1" hangingPunct="1">
              <a:buFont typeface="+mj-lt"/>
              <a:buAutoNum type="arabicPeriod"/>
            </a:pPr>
            <a:r>
              <a:rPr lang="en-US" sz="2400" b="1" dirty="0" smtClean="0">
                <a:solidFill>
                  <a:srgbClr val="0000CC"/>
                </a:solidFill>
              </a:rPr>
              <a:t>Transformation methods</a:t>
            </a:r>
            <a:r>
              <a:rPr lang="en-US" sz="2400" dirty="0" smtClean="0"/>
              <a:t> – convert unfamiliar integrals into familiar integrals</a:t>
            </a:r>
          </a:p>
          <a:p>
            <a:pPr marL="1314450" lvl="2" indent="-514350" eaLnBrk="1" hangingPunct="1"/>
            <a:r>
              <a:rPr lang="en-US" sz="2000" dirty="0" smtClean="0"/>
              <a:t>u-substitutions, Integration by parts</a:t>
            </a:r>
          </a:p>
          <a:p>
            <a:pPr marL="1314450" lvl="2" indent="-514350" eaLnBrk="1" hangingPunct="1"/>
            <a:r>
              <a:rPr lang="en-US" sz="2000" dirty="0" smtClean="0"/>
              <a:t>algebraic manipulation, other methods</a:t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/>
            <a:r>
              <a:rPr lang="en-US" sz="2800" dirty="0" smtClean="0"/>
              <a:t>A review of familiar integral formulas</a:t>
            </a:r>
          </a:p>
          <a:p>
            <a:pPr lvl="1" eaLnBrk="1" hangingPunct="1"/>
            <a:r>
              <a:rPr lang="en-US" sz="2400" b="1" dirty="0" smtClean="0">
                <a:solidFill>
                  <a:srgbClr val="0000CC"/>
                </a:solidFill>
              </a:rPr>
              <a:t>See textbook page 489.</a:t>
            </a:r>
          </a:p>
          <a:p>
            <a:pPr eaLnBrk="1" hangingPunct="1"/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570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Integration strategies</a:t>
            </a:r>
            <a:endParaRPr lang="vi-VN" sz="26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914400"/>
            <a:ext cx="8399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Strategy </a:t>
            </a:r>
            <a:r>
              <a:rPr lang="en-US" sz="2400" dirty="0"/>
              <a:t>to use for determining the correct technique to use when faced with an integral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Check our course website for the reference link.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9209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41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Improper integrals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916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Self Learning</a:t>
            </a:r>
            <a:endParaRPr lang="vi-VN" smtClean="0"/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Read textbook Chapter 7, Section 7.8 – (page 547-553).</a:t>
            </a:r>
            <a:endParaRPr lang="vi-VN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F56FDA08-3BDF-46E0-92A5-4CCAD2C2EF41}" type="slidenum">
              <a:rPr lang="en-US">
                <a:solidFill>
                  <a:schemeClr val="bg1"/>
                </a:solidFill>
              </a:rPr>
              <a:pPr eaLnBrk="1" hangingPunct="1"/>
              <a:t>42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373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  <a:endParaRPr lang="vi-VN" smtClean="0"/>
          </a:p>
        </p:txBody>
      </p:sp>
      <p:sp>
        <p:nvSpPr>
          <p:cNvPr id="4301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Introduce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 smtClean="0"/>
              <a:t>various techniques to evaluate integrals.</a:t>
            </a:r>
          </a:p>
          <a:p>
            <a:pPr lvl="1" eaLnBrk="1" hangingPunct="1"/>
            <a:r>
              <a:rPr lang="en-US" sz="2400" dirty="0" smtClean="0"/>
              <a:t>Focus on transformation methods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Integration by parts:</a:t>
            </a:r>
          </a:p>
          <a:p>
            <a:pPr marL="457200" lvl="1" indent="0" eaLnBrk="1" hangingPunct="1"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Trigonometric integrals and Trigonometric substitution</a:t>
            </a:r>
            <a:br>
              <a:rPr lang="en-US" sz="2400" dirty="0" smtClean="0"/>
            </a:br>
            <a:endParaRPr lang="en-US" sz="2000" dirty="0" smtClean="0"/>
          </a:p>
          <a:p>
            <a:pPr eaLnBrk="1" hangingPunct="1"/>
            <a:r>
              <a:rPr lang="en-US" sz="2400" dirty="0" smtClean="0"/>
              <a:t>Integrating rational functions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Improper integrals</a:t>
            </a:r>
            <a:endParaRPr lang="vi-VN" sz="2400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33BC1FE2-0CD3-49DE-8520-23CBCD57E428}" type="slidenum">
              <a:rPr lang="en-US">
                <a:solidFill>
                  <a:schemeClr val="bg1"/>
                </a:solidFill>
              </a:rPr>
              <a:pPr eaLnBrk="1" hangingPunct="1"/>
              <a:t>43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319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Homework</a:t>
            </a:r>
            <a:endParaRPr lang="vi-VN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3581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Problem Set 8:</a:t>
            </a:r>
          </a:p>
          <a:p>
            <a:pPr lvl="1" eaLnBrk="1" hangingPunct="1"/>
            <a:r>
              <a:rPr lang="en-US" dirty="0" smtClean="0"/>
              <a:t>Read sections 7.1 - 7.5, 7.8 in Chapter 7. Test with some exercises at the end of each section (students should do as much as possible)</a:t>
            </a:r>
          </a:p>
          <a:p>
            <a:pPr lvl="1" eaLnBrk="1" hangingPunct="1"/>
            <a:r>
              <a:rPr lang="en-US" dirty="0" smtClean="0"/>
              <a:t>Read Study guide for topic 8.</a:t>
            </a:r>
          </a:p>
          <a:p>
            <a:pPr lvl="1" eaLnBrk="1" hangingPunct="1"/>
            <a:r>
              <a:rPr lang="en-US" dirty="0" smtClean="0"/>
              <a:t>All related exercises in textbook page 557-559 (chapter 8 review exercise).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1BEF2B82-CB9D-4FB5-BA28-CBA9757933D6}" type="slidenum">
              <a:rPr lang="en-US">
                <a:solidFill>
                  <a:schemeClr val="bg1"/>
                </a:solidFill>
              </a:rPr>
              <a:pPr eaLnBrk="1" hangingPunct="1"/>
              <a:t>44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572000"/>
            <a:ext cx="8839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2000" b="1" kern="0" dirty="0">
                <a:solidFill>
                  <a:srgbClr val="0000CC"/>
                </a:solidFill>
                <a:latin typeface="+mn-lt"/>
                <a:cs typeface="+mn-cs"/>
              </a:rPr>
              <a:t>References</a:t>
            </a:r>
          </a:p>
          <a:p>
            <a:pPr marL="342900" indent="-342900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2000" kern="0" dirty="0">
                <a:latin typeface="+mn-lt"/>
                <a:cs typeface="+mn-cs"/>
              </a:rPr>
              <a:t>[1] H. Anton, I. </a:t>
            </a:r>
            <a:r>
              <a:rPr lang="en-US" sz="2000" kern="0" dirty="0" err="1">
                <a:latin typeface="+mn-lt"/>
                <a:cs typeface="+mn-cs"/>
              </a:rPr>
              <a:t>Bivens</a:t>
            </a:r>
            <a:r>
              <a:rPr lang="en-US" sz="2000" kern="0" dirty="0">
                <a:latin typeface="+mn-lt"/>
                <a:cs typeface="+mn-cs"/>
              </a:rPr>
              <a:t>, S. Davis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i="1" kern="0" dirty="0">
                <a:solidFill>
                  <a:srgbClr val="0000CC"/>
                </a:solidFill>
                <a:latin typeface="+mn-lt"/>
                <a:cs typeface="+mn-cs"/>
              </a:rPr>
              <a:t>Calculus - Early </a:t>
            </a:r>
            <a:r>
              <a:rPr lang="en-US" sz="2000" i="1" kern="0" dirty="0" err="1">
                <a:solidFill>
                  <a:srgbClr val="0000CC"/>
                </a:solidFill>
                <a:latin typeface="+mn-lt"/>
                <a:cs typeface="+mn-cs"/>
              </a:rPr>
              <a:t>Transcendentals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kern="0" dirty="0">
                <a:latin typeface="+mn-lt"/>
                <a:cs typeface="+mn-cs"/>
              </a:rPr>
              <a:t>9</a:t>
            </a:r>
            <a:r>
              <a:rPr lang="vi-VN" sz="2000" kern="0" baseline="30000" dirty="0">
                <a:latin typeface="+mn-lt"/>
                <a:cs typeface="+mn-cs"/>
              </a:rPr>
              <a:t>th</a:t>
            </a:r>
            <a:r>
              <a:rPr lang="vi-VN" sz="2000" kern="0" dirty="0">
                <a:latin typeface="+mn-lt"/>
                <a:cs typeface="+mn-cs"/>
              </a:rPr>
              <a:t> Ed</a:t>
            </a:r>
            <a:r>
              <a:rPr lang="en-US" sz="2000" kern="0" dirty="0">
                <a:latin typeface="+mn-lt"/>
                <a:cs typeface="+mn-cs"/>
              </a:rPr>
              <a:t>.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kern="0" dirty="0">
                <a:latin typeface="+mn-lt"/>
                <a:cs typeface="+mn-cs"/>
              </a:rPr>
              <a:t>MA, USA: John Wiley &amp; Sons</a:t>
            </a:r>
            <a:r>
              <a:rPr lang="vi-VN" sz="2000" kern="0" dirty="0">
                <a:latin typeface="+mn-lt"/>
                <a:cs typeface="+mn-cs"/>
              </a:rPr>
              <a:t>,</a:t>
            </a:r>
            <a:r>
              <a:rPr lang="en-US" sz="2000" kern="0" dirty="0">
                <a:latin typeface="+mn-lt"/>
                <a:cs typeface="+mn-cs"/>
              </a:rPr>
              <a:t> Inc.,</a:t>
            </a:r>
            <a:r>
              <a:rPr lang="vi-VN" sz="2000" kern="0" dirty="0">
                <a:latin typeface="+mn-lt"/>
                <a:cs typeface="+mn-cs"/>
              </a:rPr>
              <a:t> 20</a:t>
            </a:r>
            <a:r>
              <a:rPr lang="en-US" sz="2000" kern="0" dirty="0">
                <a:latin typeface="+mn-lt"/>
                <a:cs typeface="+mn-cs"/>
              </a:rPr>
              <a:t>09</a:t>
            </a:r>
            <a:r>
              <a:rPr lang="vi-VN" sz="2000" kern="0" dirty="0">
                <a:latin typeface="+mn-lt"/>
                <a:cs typeface="+mn-cs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003399"/>
              </a:buClr>
              <a:defRPr/>
            </a:pPr>
            <a:endParaRPr lang="en-US" sz="3200" kern="0" dirty="0">
              <a:solidFill>
                <a:srgbClr val="FF000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Integration By parts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952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Integration by parts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400" dirty="0" smtClean="0"/>
              <a:t>A method to evaluate the integrals of the form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   </a:t>
            </a:r>
            <a:r>
              <a:rPr lang="en-US" sz="2400" dirty="0"/>
              <a:t>by using the Product Rule for </a:t>
            </a:r>
            <a:r>
              <a:rPr lang="en-US" sz="2400" dirty="0" smtClean="0"/>
              <a:t>differentiation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Recall to the </a:t>
            </a:r>
            <a:r>
              <a:rPr lang="en-US" sz="2400" dirty="0" smtClean="0">
                <a:solidFill>
                  <a:srgbClr val="0000CC"/>
                </a:solidFill>
              </a:rPr>
              <a:t>Product Rule</a:t>
            </a:r>
            <a:r>
              <a:rPr lang="en-US" sz="2400" dirty="0" smtClean="0"/>
              <a:t> for differentiation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We can express this equation in integral form as:</a:t>
            </a:r>
            <a:endParaRPr lang="en-US" sz="2400" dirty="0"/>
          </a:p>
          <a:p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1242950"/>
                <a:ext cx="1854289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42950"/>
                <a:ext cx="1854289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2743200"/>
                <a:ext cx="4698979" cy="67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43200"/>
                <a:ext cx="4698979" cy="67691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575" y="3931794"/>
                <a:ext cx="9067800" cy="1707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𝒈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⇔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5" y="3931794"/>
                <a:ext cx="9067800" cy="17070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499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Integration </a:t>
            </a:r>
            <a:r>
              <a:rPr lang="en-US" dirty="0"/>
              <a:t>by parts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400" dirty="0" smtClean="0"/>
              <a:t>It is perhaps easier to remember if we use the following notation.</a:t>
            </a:r>
          </a:p>
          <a:p>
            <a:r>
              <a:rPr lang="en-US" sz="2400" dirty="0" smtClean="0"/>
              <a:t>Let </a:t>
            </a:r>
            <a:r>
              <a:rPr lang="en-US" sz="2400" i="1" dirty="0" smtClean="0">
                <a:solidFill>
                  <a:srgbClr val="0000CC"/>
                </a:solidFill>
              </a:rPr>
              <a:t>u=f(x)</a:t>
            </a:r>
            <a:r>
              <a:rPr lang="en-US" sz="2400" dirty="0" smtClean="0"/>
              <a:t> and </a:t>
            </a:r>
            <a:r>
              <a:rPr lang="en-US" sz="2400" i="1" dirty="0" smtClean="0">
                <a:solidFill>
                  <a:srgbClr val="0000CC"/>
                </a:solidFill>
              </a:rPr>
              <a:t>v=g(x)</a:t>
            </a:r>
          </a:p>
          <a:p>
            <a:r>
              <a:rPr lang="en-US" sz="2400" dirty="0" smtClean="0"/>
              <a:t>Then,</a:t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0000CC"/>
                </a:solidFill>
              </a:rPr>
              <a:t>du=f’(x)dx</a:t>
            </a:r>
            <a:r>
              <a:rPr lang="en-US" sz="2400" dirty="0" smtClean="0"/>
              <a:t>  and </a:t>
            </a:r>
            <a:r>
              <a:rPr lang="en-US" sz="2400" i="1" dirty="0" smtClean="0">
                <a:solidFill>
                  <a:srgbClr val="0000CC"/>
                </a:solidFill>
              </a:rPr>
              <a:t>dv=g’(x)dx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 smtClean="0"/>
              <a:t>The integration by parts formula becomes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67411" y="3657600"/>
                <a:ext cx="2795189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𝒖𝒅𝒗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𝒖𝒗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 − 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𝒗𝒅𝒖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411" y="3657600"/>
                <a:ext cx="2795189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905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Integration by </a:t>
            </a:r>
            <a:r>
              <a:rPr lang="en-US" dirty="0" smtClean="0"/>
              <a:t>parts 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400" dirty="0" smtClean="0"/>
              <a:t>Evaluate</a:t>
            </a:r>
          </a:p>
          <a:p>
            <a:endParaRPr lang="en-US" sz="2400" dirty="0"/>
          </a:p>
          <a:p>
            <a:r>
              <a:rPr lang="en-US" sz="2400" u="sng" dirty="0" smtClean="0"/>
              <a:t>Solution</a:t>
            </a:r>
            <a:r>
              <a:rPr lang="en-US" sz="2400" dirty="0" smtClean="0"/>
              <a:t>: </a:t>
            </a:r>
            <a:endParaRPr lang="en-US" sz="2400" dirty="0"/>
          </a:p>
          <a:p>
            <a:r>
              <a:rPr lang="en-US" sz="2400" dirty="0" smtClean="0"/>
              <a:t>Let </a:t>
            </a:r>
            <a:r>
              <a:rPr lang="en-US" sz="2400" i="1" dirty="0" smtClean="0">
                <a:solidFill>
                  <a:srgbClr val="0000CC"/>
                </a:solidFill>
              </a:rPr>
              <a:t>u=x</a:t>
            </a:r>
            <a:r>
              <a:rPr lang="en-US" sz="2400" dirty="0" smtClean="0"/>
              <a:t>   and    </a:t>
            </a:r>
            <a:r>
              <a:rPr lang="en-US" sz="2400" i="1" dirty="0" smtClean="0">
                <a:solidFill>
                  <a:srgbClr val="0000CC"/>
                </a:solidFill>
              </a:rPr>
              <a:t>dv=</a:t>
            </a:r>
            <a:r>
              <a:rPr lang="en-US" sz="2400" i="1" dirty="0" err="1" smtClean="0">
                <a:solidFill>
                  <a:srgbClr val="0000CC"/>
                </a:solidFill>
              </a:rPr>
              <a:t>sinxdx</a:t>
            </a:r>
            <a:r>
              <a:rPr lang="en-US" sz="2400" i="1" dirty="0" smtClean="0">
                <a:solidFill>
                  <a:srgbClr val="0000CC"/>
                </a:solidFill>
              </a:rPr>
              <a:t/>
            </a:r>
            <a:br>
              <a:rPr lang="en-US" sz="2400" i="1" dirty="0" smtClean="0">
                <a:solidFill>
                  <a:srgbClr val="0000CC"/>
                </a:solidFill>
              </a:rPr>
            </a:br>
            <a:r>
              <a:rPr lang="en-US" sz="2400" dirty="0" smtClean="0"/>
              <a:t>Then,</a:t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0000CC"/>
                </a:solidFill>
              </a:rPr>
              <a:t>du=dx</a:t>
            </a:r>
            <a:r>
              <a:rPr lang="en-US" sz="2400" dirty="0" smtClean="0"/>
              <a:t>   and 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Applying integration by parts formula</a:t>
            </a:r>
            <a:r>
              <a:rPr lang="en-US" sz="2400" dirty="0"/>
              <a:t>	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3824" y="704600"/>
                <a:ext cx="1501950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𝒙𝒔𝒊𝒏𝒙𝒅𝒙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24" y="704600"/>
                <a:ext cx="1501950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0" y="2657980"/>
                <a:ext cx="2923429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𝒔𝒊𝒏𝒙𝒅𝒙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𝒄𝒐𝒔𝒙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657980"/>
                <a:ext cx="2923429" cy="899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4202754"/>
                <a:ext cx="7374198" cy="1207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𝒙𝒔𝒊𝒏𝒙𝒅𝒙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𝒖𝒅𝒗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𝒖𝒗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 − 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𝒗𝒅𝒖</m:t>
                              </m:r>
                            </m:e>
                          </m:nary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𝒙𝒄𝒐𝒔𝒙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𝒄𝒐𝒔𝒙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𝒙𝒄𝒐𝒔𝒙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𝒔𝒊𝒏𝒙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02754"/>
                <a:ext cx="7374198" cy="12074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80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Integration by </a:t>
            </a:r>
            <a:r>
              <a:rPr lang="en-US" dirty="0" smtClean="0"/>
              <a:t>parts: How to choose u and dv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800" dirty="0"/>
              <a:t>Our aim in using integration by parts is </a:t>
            </a:r>
            <a:r>
              <a:rPr lang="en-US" sz="2800" dirty="0" smtClean="0">
                <a:solidFill>
                  <a:srgbClr val="0000CC"/>
                </a:solidFill>
              </a:rPr>
              <a:t>to </a:t>
            </a:r>
            <a:r>
              <a:rPr lang="en-US" sz="2800" dirty="0">
                <a:solidFill>
                  <a:srgbClr val="0000CC"/>
                </a:solidFill>
              </a:rPr>
              <a:t>obtain a simpler integral</a:t>
            </a:r>
            <a:r>
              <a:rPr lang="en-US" sz="2800" dirty="0"/>
              <a:t> than the one </a:t>
            </a:r>
            <a:r>
              <a:rPr lang="en-US" sz="2800" dirty="0" smtClean="0"/>
              <a:t>we </a:t>
            </a:r>
            <a:r>
              <a:rPr lang="en-US" sz="2800" dirty="0"/>
              <a:t>started with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  <a:p>
            <a:pPr lvl="1"/>
            <a:r>
              <a:rPr lang="en-US" sz="2400" dirty="0" smtClean="0"/>
              <a:t>In the example, we started with                   </a:t>
            </a:r>
          </a:p>
          <a:p>
            <a:pPr lvl="1"/>
            <a:r>
              <a:rPr lang="en-US" sz="2400" dirty="0" smtClean="0"/>
              <a:t>By choosing </a:t>
            </a:r>
            <a:r>
              <a:rPr lang="en-US" sz="2400" i="1" dirty="0" smtClean="0">
                <a:solidFill>
                  <a:srgbClr val="0000CC"/>
                </a:solidFill>
              </a:rPr>
              <a:t>u=x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0000CC"/>
                </a:solidFill>
              </a:rPr>
              <a:t>dv=</a:t>
            </a:r>
            <a:r>
              <a:rPr lang="en-US" sz="2400" i="1" dirty="0" err="1" smtClean="0">
                <a:solidFill>
                  <a:srgbClr val="0000CC"/>
                </a:solidFill>
              </a:rPr>
              <a:t>sinxdx</a:t>
            </a:r>
            <a:r>
              <a:rPr lang="en-US" sz="2400" dirty="0" smtClean="0"/>
              <a:t> and applying integration by parts formula we expressed it in term of a </a:t>
            </a:r>
            <a:r>
              <a:rPr lang="en-US" sz="2400" dirty="0" smtClean="0">
                <a:solidFill>
                  <a:srgbClr val="0000CC"/>
                </a:solidFill>
              </a:rPr>
              <a:t>simpler integral</a:t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endParaRPr lang="en-US" sz="2400" dirty="0" smtClean="0">
              <a:solidFill>
                <a:srgbClr val="0000CC"/>
              </a:solidFill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57800" y="1843530"/>
                <a:ext cx="1501950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𝒙𝒔𝒊𝒏𝒙𝒅𝒙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843530"/>
                <a:ext cx="1501950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0200" y="3215130"/>
                <a:ext cx="1370503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𝒄𝒐𝒔𝒙𝒅𝒙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215130"/>
                <a:ext cx="1370503" cy="899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6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latexsym}&#10;\usepackage{amsbsy}&#10;\usepackage{amssymb}&#10;\newcommand{\Tr}{\mbox{Trace}}&#10;\newcommand{\tr}{\mbox{Tr}}&#10;\newcommand{\stl}{\mbox{subject to}}&#10;\newcommand{\sts}{\mbox{s.t.}}&#10;\newcommand{\boldsym}[1]{\mbox{\boldmath$#1$}}&#10;\newcommand{\ugamma}{\underline{\gamma}}&#10;\newcommand{\bgamma}{\bar{\gamma}}&#10;\newcommand{\clL}{{\cal L}}&#10;\newcommand{\R}{\mbox{\boldmath$R$}}&#10;\newcommand{\bE}{{\bf E}}&#10;\newcommand{\req}[1]{(\ref{#1})}&#10;\newcommand{\wh}[1]{\widehat{#1}}&#10;\newcommand{\V}{\mbox{vert}}&#10;\newcommand{\bR}{\widehat{R}}&#10;\newcommand{\bS}{\widehat{S}}&#10;\def\bmatrix#1{\left[\matrix{#1}\right]}&#10;\newcommand{\tL}{\tilde{L}}&#10;\newcommand{\tD}{\tilde{D}}&#10;\newcommand{\clD}{{\cal D}}&#10;\newcommand{\clE}{{\cal E}}&#10;\newcommand{\lm}{\lambda_{\min}}&#10;\newcommand{\ds}{\displaystyle}&#10;\newcommand{\n}{\noindent}&#10;\newcommand{\clA}{{\cal A}}&#10;\newcommand{\tclA}{\tilde{\cal A}}&#10;\newcommand{\clM}{{\cal M}}&#10;\newcommand{\clF}{{\cal F}}&#10;\newcommand{\clN}{{\cal N}}&#10;\newcommand{\clH}{{\cal H}}&#10;\newcommand{\clC}{{\cal C}}&#10;\newcommand{\clB}{{\cal B}}&#10;\newcommand{\clP}{{\cal P}}&#10;\newcommand{\clS}{{\cal S}}&#10;\newcommand{\clR}{{\cal R}}&#10;\newcommand{\clT}{{\cal T}}&#10;\newcommand{\clK}{{\cal K}}&#10;\newcommand{\non}{\nonumber}&#10;\newcommand{\qed}{\mbox{}\hfill$\Box$&#10;\vskip 3mm}&#10;\newcommand{\qedb}{\mbox{}\hfill$\blacksquare$&#10;\vskip 3mm}&#10;%\end{flushright}&#10;\newtheorem{myth}{Theorem}&#10;\newtheorem{mypro}{Proposition}&#10;\newtheorem{mylem}{Lemma}&#10;\newtheorem{mycor}{Corollary}&#10;\newcommand{\co}{\mbox{conv}}&#10;\newcommand{\cone}{\mbox{cone}}&#10;\newcommand{\all}{\forall}&#10;\newcommand{\clV}{{\cal V}}&#10;\newcommand{\varep}{\varepsilon}&#10;\newcommand{\la}{\langle}&#10;\newcommand{\ra}{\rangle}&#10;\newcommand{\basig}{\bar{\Sigma}}&#10;\newcommand{\Prf}{{\it Proof: \ }}&#10;\newcommand{\vs}{\\ \vskip 1pt \noindent}&#10;%\newcommand{\clP}{{\cal P}}&#10;\newcommand{\bp}{\bar{p}}&#10;\newcommand{\bq}{\bar{q}}&#10;\newcommand{\dist}{{\rm dist}}&#10;\newcommand{\acos}{{\sf arc cos}}&#10;&#10;\begin{document}&#10;&#10;\end{document}&#10;"/>
  <p:tag name="TEX2PS" val="latex $(base).tex; dvips -D $(res) -E -o $(base).ps $(base).dvi"/>
  <p:tag name="EXTERNALEDITCOMMAND" val="notepad %"/>
  <p:tag name="GHOSTSCRIPTCOMMAND" val="C:\gs\gs8.14\bin\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785"/>
  <p:tag name="DEFAULTHEIGHT" val="417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20584</TotalTime>
  <Words>857</Words>
  <Application>Microsoft Office PowerPoint</Application>
  <PresentationFormat>On-screen Show (4:3)</PresentationFormat>
  <Paragraphs>331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Cambria Math</vt:lpstr>
      <vt:lpstr>Custom Design</vt:lpstr>
      <vt:lpstr>PowerPoint Presentation</vt:lpstr>
      <vt:lpstr>Contents</vt:lpstr>
      <vt:lpstr>PowerPoint Presentation</vt:lpstr>
      <vt:lpstr>Integration method overview</vt:lpstr>
      <vt:lpstr>PowerPoint Presentation</vt:lpstr>
      <vt:lpstr>Integration by parts</vt:lpstr>
      <vt:lpstr>Integration by parts</vt:lpstr>
      <vt:lpstr>Integration by parts : Example</vt:lpstr>
      <vt:lpstr>Integration by parts: How to choose u and dv</vt:lpstr>
      <vt:lpstr>Integration by parts: How to choose u and dv</vt:lpstr>
      <vt:lpstr>Integration by parts: How to choose u and dv</vt:lpstr>
      <vt:lpstr>Integration by parts: Example</vt:lpstr>
      <vt:lpstr>Integration by parts: Example</vt:lpstr>
      <vt:lpstr>Integration by parts: Example</vt:lpstr>
      <vt:lpstr>Integration by parts: Example</vt:lpstr>
      <vt:lpstr>Integration by parts: Example</vt:lpstr>
      <vt:lpstr>Definite integrals by parts</vt:lpstr>
      <vt:lpstr>PowerPoint Presentation</vt:lpstr>
      <vt:lpstr>Trigonometric integrals</vt:lpstr>
      <vt:lpstr>Integrating power of sine and cosine</vt:lpstr>
      <vt:lpstr>Integrating power of sine and cosine</vt:lpstr>
      <vt:lpstr>Integrating power of sine and cosine</vt:lpstr>
      <vt:lpstr>Integrating power of sine and cosine</vt:lpstr>
      <vt:lpstr>Integrating product of sine and cosine</vt:lpstr>
      <vt:lpstr>Integrating product of sine and cosine</vt:lpstr>
      <vt:lpstr>PowerPoint Presentation</vt:lpstr>
      <vt:lpstr>Trigonometric substitution</vt:lpstr>
      <vt:lpstr>Trigonometric substitution</vt:lpstr>
      <vt:lpstr>Trigonometric substitution: Example</vt:lpstr>
      <vt:lpstr>Trigonometric substitution: Example</vt:lpstr>
      <vt:lpstr>Trigonometric substitution</vt:lpstr>
      <vt:lpstr>PowerPoint Presentation</vt:lpstr>
      <vt:lpstr>Integrating rational functions</vt:lpstr>
      <vt:lpstr>Integrating rational functions</vt:lpstr>
      <vt:lpstr>Integrating rational functions</vt:lpstr>
      <vt:lpstr>Integrating rational functions</vt:lpstr>
      <vt:lpstr>Integrating rational functions: Example</vt:lpstr>
      <vt:lpstr>Integrating rational functions: Example</vt:lpstr>
      <vt:lpstr>PowerPoint Presentation</vt:lpstr>
      <vt:lpstr>Integration strategies</vt:lpstr>
      <vt:lpstr>PowerPoint Presentation</vt:lpstr>
      <vt:lpstr>Self Learning</vt:lpstr>
      <vt:lpstr>Summary</vt:lpstr>
      <vt:lpstr>Homework</vt:lpstr>
    </vt:vector>
  </TitlesOfParts>
  <Company>unsw-EET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hungta</dc:creator>
  <cp:lastModifiedBy>Microsoft account</cp:lastModifiedBy>
  <cp:revision>3087</cp:revision>
  <dcterms:created xsi:type="dcterms:W3CDTF">2007-03-29T01:06:11Z</dcterms:created>
  <dcterms:modified xsi:type="dcterms:W3CDTF">2021-10-24T13:26:39Z</dcterms:modified>
</cp:coreProperties>
</file>