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85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EEF946FD-6EB7-41CA-8F8F-2C9679ED5612}" type="datetime1">
              <a:rPr lang="en-GB"/>
              <a:pPr lvl="0"/>
              <a:t>25/09/2021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EB13D704-42CD-4118-A3A5-8DE82615C34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4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1FE982-DAF7-481E-B415-692D295901A8}" type="datetime1">
              <a:rPr lang="en-GB"/>
              <a:pPr lvl="0"/>
              <a:t>25/09/2021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C722AB8E-80F4-4E4A-BD11-5E616285227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78058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 marL="685800" lvl="1">
              <a:spcBef>
                <a:spcPts val="500"/>
              </a:spcBef>
              <a:defRPr sz="2400"/>
            </a:lvl2pPr>
            <a:lvl3pPr marL="1143000" lvl="2">
              <a:spcBef>
                <a:spcPts val="500"/>
              </a:spcBef>
              <a:defRPr sz="2000"/>
            </a:lvl3pPr>
            <a:lvl4pPr marL="1600200" lvl="3">
              <a:defRPr sz="1800"/>
            </a:lvl4pPr>
            <a:lvl5pPr marL="2057400" lvl="4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9A962B-2716-4D8F-9C6C-509D57AAE56A}" type="datetime1">
              <a:rPr lang="en-GB"/>
              <a:pPr lvl="0"/>
              <a:t>25/09/2021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A0AD0ADC-C8F9-41E3-B1AA-29A733A174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40419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 marL="685800" lvl="1">
              <a:spcBef>
                <a:spcPts val="500"/>
              </a:spcBef>
              <a:defRPr sz="2400"/>
            </a:lvl2pPr>
            <a:lvl3pPr marL="1143000" lvl="2">
              <a:spcBef>
                <a:spcPts val="500"/>
              </a:spcBef>
              <a:defRPr sz="2000"/>
            </a:lvl3pPr>
            <a:lvl4pPr marL="1600200" lvl="3">
              <a:defRPr sz="1800"/>
            </a:lvl4pPr>
            <a:lvl5pPr marL="2057400" lvl="4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BAEC75-BC31-4337-9599-A2BD9A266095}" type="datetime1">
              <a:rPr lang="en-GB"/>
              <a:pPr lvl="0"/>
              <a:t>25/09/2021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54E8E453-7516-45FD-A7E1-EE88545E465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4810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185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0" y="6446830"/>
            <a:ext cx="3679874" cy="376952"/>
          </a:xfrm>
          <a:solidFill>
            <a:srgbClr val="7030A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   </a:t>
            </a:r>
            <a:fld id="{3E0B60BA-4F99-4882-AC21-9A967D07FCB4}" type="datetime1">
              <a:rPr lang="en-GB"/>
              <a:pPr lvl="0"/>
              <a:t>25/09/2021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679874" y="6446830"/>
            <a:ext cx="5867403" cy="376952"/>
          </a:xfrm>
          <a:solidFill>
            <a:srgbClr val="7030A0"/>
          </a:solidFill>
        </p:spPr>
        <p:txBody>
          <a:bodyPr/>
          <a:lstStyle>
            <a:lvl1pPr>
              <a:defRPr lang="en-US" sz="1600">
                <a:solidFill>
                  <a:srgbClr val="FFFFFF"/>
                </a:solidFill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 dirty="0"/>
              <a:t>Lecture 2 : Linear Equation in Linear Algebra</a:t>
            </a:r>
            <a:endParaRPr lang="en-GB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48796" y="6446840"/>
            <a:ext cx="2743200" cy="376943"/>
          </a:xfrm>
          <a:solidFill>
            <a:srgbClr val="7030A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211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FEA298-5F8E-435B-A378-FEF5A1DDE1B4}" type="datetime1">
              <a:rPr lang="en-GB"/>
              <a:pPr lvl="0"/>
              <a:t>25/09/2021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79016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 marL="685800" lvl="1">
              <a:spcBef>
                <a:spcPts val="500"/>
              </a:spcBef>
              <a:defRPr sz="2400"/>
            </a:lvl2pPr>
            <a:lvl3pPr marL="1143000" lvl="2">
              <a:spcBef>
                <a:spcPts val="500"/>
              </a:spcBef>
              <a:defRPr sz="2000"/>
            </a:lvl3pPr>
            <a:lvl4pPr marL="1600200" lvl="3">
              <a:defRPr sz="1800"/>
            </a:lvl4pPr>
            <a:lvl5pPr marL="2057400" lvl="4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 marL="685800" lvl="1">
              <a:spcBef>
                <a:spcPts val="500"/>
              </a:spcBef>
              <a:defRPr sz="2400"/>
            </a:lvl2pPr>
            <a:lvl3pPr marL="1143000" lvl="2">
              <a:spcBef>
                <a:spcPts val="500"/>
              </a:spcBef>
              <a:defRPr sz="2000"/>
            </a:lvl3pPr>
            <a:lvl4pPr marL="1600200" lvl="3">
              <a:defRPr sz="1800"/>
            </a:lvl4pPr>
            <a:lvl5pPr marL="2057400" lvl="4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66F468-C4F6-43BB-9BCF-D503F52C8A32}" type="datetime1">
              <a:rPr lang="en-GB"/>
              <a:pPr lvl="0"/>
              <a:t>25/09/2021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0344E5B1-BCC9-42C7-B604-B2D6B1A9787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45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 marL="685800" lvl="1">
              <a:spcBef>
                <a:spcPts val="500"/>
              </a:spcBef>
              <a:defRPr sz="2400"/>
            </a:lvl2pPr>
            <a:lvl3pPr marL="1143000" lvl="2">
              <a:spcBef>
                <a:spcPts val="500"/>
              </a:spcBef>
              <a:defRPr sz="2000"/>
            </a:lvl3pPr>
            <a:lvl4pPr marL="1600200" lvl="3">
              <a:defRPr sz="1800"/>
            </a:lvl4pPr>
            <a:lvl5pPr marL="2057400" lvl="4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 marL="685800" lvl="1">
              <a:spcBef>
                <a:spcPts val="500"/>
              </a:spcBef>
              <a:defRPr sz="2400"/>
            </a:lvl2pPr>
            <a:lvl3pPr marL="1143000" lvl="2">
              <a:spcBef>
                <a:spcPts val="500"/>
              </a:spcBef>
              <a:defRPr sz="2000"/>
            </a:lvl3pPr>
            <a:lvl4pPr marL="1600200" lvl="3">
              <a:defRPr sz="1800"/>
            </a:lvl4pPr>
            <a:lvl5pPr marL="2057400" lvl="4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E7DF7B-3893-47D7-90AA-83DC737A7ECD}" type="datetime1">
              <a:rPr lang="en-GB"/>
              <a:pPr lvl="0"/>
              <a:t>25/09/2021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C6EDC725-6C0C-456B-ACAF-E0D52ABB8C9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6168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25E2B9-CBC8-4D2D-9AA7-4CB9D273A61F}" type="datetime1">
              <a:rPr lang="en-GB"/>
              <a:pPr lvl="0"/>
              <a:t>25/09/2021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24CF85C8-651D-401E-911E-355BEAFCB1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4187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9F7F20-EA2C-49DB-9B2D-A04396FFDCE1}" type="datetime1">
              <a:rPr lang="en-GB"/>
              <a:pPr lvl="0"/>
              <a:t>25/09/2021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B4359CCA-F270-4ABB-9760-AECA6E0440C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3030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/>
            </a:lvl1pPr>
            <a:lvl2pPr marL="685800" lvl="1">
              <a:spcBef>
                <a:spcPts val="500"/>
              </a:spcBef>
              <a:defRPr sz="2800"/>
            </a:lvl2pPr>
            <a:lvl3pPr marL="1143000" lvl="2">
              <a:spcBef>
                <a:spcPts val="500"/>
              </a:spcBef>
              <a:defRPr sz="2400"/>
            </a:lvl3pPr>
            <a:lvl4pPr marL="1600200" lvl="3">
              <a:defRPr sz="2000"/>
            </a:lvl4pPr>
            <a:lvl5pPr marL="2057400" lvl="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5D55AA-F615-4789-8C29-0683741E1C54}" type="datetime1">
              <a:rPr lang="en-GB"/>
              <a:pPr lvl="0"/>
              <a:t>25/09/2021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A4230D7D-5943-4392-A8C7-CD5E64782A6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7626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595DC3-785B-4C65-BEA1-D6CC9F45B186}" type="datetime1">
              <a:rPr lang="en-GB"/>
              <a:pPr lvl="0"/>
              <a:t>25/09/2021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fld id="{F9A0C53E-303B-436E-B7A5-95A103D652B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52549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8899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0" y="1463040"/>
            <a:ext cx="12191996" cy="47139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endParaRPr lang="en-US"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030A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446AA326-4189-4FED-8279-61750F0F1486}" type="datetime1">
              <a:rPr lang="en-GB"/>
              <a:pPr lvl="0"/>
              <a:t>25/09/2021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030A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r>
              <a:rPr lang="en-GB"/>
              <a:t>Lecture 2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7030A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11521440" y="5539709"/>
            <a:ext cx="486040" cy="484632"/>
          </a:xfrm>
          <a:custGeom>
            <a:avLst>
              <a:gd name="f0" fmla="val 1083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+- 21600 0 f21"/>
              <a:gd name="f30" fmla="*/ f22 f13 1"/>
              <a:gd name="f31" fmla="*/ f21 f12 1"/>
              <a:gd name="f32" fmla="+- f25 0 f3"/>
              <a:gd name="f33" fmla="+- f26 0 f3"/>
              <a:gd name="f34" fmla="*/ 0 f27 1"/>
              <a:gd name="f35" fmla="*/ 21600 f27 1"/>
              <a:gd name="f36" fmla="*/ f29 f22 1"/>
              <a:gd name="f37" fmla="*/ f28 f13 1"/>
              <a:gd name="f38" fmla="*/ f36 1 10800"/>
              <a:gd name="f39" fmla="*/ f34 1 f27"/>
              <a:gd name="f40" fmla="*/ f35 1 f27"/>
              <a:gd name="f41" fmla="+- f21 f38 0"/>
              <a:gd name="f42" fmla="*/ f39 f12 1"/>
              <a:gd name="f43" fmla="*/ f39 f13 1"/>
              <a:gd name="f44" fmla="*/ f40 f13 1"/>
              <a:gd name="f45" fmla="*/ f41 f12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2" t="f30" r="f45" b="f37"/>
            <a:pathLst>
              <a:path w="21600" h="21600">
                <a:moveTo>
                  <a:pt x="f7" y="f22"/>
                </a:moveTo>
                <a:lnTo>
                  <a:pt x="f21" y="f22"/>
                </a:lnTo>
                <a:lnTo>
                  <a:pt x="f21" y="f7"/>
                </a:lnTo>
                <a:lnTo>
                  <a:pt x="f8" y="f9"/>
                </a:lnTo>
                <a:lnTo>
                  <a:pt x="f21" y="f8"/>
                </a:lnTo>
                <a:lnTo>
                  <a:pt x="f21" y="f28"/>
                </a:lnTo>
                <a:lnTo>
                  <a:pt x="f7" y="f2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5400" b="0" i="0" u="none" strike="noStrike" kern="1200" cap="none" spc="0" baseline="0">
          <a:solidFill>
            <a:srgbClr val="FFFFFF"/>
          </a:solidFill>
          <a:uFillTx/>
          <a:latin typeface="Times New Roman" pitchFamily="18"/>
          <a:ea typeface=""/>
          <a:cs typeface="Times New Roman" pitchFamily="18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Times New Roman" pitchFamily="18"/>
        </a:defRPr>
      </a:lvl1pPr>
      <a:lvl2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Times New Roman" pitchFamily="18"/>
        </a:defRPr>
      </a:lvl2pPr>
      <a:lvl3pPr marL="228600" marR="0" lvl="1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Times New Roman" pitchFamily="18"/>
        </a:defRPr>
      </a:lvl3pPr>
      <a:lvl4pPr marL="6858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Times New Roman" pitchFamily="18"/>
        </a:defRPr>
      </a:lvl4pPr>
      <a:lvl5pPr marL="11430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Times New Roman" pitchFamily="18"/>
        </a:defRPr>
      </a:lvl5pPr>
      <a:lvl6pPr marL="16002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Times New Roman" pitchFamily="18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4.png"/><Relationship Id="rId7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6.png"/><Relationship Id="rId7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52.wmf"/><Relationship Id="rId7" Type="http://schemas.openxmlformats.org/officeDocument/2006/relationships/oleObject" Target="../embeddings/oleObject50.bin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7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209824"/>
          </a:xfrm>
        </p:spPr>
        <p:txBody>
          <a:bodyPr/>
          <a:lstStyle/>
          <a:p>
            <a:pPr lvl="0"/>
            <a:r>
              <a:rPr lang="en-US" sz="4900"/>
              <a:t>        </a:t>
            </a:r>
            <a:r>
              <a:rPr lang="en-GB" sz="4900"/>
              <a:t> </a:t>
            </a:r>
            <a:r>
              <a:rPr lang="en-GB" sz="4000"/>
              <a:t>FACULTY OF INFORMATION TECHNOLOGY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  <a:solidFill>
            <a:srgbClr val="FFFFFF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A045CDF-B8B3-4790-8C9D-B9EADBEEA93F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25/09/2021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7" name="Content Placeholder 11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</p:spPr>
      </p:pic>
      <p:sp>
        <p:nvSpPr>
          <p:cNvPr id="8" name="Rectangle 7"/>
          <p:cNvSpPr/>
          <p:nvPr/>
        </p:nvSpPr>
        <p:spPr>
          <a:xfrm>
            <a:off x="2148620" y="2025743"/>
            <a:ext cx="7894746" cy="1841674"/>
          </a:xfrm>
          <a:prstGeom prst="rect">
            <a:avLst/>
          </a:pr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MAT 207- LINEAR ALGEBRA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9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ctangle 9"/>
          <p:cNvSpPr/>
          <p:nvPr/>
        </p:nvSpPr>
        <p:spPr>
          <a:xfrm>
            <a:off x="10480432" y="1322359"/>
            <a:ext cx="1237960" cy="70338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7030A0"/>
                </a:solidFill>
                <a:uFillTx/>
                <a:latin typeface="Calibri"/>
                <a:ea typeface=""/>
                <a:cs typeface=""/>
              </a:rPr>
              <a:t>Fall,2020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2017</a:t>
            </a:r>
            <a:endParaRPr lang="en-GB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064" y="4515727"/>
            <a:ext cx="10874328" cy="129422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Lecture 2 - Linear equations in Linear Algebra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 dirty="0"/>
              <a:t>Set of One or Two Vector</a:t>
            </a:r>
            <a:endParaRPr lang="en-GB" sz="4900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693005" y="1223476"/>
            <a:ext cx="10798405" cy="4953076"/>
          </a:xfrm>
        </p:spPr>
        <p:txBody>
          <a:bodyPr/>
          <a:lstStyle/>
          <a:p>
            <a:pPr lvl="0"/>
            <a:endParaRPr lang="en-US"/>
          </a:p>
          <a:p>
            <a:pPr lvl="0"/>
            <a:r>
              <a:rPr lang="en-US"/>
              <a:t>A set containing only one vector – say, </a:t>
            </a:r>
            <a:r>
              <a:rPr lang="en-US" b="1"/>
              <a:t>v</a:t>
            </a:r>
            <a:r>
              <a:rPr lang="en-US"/>
              <a:t> – is linearly independent if and only if </a:t>
            </a:r>
            <a:r>
              <a:rPr lang="en-US" b="1"/>
              <a:t>v</a:t>
            </a:r>
            <a:r>
              <a:rPr lang="en-US"/>
              <a:t> is not the zero vector.</a:t>
            </a:r>
          </a:p>
          <a:p>
            <a:pPr lvl="0"/>
            <a:endParaRPr lang="en-US"/>
          </a:p>
          <a:p>
            <a:pPr lvl="0"/>
            <a:r>
              <a:rPr lang="en-US"/>
              <a:t>This is because the vector equation              has only the trivial solution when          .</a:t>
            </a:r>
          </a:p>
          <a:p>
            <a:pPr lvl="0"/>
            <a:endParaRPr lang="en-US"/>
          </a:p>
          <a:p>
            <a:pPr lvl="0"/>
            <a:r>
              <a:rPr lang="en-US"/>
              <a:t>The zero vector is linearly dependent because            has many nontrivial solutions.</a:t>
            </a:r>
          </a:p>
          <a:p>
            <a:pPr lvl="0"/>
            <a:endParaRPr lang="en-US"/>
          </a:p>
          <a:p>
            <a:pPr lvl="0"/>
            <a:endParaRPr lang="en-GB"/>
          </a:p>
        </p:txBody>
      </p:sp>
      <p:graphicFrame>
        <p:nvGraphicFramePr>
          <p:cNvPr id="4" name="Object 4"/>
          <p:cNvGraphicFramePr/>
          <p:nvPr/>
        </p:nvGraphicFramePr>
        <p:xfrm>
          <a:off x="6949924" y="3458708"/>
          <a:ext cx="1117597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17115" imgH="482391" progId="">
                  <p:embed/>
                </p:oleObj>
              </mc:Choice>
              <mc:Fallback>
                <p:oleObj r:id="rId2" imgW="1117115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9924" y="3458708"/>
                        <a:ext cx="1117597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3396017" y="3941310"/>
          <a:ext cx="850904" cy="319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50531" imgH="342751" progId="">
                  <p:embed/>
                </p:oleObj>
              </mc:Choice>
              <mc:Fallback>
                <p:oleObj r:id="rId4" imgW="850531" imgH="34275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6017" y="3941310"/>
                        <a:ext cx="850904" cy="31996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8477539" y="4983324"/>
          <a:ext cx="1130298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29810" imgH="482391" progId="">
                  <p:embed/>
                </p:oleObj>
              </mc:Choice>
              <mc:Fallback>
                <p:oleObj r:id="rId6" imgW="1129810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77539" y="4983324"/>
                        <a:ext cx="1130298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Set of One or Two Vectors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1078169" y="1209824"/>
            <a:ext cx="9785442" cy="4953076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A set of two vectors {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baseline="-25000" dirty="0"/>
              <a:t>2</a:t>
            </a:r>
            <a:r>
              <a:rPr lang="en-US" dirty="0"/>
              <a:t>} is linearly dependent if at least one of the vectors is a multiple of the other.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set is linearly independent if and only if neither of the vectors is a multiple of the other.</a:t>
            </a:r>
          </a:p>
          <a:p>
            <a:pPr lvl="0"/>
            <a:endParaRPr lang="en-GB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Set of One or Two Vectors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lvl="0"/>
            <a:r>
              <a:rPr lang="en-US" b="1"/>
              <a:t>THEOREM 7</a:t>
            </a:r>
            <a:r>
              <a:rPr lang="en-US"/>
              <a:t>: </a:t>
            </a:r>
            <a:r>
              <a:rPr lang="en-US" b="1">
                <a:solidFill>
                  <a:srgbClr val="7030A0"/>
                </a:solidFill>
              </a:rPr>
              <a:t>Characterization of Linearly Dependent Sets</a:t>
            </a:r>
          </a:p>
          <a:p>
            <a:pPr lvl="0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132758" y="2006221"/>
            <a:ext cx="10017453" cy="415667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AAECB"/>
              </a:gs>
              <a:gs pos="100000">
                <a:srgbClr val="9AABD9"/>
              </a:gs>
            </a:gsLst>
            <a:lin ang="5400000"/>
          </a:gradFill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An indexed set                           of two or more vectors is linearly dependent if and only if at least one of the vectors in </a:t>
            </a:r>
            <a:r>
              <a:rPr lang="en-US" sz="36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S</a:t>
            </a: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is a linear combination of the others( co it </a:t>
            </a:r>
            <a:r>
              <a:rPr lang="en-U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nhat</a:t>
            </a: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1 vector </a:t>
            </a:r>
            <a:r>
              <a:rPr lang="en-U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trong</a:t>
            </a: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s la to hop </a:t>
            </a:r>
            <a:r>
              <a:rPr lang="en-U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tuyen</a:t>
            </a: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en-U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tinh</a:t>
            </a: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en-U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cua</a:t>
            </a: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en-U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cai</a:t>
            </a: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en-U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khac</a:t>
            </a: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). </a:t>
            </a:r>
          </a:p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In fact, if </a:t>
            </a:r>
            <a:r>
              <a:rPr lang="en-US" sz="36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S</a:t>
            </a: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is linearly dependent and           , then some </a:t>
            </a:r>
            <a:r>
              <a:rPr lang="en-US" sz="36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v</a:t>
            </a:r>
            <a:r>
              <a:rPr lang="en-US" sz="3600" b="0" i="1" u="none" strike="noStrike" kern="1200" cap="none" spc="0" baseline="-2500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j</a:t>
            </a: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(with           ) is a linear combination of the preceding vectors</a:t>
            </a:r>
            <a:r>
              <a:rPr lang="en-US" sz="36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, </a:t>
            </a:r>
            <a:r>
              <a:rPr lang="en-US" sz="36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v</a:t>
            </a:r>
            <a:r>
              <a:rPr lang="en-US" sz="3600" i="0" u="none" strike="noStrike" kern="1200" cap="none" spc="0" baseline="-2500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1</a:t>
            </a:r>
            <a:r>
              <a:rPr lang="en-US" sz="360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, …,       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. </a:t>
            </a:r>
          </a:p>
        </p:txBody>
      </p:sp>
      <p:graphicFrame>
        <p:nvGraphicFramePr>
          <p:cNvPr id="5" name="Object 4"/>
          <p:cNvGraphicFramePr/>
          <p:nvPr/>
        </p:nvGraphicFramePr>
        <p:xfrm>
          <a:off x="4965694" y="2127991"/>
          <a:ext cx="2260597" cy="52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60600" imgH="520700" progId="">
                  <p:embed/>
                </p:oleObj>
              </mc:Choice>
              <mc:Fallback>
                <p:oleObj r:id="rId2" imgW="2260600" imgH="520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5694" y="2127991"/>
                        <a:ext cx="2260597" cy="520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/>
          <p:nvPr/>
        </p:nvGraphicFramePr>
        <p:xfrm>
          <a:off x="5642963" y="4814882"/>
          <a:ext cx="761996" cy="41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61669" imgH="418918" progId="">
                  <p:embed/>
                </p:oleObj>
              </mc:Choice>
              <mc:Fallback>
                <p:oleObj r:id="rId4" imgW="761669" imgH="418918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2963" y="4814882"/>
                        <a:ext cx="761996" cy="41909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/>
          <p:nvPr/>
        </p:nvGraphicFramePr>
        <p:xfrm>
          <a:off x="10191463" y="5356820"/>
          <a:ext cx="558798" cy="52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58800" imgH="520700" progId="">
                  <p:embed/>
                </p:oleObj>
              </mc:Choice>
              <mc:Fallback>
                <p:oleObj r:id="rId6" imgW="558800" imgH="520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91463" y="5356820"/>
                        <a:ext cx="558798" cy="520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8835572" y="4332290"/>
          <a:ext cx="965204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65200" imgH="482600" progId="">
                  <p:embed/>
                </p:oleObj>
              </mc:Choice>
              <mc:Fallback>
                <p:oleObj r:id="rId8" imgW="9652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35572" y="4332290"/>
                        <a:ext cx="965204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Set of One or Two Vectors</a:t>
            </a:r>
            <a:endParaRPr lang="en-GB" sz="4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4294967295"/>
              </p:nvPr>
            </p:nvSpPr>
            <p:spPr>
              <a:xfrm>
                <a:off x="478304" y="952612"/>
                <a:ext cx="11197879" cy="5210287"/>
              </a:xfrm>
            </p:spPr>
            <p:txBody>
              <a:bodyPr/>
              <a:lstStyle/>
              <a:p>
                <a:pPr lvl="0">
                  <a:lnSpc>
                    <a:spcPct val="70000"/>
                  </a:lnSpc>
                </a:pPr>
                <a:endParaRPr lang="en-US" sz="2700" b="1" dirty="0"/>
              </a:p>
              <a:p>
                <a:pPr marL="0" lvl="0" indent="0">
                  <a:lnSpc>
                    <a:spcPct val="70000"/>
                  </a:lnSpc>
                  <a:buNone/>
                </a:pPr>
                <a:endParaRPr lang="en-US" sz="2700" b="1" dirty="0"/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2700" b="1" dirty="0"/>
                  <a:t>Example 4:</a:t>
                </a:r>
                <a:r>
                  <a:rPr lang="en-US" sz="2700" dirty="0"/>
                  <a:t> Let                and              . </a:t>
                </a:r>
              </a:p>
              <a:p>
                <a:pPr marL="0" lvl="0" indent="0">
                  <a:lnSpc>
                    <a:spcPct val="70000"/>
                  </a:lnSpc>
                  <a:buNone/>
                </a:pPr>
                <a:endParaRPr lang="en-US" sz="2700" dirty="0"/>
              </a:p>
              <a:p>
                <a:pPr marL="0" lvl="0" indent="0">
                  <a:lnSpc>
                    <a:spcPct val="70000"/>
                  </a:lnSpc>
                  <a:buNone/>
                </a:pPr>
                <a:endParaRPr lang="en-US" sz="2700" dirty="0"/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2700" dirty="0"/>
                  <a:t>Describe the set spanned by </a:t>
                </a:r>
                <a:r>
                  <a:rPr lang="en-US" sz="2700" b="1" dirty="0"/>
                  <a:t>u</a:t>
                </a:r>
                <a:r>
                  <a:rPr lang="en-US" sz="2700" dirty="0"/>
                  <a:t> and </a:t>
                </a:r>
                <a:r>
                  <a:rPr lang="en-US" sz="2700" b="1" dirty="0"/>
                  <a:t>v</a:t>
                </a:r>
                <a:r>
                  <a:rPr lang="en-US" sz="2700" dirty="0"/>
                  <a:t>, and explain why a vector </a:t>
                </a:r>
                <a:r>
                  <a:rPr lang="en-US" sz="2700" b="1" dirty="0"/>
                  <a:t>w</a:t>
                </a:r>
                <a:r>
                  <a:rPr lang="en-US" sz="2700" dirty="0"/>
                  <a:t> is in </a:t>
                </a:r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2700" dirty="0"/>
                  <a:t>Span {</a:t>
                </a:r>
                <a:r>
                  <a:rPr lang="en-US" sz="2700" b="1" dirty="0"/>
                  <a:t>u</a:t>
                </a:r>
                <a:r>
                  <a:rPr lang="en-US" sz="2700" dirty="0"/>
                  <a:t>, </a:t>
                </a:r>
                <a:r>
                  <a:rPr lang="en-US" sz="2700" b="1" dirty="0"/>
                  <a:t>v</a:t>
                </a:r>
                <a:r>
                  <a:rPr lang="en-US" sz="2700" dirty="0"/>
                  <a:t>} if and only if {</a:t>
                </a:r>
                <a:r>
                  <a:rPr lang="en-US" sz="2700" b="1" dirty="0"/>
                  <a:t>u</a:t>
                </a:r>
                <a:r>
                  <a:rPr lang="en-US" sz="2700" dirty="0"/>
                  <a:t>, </a:t>
                </a:r>
                <a:r>
                  <a:rPr lang="en-US" sz="2700" b="1" dirty="0"/>
                  <a:t>v</a:t>
                </a:r>
                <a:r>
                  <a:rPr lang="en-US" sz="2700" dirty="0"/>
                  <a:t>, </a:t>
                </a:r>
                <a:r>
                  <a:rPr lang="en-US" sz="2700" b="1" dirty="0"/>
                  <a:t>w</a:t>
                </a:r>
                <a:r>
                  <a:rPr lang="en-US" sz="2700" dirty="0"/>
                  <a:t>} is linearly dependent. </a:t>
                </a:r>
              </a:p>
              <a:p>
                <a:pPr marL="0" lvl="0" indent="0">
                  <a:lnSpc>
                    <a:spcPct val="70000"/>
                  </a:lnSpc>
                  <a:buNone/>
                </a:pPr>
                <a:endParaRPr lang="en-US" sz="2700" b="1" dirty="0"/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2700" b="1" dirty="0"/>
                  <a:t>Solution:</a:t>
                </a:r>
                <a:r>
                  <a:rPr lang="en-US" sz="2700" dirty="0"/>
                  <a:t> The vectors </a:t>
                </a:r>
                <a:r>
                  <a:rPr lang="en-US" sz="2700" b="1" dirty="0"/>
                  <a:t>u</a:t>
                </a:r>
                <a:r>
                  <a:rPr lang="en-US" sz="2700" dirty="0"/>
                  <a:t> and </a:t>
                </a:r>
                <a:r>
                  <a:rPr lang="en-US" sz="2700" b="1" dirty="0"/>
                  <a:t>v</a:t>
                </a:r>
                <a:r>
                  <a:rPr lang="en-US" sz="2700" dirty="0"/>
                  <a:t> are linearly independent because neither</a:t>
                </a:r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2700" dirty="0"/>
                  <a:t> vector is a multiple of the other, and so they span a plane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700" dirty="0"/>
                  <a:t>.</a:t>
                </a:r>
              </a:p>
              <a:p>
                <a:pPr marL="0" lvl="0" indent="0">
                  <a:lnSpc>
                    <a:spcPct val="70000"/>
                  </a:lnSpc>
                  <a:buNone/>
                </a:pPr>
                <a:endParaRPr lang="en-US" sz="2700" dirty="0"/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2700" dirty="0"/>
                  <a:t> </a:t>
                </a:r>
              </a:p>
              <a:p>
                <a:pPr lvl="0">
                  <a:lnSpc>
                    <a:spcPct val="70000"/>
                  </a:lnSpc>
                </a:pPr>
                <a:endParaRPr lang="en-GB" sz="2700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78304" y="952612"/>
                <a:ext cx="11197879" cy="5210287"/>
              </a:xfrm>
              <a:blipFill rotWithShape="0">
                <a:blip r:embed="rId3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/>
          <p:nvPr/>
        </p:nvGraphicFramePr>
        <p:xfrm>
          <a:off x="2936238" y="1107356"/>
          <a:ext cx="1219196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19200" imgH="1778000" progId="">
                  <p:embed/>
                </p:oleObj>
              </mc:Choice>
              <mc:Fallback>
                <p:oleObj r:id="rId4" imgW="12192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238" y="1107356"/>
                        <a:ext cx="1219196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4690890" y="1107356"/>
          <a:ext cx="1206495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06500" imgH="1778000" progId="">
                  <p:embed/>
                </p:oleObj>
              </mc:Choice>
              <mc:Fallback>
                <p:oleObj r:id="rId6" imgW="12065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90890" y="1107356"/>
                        <a:ext cx="1206495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of One or Two Vector</a:t>
            </a:r>
            <a:endParaRPr lang="en-GB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661184" y="1209824"/>
            <a:ext cx="11029072" cy="4953076"/>
          </a:xfrm>
        </p:spPr>
        <p:txBody>
          <a:bodyPr/>
          <a:lstStyle/>
          <a:p>
            <a:pPr lvl="0"/>
            <a:r>
              <a:rPr lang="en-US" dirty="0"/>
              <a:t>If </a:t>
            </a:r>
            <a:r>
              <a:rPr lang="en-US" b="1" dirty="0"/>
              <a:t>w</a:t>
            </a:r>
            <a:r>
              <a:rPr lang="en-US" dirty="0"/>
              <a:t> is a linear combination of </a:t>
            </a:r>
            <a:r>
              <a:rPr lang="en-US" b="1" dirty="0"/>
              <a:t>u</a:t>
            </a:r>
            <a:r>
              <a:rPr lang="en-US" dirty="0"/>
              <a:t> and </a:t>
            </a:r>
            <a:r>
              <a:rPr lang="en-US" b="1" dirty="0"/>
              <a:t>v</a:t>
            </a:r>
            <a:r>
              <a:rPr lang="en-US" dirty="0"/>
              <a:t>, then {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dirty="0"/>
              <a:t>} is linearly dependent, by Theorem 7.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Conversely, suppose that {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dirty="0"/>
              <a:t>} is linearly dependent.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By theorem 7, some vector in {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dirty="0"/>
              <a:t>} is a linear combination of the preceding vectors (since           ).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That vector must be </a:t>
            </a:r>
            <a:r>
              <a:rPr lang="en-US" b="1" dirty="0"/>
              <a:t>w</a:t>
            </a:r>
            <a:r>
              <a:rPr lang="en-US" dirty="0"/>
              <a:t>, since </a:t>
            </a:r>
            <a:r>
              <a:rPr lang="en-US" b="1" dirty="0"/>
              <a:t>v</a:t>
            </a:r>
            <a:r>
              <a:rPr lang="en-US" dirty="0"/>
              <a:t> is not a multiple of </a:t>
            </a:r>
            <a:r>
              <a:rPr lang="en-US" b="1" dirty="0"/>
              <a:t>u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endParaRPr lang="en-GB" dirty="0"/>
          </a:p>
        </p:txBody>
      </p:sp>
      <p:graphicFrame>
        <p:nvGraphicFramePr>
          <p:cNvPr id="4" name="Object 6"/>
          <p:cNvGraphicFramePr/>
          <p:nvPr/>
        </p:nvGraphicFramePr>
        <p:xfrm>
          <a:off x="6095993" y="4481730"/>
          <a:ext cx="850904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50531" imgH="342751" progId="">
                  <p:embed/>
                </p:oleObj>
              </mc:Choice>
              <mc:Fallback>
                <p:oleObj r:id="rId2" imgW="850531" imgH="34275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5993" y="4481730"/>
                        <a:ext cx="850904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Set of Two or More Vectors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lvl="0"/>
            <a:r>
              <a:rPr lang="en-US"/>
              <a:t>So </a:t>
            </a:r>
            <a:r>
              <a:rPr lang="en-US" b="1"/>
              <a:t>w</a:t>
            </a:r>
            <a:r>
              <a:rPr lang="en-US"/>
              <a:t> is in Span {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}. Fig. 2 below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The set {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w</a:t>
            </a:r>
            <a:r>
              <a:rPr lang="en-US"/>
              <a:t>} will be linearly dependent if and only if </a:t>
            </a:r>
            <a:r>
              <a:rPr lang="en-US" b="1"/>
              <a:t>w</a:t>
            </a:r>
            <a:r>
              <a:rPr lang="en-US"/>
              <a:t> is in the plane spanned by </a:t>
            </a:r>
            <a:r>
              <a:rPr lang="en-US" b="1"/>
              <a:t>u</a:t>
            </a:r>
            <a:r>
              <a:rPr lang="en-US"/>
              <a:t> and </a:t>
            </a:r>
            <a:r>
              <a:rPr lang="en-US" b="1"/>
              <a:t>v</a:t>
            </a:r>
            <a:r>
              <a:rPr lang="en-US"/>
              <a:t>.</a:t>
            </a:r>
          </a:p>
          <a:p>
            <a:pPr marL="0" lvl="0" indent="0">
              <a:buNone/>
            </a:pPr>
            <a:endParaRPr lang="en-US"/>
          </a:p>
          <a:p>
            <a:pPr lvl="0"/>
            <a:endParaRPr lang="en-GB"/>
          </a:p>
        </p:txBody>
      </p:sp>
      <p:pic>
        <p:nvPicPr>
          <p:cNvPr id="4" name="Picture 6" descr="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6883" y="1794802"/>
            <a:ext cx="8153403" cy="24384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Set of Two or More Vectors</a:t>
            </a:r>
            <a:endParaRPr lang="en-GB" sz="4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pPr lvl="0"/>
                <a:r>
                  <a:rPr lang="en-US" b="1" dirty="0"/>
                  <a:t>THEOREM 8:</a:t>
                </a:r>
              </a:p>
              <a:p>
                <a:pPr marL="0" lvl="0" indent="0">
                  <a:buNone/>
                </a:pPr>
                <a:r>
                  <a:rPr lang="en-US" dirty="0"/>
                  <a:t> If a set contains more vectors than there are entries in each vector, then the set is linearly dependent. That is, any set {</a:t>
                </a:r>
                <a:r>
                  <a:rPr lang="en-US" b="1" dirty="0"/>
                  <a:t>v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b="1" dirty="0" err="1"/>
                  <a:t>v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}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linearly dependent if           .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b="1" dirty="0"/>
                  <a:t>Example</a:t>
                </a:r>
                <a:r>
                  <a:rPr lang="en-US" dirty="0"/>
                  <a:t> : </a:t>
                </a:r>
                <a:r>
                  <a:rPr lang="en-GB" dirty="0"/>
                  <a:t>The vectors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 are linearly dependent by Theorem 8, because there are three vectors in the set and there are only two entries in each vector. </a:t>
                </a:r>
                <a:br>
                  <a:rPr lang="en-GB" dirty="0"/>
                </a:br>
                <a:endParaRPr lang="en-US" dirty="0"/>
              </a:p>
              <a:p>
                <a:pPr lvl="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l="-1250" t="-2706" r="-14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Set of Two or More Vectors</a:t>
            </a:r>
            <a:endParaRPr lang="en-GB" sz="4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pPr lvl="0"/>
                <a:r>
                  <a:rPr lang="en-US" b="1" dirty="0"/>
                  <a:t>THEOREM 9: </a:t>
                </a:r>
              </a:p>
              <a:p>
                <a:pPr marL="0" lvl="0" indent="0">
                  <a:buNone/>
                </a:pPr>
                <a:r>
                  <a:rPr lang="en-US" dirty="0"/>
                  <a:t>If a set                        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zero vector, then the set is linearly dependent.</a:t>
                </a:r>
              </a:p>
              <a:p>
                <a:pPr marL="0" lvl="0" indent="0">
                  <a:buNone/>
                </a:pPr>
                <a:r>
                  <a:rPr lang="en-US" b="1" dirty="0"/>
                  <a:t>Proof:</a:t>
                </a:r>
              </a:p>
              <a:p>
                <a:pPr marL="0" lvl="0" indent="0">
                  <a:buNone/>
                </a:pPr>
                <a:r>
                  <a:rPr lang="en-US" dirty="0">
                    <a:latin typeface="Times New Roman"/>
                  </a:rPr>
                  <a:t>By renumbering the vectors, we may suppose </a:t>
                </a:r>
              </a:p>
              <a:p>
                <a:pPr marL="0" lvl="0" indent="0">
                  <a:buNone/>
                </a:pPr>
                <a:r>
                  <a:rPr lang="en-US" dirty="0">
                    <a:latin typeface="Times New Roman"/>
                  </a:rPr>
                  <a:t>Then the equation                                           shows that </a:t>
                </a:r>
                <a:r>
                  <a:rPr lang="en-US" i="1" dirty="0">
                    <a:latin typeface="Times New Roman"/>
                  </a:rPr>
                  <a:t>S</a:t>
                </a:r>
                <a:r>
                  <a:rPr lang="en-US" dirty="0">
                    <a:latin typeface="Times New Roman"/>
                  </a:rPr>
                  <a:t> in linearly dependent.</a:t>
                </a:r>
              </a:p>
              <a:p>
                <a:pPr marL="0" lv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3"/>
                <a:stretch>
                  <a:fillRect l="-1250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/>
          <p:nvPr>
            <p:extLst>
              <p:ext uri="{D42A27DB-BD31-4B8C-83A1-F6EECF244321}">
                <p14:modId xmlns:p14="http://schemas.microsoft.com/office/powerpoint/2010/main" val="1537616665"/>
              </p:ext>
            </p:extLst>
          </p:nvPr>
        </p:nvGraphicFramePr>
        <p:xfrm>
          <a:off x="1344670" y="1828808"/>
          <a:ext cx="2260597" cy="52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60600" imgH="520700" progId="">
                  <p:embed/>
                </p:oleObj>
              </mc:Choice>
              <mc:Fallback>
                <p:oleObj r:id="rId4" imgW="2260600" imgH="520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4670" y="1828808"/>
                        <a:ext cx="2260597" cy="520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>
            <p:extLst>
              <p:ext uri="{D42A27DB-BD31-4B8C-83A1-F6EECF244321}">
                <p14:modId xmlns:p14="http://schemas.microsoft.com/office/powerpoint/2010/main" val="1502763159"/>
              </p:ext>
            </p:extLst>
          </p:nvPr>
        </p:nvGraphicFramePr>
        <p:xfrm>
          <a:off x="7706527" y="3335884"/>
          <a:ext cx="952503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52087" imgH="482391" progId="">
                  <p:embed/>
                </p:oleObj>
              </mc:Choice>
              <mc:Fallback>
                <p:oleObj r:id="rId6" imgW="952087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06527" y="3335884"/>
                        <a:ext cx="952503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/>
          <p:nvPr/>
        </p:nvGraphicFramePr>
        <p:xfrm>
          <a:off x="3344198" y="3995854"/>
          <a:ext cx="3632197" cy="52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632200" imgH="520700" progId="">
                  <p:embed/>
                </p:oleObj>
              </mc:Choice>
              <mc:Fallback>
                <p:oleObj r:id="rId8" imgW="3632200" imgH="520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4198" y="3995854"/>
                        <a:ext cx="3632197" cy="520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005684" y="2967337"/>
            <a:ext cx="8180637" cy="212365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b="1" i="0" u="none" strike="noStrike" kern="1200" cap="none" spc="0" baseline="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Introduction to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b="1" i="0" u="none" strike="noStrike" kern="1200" cap="none" spc="0" baseline="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Linear transformations</a:t>
            </a: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LINEAR TRANSFORMATIONS</a:t>
            </a:r>
            <a:endParaRPr lang="en-GB" sz="4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5303520"/>
              </a:xfrm>
            </p:spPr>
            <p:txBody>
              <a:bodyPr/>
              <a:lstStyle/>
              <a:p>
                <a:pPr lvl="0"/>
                <a:r>
                  <a:rPr lang="en-US" dirty="0"/>
                  <a:t>The transformation (map)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indicates that the domain of 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the codomain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For </a:t>
                </a:r>
                <a:r>
                  <a:rPr lang="en-US" b="1" dirty="0"/>
                  <a:t>x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vector </a:t>
                </a:r>
                <a:r>
                  <a:rPr lang="en-US" i="1" dirty="0"/>
                  <a:t>T 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)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b="1" dirty="0"/>
                  <a:t>image</a:t>
                </a:r>
                <a:r>
                  <a:rPr lang="en-US" dirty="0"/>
                  <a:t> of </a:t>
                </a:r>
                <a:r>
                  <a:rPr lang="en-US" b="1" dirty="0"/>
                  <a:t>x</a:t>
                </a:r>
                <a:r>
                  <a:rPr lang="en-US" dirty="0"/>
                  <a:t> (under the action of </a:t>
                </a:r>
                <a:r>
                  <a:rPr lang="en-US" i="1" dirty="0"/>
                  <a:t>T </a:t>
                </a:r>
                <a:r>
                  <a:rPr lang="en-US" dirty="0"/>
                  <a:t>).</a:t>
                </a:r>
              </a:p>
              <a:p>
                <a:pPr lvl="0"/>
                <a:r>
                  <a:rPr lang="en-US" dirty="0"/>
                  <a:t>The set of all images </a:t>
                </a:r>
                <a:r>
                  <a:rPr lang="en-US" i="1" dirty="0"/>
                  <a:t>T 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) is called the </a:t>
                </a:r>
                <a:r>
                  <a:rPr lang="en-US" b="1" dirty="0"/>
                  <a:t>range</a:t>
                </a:r>
                <a:r>
                  <a:rPr lang="en-US" dirty="0"/>
                  <a:t> of </a:t>
                </a:r>
                <a:r>
                  <a:rPr lang="en-US" i="1" dirty="0"/>
                  <a:t>T</a:t>
                </a:r>
              </a:p>
              <a:p>
                <a:pPr marL="0" lvl="0" indent="0">
                  <a:buNone/>
                </a:pPr>
                <a:r>
                  <a:rPr lang="en-US" dirty="0"/>
                  <a:t> </a:t>
                </a:r>
              </a:p>
              <a:p>
                <a:pPr lvl="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5303520"/>
              </a:xfrm>
              <a:blipFill rotWithShape="0">
                <a:blip r:embed="rId2"/>
                <a:stretch>
                  <a:fillRect l="-1150" t="-2529" r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4" descr="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67193" y="4136681"/>
            <a:ext cx="3657600" cy="218440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Content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              </a:t>
            </a:r>
          </a:p>
          <a:p>
            <a:pPr marL="0" lvl="0" indent="0">
              <a:buNone/>
            </a:pPr>
            <a:r>
              <a:rPr lang="en-US" dirty="0"/>
              <a:t>               </a:t>
            </a:r>
            <a:endParaRPr lang="en-GB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F92A39-12B8-40E9-91A7-47A4C25845E7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25/09/2021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Oval 9"/>
          <p:cNvSpPr/>
          <p:nvPr/>
        </p:nvSpPr>
        <p:spPr>
          <a:xfrm>
            <a:off x="436095" y="1350495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8" name="Oval 10"/>
          <p:cNvSpPr/>
          <p:nvPr/>
        </p:nvSpPr>
        <p:spPr>
          <a:xfrm>
            <a:off x="436095" y="2691618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36095" y="4077291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3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628074" y="1482201"/>
            <a:ext cx="953789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Linear Independent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( </a:t>
            </a:r>
            <a:r>
              <a:rPr lang="en-US" sz="4400" b="0" i="0" u="none" strike="noStrike" kern="1200" cap="none" spc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độc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en-US" sz="4400" b="0" i="0" u="none" strike="noStrike" kern="1200" cap="none" spc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lập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en-US" sz="4400" b="0" i="0" u="none" strike="noStrike" kern="1200" cap="none" spc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tuyến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en-US" sz="4400" b="0" i="0" u="none" strike="noStrike" kern="1200" cap="none" spc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tính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)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1533375" y="2775085"/>
            <a:ext cx="9537896" cy="212365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Introduction To Linear Transformation( </a:t>
            </a:r>
            <a:r>
              <a:rPr lang="en-US" sz="4400" b="0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Biến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en-US" sz="4400" b="0" i="0" u="none" strike="noStrike" kern="1200" cap="none" spc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đổi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en-US" sz="4400" b="0" i="0" u="none" strike="noStrike" kern="1200" cap="none" spc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tuyến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en-US" sz="4400" b="0" i="0" u="none" strike="noStrike" kern="1200" cap="none" spc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tính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, </a:t>
            </a:r>
            <a:r>
              <a:rPr lang="en-US" sz="4400" b="0" i="0" u="none" strike="noStrike" kern="1200" cap="none" spc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ánh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en-US" sz="4400" b="0" i="0" u="none" strike="noStrike" kern="1200" cap="none" spc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xạ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en-US" sz="4400" b="0" i="0" u="none" strike="noStrike" kern="1200" cap="none" spc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tuyến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en-US" sz="4400" b="0" i="0" u="none" strike="noStrike" kern="1200" cap="none" spc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tính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, </a:t>
            </a:r>
            <a:r>
              <a:rPr lang="en-US" sz="4400" b="0" i="0" u="none" strike="noStrike" kern="1200" cap="none" spc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toán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en-US" sz="4400" b="0" i="0" u="none" strike="noStrike" kern="1200" cap="none" spc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tử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en-US" sz="4400" b="0" i="0" u="none" strike="noStrike" kern="1200" cap="none" spc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tuyến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en-US" sz="4400" b="0" i="0" u="none" strike="noStrike" kern="1200" cap="none" spc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tính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) 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1533375" y="5393461"/>
            <a:ext cx="953789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The Matrix Of Linear Transformation</a:t>
            </a:r>
            <a:endParaRPr lang="en-GB" sz="4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MATRIX TRANSFORMATIONS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4294967295"/>
              </p:nvPr>
            </p:nvSpPr>
            <p:spPr>
              <a:xfrm>
                <a:off x="-21100" y="1873550"/>
                <a:ext cx="12234196" cy="4953076"/>
              </a:xfrm>
            </p:spPr>
            <p:txBody>
              <a:bodyPr/>
              <a:lstStyle/>
              <a:p>
                <a:pPr lvl="0"/>
                <a:r>
                  <a:rPr lang="en-US" dirty="0"/>
                  <a:t>For each </a:t>
                </a:r>
                <a:r>
                  <a:rPr lang="en-US" b="1" dirty="0"/>
                  <a:t>x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T 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) is computed as </a:t>
                </a:r>
                <a:r>
                  <a:rPr lang="en-US" i="1" dirty="0"/>
                  <a:t>A</a:t>
                </a:r>
                <a:r>
                  <a:rPr lang="en-US" b="1" dirty="0"/>
                  <a:t>x</a:t>
                </a:r>
                <a:r>
                  <a:rPr lang="en-US" dirty="0"/>
                  <a:t>, where </a:t>
                </a:r>
                <a:r>
                  <a:rPr lang="en-US" i="1" dirty="0"/>
                  <a:t>A</a:t>
                </a:r>
                <a:r>
                  <a:rPr lang="en-US" dirty="0"/>
                  <a:t> is an	     matrix.</a:t>
                </a:r>
              </a:p>
              <a:p>
                <a:pPr lvl="0"/>
                <a:r>
                  <a:rPr lang="en-US" dirty="0"/>
                  <a:t>For simplicity, we denote such a </a:t>
                </a:r>
                <a:r>
                  <a:rPr lang="en-US" i="1" dirty="0"/>
                  <a:t>matrix</a:t>
                </a:r>
                <a:r>
                  <a:rPr lang="en-US" dirty="0"/>
                  <a:t> </a:t>
                </a:r>
                <a:r>
                  <a:rPr lang="en-US" i="1" dirty="0"/>
                  <a:t>transformation</a:t>
                </a:r>
                <a:r>
                  <a:rPr lang="en-US" dirty="0"/>
                  <a:t> by                .</a:t>
                </a:r>
              </a:p>
              <a:p>
                <a:r>
                  <a:rPr lang="en-US" altLang="en-US" dirty="0"/>
                  <a:t>Observe that the domain of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/>
                  <a:t> when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has 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 columns and the codomain of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/>
                  <a:t> when each column of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has </a:t>
                </a:r>
                <a:r>
                  <a:rPr lang="en-US" altLang="en-US" i="1" dirty="0"/>
                  <a:t>m</a:t>
                </a:r>
                <a:r>
                  <a:rPr lang="en-US" altLang="en-US" dirty="0"/>
                  <a:t> entries.</a:t>
                </a:r>
              </a:p>
              <a:p>
                <a:r>
                  <a:rPr lang="en-US" altLang="en-US" dirty="0"/>
                  <a:t>The range of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is the set of all linear combinations of the columns of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, because each image </a:t>
                </a:r>
                <a:r>
                  <a:rPr lang="en-US" altLang="en-US" i="1" dirty="0"/>
                  <a:t>T </a:t>
                </a:r>
                <a:r>
                  <a:rPr lang="en-US" altLang="en-US" dirty="0"/>
                  <a:t>(</a:t>
                </a:r>
                <a:r>
                  <a:rPr lang="en-US" altLang="en-US" b="1" dirty="0"/>
                  <a:t>x</a:t>
                </a:r>
                <a:r>
                  <a:rPr lang="en-US" altLang="en-US" dirty="0"/>
                  <a:t>) is of the form </a:t>
                </a:r>
                <a:r>
                  <a:rPr lang="en-US" altLang="en-US" i="1" dirty="0"/>
                  <a:t>A</a:t>
                </a:r>
                <a:r>
                  <a:rPr lang="en-US" altLang="en-US" b="1" dirty="0"/>
                  <a:t>x</a:t>
                </a:r>
                <a:r>
                  <a:rPr lang="en-US" altLang="en-US" dirty="0"/>
                  <a:t>.</a:t>
                </a:r>
              </a:p>
              <a:p>
                <a:endParaRPr lang="en-US" alt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-21100" y="1873550"/>
                <a:ext cx="12234196" cy="4953076"/>
              </a:xfrm>
              <a:blipFill rotWithShape="0">
                <a:blip r:embed="rId3"/>
                <a:stretch>
                  <a:fillRect l="-1147" t="-2706" r="-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7"/>
          <p:cNvGraphicFramePr/>
          <p:nvPr>
            <p:extLst>
              <p:ext uri="{D42A27DB-BD31-4B8C-83A1-F6EECF244321}">
                <p14:modId xmlns:p14="http://schemas.microsoft.com/office/powerpoint/2010/main" val="1011553838"/>
              </p:ext>
            </p:extLst>
          </p:nvPr>
        </p:nvGraphicFramePr>
        <p:xfrm>
          <a:off x="9657471" y="2042748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63225" imgH="253890" progId="">
                  <p:embed/>
                </p:oleObj>
              </mc:Choice>
              <mc:Fallback>
                <p:oleObj r:id="rId4" imgW="863225" imgH="25389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7471" y="2042748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/>
          <p:nvPr>
            <p:extLst>
              <p:ext uri="{D42A27DB-BD31-4B8C-83A1-F6EECF244321}">
                <p14:modId xmlns:p14="http://schemas.microsoft.com/office/powerpoint/2010/main" val="2116049045"/>
              </p:ext>
            </p:extLst>
          </p:nvPr>
        </p:nvGraphicFramePr>
        <p:xfrm>
          <a:off x="9847968" y="2537282"/>
          <a:ext cx="1346197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46200" imgH="330200" progId="">
                  <p:embed/>
                </p:oleObj>
              </mc:Choice>
              <mc:Fallback>
                <p:oleObj r:id="rId6" imgW="1346200" imgH="330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47968" y="2537282"/>
                        <a:ext cx="1346197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MATRIX TRANSFORMATIONS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r>
                  <a:rPr lang="en-US" altLang="en-US" b="1" dirty="0"/>
                  <a:t>Example 1:</a:t>
                </a:r>
              </a:p>
              <a:p>
                <a:endParaRPr lang="en-US" altLang="en-US" b="1" dirty="0"/>
              </a:p>
              <a:p>
                <a:pPr marL="0" indent="0">
                  <a:buNone/>
                </a:pPr>
                <a:r>
                  <a:rPr lang="en-US" altLang="en-US" b="1" dirty="0"/>
                  <a:t>Let</a:t>
                </a:r>
                <a:r>
                  <a:rPr lang="en-US" altLang="en-US" dirty="0"/>
                  <a:t>                       ,                 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/>
                  <a:t>, c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/>
                  <a:t>.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and define a transformation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/>
                  <a:t> by                   , so that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3"/>
                <a:stretch>
                  <a:fillRect l="-1250" t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93018"/>
              </p:ext>
            </p:extLst>
          </p:nvPr>
        </p:nvGraphicFramePr>
        <p:xfrm>
          <a:off x="995751" y="2149100"/>
          <a:ext cx="203454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0600" imgH="1778000" progId="Equation.DSMT4">
                  <p:embed/>
                </p:oleObj>
              </mc:Choice>
              <mc:Fallback>
                <p:oleObj name="Equation" r:id="rId4" imgW="22606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751" y="2149100"/>
                        <a:ext cx="2034541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949383"/>
              </p:ext>
            </p:extLst>
          </p:nvPr>
        </p:nvGraphicFramePr>
        <p:xfrm>
          <a:off x="3410093" y="2449781"/>
          <a:ext cx="1231900" cy="99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700" imgH="1143000" progId="Equation.DSMT4">
                  <p:embed/>
                </p:oleObj>
              </mc:Choice>
              <mc:Fallback>
                <p:oleObj name="Equation" r:id="rId6" imgW="14097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093" y="2449781"/>
                        <a:ext cx="1231900" cy="99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852831"/>
              </p:ext>
            </p:extLst>
          </p:nvPr>
        </p:nvGraphicFramePr>
        <p:xfrm>
          <a:off x="7518779" y="3749300"/>
          <a:ext cx="1473200" cy="37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01800" imgH="431800" progId="Equation.DSMT4">
                  <p:embed/>
                </p:oleObj>
              </mc:Choice>
              <mc:Fallback>
                <p:oleObj name="Equation" r:id="rId8" imgW="1701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779" y="3749300"/>
                        <a:ext cx="1473200" cy="373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178274"/>
              </p:ext>
            </p:extLst>
          </p:nvPr>
        </p:nvGraphicFramePr>
        <p:xfrm>
          <a:off x="1142824" y="4384900"/>
          <a:ext cx="6616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16700" imgH="1778000" progId="Equation.DSMT4">
                  <p:embed/>
                </p:oleObj>
              </mc:Choice>
              <mc:Fallback>
                <p:oleObj name="Equation" r:id="rId10" imgW="66167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824" y="4384900"/>
                        <a:ext cx="6616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465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transformation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pPr marL="571500" indent="-457200">
                  <a:buFont typeface="Wingdings" panose="05000000000000000000" pitchFamily="2" charset="2"/>
                  <a:buAutoNum type="alphaLcPeriod"/>
                </a:pPr>
                <a:r>
                  <a:rPr lang="en-US" altLang="en-US" sz="2800" dirty="0"/>
                  <a:t>Find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(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), the image of 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 under the transformation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.</a:t>
                </a:r>
              </a:p>
              <a:p>
                <a:pPr marL="1371600" lvl="2" indent="-457200">
                  <a:buFont typeface="Wingdings" panose="05000000000000000000" pitchFamily="2" charset="2"/>
                  <a:buAutoNum type="alphaLcPeriod"/>
                </a:pPr>
                <a:endParaRPr lang="en-US" altLang="en-US" sz="2800" dirty="0"/>
              </a:p>
              <a:p>
                <a:pPr marL="571500" indent="-457200">
                  <a:buFont typeface="Wingdings" panose="05000000000000000000" pitchFamily="2" charset="2"/>
                  <a:buAutoNum type="alphaLcPeriod"/>
                </a:pPr>
                <a:r>
                  <a:rPr lang="en-US" altLang="en-US" sz="2800" dirty="0"/>
                  <a:t>Find an 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800" dirty="0"/>
                  <a:t> whose image under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is </a:t>
                </a:r>
                <a:r>
                  <a:rPr lang="en-US" altLang="en-US" sz="2800" b="1" dirty="0"/>
                  <a:t>b</a:t>
                </a:r>
                <a:r>
                  <a:rPr lang="en-US" altLang="en-US" sz="2800" dirty="0"/>
                  <a:t>.</a:t>
                </a:r>
              </a:p>
              <a:p>
                <a:pPr marL="1371600" lvl="2" indent="-457200">
                  <a:buFont typeface="Wingdings" panose="05000000000000000000" pitchFamily="2" charset="2"/>
                  <a:buAutoNum type="alphaLcPeriod"/>
                </a:pPr>
                <a:endParaRPr lang="en-US" altLang="en-US" sz="2800" dirty="0"/>
              </a:p>
              <a:p>
                <a:pPr marL="571500" indent="-457200">
                  <a:buFont typeface="Wingdings" panose="05000000000000000000" pitchFamily="2" charset="2"/>
                  <a:buAutoNum type="alphaLcPeriod"/>
                </a:pPr>
                <a:r>
                  <a:rPr lang="en-US" altLang="en-US" sz="2800" dirty="0"/>
                  <a:t>Is there more than one 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 whose image under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is </a:t>
                </a:r>
                <a:r>
                  <a:rPr lang="en-US" altLang="en-US" sz="2800" b="1" dirty="0"/>
                  <a:t>b</a:t>
                </a:r>
                <a:r>
                  <a:rPr lang="en-US" altLang="en-US" sz="2800" dirty="0"/>
                  <a:t>?</a:t>
                </a:r>
              </a:p>
              <a:p>
                <a:pPr marL="1371600" lvl="2" indent="-457200">
                  <a:buFont typeface="Wingdings" panose="05000000000000000000" pitchFamily="2" charset="2"/>
                  <a:buAutoNum type="alphaLcPeriod"/>
                </a:pPr>
                <a:endParaRPr lang="en-US" altLang="en-US" sz="2800" dirty="0"/>
              </a:p>
              <a:p>
                <a:pPr marL="571500" indent="-457200">
                  <a:buFont typeface="Wingdings" panose="05000000000000000000" pitchFamily="2" charset="2"/>
                  <a:buAutoNum type="alphaLcPeriod"/>
                </a:pPr>
                <a:r>
                  <a:rPr lang="en-US" altLang="en-US" sz="2800" dirty="0"/>
                  <a:t>Determine if </a:t>
                </a:r>
                <a:r>
                  <a:rPr lang="en-US" altLang="en-US" sz="2800" b="1" dirty="0"/>
                  <a:t>c</a:t>
                </a:r>
                <a:r>
                  <a:rPr lang="en-US" altLang="en-US" sz="2800" dirty="0"/>
                  <a:t> is in the range of the transformation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t="-2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12605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Transformations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" y="1127938"/>
            <a:ext cx="12191996" cy="4953076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Solution:</a:t>
            </a:r>
          </a:p>
          <a:p>
            <a:pPr marL="571500" indent="-457200">
              <a:buFont typeface="Wingdings" panose="05000000000000000000" pitchFamily="2" charset="2"/>
              <a:buAutoNum type="alphaLcPeriod"/>
            </a:pPr>
            <a:r>
              <a:rPr lang="en-US" altLang="en-US" dirty="0"/>
              <a:t>Compute</a:t>
            </a:r>
          </a:p>
          <a:p>
            <a:pPr marL="571500" indent="-457200">
              <a:buFont typeface="Wingdings" panose="05000000000000000000" pitchFamily="2" charset="2"/>
              <a:buAutoNum type="alphaLcPeriod"/>
            </a:pPr>
            <a:endParaRPr lang="en-US" altLang="en-US" dirty="0"/>
          </a:p>
          <a:p>
            <a:pPr marL="571500" indent="-457200">
              <a:buFont typeface="Wingdings" panose="05000000000000000000" pitchFamily="2" charset="2"/>
              <a:buAutoNum type="alphaLcPeriod"/>
            </a:pPr>
            <a:endParaRPr lang="en-US" altLang="en-US" dirty="0"/>
          </a:p>
          <a:p>
            <a:pPr marL="571500" indent="-457200">
              <a:buFont typeface="Wingdings" panose="05000000000000000000" pitchFamily="2" charset="2"/>
              <a:buAutoNum type="alphaLcPeriod"/>
            </a:pPr>
            <a:r>
              <a:rPr lang="en-US" altLang="en-US" dirty="0"/>
              <a:t>Solve                  for </a:t>
            </a:r>
            <a:r>
              <a:rPr lang="en-US" altLang="en-US" b="1" dirty="0"/>
              <a:t>x</a:t>
            </a:r>
            <a:r>
              <a:rPr lang="en-US" altLang="en-US" dirty="0"/>
              <a:t>. That is, solve              , or</a:t>
            </a:r>
          </a:p>
          <a:p>
            <a:pPr marL="571500" indent="-457200">
              <a:buFont typeface="Wingdings" panose="05000000000000000000" pitchFamily="2" charset="2"/>
              <a:buAutoNum type="alphaLcPeriod"/>
            </a:pPr>
            <a:endParaRPr lang="en-US" altLang="en-US" dirty="0"/>
          </a:p>
          <a:p>
            <a:pPr marL="114300" indent="0">
              <a:buNone/>
            </a:pPr>
            <a:r>
              <a:rPr lang="en-US" altLang="en-US" dirty="0"/>
              <a:t>                                                                       (1)</a:t>
            </a:r>
          </a:p>
          <a:p>
            <a:endParaRPr lang="en-GB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48632"/>
              </p:ext>
            </p:extLst>
          </p:nvPr>
        </p:nvGraphicFramePr>
        <p:xfrm>
          <a:off x="2994546" y="1127938"/>
          <a:ext cx="5257800" cy="165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38800" imgH="1778000" progId="Equation.DSMT4">
                  <p:embed/>
                </p:oleObj>
              </mc:Choice>
              <mc:Fallback>
                <p:oleObj name="Equation" r:id="rId2" imgW="56388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546" y="1127938"/>
                        <a:ext cx="5257800" cy="1657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864583"/>
              </p:ext>
            </p:extLst>
          </p:nvPr>
        </p:nvGraphicFramePr>
        <p:xfrm>
          <a:off x="1852684" y="3497758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088" imgH="431613" progId="Equation.DSMT4">
                  <p:embed/>
                </p:oleObj>
              </mc:Choice>
              <mc:Fallback>
                <p:oleObj name="Equation" r:id="rId4" imgW="140908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84" y="3497758"/>
                        <a:ext cx="1409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940265"/>
              </p:ext>
            </p:extLst>
          </p:nvPr>
        </p:nvGraphicFramePr>
        <p:xfrm>
          <a:off x="6706738" y="3497758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355600" progId="Equation.DSMT4">
                  <p:embed/>
                </p:oleObj>
              </mc:Choice>
              <mc:Fallback>
                <p:oleObj name="Equation" r:id="rId6" imgW="11430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6738" y="3497758"/>
                        <a:ext cx="1143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884738"/>
              </p:ext>
            </p:extLst>
          </p:nvPr>
        </p:nvGraphicFramePr>
        <p:xfrm>
          <a:off x="2994546" y="4008214"/>
          <a:ext cx="3517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17900" imgH="1778000" progId="Equation.DSMT4">
                  <p:embed/>
                </p:oleObj>
              </mc:Choice>
              <mc:Fallback>
                <p:oleObj name="Equation" r:id="rId8" imgW="35179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546" y="4008214"/>
                        <a:ext cx="35179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19503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Transformations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37120"/>
            <a:ext cx="12191996" cy="4953076"/>
          </a:xfrm>
        </p:spPr>
        <p:txBody>
          <a:bodyPr/>
          <a:lstStyle/>
          <a:p>
            <a:r>
              <a:rPr lang="en-US" altLang="en-US" dirty="0"/>
              <a:t>Row reduce the augmented matrix: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                                                                                      (2)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Hence              ,              , and                 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The image of this </a:t>
            </a:r>
            <a:r>
              <a:rPr lang="en-US" altLang="en-US" b="1" dirty="0"/>
              <a:t>x</a:t>
            </a:r>
            <a:r>
              <a:rPr lang="en-US" altLang="en-US" dirty="0"/>
              <a:t> under </a:t>
            </a:r>
            <a:r>
              <a:rPr lang="en-US" altLang="en-US" i="1" dirty="0"/>
              <a:t>T</a:t>
            </a:r>
            <a:r>
              <a:rPr lang="en-US" altLang="en-US" dirty="0"/>
              <a:t> is the given vector </a:t>
            </a:r>
            <a:r>
              <a:rPr lang="en-US" altLang="en-US" b="1" dirty="0"/>
              <a:t>b</a:t>
            </a:r>
            <a:r>
              <a:rPr lang="en-US" altLang="en-US" dirty="0"/>
              <a:t>.  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GB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49499"/>
              </p:ext>
            </p:extLst>
          </p:nvPr>
        </p:nvGraphicFramePr>
        <p:xfrm>
          <a:off x="304800" y="1676400"/>
          <a:ext cx="881062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71100" imgH="1778000" progId="Equation.DSMT4">
                  <p:embed/>
                </p:oleObj>
              </mc:Choice>
              <mc:Fallback>
                <p:oleObj name="Equation" r:id="rId2" imgW="100711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8810625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919117"/>
              </p:ext>
            </p:extLst>
          </p:nvPr>
        </p:nvGraphicFramePr>
        <p:xfrm>
          <a:off x="2938816" y="3472358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400" imgH="482600" progId="Equation.DSMT4">
                  <p:embed/>
                </p:oleObj>
              </mc:Choice>
              <mc:Fallback>
                <p:oleObj name="Equation" r:id="rId4" imgW="12954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816" y="3472358"/>
                        <a:ext cx="129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375541"/>
              </p:ext>
            </p:extLst>
          </p:nvPr>
        </p:nvGraphicFramePr>
        <p:xfrm>
          <a:off x="1520208" y="3472358"/>
          <a:ext cx="119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800" imgH="482600" progId="Equation.DSMT4">
                  <p:embed/>
                </p:oleObj>
              </mc:Choice>
              <mc:Fallback>
                <p:oleObj name="Equation" r:id="rId6" imgW="1193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208" y="3472358"/>
                        <a:ext cx="119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581181"/>
              </p:ext>
            </p:extLst>
          </p:nvPr>
        </p:nvGraphicFramePr>
        <p:xfrm>
          <a:off x="5321298" y="3197225"/>
          <a:ext cx="1549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400" imgH="1143000" progId="Equation.DSMT4">
                  <p:embed/>
                </p:oleObj>
              </mc:Choice>
              <mc:Fallback>
                <p:oleObj name="Equation" r:id="rId8" imgW="15494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298" y="3197225"/>
                        <a:ext cx="1549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10549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Transformations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859808" y="1209824"/>
                <a:ext cx="10385947" cy="4953076"/>
              </a:xfrm>
            </p:spPr>
            <p:txBody>
              <a:bodyPr>
                <a:normAutofit/>
              </a:bodyPr>
              <a:lstStyle/>
              <a:p>
                <a:pPr marL="571500" indent="-457200">
                  <a:buFont typeface="Wingdings" panose="05000000000000000000" pitchFamily="2" charset="2"/>
                  <a:buAutoNum type="alphaLcPeriod" startAt="3"/>
                </a:pPr>
                <a:r>
                  <a:rPr lang="en-US" altLang="en-US" dirty="0"/>
                  <a:t>Any </a:t>
                </a:r>
                <a:r>
                  <a:rPr lang="en-US" altLang="en-US" b="1" dirty="0"/>
                  <a:t>x</a:t>
                </a:r>
                <a:r>
                  <a:rPr lang="en-US" altLang="en-US" dirty="0"/>
                  <a:t> whose image under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is </a:t>
                </a:r>
                <a:r>
                  <a:rPr lang="en-US" altLang="en-US" b="1" dirty="0"/>
                  <a:t>b</a:t>
                </a:r>
                <a:r>
                  <a:rPr lang="en-US" altLang="en-US" dirty="0"/>
                  <a:t> must satisfy equation (1).</a:t>
                </a:r>
              </a:p>
              <a:p>
                <a:pPr marL="895350" lvl="1" indent="-381000"/>
                <a:r>
                  <a:rPr lang="en-US" altLang="en-US" dirty="0"/>
                  <a:t>From (2), it is clear that equation (1) has a unique solution.</a:t>
                </a:r>
              </a:p>
              <a:p>
                <a:pPr marL="895350" lvl="1" indent="-381000"/>
                <a:r>
                  <a:rPr lang="en-US" altLang="en-US" dirty="0"/>
                  <a:t>So there is exactly one </a:t>
                </a:r>
                <a:r>
                  <a:rPr lang="en-US" altLang="en-US" b="1" dirty="0"/>
                  <a:t>x</a:t>
                </a:r>
                <a:r>
                  <a:rPr lang="en-US" altLang="en-US" dirty="0"/>
                  <a:t> whose image is </a:t>
                </a:r>
                <a:r>
                  <a:rPr lang="en-US" altLang="en-US" b="1" dirty="0"/>
                  <a:t>b</a:t>
                </a:r>
                <a:r>
                  <a:rPr lang="en-US" altLang="en-US" dirty="0"/>
                  <a:t>.</a:t>
                </a:r>
              </a:p>
              <a:p>
                <a:pPr marL="895350" lvl="1" indent="-381000"/>
                <a:endParaRPr lang="en-US" altLang="en-US" dirty="0"/>
              </a:p>
              <a:p>
                <a:pPr marL="571500" indent="-457200">
                  <a:buFont typeface="Wingdings" panose="05000000000000000000" pitchFamily="2" charset="2"/>
                  <a:buAutoNum type="alphaLcPeriod" startAt="3"/>
                </a:pPr>
                <a:r>
                  <a:rPr lang="en-US" altLang="en-US" dirty="0"/>
                  <a:t>The vector </a:t>
                </a:r>
                <a:r>
                  <a:rPr lang="en-US" altLang="en-US" b="1" dirty="0"/>
                  <a:t>c</a:t>
                </a:r>
                <a:r>
                  <a:rPr lang="en-US" altLang="en-US" dirty="0"/>
                  <a:t> is in the range of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if </a:t>
                </a:r>
                <a:r>
                  <a:rPr lang="en-US" altLang="en-US" b="1" dirty="0"/>
                  <a:t>c</a:t>
                </a:r>
                <a:r>
                  <a:rPr lang="en-US" altLang="en-US" dirty="0"/>
                  <a:t> is the image of some </a:t>
                </a:r>
                <a:r>
                  <a:rPr lang="en-US" altLang="en-US" b="1" dirty="0"/>
                  <a:t>x</a:t>
                </a:r>
                <a:r>
                  <a:rPr lang="en-US" altLang="en-US" dirty="0"/>
                  <a:t> </a:t>
                </a:r>
                <a:r>
                  <a:rPr lang="en-US" altLang="en-US" sz="35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3500" dirty="0"/>
                  <a:t>, that is, if                 for some </a:t>
                </a:r>
                <a:r>
                  <a:rPr lang="en-US" altLang="en-US" sz="3500" b="1" dirty="0"/>
                  <a:t>x</a:t>
                </a:r>
                <a:r>
                  <a:rPr lang="en-US" altLang="en-US" sz="3500" dirty="0"/>
                  <a:t>.</a:t>
                </a:r>
              </a:p>
              <a:p>
                <a:pPr marL="895350" lvl="1" indent="-381000"/>
                <a:r>
                  <a:rPr lang="en-US" altLang="en-US" sz="3500" dirty="0"/>
                  <a:t>This is another </a:t>
                </a:r>
                <a:r>
                  <a:rPr lang="en-US" altLang="en-US" dirty="0"/>
                  <a:t>way of asking if the system</a:t>
                </a:r>
              </a:p>
              <a:p>
                <a:pPr marL="895350" lvl="1" indent="-381000">
                  <a:buNone/>
                </a:pPr>
                <a:r>
                  <a:rPr lang="en-US" altLang="en-US" dirty="0"/>
                  <a:t>  is consistent.    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59808" y="1209824"/>
                <a:ext cx="10385947" cy="4953076"/>
              </a:xfrm>
              <a:blipFill rotWithShape="0">
                <a:blip r:embed="rId3"/>
                <a:stretch>
                  <a:fillRect l="-176" t="-2706" r="-1174" b="-2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147401"/>
              </p:ext>
            </p:extLst>
          </p:nvPr>
        </p:nvGraphicFramePr>
        <p:xfrm>
          <a:off x="4585742" y="4438555"/>
          <a:ext cx="135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310" imgH="431613" progId="Equation.DSMT4">
                  <p:embed/>
                </p:oleObj>
              </mc:Choice>
              <mc:Fallback>
                <p:oleObj name="Equation" r:id="rId4" imgW="135831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5742" y="4438555"/>
                        <a:ext cx="135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319968"/>
              </p:ext>
            </p:extLst>
          </p:nvPr>
        </p:nvGraphicFramePr>
        <p:xfrm>
          <a:off x="9374874" y="5077535"/>
          <a:ext cx="1104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900" imgH="342900" progId="Equation.DSMT4">
                  <p:embed/>
                </p:oleObj>
              </mc:Choice>
              <mc:Fallback>
                <p:oleObj name="Equation" r:id="rId6" imgW="11049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4874" y="5077535"/>
                        <a:ext cx="1104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96497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Transformations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marL="228600" lvl="3">
              <a:spcBef>
                <a:spcPts val="1000"/>
              </a:spcBef>
            </a:pPr>
            <a:r>
              <a:rPr lang="en-US" altLang="en-US" sz="2800" dirty="0"/>
              <a:t>To find the answer, row reduce the augmented matrix:</a:t>
            </a:r>
          </a:p>
          <a:p>
            <a:pPr marL="228600" lvl="3">
              <a:spcBef>
                <a:spcPts val="1000"/>
              </a:spcBef>
            </a:pPr>
            <a:endParaRPr lang="en-US" altLang="en-US" sz="2800" dirty="0"/>
          </a:p>
          <a:p>
            <a:pPr marL="228600" lvl="3">
              <a:spcBef>
                <a:spcPts val="1000"/>
              </a:spcBef>
            </a:pPr>
            <a:endParaRPr lang="en-US" altLang="en-US" sz="2800" dirty="0"/>
          </a:p>
          <a:p>
            <a:pPr marL="228600" lvl="3">
              <a:spcBef>
                <a:spcPts val="1000"/>
              </a:spcBef>
            </a:pPr>
            <a:endParaRPr lang="en-US" altLang="en-US" sz="2800" dirty="0"/>
          </a:p>
          <a:p>
            <a:pPr marL="228600" lvl="3">
              <a:spcBef>
                <a:spcPts val="1000"/>
              </a:spcBef>
            </a:pPr>
            <a:endParaRPr lang="en-US" altLang="en-US" sz="2800" dirty="0"/>
          </a:p>
          <a:p>
            <a:pPr marL="228600" lvl="3">
              <a:spcBef>
                <a:spcPts val="1000"/>
              </a:spcBef>
            </a:pPr>
            <a:endParaRPr lang="en-US" altLang="en-US" sz="2800" dirty="0"/>
          </a:p>
          <a:p>
            <a:pPr lvl="3"/>
            <a:r>
              <a:rPr lang="en-US" altLang="en-US" sz="2800" dirty="0"/>
              <a:t>The third equation,              , shows that the system is inconsistent.</a:t>
            </a:r>
          </a:p>
          <a:p>
            <a:pPr lvl="3"/>
            <a:r>
              <a:rPr lang="en-US" altLang="en-US" sz="2800" dirty="0"/>
              <a:t>So </a:t>
            </a:r>
            <a:r>
              <a:rPr lang="en-US" altLang="en-US" sz="2800" b="1" dirty="0"/>
              <a:t>c</a:t>
            </a:r>
            <a:r>
              <a:rPr lang="en-US" altLang="en-US" sz="2800" dirty="0"/>
              <a:t> is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in the range of </a:t>
            </a:r>
            <a:r>
              <a:rPr lang="en-US" altLang="en-US" sz="2800" i="1" dirty="0"/>
              <a:t>T</a:t>
            </a:r>
            <a:r>
              <a:rPr lang="en-US" altLang="en-US" sz="2800" dirty="0"/>
              <a:t>.</a:t>
            </a:r>
          </a:p>
          <a:p>
            <a:pPr marL="228600" lvl="3">
              <a:spcBef>
                <a:spcPts val="1000"/>
              </a:spcBef>
            </a:pPr>
            <a:endParaRPr lang="en-US" altLang="en-US" sz="2800" dirty="0"/>
          </a:p>
          <a:p>
            <a:endParaRPr lang="en-GB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176573"/>
              </p:ext>
            </p:extLst>
          </p:nvPr>
        </p:nvGraphicFramePr>
        <p:xfrm>
          <a:off x="228600" y="2209800"/>
          <a:ext cx="86868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83800" imgH="1778000" progId="Equation.DSMT4">
                  <p:embed/>
                </p:oleObj>
              </mc:Choice>
              <mc:Fallback>
                <p:oleObj name="Equation" r:id="rId2" imgW="100838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09800"/>
                        <a:ext cx="868680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66425" y="2827606"/>
                <a:ext cx="126400" cy="2294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425" y="2827606"/>
                <a:ext cx="126400" cy="229492"/>
              </a:xfrm>
              <a:prstGeom prst="rect">
                <a:avLst/>
              </a:prstGeom>
              <a:blipFill rotWithShape="0">
                <a:blip r:embed="rId5"/>
                <a:stretch>
                  <a:fillRect l="-66667" r="-33333" b="-5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45600" y="2857946"/>
                <a:ext cx="126400" cy="2294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~~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600" y="2857946"/>
                <a:ext cx="126400" cy="229492"/>
              </a:xfrm>
              <a:prstGeom prst="rect">
                <a:avLst/>
              </a:prstGeom>
              <a:blipFill rotWithShape="0">
                <a:blip r:embed="rId6"/>
                <a:stretch>
                  <a:fillRect l="-133333" r="-95238" b="-5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17300" y="2834219"/>
                <a:ext cx="126400" cy="2294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~~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300" y="2834219"/>
                <a:ext cx="126400" cy="229492"/>
              </a:xfrm>
              <a:prstGeom prst="rect">
                <a:avLst/>
              </a:prstGeom>
              <a:blipFill rotWithShape="0">
                <a:blip r:embed="rId6"/>
                <a:stretch>
                  <a:fillRect l="-145000" r="-100000"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25950"/>
              </p:ext>
            </p:extLst>
          </p:nvPr>
        </p:nvGraphicFramePr>
        <p:xfrm>
          <a:off x="3559126" y="4233514"/>
          <a:ext cx="1143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44600" imgH="342900" progId="Equation.DSMT4">
                  <p:embed/>
                </p:oleObj>
              </mc:Choice>
              <mc:Fallback>
                <p:oleObj name="Equation" r:id="rId7" imgW="12446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26" y="4233514"/>
                        <a:ext cx="11430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69032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Transformations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>
            <a:normAutofit fontScale="92500" lnSpcReduction="20000"/>
          </a:bodyPr>
          <a:lstStyle/>
          <a:p>
            <a:pPr marL="660400" indent="-660400"/>
            <a:r>
              <a:rPr lang="en-US" altLang="en-US" b="1" dirty="0"/>
              <a:t>Definition:</a:t>
            </a:r>
            <a:r>
              <a:rPr lang="en-US" altLang="en-US" dirty="0"/>
              <a:t> A transformation (or mapping) </a:t>
            </a:r>
            <a:r>
              <a:rPr lang="en-US" altLang="en-US" i="1" dirty="0"/>
              <a:t>T</a:t>
            </a:r>
            <a:r>
              <a:rPr lang="en-US" altLang="en-US" dirty="0"/>
              <a:t> is </a:t>
            </a:r>
            <a:r>
              <a:rPr lang="en-US" altLang="en-US" b="1" dirty="0"/>
              <a:t>linear</a:t>
            </a:r>
            <a:r>
              <a:rPr lang="en-US" altLang="en-US" dirty="0"/>
              <a:t> if:</a:t>
            </a:r>
          </a:p>
          <a:p>
            <a:pPr marL="1409700" lvl="2" indent="-495300">
              <a:buFont typeface="Wingdings" panose="05000000000000000000" pitchFamily="2" charset="2"/>
              <a:buAutoNum type="romanLcPeriod"/>
            </a:pPr>
            <a:r>
              <a:rPr lang="en-US" altLang="en-US" dirty="0"/>
              <a:t>                                        for all </a:t>
            </a:r>
            <a:r>
              <a:rPr lang="en-US" altLang="en-US" b="1" dirty="0"/>
              <a:t>u</a:t>
            </a:r>
            <a:r>
              <a:rPr lang="en-US" altLang="en-US" dirty="0"/>
              <a:t>, </a:t>
            </a:r>
            <a:r>
              <a:rPr lang="en-US" altLang="en-US" b="1" dirty="0"/>
              <a:t>v</a:t>
            </a:r>
            <a:r>
              <a:rPr lang="en-US" altLang="en-US" dirty="0"/>
              <a:t> in the domain of </a:t>
            </a:r>
            <a:r>
              <a:rPr lang="en-US" altLang="en-US" i="1" dirty="0"/>
              <a:t>T</a:t>
            </a:r>
            <a:r>
              <a:rPr lang="en-US" altLang="en-US" dirty="0"/>
              <a:t>;</a:t>
            </a:r>
          </a:p>
          <a:p>
            <a:pPr marL="1409700" lvl="2" indent="-495300">
              <a:buFont typeface="Wingdings" panose="05000000000000000000" pitchFamily="2" charset="2"/>
              <a:buAutoNum type="romanLcPeriod"/>
            </a:pPr>
            <a:r>
              <a:rPr lang="en-US" altLang="en-US" dirty="0"/>
              <a:t>                          for all scalars </a:t>
            </a:r>
            <a:r>
              <a:rPr lang="en-US" altLang="en-US" i="1" dirty="0"/>
              <a:t>c</a:t>
            </a:r>
            <a:r>
              <a:rPr lang="en-US" altLang="en-US" dirty="0"/>
              <a:t> and all </a:t>
            </a:r>
            <a:r>
              <a:rPr lang="en-US" altLang="en-US" b="1" dirty="0"/>
              <a:t>u</a:t>
            </a:r>
            <a:r>
              <a:rPr lang="en-US" altLang="en-US" dirty="0"/>
              <a:t> in the domain of </a:t>
            </a:r>
            <a:r>
              <a:rPr lang="en-US" altLang="en-US" i="1" dirty="0"/>
              <a:t>T</a:t>
            </a:r>
            <a:r>
              <a:rPr lang="en-US" altLang="en-US" dirty="0"/>
              <a:t>.</a:t>
            </a:r>
          </a:p>
          <a:p>
            <a:pPr marL="914400" lvl="2" indent="0">
              <a:buNone/>
            </a:pPr>
            <a:r>
              <a:rPr lang="en-US" altLang="en-US" dirty="0"/>
              <a:t> </a:t>
            </a:r>
          </a:p>
          <a:p>
            <a:pPr marL="914400" lvl="2" indent="0">
              <a:buNone/>
            </a:pPr>
            <a:r>
              <a:rPr lang="en-US" altLang="en-US" sz="3500" dirty="0">
                <a:solidFill>
                  <a:srgbClr val="7030A0"/>
                </a:solidFill>
              </a:rPr>
              <a:t>These two properties lead to the following useful facts.</a:t>
            </a:r>
          </a:p>
          <a:p>
            <a:pPr marL="1371600" lvl="2" indent="-457200"/>
            <a:r>
              <a:rPr lang="en-US" altLang="en-US" dirty="0"/>
              <a:t>If T is a linear transformation, then                   (3)</a:t>
            </a:r>
          </a:p>
          <a:p>
            <a:pPr marL="1371600" lvl="2" indent="-457200"/>
            <a:r>
              <a:rPr lang="en-US" altLang="en-US" dirty="0"/>
              <a:t> and                                                    .   (4)</a:t>
            </a:r>
          </a:p>
          <a:p>
            <a:pPr marL="914400" lvl="2" indent="0">
              <a:buNone/>
            </a:pPr>
            <a:r>
              <a:rPr lang="en-US" altLang="en-US" dirty="0">
                <a:solidFill>
                  <a:srgbClr val="7030A0"/>
                </a:solidFill>
              </a:rPr>
              <a:t>Generation case : </a:t>
            </a:r>
          </a:p>
          <a:p>
            <a:pPr marL="1371600" lvl="2" indent="-457200"/>
            <a:endParaRPr lang="en-US" altLang="en-US" dirty="0"/>
          </a:p>
          <a:p>
            <a:pPr marL="1371600" lvl="2" indent="-457200"/>
            <a:endParaRPr lang="en-US" altLang="en-US" dirty="0"/>
          </a:p>
          <a:p>
            <a:pPr marL="914400" lvl="2" indent="0">
              <a:buNone/>
            </a:pPr>
            <a:r>
              <a:rPr lang="en-US" altLang="en-US" dirty="0"/>
              <a:t> </a:t>
            </a:r>
          </a:p>
          <a:p>
            <a:endParaRPr lang="en-GB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689012"/>
              </p:ext>
            </p:extLst>
          </p:nvPr>
        </p:nvGraphicFramePr>
        <p:xfrm>
          <a:off x="1428624" y="1600692"/>
          <a:ext cx="365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431800" progId="Equation.DSMT4">
                  <p:embed/>
                </p:oleObj>
              </mc:Choice>
              <mc:Fallback>
                <p:oleObj name="Equation" r:id="rId2" imgW="3657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624" y="1600692"/>
                        <a:ext cx="365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275646"/>
              </p:ext>
            </p:extLst>
          </p:nvPr>
        </p:nvGraphicFramePr>
        <p:xfrm>
          <a:off x="1527518" y="2032492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4100" imgH="431800" progId="Equation.DSMT4">
                  <p:embed/>
                </p:oleObj>
              </mc:Choice>
              <mc:Fallback>
                <p:oleObj name="Equation" r:id="rId4" imgW="2324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518" y="2032492"/>
                        <a:ext cx="232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784182"/>
              </p:ext>
            </p:extLst>
          </p:nvPr>
        </p:nvGraphicFramePr>
        <p:xfrm>
          <a:off x="7065499" y="3470462"/>
          <a:ext cx="135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58310" imgH="431613" progId="Equation.DSMT4">
                  <p:embed/>
                </p:oleObj>
              </mc:Choice>
              <mc:Fallback>
                <p:oleObj name="Equation" r:id="rId6" imgW="135831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499" y="3470462"/>
                        <a:ext cx="135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564264"/>
              </p:ext>
            </p:extLst>
          </p:nvPr>
        </p:nvGraphicFramePr>
        <p:xfrm>
          <a:off x="2387210" y="3902262"/>
          <a:ext cx="445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57700" imgH="431800" progId="Equation.DSMT4">
                  <p:embed/>
                </p:oleObj>
              </mc:Choice>
              <mc:Fallback>
                <p:oleObj name="Equation" r:id="rId8" imgW="4457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210" y="3902262"/>
                        <a:ext cx="445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654960"/>
              </p:ext>
            </p:extLst>
          </p:nvPr>
        </p:nvGraphicFramePr>
        <p:xfrm>
          <a:off x="1963616" y="5026898"/>
          <a:ext cx="6642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42100" imgH="520700" progId="Equation.DSMT4">
                  <p:embed/>
                </p:oleObj>
              </mc:Choice>
              <mc:Fallback>
                <p:oleObj name="Equation" r:id="rId10" imgW="6642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616" y="5026898"/>
                        <a:ext cx="6642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81659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algn="ctr"/>
            <a:endParaRPr lang="en-US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en-US" sz="54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MATRIX OF A </a:t>
            </a:r>
          </a:p>
          <a:p>
            <a:pPr marL="0" indent="0" algn="ctr">
              <a:buNone/>
            </a:pPr>
            <a:r>
              <a:rPr lang="en-US" altLang="en-US" sz="54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LINEAR TRANSFORMATION</a:t>
            </a:r>
            <a:endParaRPr lang="en-GB" sz="5400" b="1" dirty="0">
              <a:ln w="9525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en-GB" sz="5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0590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THE MATRIX OF A LINEAR TRANSFORMATION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3558" y="1209824"/>
                <a:ext cx="11226018" cy="4740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b="1" dirty="0">
                  <a:solidFill>
                    <a:srgbClr val="7030A0"/>
                  </a:solidFill>
                </a:endParaRPr>
              </a:p>
              <a:p>
                <a:endParaRPr lang="en-US" sz="3200" b="1" dirty="0">
                  <a:solidFill>
                    <a:srgbClr val="7030A0"/>
                  </a:solidFill>
                </a:endParaRPr>
              </a:p>
              <a:p>
                <a:r>
                  <a:rPr lang="en-US" sz="3200" b="1" dirty="0">
                    <a:solidFill>
                      <a:srgbClr val="7030A0"/>
                    </a:solidFill>
                  </a:rPr>
                  <a:t>THEOREM 10 </a:t>
                </a:r>
                <a:r>
                  <a:rPr lang="en-US" sz="32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en-US" sz="3200" dirty="0">
                    <a:solidFill>
                      <a:schemeClr val="tx1"/>
                    </a:solidFill>
                  </a:rPr>
                  <a:t>Let 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</a:rPr>
                  <a:t> be a linear transformation. Then there exists a unique matrix </a:t>
                </a:r>
                <a:r>
                  <a:rPr lang="en-US" altLang="en-US" sz="3200" i="1" dirty="0">
                    <a:solidFill>
                      <a:schemeClr val="tx1"/>
                    </a:solidFill>
                  </a:rPr>
                  <a:t>A</a:t>
                </a:r>
                <a:r>
                  <a:rPr lang="en-US" altLang="en-US" sz="3200" dirty="0">
                    <a:solidFill>
                      <a:schemeClr val="tx1"/>
                    </a:solidFill>
                  </a:rPr>
                  <a:t> such that </a:t>
                </a:r>
                <a:endParaRPr lang="en-US" altLang="en-US" sz="32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</m:oMath>
                  </m:oMathPara>
                </a14:m>
                <a:endParaRPr lang="en-US" altLang="en-US" sz="32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en-US" sz="3200" b="0" dirty="0">
                    <a:solidFill>
                      <a:srgbClr val="7030A0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altLang="en-US" sz="3200" dirty="0">
                    <a:solidFill>
                      <a:srgbClr val="7030A0"/>
                    </a:solidFill>
                  </a:rPr>
                  <a:t>    for all x in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sz="3200" dirty="0">
                  <a:solidFill>
                    <a:srgbClr val="7030A0"/>
                  </a:solidFill>
                </a:endParaRPr>
              </a:p>
              <a:p>
                <a:endParaRPr lang="en-US" altLang="en-US" sz="3200" dirty="0">
                  <a:solidFill>
                    <a:schemeClr val="tx1"/>
                  </a:solidFill>
                </a:endParaRPr>
              </a:p>
              <a:p>
                <a:r>
                  <a:rPr lang="en-US" altLang="en-US" sz="3200" dirty="0">
                    <a:solidFill>
                      <a:schemeClr val="tx1"/>
                    </a:solidFill>
                  </a:rPr>
                  <a:t>In fact, A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matrix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whose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column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vector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column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identity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matrix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sz="32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32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32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...</m:t>
                    </m:r>
                    <m:r>
                      <a:rPr 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32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32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32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>
                    <a:solidFill>
                      <a:srgbClr val="7030A0"/>
                    </a:solidFill>
                  </a:rPr>
                  <a:t>   </a:t>
                </a:r>
              </a:p>
              <a:p>
                <a:endParaRPr lang="en-US" altLang="en-US" sz="3200" dirty="0">
                  <a:solidFill>
                    <a:srgbClr val="7030A0"/>
                  </a:solidFill>
                </a:endParaRPr>
              </a:p>
              <a:p>
                <a:endParaRPr lang="en-US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8" y="1209824"/>
                <a:ext cx="11226018" cy="4740810"/>
              </a:xfrm>
              <a:prstGeom prst="rect">
                <a:avLst/>
              </a:prstGeom>
              <a:blipFill rotWithShape="0">
                <a:blip r:embed="rId2"/>
                <a:stretch>
                  <a:fillRect l="-1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4273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36C40F-DD57-441A-8040-364153995750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25/09/2021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6944" y="2967337"/>
            <a:ext cx="10325688" cy="132343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1" i="0" u="none" strike="noStrike" kern="1200" cap="none" spc="0" baseline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Times New Roman" pitchFamily="18"/>
                <a:ea typeface=""/>
                <a:cs typeface="Times New Roman" pitchFamily="18"/>
              </a:rPr>
              <a:t>Linear Independence</a:t>
            </a: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Matrix of Linear Transformations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r>
                  <a:rPr lang="en-US" altLang="en-US" b="1" dirty="0"/>
                  <a:t>Proof</a:t>
                </a:r>
                <a:r>
                  <a:rPr lang="en-US" altLang="en-US" dirty="0"/>
                  <a:t>: Write x=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…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/>
                  <a:t> , and use the linearity of T to compute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/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)+…+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. 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l="-1150" t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31787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Matrix of Linear Transformations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r>
                  <a:rPr lang="en-US" altLang="en-US" b="1" dirty="0"/>
                  <a:t>Example 2</a:t>
                </a:r>
                <a:r>
                  <a:rPr lang="en-US" altLang="en-US" dirty="0"/>
                  <a:t>: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Find the standard matrix A for the dilation transformation T(x)= 3x, for 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r>
                  <a:rPr lang="en-US" altLang="en-US" b="1" dirty="0"/>
                  <a:t>Solution</a:t>
                </a:r>
                <a:r>
                  <a:rPr lang="en-US" altLang="en-US" dirty="0"/>
                  <a:t>: Write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pPr marL="0" indent="0" algn="ctr">
                  <a:buNone/>
                </a:pP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l="-1250" t="-2706" r="-18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71180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EXISTENCE AND UNIQUENESS QUESTIONS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r>
                  <a:rPr lang="en-US" altLang="en-US" b="1" dirty="0"/>
                  <a:t>Definition</a:t>
                </a:r>
                <a:r>
                  <a:rPr lang="en-US" altLang="en-US" dirty="0"/>
                  <a:t>: A mapping 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/>
                  <a:t> is said to be </a:t>
                </a:r>
                <a:r>
                  <a:rPr lang="en-US" altLang="en-US" b="1" dirty="0"/>
                  <a:t>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/>
                  <a:t> if each </a:t>
                </a:r>
                <a:r>
                  <a:rPr lang="en-US" altLang="en-US" b="1" dirty="0"/>
                  <a:t>b</a:t>
                </a:r>
                <a:r>
                  <a:rPr lang="en-US" alt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/>
                  <a:t> is the image of </a:t>
                </a:r>
                <a:r>
                  <a:rPr lang="en-US" altLang="en-US" i="1" dirty="0"/>
                  <a:t>at least one </a:t>
                </a:r>
                <a:r>
                  <a:rPr lang="en-US" altLang="en-US" b="1" dirty="0"/>
                  <a:t>x </a:t>
                </a:r>
                <a:r>
                  <a:rPr lang="en-US" altLang="en-US" dirty="0"/>
                  <a:t>in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b="1" dirty="0"/>
                  <a:t>Example 4</a:t>
                </a:r>
                <a:r>
                  <a:rPr lang="en-US" altLang="en-US" dirty="0"/>
                  <a:t>: Let T be the linear transformation whose standard matrix is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                                  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 −4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    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en-US" dirty="0"/>
                  <a:t>Does T map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en-US" dirty="0"/>
                  <a:t> 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/>
                  <a:t>? Is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a one-to-one mapping?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l="-1250" t="-2706" r="-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35117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EXISTENCE AND UNIQUENESS QUESTIONS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67286" y="1209824"/>
                <a:ext cx="11577711" cy="4953076"/>
              </a:xfrm>
            </p:spPr>
            <p:txBody>
              <a:bodyPr/>
              <a:lstStyle/>
              <a:p>
                <a:r>
                  <a:rPr lang="en-US" altLang="en-US" b="1" dirty="0"/>
                  <a:t>Solution</a:t>
                </a:r>
                <a:r>
                  <a:rPr lang="en-US" altLang="en-US" dirty="0"/>
                  <a:t>: Since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happens to be in echelon form, we can see at once that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has a pivot position in each row. By Theorem 4 in Section 1.4, for each </a:t>
                </a:r>
                <a:r>
                  <a:rPr lang="en-US" altLang="en-US" b="1" dirty="0"/>
                  <a:t>b</a:t>
                </a:r>
                <a:r>
                  <a:rPr lang="en-US" alt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/>
                  <a:t>, the equation Ax=b is consistent. In other words, the linear transformation T 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en-US" dirty="0"/>
                  <a:t>(its domain) 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/>
                  <a:t>. 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However, since the equation Ax=b has a free variable (because there are four variables and only three basic variables), each </a:t>
                </a:r>
                <a:r>
                  <a:rPr lang="en-US" altLang="en-US" b="1" dirty="0"/>
                  <a:t>b</a:t>
                </a:r>
                <a:r>
                  <a:rPr lang="en-US" altLang="en-US" dirty="0"/>
                  <a:t> is the image of more than one </a:t>
                </a:r>
                <a:r>
                  <a:rPr lang="en-US" altLang="en-US" b="1" dirty="0"/>
                  <a:t>x</a:t>
                </a:r>
                <a:r>
                  <a:rPr lang="en-US" altLang="en-US" dirty="0"/>
                  <a:t>. This is,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is </a:t>
                </a:r>
                <a:r>
                  <a:rPr lang="en-US" altLang="en-US" i="1" dirty="0"/>
                  <a:t>not</a:t>
                </a:r>
                <a:r>
                  <a:rPr lang="en-US" altLang="en-US" dirty="0"/>
                  <a:t> one-to-one.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67286" y="1209824"/>
                <a:ext cx="11577711" cy="4953076"/>
              </a:xfrm>
              <a:blipFill rotWithShape="0">
                <a:blip r:embed="rId2"/>
                <a:stretch>
                  <a:fillRect l="-1211" t="-2706" r="-2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71937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EXISTENCE AND UNIQUENESS QUESTIONS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" y="1336433"/>
                <a:ext cx="12191996" cy="4953076"/>
              </a:xfrm>
            </p:spPr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</a:rPr>
                  <a:t>Theorem 11</a:t>
                </a:r>
                <a:r>
                  <a:rPr lang="en-US" altLang="en-US" dirty="0"/>
                  <a:t>: Let 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/>
                  <a:t> be a linear transformation. Then T is one-to-one if and only if the equation T(x)=0 has only the trivial solution.</a:t>
                </a:r>
                <a:endParaRPr lang="en-US" altLang="en-US" dirty="0">
                  <a:latin typeface="Cambria Math" panose="020405030504060302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</a:rPr>
                  <a:t>Theorem 12</a:t>
                </a:r>
                <a:r>
                  <a:rPr lang="en-US" altLang="en-US" dirty="0"/>
                  <a:t>: Let 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/>
                  <a:t> be a linear transformation and let A be the standard matrix for T. Then: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altLang="en-US" i="1" dirty="0"/>
                  <a:t>T</a:t>
                </a:r>
                <a:r>
                  <a:rPr lang="en-US" altLang="en-US" dirty="0"/>
                  <a:t> 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/>
                  <a:t> onto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/>
                  <a:t> if and only if the columns of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/>
                  <a:t>;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altLang="en-US" i="1" dirty="0"/>
                  <a:t>T</a:t>
                </a:r>
                <a:r>
                  <a:rPr lang="en-US" altLang="en-US" dirty="0"/>
                  <a:t> is one-to-one if and only if the columns of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are linearly independent.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" y="1336433"/>
                <a:ext cx="12191996" cy="4953076"/>
              </a:xfrm>
              <a:blipFill rotWithShape="0">
                <a:blip r:embed="rId2"/>
                <a:stretch>
                  <a:fillRect l="-1150" t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3675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EXISTENCE AND UNIQUENESS QUESTIONS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r>
                  <a:rPr lang="en-US" altLang="en-US" b="1" dirty="0"/>
                  <a:t>Proof:</a:t>
                </a:r>
                <a:r>
                  <a:rPr lang="en-US" alt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altLang="en-US" dirty="0"/>
                  <a:t>By Theorem 4 in Section 1.4, the columns of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/>
                  <a:t> if and only if for each b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/>
                  <a:t> the equation Ax=b is consistent—in other words, if and only if for every </a:t>
                </a:r>
                <a:r>
                  <a:rPr lang="en-US" altLang="en-US" b="1" dirty="0"/>
                  <a:t>b</a:t>
                </a:r>
                <a:r>
                  <a:rPr lang="en-US" altLang="en-US" dirty="0"/>
                  <a:t>, the equation T(x)=b has at least one solution. This is true if and only if </a:t>
                </a:r>
                <a:r>
                  <a:rPr lang="en-US" altLang="en-US" i="1" dirty="0"/>
                  <a:t>T </a:t>
                </a:r>
                <a:r>
                  <a:rPr lang="en-US" altLang="en-US" dirty="0"/>
                  <a:t>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/>
                  <a:t> 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The equations T(x)=0 and Ax=0 are the same except for notation. So, by Theorem 11,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is one-to-one if and only if Ax=0 has only the trivial solution. This happens if and only if the columns of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are linearly independent.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l="-1150" t="-2706" r="-14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20079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Linear </a:t>
            </a:r>
            <a:r>
              <a:rPr lang="en-US" dirty="0" err="1"/>
              <a:t>Symstem</a:t>
            </a:r>
            <a:r>
              <a:rPr lang="en-US" dirty="0"/>
              <a:t> 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Polynomial Interpolation :</a:t>
                </a:r>
              </a:p>
              <a:p>
                <a:r>
                  <a:rPr lang="en-GB" dirty="0"/>
                  <a:t>The simplest example of such a problem is to find a linear polynomial </a:t>
                </a:r>
                <a:br>
                  <a:rPr lang="en-GB" dirty="0"/>
                </a:br>
                <a:r>
                  <a:rPr lang="en-GB" dirty="0"/>
                  <a:t>                       y = </a:t>
                </a:r>
                <a:r>
                  <a:rPr lang="en-GB" dirty="0" err="1"/>
                  <a:t>ax</a:t>
                </a:r>
                <a:r>
                  <a:rPr lang="en-GB" dirty="0"/>
                  <a:t> + b   (1)</a:t>
                </a:r>
              </a:p>
              <a:p>
                <a:r>
                  <a:rPr lang="en-US" dirty="0"/>
                  <a:t>The graph of (1) is a line passes through two distinct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we must have 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+ b  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+ b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Example the line </a:t>
                </a:r>
                <a:r>
                  <a:rPr lang="en-GB" dirty="0"/>
                  <a:t> y = </a:t>
                </a:r>
                <a:r>
                  <a:rPr lang="en-GB" dirty="0" err="1"/>
                  <a:t>ax</a:t>
                </a:r>
                <a:r>
                  <a:rPr lang="en-GB" dirty="0"/>
                  <a:t> + b passes through the points (2,1); (5,4)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Then the equation of the line is : y = x - 1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l="-1250" t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7731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Interpolation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801855"/>
                <a:ext cx="12191996" cy="536104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In general case </a:t>
                </a:r>
                <a:r>
                  <a:rPr lang="en-US" dirty="0"/>
                  <a:t>: of finding polynomial whose graph through n-distinct points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,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,…….,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r>
                  <a:rPr lang="en-US" dirty="0"/>
                  <a:t>We looking for a polynomial of the form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it follows that the coordinates of the points must satisfy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br>
                  <a:rPr lang="en-GB" dirty="0"/>
                </a:b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801855"/>
                <a:ext cx="12191996" cy="5361045"/>
              </a:xfrm>
              <a:blipFill rotWithShape="0">
                <a:blip r:embed="rId2"/>
                <a:stretch>
                  <a:fillRect l="-1150" t="-2503" r="-1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22952" y="2379108"/>
                <a:ext cx="8952931" cy="7355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r>
                  <a:rPr lang="en-US" sz="3200" dirty="0">
                    <a:solidFill>
                      <a:srgbClr val="7030A0"/>
                    </a:solidFill>
                  </a:rPr>
                  <a:t>p(x)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7030A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7030A0"/>
                    </a:solidFill>
                  </a:rPr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sz="3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3200" dirty="0">
                    <a:solidFill>
                      <a:srgbClr val="7030A0"/>
                    </a:solidFill>
                  </a:rPr>
                  <a:t> + …..+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GB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3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2" y="2379108"/>
                <a:ext cx="8952931" cy="735513"/>
              </a:xfrm>
              <a:prstGeom prst="rect">
                <a:avLst/>
              </a:prstGeom>
              <a:blipFill rotWithShape="0">
                <a:blip r:embed="rId3"/>
                <a:stretch>
                  <a:fillRect b="-162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 rot="10800000" flipH="1" flipV="1">
                <a:off x="2311090" y="4093698"/>
                <a:ext cx="6376654" cy="2069202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…..+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8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…..+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>
                    <a:solidFill>
                      <a:srgbClr val="7030A0"/>
                    </a:solidFill>
                  </a:rPr>
                  <a:t>……                      ……               ………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+ …..+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7030A0"/>
                    </a:solidFill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311090" y="4093698"/>
                <a:ext cx="6376654" cy="2069202"/>
              </a:xfrm>
              <a:prstGeom prst="rect">
                <a:avLst/>
              </a:prstGeom>
              <a:blipFill rotWithShape="0">
                <a:blip r:embed="rId4"/>
                <a:stretch>
                  <a:fillRect l="-1813" b="-176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13191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Interpolation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r>
                  <a:rPr lang="en-US" dirty="0"/>
                  <a:t>The augmented matrix for the system is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</a:t>
                </a:r>
                <a:r>
                  <a:rPr lang="en-GB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….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….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……… 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….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Hence the interpolating polynomial can be found by reducing this matrix to reduced row echelon form (Gauss–Jordan elimination). </a:t>
                </a:r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l="-1150" t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08573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EXAMPLE : </a:t>
                </a:r>
                <a:r>
                  <a:rPr lang="en-GB" dirty="0"/>
                  <a:t>Find a cubic polynomial whose graph passes through the points  </a:t>
                </a:r>
                <a:r>
                  <a:rPr lang="en-GB" i="1" dirty="0"/>
                  <a:t>(</a:t>
                </a:r>
                <a:r>
                  <a:rPr lang="en-GB" dirty="0"/>
                  <a:t>1</a:t>
                </a:r>
                <a:r>
                  <a:rPr lang="en-GB" i="1" dirty="0"/>
                  <a:t>, </a:t>
                </a:r>
                <a:r>
                  <a:rPr lang="en-GB" dirty="0"/>
                  <a:t>3</a:t>
                </a:r>
                <a:r>
                  <a:rPr lang="en-GB" i="1" dirty="0"/>
                  <a:t>), (</a:t>
                </a:r>
                <a:r>
                  <a:rPr lang="en-GB" dirty="0"/>
                  <a:t>2</a:t>
                </a:r>
                <a:r>
                  <a:rPr lang="en-GB" i="1" dirty="0"/>
                  <a:t>, </a:t>
                </a:r>
                <a:r>
                  <a:rPr lang="en-GB" dirty="0"/>
                  <a:t>-2</a:t>
                </a:r>
                <a:r>
                  <a:rPr lang="en-GB" i="1" dirty="0"/>
                  <a:t>), (</a:t>
                </a:r>
                <a:r>
                  <a:rPr lang="en-GB" dirty="0"/>
                  <a:t>3</a:t>
                </a:r>
                <a:r>
                  <a:rPr lang="en-GB" i="1" dirty="0"/>
                  <a:t>, </a:t>
                </a:r>
                <a:r>
                  <a:rPr lang="en-GB" dirty="0"/>
                  <a:t>-5</a:t>
                </a:r>
                <a:r>
                  <a:rPr lang="en-GB" i="1" dirty="0"/>
                  <a:t>), (</a:t>
                </a:r>
                <a:r>
                  <a:rPr lang="en-GB" dirty="0"/>
                  <a:t>4</a:t>
                </a:r>
                <a:r>
                  <a:rPr lang="en-GB" i="1" dirty="0"/>
                  <a:t>, </a:t>
                </a:r>
                <a:r>
                  <a:rPr lang="en-GB" dirty="0"/>
                  <a:t>0</a:t>
                </a:r>
                <a:r>
                  <a:rPr lang="en-GB" i="1" dirty="0"/>
                  <a:t>)</a:t>
                </a:r>
                <a:r>
                  <a:rPr lang="en-GB" dirty="0"/>
                  <a:t> </a:t>
                </a:r>
              </a:p>
              <a:p>
                <a:endParaRPr lang="en-GB" b="1" dirty="0"/>
              </a:p>
              <a:p>
                <a:r>
                  <a:rPr lang="en-GB" b="1" dirty="0"/>
                  <a:t>SOLUTION</a:t>
                </a:r>
              </a:p>
              <a:p>
                <a:pPr marL="0" indent="0">
                  <a:buNone/>
                </a:pPr>
                <a:r>
                  <a:rPr lang="en-GB" dirty="0"/>
                  <a:t> Since there are four points, we will use an interpolating polynomial of degree </a:t>
                </a:r>
                <a:r>
                  <a:rPr lang="en-GB" i="1" dirty="0"/>
                  <a:t>n </a:t>
                </a:r>
                <a:r>
                  <a:rPr lang="en-GB" dirty="0"/>
                  <a:t>= 3. Denote this polynomial by </a:t>
                </a:r>
              </a:p>
              <a:p>
                <a:pPr marL="0" indent="0">
                  <a:buNone/>
                </a:pPr>
                <a:r>
                  <a:rPr lang="es-ES" i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= 1</a:t>
                </a:r>
                <a:r>
                  <a:rPr lang="es-E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= 2</a:t>
                </a:r>
                <a:r>
                  <a:rPr lang="es-E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= 3</a:t>
                </a:r>
                <a:r>
                  <a:rPr lang="es-E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= 4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= 3</a:t>
                </a:r>
                <a:r>
                  <a:rPr lang="es-ES" i="1" dirty="0"/>
                  <a:t>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= -2</a:t>
                </a:r>
                <a:r>
                  <a:rPr lang="es-E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dirty="0"/>
                  <a:t> = -5</a:t>
                </a:r>
                <a:r>
                  <a:rPr lang="es-E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ES" dirty="0"/>
                  <a:t> = 0 </a:t>
                </a:r>
                <a:br>
                  <a:rPr lang="es-ES" dirty="0"/>
                </a:br>
                <a:br>
                  <a:rPr lang="en-GB" dirty="0"/>
                </a:br>
                <a:br>
                  <a:rPr lang="en-GB" dirty="0"/>
                </a:br>
                <a:br>
                  <a:rPr lang="en-GB" dirty="0"/>
                </a:b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2"/>
                <a:stretch>
                  <a:fillRect l="-1250" t="-3690" r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0718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LINEAR INDEPENDENCE</a:t>
            </a:r>
            <a:endParaRPr lang="en-GB" sz="4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4294967295"/>
              </p:nvPr>
            </p:nvSpPr>
            <p:spPr>
              <a:xfrm>
                <a:off x="450378" y="1209824"/>
                <a:ext cx="11477768" cy="4953076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b="1" dirty="0"/>
                  <a:t>Definition:</a:t>
                </a:r>
                <a:r>
                  <a:rPr lang="en-US" dirty="0"/>
                  <a:t> An indexed set of vectors {</a:t>
                </a:r>
                <a:r>
                  <a:rPr lang="en-US" b="1" dirty="0"/>
                  <a:t>v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b="1" dirty="0" err="1"/>
                  <a:t>v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}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said to be </a:t>
                </a:r>
                <a:r>
                  <a:rPr lang="en-US" b="1" dirty="0">
                    <a:solidFill>
                      <a:srgbClr val="7030A0"/>
                    </a:solidFill>
                  </a:rPr>
                  <a:t>linearly independent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if the vector equation</a:t>
                </a:r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has only the trivial solution( </a:t>
                </a:r>
                <a:r>
                  <a:rPr lang="en-US" dirty="0" err="1"/>
                  <a:t>có</a:t>
                </a:r>
                <a:r>
                  <a:rPr lang="en-US" dirty="0"/>
                  <a:t> 1 </a:t>
                </a:r>
                <a:r>
                  <a:rPr lang="en-US" dirty="0" err="1"/>
                  <a:t>nghiệm</a:t>
                </a:r>
                <a:r>
                  <a:rPr lang="en-US" dirty="0"/>
                  <a:t> </a:t>
                </a:r>
                <a:r>
                  <a:rPr lang="en-US" dirty="0" err="1"/>
                  <a:t>duy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) . </a:t>
                </a:r>
              </a:p>
              <a:p>
                <a:pPr marL="0" lvl="0" indent="0">
                  <a:buNone/>
                </a:pPr>
                <a:r>
                  <a:rPr lang="en-US" dirty="0"/>
                  <a:t>The set {</a:t>
                </a:r>
                <a:r>
                  <a:rPr lang="en-US" b="1" dirty="0"/>
                  <a:t>v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b="1" dirty="0" err="1"/>
                  <a:t>v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} is said to be </a:t>
                </a:r>
                <a:r>
                  <a:rPr lang="en-US" b="1" dirty="0">
                    <a:solidFill>
                      <a:srgbClr val="7030A0"/>
                    </a:solidFill>
                  </a:rPr>
                  <a:t>linearly dependent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if there exist weights </a:t>
                </a:r>
                <a:r>
                  <a:rPr lang="en-US" i="1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p</a:t>
                </a:r>
                <a:r>
                  <a:rPr lang="en-US" dirty="0"/>
                  <a:t>, not all zero, (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) such that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                                                                           (2)  </a:t>
                </a:r>
              </a:p>
              <a:p>
                <a:pPr marL="0" lv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0378" y="1209824"/>
                <a:ext cx="11477768" cy="4953076"/>
              </a:xfrm>
              <a:blipFill>
                <a:blip r:embed="rId2"/>
                <a:stretch>
                  <a:fillRect l="-1381" t="-3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   </a:t>
            </a:r>
            <a:fld id="{BFC6469A-F160-423F-8624-086788AD4DA8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25/09/2021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graphicFrame>
        <p:nvGraphicFramePr>
          <p:cNvPr id="7" name="Object 17"/>
          <p:cNvGraphicFramePr/>
          <p:nvPr/>
        </p:nvGraphicFramePr>
        <p:xfrm>
          <a:off x="2838160" y="2447775"/>
          <a:ext cx="4025902" cy="52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025900" imgH="520700" progId="">
                  <p:embed/>
                </p:oleObj>
              </mc:Choice>
              <mc:Fallback>
                <p:oleObj r:id="rId3" imgW="4025900" imgH="520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8160" y="2447775"/>
                        <a:ext cx="4025902" cy="520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/>
          <p:cNvGraphicFramePr/>
          <p:nvPr/>
        </p:nvGraphicFramePr>
        <p:xfrm>
          <a:off x="2914357" y="4937952"/>
          <a:ext cx="3949695" cy="52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949700" imgH="520700" progId="">
                  <p:embed/>
                </p:oleObj>
              </mc:Choice>
              <mc:Fallback>
                <p:oleObj r:id="rId5" imgW="3949700" imgH="520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4357" y="4937952"/>
                        <a:ext cx="3949695" cy="520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Interpolation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 dirty="0"/>
                  <a:t>the augmented matrix for the linear system in the unknowns </a:t>
                </a:r>
                <a:r>
                  <a:rPr lang="en-GB" i="1" dirty="0"/>
                  <a:t>a</a:t>
                </a:r>
                <a:r>
                  <a:rPr lang="en-GB" dirty="0"/>
                  <a:t>0</a:t>
                </a:r>
                <a:r>
                  <a:rPr lang="en-GB" i="1" dirty="0"/>
                  <a:t>, a</a:t>
                </a:r>
                <a:r>
                  <a:rPr lang="en-GB" dirty="0"/>
                  <a:t>1</a:t>
                </a:r>
                <a:r>
                  <a:rPr lang="en-GB" i="1" dirty="0"/>
                  <a:t>, a</a:t>
                </a:r>
                <a:r>
                  <a:rPr lang="en-GB" dirty="0"/>
                  <a:t>2, and </a:t>
                </a:r>
                <a:r>
                  <a:rPr lang="en-GB" i="1" dirty="0"/>
                  <a:t>a</a:t>
                </a:r>
                <a:r>
                  <a:rPr lang="en-GB" dirty="0"/>
                  <a:t>3 is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….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….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……… 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….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dirty="0"/>
                  <a:t>    =</a:t>
                </a:r>
                <a:br>
                  <a:rPr lang="en-GB" dirty="0"/>
                </a:br>
                <a:endParaRPr lang="en-GB" dirty="0"/>
              </a:p>
              <a:p>
                <a:r>
                  <a:rPr lang="en-GB" dirty="0"/>
                  <a:t>the reduced row echelon form of this matrix is </a:t>
                </a:r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3"/>
                <a:stretch>
                  <a:fillRect l="-1099" t="-2577" r="-5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310915"/>
              </p:ext>
            </p:extLst>
          </p:nvPr>
        </p:nvGraphicFramePr>
        <p:xfrm>
          <a:off x="6511973" y="2278966"/>
          <a:ext cx="2551113" cy="189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888840" progId="Equation.DSMT4">
                  <p:embed/>
                </p:oleObj>
              </mc:Choice>
              <mc:Fallback>
                <p:oleObj name="Equation" r:id="rId4" imgW="11937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1973" y="2278966"/>
                        <a:ext cx="2551113" cy="1899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224953" y="2278965"/>
            <a:ext cx="42203" cy="189976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28406" y="2278966"/>
            <a:ext cx="42203" cy="189976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24953" y="2278966"/>
            <a:ext cx="16177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05842" y="4178731"/>
            <a:ext cx="102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063086" y="2278966"/>
            <a:ext cx="215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71044" y="4178730"/>
            <a:ext cx="107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9180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Interpolation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GB" dirty="0"/>
                  <a:t>from which it follows that </a:t>
                </a:r>
                <a:r>
                  <a:rPr lang="en-GB" i="1" dirty="0"/>
                  <a:t>a</a:t>
                </a:r>
                <a:r>
                  <a:rPr lang="en-GB" dirty="0"/>
                  <a:t>0 = 4</a:t>
                </a:r>
                <a:r>
                  <a:rPr lang="en-GB" i="1" dirty="0"/>
                  <a:t>, a</a:t>
                </a:r>
                <a:r>
                  <a:rPr lang="en-GB" dirty="0"/>
                  <a:t>1 = 3</a:t>
                </a:r>
                <a:r>
                  <a:rPr lang="en-GB" i="1" dirty="0"/>
                  <a:t>, a</a:t>
                </a:r>
                <a:r>
                  <a:rPr lang="en-GB" dirty="0"/>
                  <a:t>2 = -5</a:t>
                </a:r>
                <a:r>
                  <a:rPr lang="en-GB" i="1" dirty="0"/>
                  <a:t>, a</a:t>
                </a:r>
                <a:r>
                  <a:rPr lang="en-GB" dirty="0"/>
                  <a:t>3 = 1. Thus, the interpolating polynomial is </a:t>
                </a:r>
              </a:p>
              <a:p>
                <a:pPr marL="0" indent="0">
                  <a:buNone/>
                </a:pPr>
                <a:r>
                  <a:rPr lang="en-GB" dirty="0"/>
                  <a:t>                                        p(x) = 4 + 3x - 5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+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GB" dirty="0"/>
                </a:br>
                <a:r>
                  <a:rPr lang="en-US" dirty="0"/>
                  <a:t>                                      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209824"/>
                <a:ext cx="12191996" cy="4953076"/>
              </a:xfrm>
              <a:blipFill rotWithShape="0">
                <a:blip r:embed="rId3"/>
                <a:stretch>
                  <a:fillRect l="-1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73147"/>
              </p:ext>
            </p:extLst>
          </p:nvPr>
        </p:nvGraphicFramePr>
        <p:xfrm>
          <a:off x="5345724" y="1407398"/>
          <a:ext cx="2532184" cy="2278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888840" progId="Equation.DSMT4">
                  <p:embed/>
                </p:oleObj>
              </mc:Choice>
              <mc:Fallback>
                <p:oleObj name="Equation" r:id="rId4" imgW="10666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5724" y="1407398"/>
                        <a:ext cx="2532184" cy="2278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022166" y="1407398"/>
            <a:ext cx="14068" cy="213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268284" y="1478050"/>
            <a:ext cx="63307" cy="213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36234" y="3545058"/>
            <a:ext cx="154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83880" y="1478050"/>
            <a:ext cx="147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22166" y="1407398"/>
            <a:ext cx="168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74855" y="3545058"/>
            <a:ext cx="256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3520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659142" y="2953267"/>
            <a:ext cx="88737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Listening</a:t>
            </a:r>
            <a:endParaRPr lang="en-US" sz="7200" b="0" cap="none" spc="0" dirty="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2955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LINEAR INDEPENDENCE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lvl="0"/>
            <a:endParaRPr lang="en-US" b="1" dirty="0"/>
          </a:p>
          <a:p>
            <a:pPr lvl="0"/>
            <a:r>
              <a:rPr lang="en-US" b="1" dirty="0"/>
              <a:t>Example 1:</a:t>
            </a:r>
            <a:r>
              <a:rPr lang="en-US" dirty="0"/>
              <a:t> Let                ,                , and                 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571500" lvl="0" indent="-457200">
              <a:buFont typeface="Wingdings" pitchFamily="2"/>
              <a:buAutoNum type="alphaLcPeriod"/>
            </a:pPr>
            <a:r>
              <a:rPr lang="en-US" dirty="0"/>
              <a:t>Determine if the set {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baseline="-25000" dirty="0"/>
              <a:t>3</a:t>
            </a:r>
            <a:r>
              <a:rPr lang="en-US" dirty="0"/>
              <a:t>} is linearly independent.</a:t>
            </a:r>
          </a:p>
          <a:p>
            <a:pPr marL="571500" lvl="0" indent="-457200">
              <a:buFont typeface="Wingdings" pitchFamily="2"/>
              <a:buAutoNum type="alphaLcPeriod"/>
            </a:pPr>
            <a:r>
              <a:rPr lang="en-US" dirty="0"/>
              <a:t>If possible, find a </a:t>
            </a:r>
            <a:r>
              <a:rPr lang="en-US" dirty="0">
                <a:solidFill>
                  <a:srgbClr val="FF0000"/>
                </a:solidFill>
              </a:rPr>
              <a:t>linear dependence relation among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baseline="-25000" dirty="0"/>
              <a:t>2</a:t>
            </a:r>
            <a:r>
              <a:rPr lang="en-US" dirty="0"/>
              <a:t>, and </a:t>
            </a:r>
            <a:r>
              <a:rPr lang="en-US" b="1" dirty="0"/>
              <a:t>v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   </a:t>
            </a:r>
            <a:fld id="{F2B73053-212C-40F6-BE5B-4A5AF2C1A048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25/09/2021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3135925" y="1209824"/>
          <a:ext cx="1333496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33500" imgH="1778000" progId="">
                  <p:embed/>
                </p:oleObj>
              </mc:Choice>
              <mc:Fallback>
                <p:oleObj r:id="rId2" imgW="13335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35925" y="1209824"/>
                        <a:ext cx="1333496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4907283" y="1209824"/>
          <a:ext cx="1371600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71600" imgH="1778000" progId="">
                  <p:embed/>
                </p:oleObj>
              </mc:Choice>
              <mc:Fallback>
                <p:oleObj r:id="rId4" imgW="13716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07283" y="1209824"/>
                        <a:ext cx="1371600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/>
          <p:nvPr/>
        </p:nvGraphicFramePr>
        <p:xfrm>
          <a:off x="7446398" y="1209824"/>
          <a:ext cx="1358898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58900" imgH="1778000" progId="">
                  <p:embed/>
                </p:oleObj>
              </mc:Choice>
              <mc:Fallback>
                <p:oleObj r:id="rId6" imgW="1358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46398" y="1209824"/>
                        <a:ext cx="1358898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5F25C2-441F-4DA3-88E3-A3BC35EAD01F}"/>
              </a:ext>
            </a:extLst>
          </p:cNvPr>
          <p:cNvCxnSpPr/>
          <p:nvPr/>
        </p:nvCxnSpPr>
        <p:spPr>
          <a:xfrm>
            <a:off x="681135" y="4758612"/>
            <a:ext cx="10730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LINEAR INDEPENDENCE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lvl="0"/>
            <a:r>
              <a:rPr lang="en-US" b="1" dirty="0"/>
              <a:t>Solution:</a:t>
            </a:r>
            <a:r>
              <a:rPr lang="en-US" dirty="0"/>
              <a:t> We must determine if there is a nontrivial solution of the equation on the previous slide.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are basic variables, and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is free. </a:t>
            </a:r>
          </a:p>
          <a:p>
            <a:pPr lvl="0"/>
            <a:r>
              <a:rPr lang="en-US" dirty="0"/>
              <a:t>Each nonzero value of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determines a nontrivial solution of (1).</a:t>
            </a:r>
          </a:p>
          <a:p>
            <a:pPr lvl="0"/>
            <a:r>
              <a:rPr lang="en-US" dirty="0"/>
              <a:t>Hence,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baseline="-25000" dirty="0"/>
              <a:t>3</a:t>
            </a:r>
            <a:r>
              <a:rPr lang="en-US" dirty="0"/>
              <a:t> are linearly dependent.</a:t>
            </a:r>
          </a:p>
          <a:p>
            <a:pPr lvl="0"/>
            <a:endParaRPr lang="en-US" dirty="0"/>
          </a:p>
          <a:p>
            <a:pPr lvl="0"/>
            <a:endParaRPr lang="en-GB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   </a:t>
            </a:r>
            <a:fld id="{688A1252-4588-4FF1-82B7-059BFD788AA2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25/09/2021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>
            <p:extLst>
              <p:ext uri="{D42A27DB-BD31-4B8C-83A1-F6EECF244321}">
                <p14:modId xmlns:p14="http://schemas.microsoft.com/office/powerpoint/2010/main" val="312378492"/>
              </p:ext>
            </p:extLst>
          </p:nvPr>
        </p:nvGraphicFramePr>
        <p:xfrm>
          <a:off x="3310031" y="2346601"/>
          <a:ext cx="6237246" cy="1849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73700" imgH="1778000" progId="">
                  <p:embed/>
                </p:oleObj>
              </mc:Choice>
              <mc:Fallback>
                <p:oleObj r:id="rId2" imgW="54737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10031" y="2346601"/>
                        <a:ext cx="6237246" cy="184927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457870" y="2642259"/>
            <a:ext cx="466408" cy="62897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3544" y="288607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LINEAR INDEPENDENCE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lvl="0"/>
            <a:r>
              <a:rPr lang="en-US"/>
              <a:t>To find a linear dependence relation among </a:t>
            </a:r>
            <a:r>
              <a:rPr lang="en-US" b="1"/>
              <a:t>v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 baseline="-25000"/>
              <a:t>2</a:t>
            </a:r>
            <a:r>
              <a:rPr lang="en-US"/>
              <a:t>, and </a:t>
            </a:r>
            <a:r>
              <a:rPr lang="en-US" b="1"/>
              <a:t>v</a:t>
            </a:r>
            <a:r>
              <a:rPr lang="en-US" baseline="-25000"/>
              <a:t>3</a:t>
            </a:r>
            <a:r>
              <a:rPr lang="en-US"/>
              <a:t>, completely row reduce the augmented matrix and write the new system: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marL="609603" lvl="0" indent="-609603"/>
            <a:r>
              <a:rPr lang="en-US"/>
              <a:t>Thus,             ,             , and </a:t>
            </a:r>
            <a:r>
              <a:rPr lang="en-US" i="1"/>
              <a:t>x</a:t>
            </a:r>
            <a:r>
              <a:rPr lang="en-US" baseline="-25000"/>
              <a:t>3</a:t>
            </a:r>
            <a:r>
              <a:rPr lang="en-US"/>
              <a:t> is free.</a:t>
            </a:r>
          </a:p>
          <a:p>
            <a:pPr marL="609603" lvl="0" indent="-609603"/>
            <a:r>
              <a:rPr lang="en-US"/>
              <a:t>Choose any nonzero value for </a:t>
            </a:r>
            <a:r>
              <a:rPr lang="en-US" i="1"/>
              <a:t>x</a:t>
            </a:r>
            <a:r>
              <a:rPr lang="en-US" baseline="-25000"/>
              <a:t>3</a:t>
            </a:r>
            <a:r>
              <a:rPr lang="en-US"/>
              <a:t>—say,          . </a:t>
            </a:r>
          </a:p>
          <a:p>
            <a:pPr marL="609603" lvl="0" indent="-609603"/>
            <a:r>
              <a:rPr lang="en-US"/>
              <a:t>Then             and              .</a:t>
            </a:r>
          </a:p>
          <a:p>
            <a:pPr lvl="0"/>
            <a:endParaRPr lang="en-US"/>
          </a:p>
          <a:p>
            <a:pPr lvl="0"/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   </a:t>
            </a:r>
            <a:fld id="{82B4A6B2-B9E9-41B2-B993-E4BE46142834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25/09/2021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5457870" y="2642259"/>
            <a:ext cx="466408" cy="62897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graphicFrame>
        <p:nvGraphicFramePr>
          <p:cNvPr id="8" name="Object 4"/>
          <p:cNvGraphicFramePr/>
          <p:nvPr/>
        </p:nvGraphicFramePr>
        <p:xfrm>
          <a:off x="2403527" y="2382240"/>
          <a:ext cx="2552703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52700" imgH="1778000" progId="">
                  <p:embed/>
                </p:oleObj>
              </mc:Choice>
              <mc:Fallback>
                <p:oleObj r:id="rId2" imgW="25527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3527" y="2382240"/>
                        <a:ext cx="2552703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/>
          <p:nvPr/>
        </p:nvGraphicFramePr>
        <p:xfrm>
          <a:off x="6095993" y="2382240"/>
          <a:ext cx="1828800" cy="162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28800" imgH="1625600" progId="">
                  <p:embed/>
                </p:oleObj>
              </mc:Choice>
              <mc:Fallback>
                <p:oleObj r:id="rId4" imgW="1828800" imgH="1625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5993" y="2382240"/>
                        <a:ext cx="1828800" cy="1625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/>
          <p:nvPr/>
        </p:nvGraphicFramePr>
        <p:xfrm>
          <a:off x="1708245" y="4568205"/>
          <a:ext cx="1066803" cy="41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31366" imgH="482391" progId="">
                  <p:embed/>
                </p:oleObj>
              </mc:Choice>
              <mc:Fallback>
                <p:oleObj r:id="rId6" imgW="1231366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08245" y="4568205"/>
                        <a:ext cx="1066803" cy="41751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/>
          <p:nvPr/>
        </p:nvGraphicFramePr>
        <p:xfrm>
          <a:off x="3108374" y="4523390"/>
          <a:ext cx="1143000" cy="42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95400" imgH="482600" progId="">
                  <p:embed/>
                </p:oleObj>
              </mc:Choice>
              <mc:Fallback>
                <p:oleObj r:id="rId8" imgW="12954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08374" y="4523390"/>
                        <a:ext cx="1143000" cy="42545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/>
          <p:nvPr/>
        </p:nvGraphicFramePr>
        <p:xfrm>
          <a:off x="7086600" y="5180249"/>
          <a:ext cx="838203" cy="43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39392" imgH="482391" progId="">
                  <p:embed/>
                </p:oleObj>
              </mc:Choice>
              <mc:Fallback>
                <p:oleObj r:id="rId10" imgW="939392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86600" y="5180249"/>
                        <a:ext cx="838203" cy="43021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/>
          <p:nvPr/>
        </p:nvGraphicFramePr>
        <p:xfrm>
          <a:off x="1657066" y="5687257"/>
          <a:ext cx="990596" cy="43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91726" imgH="482391" progId="">
                  <p:embed/>
                </p:oleObj>
              </mc:Choice>
              <mc:Fallback>
                <p:oleObj r:id="rId12" imgW="1091726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57066" y="5687257"/>
                        <a:ext cx="990596" cy="438153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/>
          <p:nvPr/>
        </p:nvGraphicFramePr>
        <p:xfrm>
          <a:off x="3575715" y="5651531"/>
          <a:ext cx="1143000" cy="461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93800" imgH="482600" progId="">
                  <p:embed/>
                </p:oleObj>
              </mc:Choice>
              <mc:Fallback>
                <p:oleObj r:id="rId14" imgW="11938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75715" y="5651531"/>
                        <a:ext cx="1143000" cy="46196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Linear Equation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696032" y="1209824"/>
            <a:ext cx="10604305" cy="4953076"/>
          </a:xfrm>
        </p:spPr>
        <p:txBody>
          <a:bodyPr/>
          <a:lstStyle/>
          <a:p>
            <a:pPr lvl="0"/>
            <a:r>
              <a:rPr lang="en-US"/>
              <a:t>Substitute these values into equation (1) and obtain the equation below.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This is one (out of infinitely many) possible linear dependence relations among </a:t>
            </a:r>
            <a:r>
              <a:rPr lang="en-US" b="1"/>
              <a:t>v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 baseline="-25000"/>
              <a:t>2</a:t>
            </a:r>
            <a:r>
              <a:rPr lang="en-US"/>
              <a:t>, and </a:t>
            </a:r>
            <a:r>
              <a:rPr lang="en-US" b="1"/>
              <a:t>v</a:t>
            </a:r>
            <a:r>
              <a:rPr lang="en-US" baseline="-25000"/>
              <a:t>3</a:t>
            </a:r>
            <a:r>
              <a:rPr lang="en-US"/>
              <a:t>.</a:t>
            </a:r>
          </a:p>
          <a:p>
            <a:pPr lvl="0"/>
            <a:endParaRPr lang="en-GB"/>
          </a:p>
        </p:txBody>
      </p:sp>
      <p:graphicFrame>
        <p:nvGraphicFramePr>
          <p:cNvPr id="4" name="Object 4"/>
          <p:cNvGraphicFramePr/>
          <p:nvPr/>
        </p:nvGraphicFramePr>
        <p:xfrm>
          <a:off x="3956709" y="2497537"/>
          <a:ext cx="3162296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62300" imgH="482600" progId="">
                  <p:embed/>
                </p:oleObj>
              </mc:Choice>
              <mc:Fallback>
                <p:oleObj r:id="rId2" imgW="31623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6709" y="2497537"/>
                        <a:ext cx="3162296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LINEAR INDEPENDENCE OF MATRIX COLUMNS</a:t>
            </a:r>
            <a:endParaRPr lang="en-GB" sz="4000"/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600495" y="1209824"/>
            <a:ext cx="10986451" cy="4953076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US" dirty="0"/>
              <a:t>Suppose that we begin with a matrix                             instead of a set of vectors.</a:t>
            </a:r>
          </a:p>
          <a:p>
            <a:pPr lvl="0">
              <a:lnSpc>
                <a:spcPct val="80000"/>
              </a:lnSpc>
            </a:pPr>
            <a:r>
              <a:rPr lang="en-US" dirty="0"/>
              <a:t>The matrix equation              can be written as</a:t>
            </a:r>
          </a:p>
          <a:p>
            <a:pPr lvl="0">
              <a:lnSpc>
                <a:spcPct val="80000"/>
              </a:lnSpc>
            </a:pPr>
            <a:endParaRPr lang="en-US" dirty="0"/>
          </a:p>
          <a:p>
            <a:pPr lvl="0">
              <a:lnSpc>
                <a:spcPct val="80000"/>
              </a:lnSpc>
            </a:pPr>
            <a:endParaRPr lang="en-US" i="1" dirty="0"/>
          </a:p>
          <a:p>
            <a:pPr lvl="0">
              <a:lnSpc>
                <a:spcPct val="80000"/>
              </a:lnSpc>
            </a:pPr>
            <a:r>
              <a:rPr lang="en-US" i="1" dirty="0"/>
              <a:t>Each linear dependence relation among the columns of A corresponds to a nontrivial solution of</a:t>
            </a:r>
            <a:r>
              <a:rPr lang="en-US" dirty="0"/>
              <a:t>              </a:t>
            </a:r>
          </a:p>
          <a:p>
            <a:pPr lvl="0">
              <a:lnSpc>
                <a:spcPct val="80000"/>
              </a:lnSpc>
            </a:pPr>
            <a:endParaRPr lang="en-US" dirty="0"/>
          </a:p>
          <a:p>
            <a:pPr lvl="0">
              <a:lnSpc>
                <a:spcPct val="80000"/>
              </a:lnSpc>
            </a:pPr>
            <a:r>
              <a:rPr lang="en-US" dirty="0"/>
              <a:t>The columns of matrix </a:t>
            </a:r>
            <a:r>
              <a:rPr lang="en-US" i="1" dirty="0"/>
              <a:t>A</a:t>
            </a:r>
            <a:r>
              <a:rPr lang="en-US" dirty="0"/>
              <a:t> are linearly independent if and only if the equation               has </a:t>
            </a:r>
            <a:r>
              <a:rPr lang="en-US" i="1" dirty="0"/>
              <a:t>only </a:t>
            </a:r>
            <a:r>
              <a:rPr lang="en-US" dirty="0"/>
              <a:t>the trivial solution. </a:t>
            </a:r>
          </a:p>
          <a:p>
            <a:pPr marL="0" lvl="0" indent="0">
              <a:lnSpc>
                <a:spcPct val="80000"/>
              </a:lnSpc>
              <a:buNone/>
            </a:pPr>
            <a:endParaRPr lang="en-GB" dirty="0"/>
          </a:p>
        </p:txBody>
      </p:sp>
      <p:graphicFrame>
        <p:nvGraphicFramePr>
          <p:cNvPr id="4" name="Object 4"/>
          <p:cNvGraphicFramePr/>
          <p:nvPr/>
        </p:nvGraphicFramePr>
        <p:xfrm>
          <a:off x="6909178" y="1209824"/>
          <a:ext cx="2730498" cy="55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30500" imgH="558800" progId="">
                  <p:embed/>
                </p:oleObj>
              </mc:Choice>
              <mc:Fallback>
                <p:oleObj r:id="rId2" imgW="2730500" imgH="558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09178" y="1209824"/>
                        <a:ext cx="2730498" cy="5587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/>
        </p:nvGraphicFramePr>
        <p:xfrm>
          <a:off x="3127613" y="2875769"/>
          <a:ext cx="3911602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911600" imgH="482600" progId="">
                  <p:embed/>
                </p:oleObj>
              </mc:Choice>
              <mc:Fallback>
                <p:oleObj r:id="rId4" imgW="39116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7613" y="2875769"/>
                        <a:ext cx="3911602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4340839" y="2157435"/>
          <a:ext cx="113029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29810" imgH="342751" progId="">
                  <p:embed/>
                </p:oleObj>
              </mc:Choice>
              <mc:Fallback>
                <p:oleObj r:id="rId6" imgW="1129810" imgH="34275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40839" y="2157435"/>
                        <a:ext cx="1130298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7441158" y="4120743"/>
          <a:ext cx="113029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29810" imgH="342751" progId="">
                  <p:embed/>
                </p:oleObj>
              </mc:Choice>
              <mc:Fallback>
                <p:oleObj r:id="rId8" imgW="1129810" imgH="34275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41158" y="4120743"/>
                        <a:ext cx="1130298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/>
          <p:nvPr/>
        </p:nvGraphicFramePr>
        <p:xfrm>
          <a:off x="3186089" y="5528736"/>
          <a:ext cx="113029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129810" imgH="342751" progId="">
                  <p:embed/>
                </p:oleObj>
              </mc:Choice>
              <mc:Fallback>
                <p:oleObj r:id="rId9" imgW="1129810" imgH="34275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86089" y="5528736"/>
                        <a:ext cx="1130298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2536</Words>
  <Application>Microsoft Office PowerPoint</Application>
  <PresentationFormat>Widescreen</PresentationFormat>
  <Paragraphs>304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Times New Roman</vt:lpstr>
      <vt:lpstr>Wingdings</vt:lpstr>
      <vt:lpstr>Office Theme</vt:lpstr>
      <vt:lpstr>Equation</vt:lpstr>
      <vt:lpstr>         FACULTY OF INFORMATION TECHNOLOGY</vt:lpstr>
      <vt:lpstr>Content</vt:lpstr>
      <vt:lpstr>PowerPoint Presentation</vt:lpstr>
      <vt:lpstr>LINEAR INDEPENDENCE</vt:lpstr>
      <vt:lpstr>LINEAR INDEPENDENCE</vt:lpstr>
      <vt:lpstr>LINEAR INDEPENDENCE</vt:lpstr>
      <vt:lpstr>LINEAR INDEPENDENCE</vt:lpstr>
      <vt:lpstr>Linear Equation</vt:lpstr>
      <vt:lpstr>LINEAR INDEPENDENCE OF MATRIX COLUMNS</vt:lpstr>
      <vt:lpstr>Set of One or Two Vector</vt:lpstr>
      <vt:lpstr>Set of One or Two Vectors</vt:lpstr>
      <vt:lpstr>Set of One or Two Vectors</vt:lpstr>
      <vt:lpstr>Set of One or Two Vectors</vt:lpstr>
      <vt:lpstr>Set of One or Two Vector</vt:lpstr>
      <vt:lpstr>Set of Two or More Vectors</vt:lpstr>
      <vt:lpstr>Set of Two or More Vectors</vt:lpstr>
      <vt:lpstr>Set of Two or More Vectors</vt:lpstr>
      <vt:lpstr>PowerPoint Presentation</vt:lpstr>
      <vt:lpstr>LINEAR TRANSFORMATIONS</vt:lpstr>
      <vt:lpstr>MATRIX TRANSFORMATIONS</vt:lpstr>
      <vt:lpstr>MATRIX TRANSFORMATIONS</vt:lpstr>
      <vt:lpstr>Linear transformation</vt:lpstr>
      <vt:lpstr>Linear Transformations</vt:lpstr>
      <vt:lpstr>Linear Transformations</vt:lpstr>
      <vt:lpstr>Linear Transformations</vt:lpstr>
      <vt:lpstr>Linear Transformations</vt:lpstr>
      <vt:lpstr>Linear Transformations</vt:lpstr>
      <vt:lpstr>PowerPoint Presentation</vt:lpstr>
      <vt:lpstr>THE MATRIX OF A LINEAR TRANSFORMATION</vt:lpstr>
      <vt:lpstr>The Matrix of Linear Transformations</vt:lpstr>
      <vt:lpstr>The Matrix of Linear Transformations</vt:lpstr>
      <vt:lpstr>EXISTENCE AND UNIQUENESS QUESTIONS</vt:lpstr>
      <vt:lpstr>EXISTENCE AND UNIQUENESS QUESTIONS</vt:lpstr>
      <vt:lpstr>EXISTENCE AND UNIQUENESS QUESTIONS</vt:lpstr>
      <vt:lpstr>EXISTENCE AND UNIQUENESS QUESTIONS</vt:lpstr>
      <vt:lpstr>An Application of Linear Symstem  </vt:lpstr>
      <vt:lpstr>Polynomial Interpolation</vt:lpstr>
      <vt:lpstr>Polynomial Interpolation</vt:lpstr>
      <vt:lpstr>PowerPoint Presentation</vt:lpstr>
      <vt:lpstr>Polynomial Interpolation</vt:lpstr>
      <vt:lpstr>Polynomial Interpolation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HO HIEU</cp:lastModifiedBy>
  <cp:revision>58</cp:revision>
  <dcterms:created xsi:type="dcterms:W3CDTF">2017-09-16T08:38:46Z</dcterms:created>
  <dcterms:modified xsi:type="dcterms:W3CDTF">2021-09-25T09:36:02Z</dcterms:modified>
</cp:coreProperties>
</file>