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9" r:id="rId2"/>
    <p:sldId id="260" r:id="rId3"/>
    <p:sldId id="257" r:id="rId4"/>
    <p:sldId id="258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0F0F460E-48E4-4AD6-AEED-037948162E4F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E8242FF1-EF3A-41BC-91AB-50E23ACAFC2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  <a:ea typeface=""/>
        <a:cs typeface="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4C81CC-FD15-44A5-BBE4-EC47AB56153B}" type="slidenum">
              <a:t>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0593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D46EDF-9B04-4BAE-B24A-2AC91E051F06}" type="slidenum">
              <a:t>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0377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CBF416-D3B7-4627-B531-84EBEEA84EA1}" type="slidenum">
              <a:t>15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8059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AAAD7E-9145-4FBC-93DF-F7A122EA1210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627AC29-C5CB-42DF-816E-48D6A507E36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56782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822F0E-8FBC-4A39-BC16-17023E70D8B7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3388954-0C2E-4CA3-94A7-EFCE5280276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379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C60EF3-DE96-41A6-BB92-DF8EC9264846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A5F6CAFE-F95A-4034-8173-4BA2DA2C715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845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F4C37BF1-FCF5-419D-A632-74C35F654CAE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804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018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0" y="6446830"/>
            <a:ext cx="3679874" cy="3769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    </a:t>
            </a:r>
            <a:fld id="{8A3B36A8-8D6C-4432-A2B2-8D5CA2B0CB6A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679874" y="6446830"/>
            <a:ext cx="5867403" cy="376952"/>
          </a:xfrm>
        </p:spPr>
        <p:txBody>
          <a:bodyPr/>
          <a:lstStyle>
            <a:lvl1pPr>
              <a:defRPr sz="1600">
                <a:latin typeface="Times New Roman" pitchFamily="18"/>
                <a:cs typeface="Times New Roman" pitchFamily="18"/>
              </a:defRPr>
            </a:lvl1pPr>
          </a:lstStyle>
          <a:p>
            <a:pPr lvl="0"/>
            <a:r>
              <a:rPr lang="en-US"/>
              <a:t>Lecture 2 : Linear Equation in Linear Algebra</a:t>
            </a:r>
            <a:endParaRPr lang="en-GB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448796" y="6446840"/>
            <a:ext cx="2743200" cy="3769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3110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                </a:t>
            </a:r>
            <a:fld id="{5B1BE086-C5A9-46BA-8214-BD45FACA40FB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5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9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C10F0D-0755-4725-BABF-EE276BE73F21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7015695E-1983-416B-9F5E-3010A7372E9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776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8A2CC2-2505-4FA7-9D45-595CE9E16BA6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8CAB1504-EC06-4988-B445-70B409EEA15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493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A51301-C4ED-4073-A7AF-D941AEBDB899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CD0B55A3-71C0-46F6-8F50-D2B2BB0ACBD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343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682AAF-11AA-4D58-9FA5-DB25EC795D56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23857315-AEB6-47A4-9941-3A98FCC834C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4316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C58CBA-F4B6-4C47-A761-9DBB1062A096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D00E22B4-CFE5-46D8-B767-CE1DB6B8A7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305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C19F8A-C807-416A-B175-3D6DAB790C67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B17C9EE-AAC4-4E38-8ECE-A62ED98155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9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5486D6-0E76-4C05-81B4-6C32D007DFE4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Lecture 3: Matrix Algebra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GB">
                <a:solidFill>
                  <a:srgbClr val="898989"/>
                </a:solidFill>
              </a:defRPr>
            </a:lvl1pPr>
          </a:lstStyle>
          <a:p>
            <a:pPr lvl="0"/>
            <a:fld id="{FF0DBAC7-CC9B-451E-93B9-2EA56966631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687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8635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07959" y="1167615"/>
            <a:ext cx="11437031" cy="50093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GB"/>
              <a:t>                </a:t>
            </a:r>
            <a:fld id="{C1D9BA03-FE6B-412A-827C-A0A1225E04B9}" type="datetime1">
              <a:rPr lang="en-GB"/>
              <a:pPr lvl="0"/>
              <a:t>05/01/2022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Lecture 3: Matrix Algebra</a:t>
            </a:r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defRPr>
            </a:lvl1pPr>
          </a:lstStyle>
          <a:p>
            <a:pPr lvl="0"/>
            <a:r>
              <a:rPr lang="en-US"/>
              <a:t>1    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FFFFFF"/>
          </a:solidFill>
          <a:uFillTx/>
          <a:latin typeface="Arial"/>
          <a:ea typeface=""/>
          <a:cs typeface="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Times New Roman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8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3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3.wmf"/><Relationship Id="rId4" Type="http://schemas.openxmlformats.org/officeDocument/2006/relationships/image" Target="../media/image46.png"/><Relationship Id="rId9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55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2.wmf"/><Relationship Id="rId3" Type="http://schemas.openxmlformats.org/officeDocument/2006/relationships/oleObject" Target="../embeddings/oleObject46.bin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1.wmf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0.bin"/><Relationship Id="rId4" Type="http://schemas.openxmlformats.org/officeDocument/2006/relationships/image" Target="../media/image48.wmf"/><Relationship Id="rId9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60.bin"/><Relationship Id="rId3" Type="http://schemas.openxmlformats.org/officeDocument/2006/relationships/oleObject" Target="../embeddings/oleObject52.bin"/><Relationship Id="rId21" Type="http://schemas.openxmlformats.org/officeDocument/2006/relationships/image" Target="../media/image61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6.wmf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0.wmf"/><Relationship Id="rId4" Type="http://schemas.openxmlformats.org/officeDocument/2006/relationships/image" Target="../media/image53.wmf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2.wmf"/><Relationship Id="rId3" Type="http://schemas.openxmlformats.org/officeDocument/2006/relationships/image" Target="../media/image77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91.png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7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94.png"/><Relationship Id="rId4" Type="http://schemas.openxmlformats.org/officeDocument/2006/relationships/image" Target="../media/image9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102.png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115.png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0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9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6" cy="1209824"/>
          </a:xfrm>
        </p:spPr>
        <p:txBody>
          <a:bodyPr/>
          <a:lstStyle/>
          <a:p>
            <a:pPr lvl="0"/>
            <a:r>
              <a:rPr lang="en-US" sz="4900"/>
              <a:t>        </a:t>
            </a:r>
            <a:r>
              <a:rPr lang="en-GB" sz="4900"/>
              <a:t> </a:t>
            </a:r>
            <a:r>
              <a:rPr lang="en-GB" sz="4000"/>
              <a:t>FACULTY OF INFORMATION TECHNOLOGY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  <a:solidFill>
            <a:srgbClr val="FFFFFF"/>
          </a:solidFill>
        </p:spPr>
        <p:txBody>
          <a:bodyPr/>
          <a:lstStyle/>
          <a:p>
            <a:pPr marL="0" lvl="0" indent="0">
              <a:buNone/>
            </a:pPr>
            <a:r>
              <a:rPr lang="en-US"/>
              <a:t> </a:t>
            </a: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8C224E-4DE8-4C1C-837A-1EE70FDF047C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05/01/2022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3 : </a:t>
            </a:r>
            <a:r>
              <a:rPr lang="en-US" sz="1600" b="0" i="0" u="none" strike="noStrike" kern="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Matrix </a:t>
            </a: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7" name="Content Placeholder 11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</p:spPr>
      </p:pic>
      <p:sp>
        <p:nvSpPr>
          <p:cNvPr id="8" name="Rectangle 7"/>
          <p:cNvSpPr/>
          <p:nvPr/>
        </p:nvSpPr>
        <p:spPr>
          <a:xfrm>
            <a:off x="2148620" y="2025743"/>
            <a:ext cx="7894746" cy="1841674"/>
          </a:xfrm>
          <a:prstGeom prst="rect">
            <a:avLst/>
          </a:pr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"/>
              </a:rPr>
              <a:t>MAT 207- LINEAR ALGEBRA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9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7" y="0"/>
            <a:ext cx="1233745" cy="12098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Rectangle 9"/>
          <p:cNvSpPr/>
          <p:nvPr/>
        </p:nvSpPr>
        <p:spPr>
          <a:xfrm>
            <a:off x="10480432" y="1322359"/>
            <a:ext cx="1237960" cy="70338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030A0"/>
                </a:solidFill>
                <a:uFillTx/>
                <a:latin typeface="Calibri"/>
                <a:ea typeface=""/>
                <a:cs typeface=""/>
              </a:rPr>
              <a:t>Fall,2020</a:t>
            </a: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2017</a:t>
            </a:r>
            <a:endParaRPr lang="en-GB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015" y="4505486"/>
            <a:ext cx="10874328" cy="129422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                 </a:t>
            </a:r>
            <a:r>
              <a:rPr lang="en-GB" sz="4800" b="1" i="0" u="none" strike="noStrike" kern="0" cap="none" spc="0" baseline="0" dirty="0">
                <a:solidFill>
                  <a:srgbClr val="7030A0"/>
                </a:solidFill>
                <a:uFillTx/>
                <a:latin typeface="Times New Roman" pitchFamily="18"/>
                <a:ea typeface=""/>
                <a:cs typeface=""/>
              </a:rPr>
              <a:t>Lecture 3 – Matrix Algebra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MULTIPLICATION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509887" y="1167615"/>
                <a:ext cx="11437031" cy="5009348"/>
              </a:xfrm>
            </p:spPr>
            <p:txBody>
              <a:bodyPr/>
              <a:lstStyle/>
              <a:p>
                <a:pPr lvl="0"/>
                <a:r>
                  <a:rPr lang="en-US" dirty="0"/>
                  <a:t>If </a:t>
                </a:r>
                <a:r>
                  <a:rPr lang="en-US" i="1" dirty="0"/>
                  <a:t>A</a:t>
                </a:r>
                <a:r>
                  <a:rPr lang="en-US" dirty="0"/>
                  <a:t> is            , </a:t>
                </a:r>
                <a:r>
                  <a:rPr lang="en-US" i="1" dirty="0"/>
                  <a:t>B</a:t>
                </a:r>
                <a:r>
                  <a:rPr lang="en-US" dirty="0"/>
                  <a:t> is            , and </a:t>
                </a:r>
                <a:r>
                  <a:rPr lang="en-US" b="1" dirty="0"/>
                  <a:t>x</a:t>
                </a:r>
                <a:r>
                  <a:rPr lang="en-US" dirty="0"/>
                  <a:t> is in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denote the columns of </a:t>
                </a:r>
                <a:r>
                  <a:rPr lang="en-US" i="1" dirty="0"/>
                  <a:t>B</a:t>
                </a:r>
                <a:r>
                  <a:rPr lang="en-US" dirty="0"/>
                  <a:t> by </a:t>
                </a:r>
                <a:r>
                  <a:rPr lang="en-US" b="1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b="1" dirty="0" err="1"/>
                  <a:t>b</a:t>
                </a:r>
                <a:r>
                  <a:rPr lang="en-US" i="1" dirty="0" err="1"/>
                  <a:t>p</a:t>
                </a:r>
                <a:r>
                  <a:rPr lang="en-US" dirty="0"/>
                  <a:t> and the entries in </a:t>
                </a:r>
                <a:r>
                  <a:rPr lang="en-US" b="1" dirty="0"/>
                  <a:t>x</a:t>
                </a:r>
                <a:r>
                  <a:rPr lang="en-US" dirty="0"/>
                  <a:t> by   </a:t>
                </a:r>
                <a:r>
                  <a:rPr lang="en-US" b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b="1" dirty="0" err="1"/>
                  <a:t>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Then   </a:t>
                </a:r>
              </a:p>
              <a:p>
                <a:pPr lvl="0"/>
                <a:r>
                  <a:rPr lang="en-US" dirty="0"/>
                  <a:t>By the linearity of multiplication by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The vector </a:t>
                </a:r>
                <a:r>
                  <a:rPr lang="en-US" i="1" dirty="0"/>
                  <a:t>A </a:t>
                </a:r>
                <a:r>
                  <a:rPr lang="en-US" dirty="0"/>
                  <a:t>(</a:t>
                </a:r>
                <a:r>
                  <a:rPr lang="en-US" i="1" dirty="0" err="1"/>
                  <a:t>B</a:t>
                </a:r>
                <a:r>
                  <a:rPr lang="en-US" b="1" dirty="0" err="1"/>
                  <a:t>x</a:t>
                </a:r>
                <a:r>
                  <a:rPr lang="en-US" dirty="0"/>
                  <a:t>) is a linear combination of the vectors </a:t>
                </a:r>
                <a:r>
                  <a:rPr lang="en-US" i="1" dirty="0"/>
                  <a:t>A</a:t>
                </a:r>
                <a:r>
                  <a:rPr lang="en-US" b="1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, …, </a:t>
                </a:r>
                <a:r>
                  <a:rPr lang="en-US" i="1" dirty="0" err="1"/>
                  <a:t>A</a:t>
                </a:r>
                <a:r>
                  <a:rPr lang="en-US" b="1" dirty="0" err="1"/>
                  <a:t>b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, using the entries in </a:t>
                </a:r>
                <a:r>
                  <a:rPr lang="en-US" b="1" dirty="0"/>
                  <a:t>x</a:t>
                </a:r>
                <a:r>
                  <a:rPr lang="en-US" dirty="0"/>
                  <a:t> as weights.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87" y="1167615"/>
                <a:ext cx="11437031" cy="5009348"/>
              </a:xfrm>
              <a:blipFill rotWithShape="0">
                <a:blip r:embed="rId3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/>
          <p:nvPr/>
        </p:nvGraphicFramePr>
        <p:xfrm>
          <a:off x="1760558" y="1306586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4" imgW="863225" imgH="253890" progId="Equation.DSMT4">
                  <p:embed/>
                </p:oleObj>
              </mc:Choice>
              <mc:Fallback>
                <p:oleObj name="Equation" r:id="rId4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0558" y="1306586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3600779" y="1306586"/>
          <a:ext cx="825502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6" imgW="825500" imgH="330200" progId="Equation.DSMT4">
                  <p:embed/>
                </p:oleObj>
              </mc:Choice>
              <mc:Fallback>
                <p:oleObj name="Equation" r:id="rId6" imgW="8255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00779" y="1306586"/>
                        <a:ext cx="825502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/>
          <p:nvPr/>
        </p:nvGraphicFramePr>
        <p:xfrm>
          <a:off x="3262954" y="2061944"/>
          <a:ext cx="3213101" cy="52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8" imgW="3213100" imgH="520700" progId="Equation.DSMT4">
                  <p:embed/>
                </p:oleObj>
              </mc:Choice>
              <mc:Fallback>
                <p:oleObj name="Equation" r:id="rId8" imgW="32131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62954" y="2061944"/>
                        <a:ext cx="3213101" cy="520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2935406" y="3075392"/>
          <a:ext cx="4902198" cy="1193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0" imgW="4902200" imgH="1193800" progId="Equation.DSMT4">
                  <p:embed/>
                </p:oleObj>
              </mc:Choice>
              <mc:Fallback>
                <p:oleObj name="Equation" r:id="rId10" imgW="49022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35406" y="3075392"/>
                        <a:ext cx="4902198" cy="11938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MULTIPLICATION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endParaRPr lang="en-US"/>
              </a:p>
              <a:p>
                <a:pPr lvl="0"/>
                <a:r>
                  <a:rPr lang="en-US"/>
                  <a:t>In matrix notation, this linear combination is written as</a:t>
                </a:r>
              </a:p>
              <a:p>
                <a:pPr lvl="0"/>
                <a:endParaRPr lang="en-US"/>
              </a:p>
              <a:p>
                <a:pPr lvl="0"/>
                <a:endParaRPr lang="en-US"/>
              </a:p>
              <a:p>
                <a:pPr marL="0" lvl="0" indent="0">
                  <a:buNone/>
                </a:pPr>
                <a:r>
                  <a:rPr lang="en-US" b="1"/>
                  <a:t>Example</a:t>
                </a:r>
                <a:r>
                  <a:rPr lang="en-US"/>
                  <a:t> : Compute </a:t>
                </a:r>
                <a:r>
                  <a:rPr lang="en-US" i="1"/>
                  <a:t>AB</a:t>
                </a:r>
                <a:r>
                  <a:rPr lang="en-US"/>
                  <a:t>, where                          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3        6</m:t>
                              </m:r>
                            </m:e>
                          </m:m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−2      3</m:t>
                              </m:r>
                            </m:e>
                          </m:mr>
                        </m:m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marL="0" lvl="0" indent="0">
                  <a:buNone/>
                </a:pPr>
                <a:endParaRPr lang="en-US" b="1"/>
              </a:p>
              <a:p>
                <a:pPr marL="0" lvl="0" indent="0">
                  <a:buNone/>
                </a:pPr>
                <a:r>
                  <a:rPr lang="en-US" b="1"/>
                  <a:t>Solution</a:t>
                </a:r>
                <a:r>
                  <a:rPr lang="en-US"/>
                  <a:t> : Write                                   and compute </a:t>
                </a:r>
              </a:p>
              <a:p>
                <a:pPr lvl="0"/>
                <a:endParaRPr lang="en-US"/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/>
          <p:cNvGraphicFramePr/>
          <p:nvPr/>
        </p:nvGraphicFramePr>
        <p:xfrm>
          <a:off x="2335523" y="2181593"/>
          <a:ext cx="5511802" cy="63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4" imgW="5511800" imgH="635000" progId="Equation.DSMT4">
                  <p:embed/>
                </p:oleObj>
              </mc:Choice>
              <mc:Fallback>
                <p:oleObj name="Equation" r:id="rId4" imgW="5511800" imgH="63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5523" y="2181593"/>
                        <a:ext cx="5511802" cy="634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5091424" y="2968608"/>
          <a:ext cx="207010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6" imgW="2070100" imgH="1143000" progId="Equation.DSMT4">
                  <p:embed/>
                </p:oleObj>
              </mc:Choice>
              <mc:Fallback>
                <p:oleObj name="Equation" r:id="rId6" imgW="20701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91424" y="2968608"/>
                        <a:ext cx="2070101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3084390" y="4415628"/>
          <a:ext cx="2768602" cy="55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8" imgW="2768600" imgH="558800" progId="Equation.DSMT4">
                  <p:embed/>
                </p:oleObj>
              </mc:Choice>
              <mc:Fallback>
                <p:oleObj name="Equation" r:id="rId8" imgW="27686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84390" y="4415628"/>
                        <a:ext cx="2768602" cy="5587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MULTIPLICATION</a:t>
            </a:r>
            <a:endParaRPr lang="en-GB"/>
          </a:p>
        </p:txBody>
      </p:sp>
      <p:graphicFrame>
        <p:nvGraphicFramePr>
          <p:cNvPr id="3" name="Object 4"/>
          <p:cNvGraphicFramePr>
            <a:graphicFrameLocks noGrp="1"/>
          </p:cNvGraphicFramePr>
          <p:nvPr>
            <p:ph idx="1"/>
          </p:nvPr>
        </p:nvGraphicFramePr>
        <p:xfrm>
          <a:off x="854433" y="1511786"/>
          <a:ext cx="3009903" cy="243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3009900" imgH="2438400" progId="Equation.DSMT4">
                  <p:embed/>
                </p:oleObj>
              </mc:Choice>
              <mc:Fallback>
                <p:oleObj name="Equation" r:id="rId3" imgW="3009900" imgH="243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4433" y="1511786"/>
                        <a:ext cx="3009903" cy="2438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/>
          <p:nvPr/>
        </p:nvGraphicFramePr>
        <p:xfrm>
          <a:off x="4309283" y="1597511"/>
          <a:ext cx="3047996" cy="226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3276600" imgH="2438400" progId="Equation.DSMT4">
                  <p:embed/>
                </p:oleObj>
              </mc:Choice>
              <mc:Fallback>
                <p:oleObj name="Equation" r:id="rId5" imgW="3276600" imgH="243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9283" y="1597511"/>
                        <a:ext cx="3047996" cy="2266953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/>
          <p:nvPr/>
        </p:nvGraphicFramePr>
        <p:xfrm>
          <a:off x="7919115" y="1511786"/>
          <a:ext cx="2971800" cy="238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7" imgW="3035300" imgH="2438400" progId="Equation.DSMT4">
                  <p:embed/>
                </p:oleObj>
              </mc:Choice>
              <mc:Fallback>
                <p:oleObj name="Equation" r:id="rId7" imgW="3035300" imgH="243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19115" y="1511786"/>
                        <a:ext cx="2971800" cy="23875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/>
          <p:nvPr/>
        </p:nvGraphicFramePr>
        <p:xfrm>
          <a:off x="1324782" y="4891582"/>
          <a:ext cx="603249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9" imgW="6032500" imgH="1143000" progId="Equation.DSMT4">
                  <p:embed/>
                </p:oleObj>
              </mc:Choice>
              <mc:Fallback>
                <p:oleObj name="Equation" r:id="rId9" imgW="60325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4782" y="4891582"/>
                        <a:ext cx="6032497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8"/>
          <p:cNvCxnSpPr/>
          <p:nvPr/>
        </p:nvCxnSpPr>
        <p:spPr>
          <a:xfrm>
            <a:off x="2359380" y="3899385"/>
            <a:ext cx="0" cy="358719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8" name="Straight Connector 10"/>
          <p:cNvCxnSpPr/>
          <p:nvPr/>
        </p:nvCxnSpPr>
        <p:spPr>
          <a:xfrm>
            <a:off x="2359380" y="4244452"/>
            <a:ext cx="2976893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9" name="Straight Arrow Connector 12"/>
          <p:cNvCxnSpPr/>
          <p:nvPr/>
        </p:nvCxnSpPr>
        <p:spPr>
          <a:xfrm flipH="1">
            <a:off x="5295326" y="4258104"/>
            <a:ext cx="13652" cy="63347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0" name="Straight Connector 14"/>
          <p:cNvCxnSpPr/>
          <p:nvPr/>
        </p:nvCxnSpPr>
        <p:spPr>
          <a:xfrm>
            <a:off x="5636526" y="3864455"/>
            <a:ext cx="0" cy="379997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1" name="Straight Connector 16"/>
          <p:cNvCxnSpPr/>
          <p:nvPr/>
        </p:nvCxnSpPr>
        <p:spPr>
          <a:xfrm>
            <a:off x="5636526" y="4244452"/>
            <a:ext cx="459467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2" name="Straight Arrow Connector 18"/>
          <p:cNvCxnSpPr/>
          <p:nvPr/>
        </p:nvCxnSpPr>
        <p:spPr>
          <a:xfrm>
            <a:off x="6095993" y="4258104"/>
            <a:ext cx="0" cy="63347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13" name="Straight Connector 20"/>
          <p:cNvCxnSpPr/>
          <p:nvPr/>
        </p:nvCxnSpPr>
        <p:spPr>
          <a:xfrm flipH="1">
            <a:off x="6963768" y="3864455"/>
            <a:ext cx="1975516" cy="0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4" name="Straight Arrow Connector 22"/>
          <p:cNvCxnSpPr/>
          <p:nvPr/>
        </p:nvCxnSpPr>
        <p:spPr>
          <a:xfrm>
            <a:off x="6963768" y="3905365"/>
            <a:ext cx="0" cy="85567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multiplication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173705" y="1167615"/>
                <a:ext cx="9444252" cy="5009348"/>
              </a:xfrm>
            </p:spPr>
            <p:txBody>
              <a:bodyPr/>
              <a:lstStyle/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en-US" sz="3600" dirty="0">
                    <a:solidFill>
                      <a:srgbClr val="7030A0"/>
                    </a:solidFill>
                  </a:rPr>
                  <a:t>Row</a:t>
                </a:r>
                <a:r>
                  <a:rPr lang="en-US" sz="3600" dirty="0">
                    <a:solidFill>
                      <a:srgbClr val="7030A0"/>
                    </a:solidFill>
                    <a:cs typeface="Times New Roman" pitchFamily="18"/>
                  </a:rPr>
                  <a:t>—column rule for computing </a:t>
                </a:r>
                <a:r>
                  <a:rPr lang="en-US" sz="3600" i="1" dirty="0">
                    <a:solidFill>
                      <a:srgbClr val="7030A0"/>
                    </a:solidFill>
                    <a:cs typeface="Times New Roman" pitchFamily="18"/>
                  </a:rPr>
                  <a:t>AB</a:t>
                </a:r>
              </a:p>
              <a:p>
                <a:pPr lvl="0">
                  <a:lnSpc>
                    <a:spcPct val="80000"/>
                  </a:lnSpc>
                </a:pPr>
                <a:endParaRPr lang="en-US" dirty="0">
                  <a:cs typeface="Times New Roman" pitchFamily="18"/>
                </a:endParaRPr>
              </a:p>
              <a:p>
                <a:pPr lvl="0">
                  <a:lnSpc>
                    <a:spcPct val="80000"/>
                  </a:lnSpc>
                </a:pPr>
                <a:r>
                  <a:rPr lang="en-US" dirty="0">
                    <a:cs typeface="Times New Roman" pitchFamily="18"/>
                  </a:rPr>
                  <a:t>If a product </a:t>
                </a:r>
                <a:r>
                  <a:rPr lang="en-US" i="1" dirty="0">
                    <a:cs typeface="Times New Roman" pitchFamily="18"/>
                  </a:rPr>
                  <a:t>AB</a:t>
                </a:r>
                <a:r>
                  <a:rPr lang="en-US" dirty="0">
                    <a:cs typeface="Times New Roman" pitchFamily="18"/>
                  </a:rPr>
                  <a:t> is defined, then the entry in row </a:t>
                </a:r>
                <a:r>
                  <a:rPr lang="en-US" i="1" dirty="0" err="1">
                    <a:cs typeface="Times New Roman" pitchFamily="18"/>
                  </a:rPr>
                  <a:t>i</a:t>
                </a:r>
                <a:r>
                  <a:rPr lang="en-US" dirty="0">
                    <a:cs typeface="Times New Roman" pitchFamily="18"/>
                  </a:rPr>
                  <a:t> and column </a:t>
                </a:r>
                <a:r>
                  <a:rPr lang="en-US" i="1" dirty="0">
                    <a:cs typeface="Times New Roman" pitchFamily="18"/>
                  </a:rPr>
                  <a:t>j</a:t>
                </a:r>
                <a:r>
                  <a:rPr lang="en-US" dirty="0">
                    <a:cs typeface="Times New Roman" pitchFamily="18"/>
                  </a:rPr>
                  <a:t> of </a:t>
                </a:r>
                <a:r>
                  <a:rPr lang="en-US" i="1" dirty="0">
                    <a:cs typeface="Times New Roman" pitchFamily="18"/>
                  </a:rPr>
                  <a:t>AB</a:t>
                </a:r>
                <a:r>
                  <a:rPr lang="en-US" dirty="0">
                    <a:cs typeface="Times New Roman" pitchFamily="18"/>
                  </a:rPr>
                  <a:t> is the sum of the products of corresponding entries from row </a:t>
                </a:r>
                <a:r>
                  <a:rPr lang="en-US" i="1" dirty="0" err="1">
                    <a:cs typeface="Times New Roman" pitchFamily="18"/>
                  </a:rPr>
                  <a:t>i</a:t>
                </a:r>
                <a:r>
                  <a:rPr lang="en-US" dirty="0">
                    <a:cs typeface="Times New Roman" pitchFamily="18"/>
                  </a:rPr>
                  <a:t> of </a:t>
                </a:r>
                <a:r>
                  <a:rPr lang="en-US" i="1" dirty="0">
                    <a:cs typeface="Times New Roman" pitchFamily="18"/>
                  </a:rPr>
                  <a:t>A</a:t>
                </a:r>
                <a:r>
                  <a:rPr lang="en-US" dirty="0">
                    <a:cs typeface="Times New Roman" pitchFamily="18"/>
                  </a:rPr>
                  <a:t> and column </a:t>
                </a:r>
                <a:r>
                  <a:rPr lang="en-US" i="1" dirty="0">
                    <a:cs typeface="Times New Roman" pitchFamily="18"/>
                  </a:rPr>
                  <a:t>j</a:t>
                </a:r>
                <a:r>
                  <a:rPr lang="en-US" dirty="0">
                    <a:cs typeface="Times New Roman" pitchFamily="18"/>
                  </a:rPr>
                  <a:t> of </a:t>
                </a:r>
                <a:r>
                  <a:rPr lang="en-US" i="1" dirty="0">
                    <a:cs typeface="Times New Roman" pitchFamily="18"/>
                  </a:rPr>
                  <a:t>B</a:t>
                </a:r>
                <a:r>
                  <a:rPr lang="en-US" dirty="0">
                    <a:cs typeface="Times New Roman" pitchFamily="18"/>
                  </a:rPr>
                  <a:t>. If (</a:t>
                </a:r>
                <a:r>
                  <a:rPr lang="en-US" i="1" dirty="0">
                    <a:cs typeface="Times New Roman" pitchFamily="18"/>
                  </a:rPr>
                  <a:t>AB</a:t>
                </a:r>
                <a:r>
                  <a:rPr lang="en-US" dirty="0">
                    <a:cs typeface="Times New Roman" pitchFamily="18"/>
                  </a:rPr>
                  <a:t>)</a:t>
                </a:r>
                <a:r>
                  <a:rPr lang="en-US" i="1" baseline="-25000" dirty="0" err="1">
                    <a:cs typeface="Times New Roman" pitchFamily="18"/>
                  </a:rPr>
                  <a:t>ij</a:t>
                </a:r>
                <a:r>
                  <a:rPr lang="en-US" dirty="0">
                    <a:cs typeface="Times New Roman" pitchFamily="18"/>
                  </a:rPr>
                  <a:t> denotes the (</a:t>
                </a:r>
                <a:r>
                  <a:rPr lang="en-US" i="1" dirty="0" err="1">
                    <a:cs typeface="Times New Roman" pitchFamily="18"/>
                  </a:rPr>
                  <a:t>i</a:t>
                </a:r>
                <a:r>
                  <a:rPr lang="en-US" dirty="0">
                    <a:cs typeface="Times New Roman" pitchFamily="18"/>
                  </a:rPr>
                  <a:t>, </a:t>
                </a:r>
                <a:r>
                  <a:rPr lang="en-US" i="1" dirty="0">
                    <a:cs typeface="Times New Roman" pitchFamily="18"/>
                  </a:rPr>
                  <a:t>j</a:t>
                </a:r>
                <a:r>
                  <a:rPr lang="en-US" dirty="0">
                    <a:cs typeface="Times New Roman" pitchFamily="18"/>
                  </a:rPr>
                  <a:t>)-entry in </a:t>
                </a:r>
                <a:r>
                  <a:rPr lang="en-US" i="1" dirty="0">
                    <a:cs typeface="Times New Roman" pitchFamily="18"/>
                  </a:rPr>
                  <a:t>AB</a:t>
                </a:r>
                <a:r>
                  <a:rPr lang="en-US" dirty="0">
                    <a:cs typeface="Times New Roman" pitchFamily="18"/>
                  </a:rPr>
                  <a:t>, and if </a:t>
                </a:r>
                <a:r>
                  <a:rPr lang="en-US" i="1" dirty="0">
                    <a:cs typeface="Times New Roman" pitchFamily="18"/>
                  </a:rPr>
                  <a:t>A</a:t>
                </a:r>
                <a:r>
                  <a:rPr lang="en-US" dirty="0">
                    <a:cs typeface="Times New Roman" pitchFamily="18"/>
                  </a:rPr>
                  <a:t> is an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/>
                      </a:rPr>
                      <m:t>𝑛</m:t>
                    </m:r>
                  </m:oMath>
                </a14:m>
                <a:r>
                  <a:rPr lang="en-US" dirty="0">
                    <a:cs typeface="Times New Roman" pitchFamily="18"/>
                  </a:rPr>
                  <a:t> matrix, then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en-US" dirty="0">
                    <a:cs typeface="Times New Roman" pitchFamily="18"/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cs typeface="Times New Roman" pitchFamily="18"/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b="0" i="0" smtClean="0">
                            <a:latin typeface="Cambria Math" charset="0"/>
                          </a:rPr>
                          <m:t>i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Times New Roman" pitchFamily="18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𝑛𝑗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3705" y="1167615"/>
                <a:ext cx="9444252" cy="5009348"/>
              </a:xfrm>
              <a:blipFill rotWithShape="0">
                <a:blip r:embed="rId2"/>
                <a:stretch>
                  <a:fillRect l="-2001" t="-4263" r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PROPERTIES OF MATRIX MULTIPLICATION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7030A0"/>
                </a:solidFill>
              </a:rPr>
              <a:t>Theorem 2</a:t>
            </a:r>
            <a:r>
              <a:rPr lang="en-US" b="1"/>
              <a:t>:</a:t>
            </a:r>
            <a:r>
              <a:rPr lang="en-US"/>
              <a:t> Let </a:t>
            </a:r>
            <a:r>
              <a:rPr lang="en-US" i="1"/>
              <a:t>A</a:t>
            </a:r>
            <a:r>
              <a:rPr lang="en-US"/>
              <a:t> be an            matrix, and let </a:t>
            </a:r>
            <a:r>
              <a:rPr lang="en-US" i="1"/>
              <a:t>B</a:t>
            </a:r>
            <a:r>
              <a:rPr lang="en-US"/>
              <a:t> and </a:t>
            </a:r>
            <a:r>
              <a:rPr lang="en-US" i="1"/>
              <a:t>C</a:t>
            </a:r>
            <a:r>
              <a:rPr lang="en-US"/>
              <a:t> have sizes for which the indicated sums and products are defined.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           (associative law of multiplication)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                      (left distributive law)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                     (right distributive law)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                          for any scalar </a:t>
            </a:r>
            <a:r>
              <a:rPr lang="en-US" i="1"/>
              <a:t>r 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                 (identity for matrix  multiplication)</a:t>
            </a:r>
          </a:p>
          <a:p>
            <a:pPr marL="514350" lvl="0" indent="-514350">
              <a:buFont typeface="Calibri Light"/>
              <a:buAutoNum type="alphaLcPeriod"/>
            </a:pPr>
            <a:endParaRPr lang="en-US"/>
          </a:p>
          <a:p>
            <a:pPr marL="514350" lvl="0" indent="-514350">
              <a:buFont typeface="Calibri Light"/>
              <a:buAutoNum type="alphaLcPeriod"/>
            </a:pPr>
            <a:endParaRPr lang="en-US"/>
          </a:p>
          <a:p>
            <a:pPr marL="514350" lvl="0" indent="-514350">
              <a:buFont typeface="Calibri Light"/>
              <a:buAutoNum type="alphaLcPeriod"/>
            </a:pPr>
            <a:endParaRPr lang="en-US"/>
          </a:p>
          <a:p>
            <a:pPr marL="514350" lvl="0" indent="-514350">
              <a:buFont typeface="Calibri Light"/>
              <a:buAutoNum type="alphaLcPeriod"/>
            </a:pPr>
            <a:endParaRPr lang="en-US"/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4287676" y="1308104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3" imgW="863225" imgH="253890" progId="Equation.DSMT4">
                  <p:embed/>
                </p:oleObj>
              </mc:Choice>
              <mc:Fallback>
                <p:oleObj name="Equation" r:id="rId3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7676" y="1308104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900748" y="2100431"/>
          <a:ext cx="2654302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5" imgW="2654300" imgH="431800" progId="Equation.DSMT4">
                  <p:embed/>
                </p:oleObj>
              </mc:Choice>
              <mc:Fallback>
                <p:oleObj name="Equation" r:id="rId5" imgW="2654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748" y="2100431"/>
                        <a:ext cx="2654302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900748" y="2620350"/>
          <a:ext cx="3390896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7" imgW="3390900" imgH="431800" progId="Equation.DSMT4">
                  <p:embed/>
                </p:oleObj>
              </mc:Choice>
              <mc:Fallback>
                <p:oleObj name="Equation" r:id="rId7" imgW="3390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748" y="2620350"/>
                        <a:ext cx="3390896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/>
          <p:nvPr/>
        </p:nvGraphicFramePr>
        <p:xfrm>
          <a:off x="957898" y="3158675"/>
          <a:ext cx="3276596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9" imgW="3276600" imgH="431800" progId="Equation.DSMT4">
                  <p:embed/>
                </p:oleObj>
              </mc:Choice>
              <mc:Fallback>
                <p:oleObj name="Equation" r:id="rId9" imgW="3276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7898" y="3158675"/>
                        <a:ext cx="3276596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/>
          <p:nvPr/>
        </p:nvGraphicFramePr>
        <p:xfrm>
          <a:off x="900748" y="3678594"/>
          <a:ext cx="3771899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11" imgW="3771900" imgH="431800" progId="Equation.DSMT4">
                  <p:embed/>
                </p:oleObj>
              </mc:Choice>
              <mc:Fallback>
                <p:oleObj name="Equation" r:id="rId11" imgW="3771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0748" y="3678594"/>
                        <a:ext cx="3771899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/>
          <p:nvPr/>
        </p:nvGraphicFramePr>
        <p:xfrm>
          <a:off x="957898" y="4116583"/>
          <a:ext cx="22605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13" imgW="2260600" imgH="482600" progId="Equation.DSMT4">
                  <p:embed/>
                </p:oleObj>
              </mc:Choice>
              <mc:Fallback>
                <p:oleObj name="Equation" r:id="rId13" imgW="2260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7898" y="4116583"/>
                        <a:ext cx="22605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PROPERTIES OF MATRIX MULTIPLICATION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77482" y="1041199"/>
                <a:ext cx="11437031" cy="5009348"/>
              </a:xfrm>
            </p:spPr>
            <p:txBody>
              <a:bodyPr/>
              <a:lstStyle/>
              <a:p>
                <a:pPr marL="609603" lvl="0" indent="-609603"/>
                <a:endParaRPr lang="en-US" dirty="0"/>
              </a:p>
              <a:p>
                <a:pPr marL="609603" lvl="0" indent="-609603"/>
                <a:r>
                  <a:rPr lang="en-US" dirty="0"/>
                  <a:t>If                  , we say that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</a:t>
                </a:r>
                <a:r>
                  <a:rPr lang="en-US" b="1" dirty="0"/>
                  <a:t>commute</a:t>
                </a:r>
                <a:r>
                  <a:rPr lang="en-US" dirty="0"/>
                  <a:t> with one another.</a:t>
                </a:r>
              </a:p>
              <a:p>
                <a:pPr marL="609603" lvl="0" indent="-609603"/>
                <a:endParaRPr lang="en-US" dirty="0"/>
              </a:p>
              <a:p>
                <a:pPr marL="609603" lvl="0" indent="-609603"/>
                <a:r>
                  <a:rPr lang="en-US" b="1" dirty="0"/>
                  <a:t>Warnings:</a:t>
                </a:r>
              </a:p>
              <a:p>
                <a:pPr marL="1371600" lvl="2" indent="-457200">
                  <a:buFont typeface="Wingdings" pitchFamily="2"/>
                  <a:buAutoNum type="arabicPeriod"/>
                </a:pPr>
                <a:r>
                  <a:rPr lang="en-US" sz="2800" dirty="0"/>
                  <a:t>In general,                     . </a:t>
                </a:r>
              </a:p>
              <a:p>
                <a:pPr marL="1371600" lvl="2" indent="-457200">
                  <a:buFont typeface="Wingdings" pitchFamily="2"/>
                  <a:buAutoNum type="arabicPeriod"/>
                </a:pPr>
                <a:r>
                  <a:rPr lang="en-US" sz="2800" dirty="0"/>
                  <a:t>The cancellation laws do </a:t>
                </a:r>
                <a:r>
                  <a:rPr lang="en-US" sz="2800" i="1" dirty="0"/>
                  <a:t>not</a:t>
                </a:r>
                <a:r>
                  <a:rPr lang="en-US" sz="2800" dirty="0"/>
                  <a:t> hold for matrix multiplication. That is, if                      , then it is </a:t>
                </a:r>
                <a:r>
                  <a:rPr lang="en-US" sz="2800" i="1" dirty="0"/>
                  <a:t>not</a:t>
                </a:r>
                <a:r>
                  <a:rPr lang="en-US" sz="2800" dirty="0"/>
                  <a:t> true in general that             .</a:t>
                </a:r>
              </a:p>
              <a:p>
                <a:pPr marL="1371600" lvl="2" indent="-457200">
                  <a:buFont typeface="Wingdings" pitchFamily="2"/>
                  <a:buAutoNum type="arabicPeriod"/>
                </a:pPr>
                <a:r>
                  <a:rPr lang="en-US" sz="2800" dirty="0"/>
                  <a:t>If a product </a:t>
                </a:r>
                <a:r>
                  <a:rPr lang="en-US" sz="2800" i="1" dirty="0"/>
                  <a:t>AB</a:t>
                </a:r>
                <a:r>
                  <a:rPr lang="en-US" sz="2800" dirty="0"/>
                  <a:t> is the zero matrix, you </a:t>
                </a:r>
                <a:r>
                  <a:rPr lang="en-US" sz="2800" i="1" dirty="0"/>
                  <a:t>cannot</a:t>
                </a:r>
                <a:r>
                  <a:rPr lang="en-US" sz="2800" dirty="0"/>
                  <a:t> conclude in general that either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482" y="1041199"/>
                <a:ext cx="11437031" cy="5009348"/>
              </a:xfrm>
              <a:blipFill rotWithShape="0">
                <a:blip r:embed="rId4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/>
          <p:nvPr/>
        </p:nvGraphicFramePr>
        <p:xfrm>
          <a:off x="1387519" y="1600410"/>
          <a:ext cx="1473198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5" imgW="1473200" imgH="330200" progId="Equation.DSMT4">
                  <p:embed/>
                </p:oleObj>
              </mc:Choice>
              <mc:Fallback>
                <p:oleObj name="Equation" r:id="rId5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7519" y="1600410"/>
                        <a:ext cx="1473198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3559786" y="3023198"/>
          <a:ext cx="1473198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7" imgW="1473200" imgH="330200" progId="Equation.DSMT4">
                  <p:embed/>
                </p:oleObj>
              </mc:Choice>
              <mc:Fallback>
                <p:oleObj name="Equation" r:id="rId7" imgW="1473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9786" y="3023198"/>
                        <a:ext cx="1473198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2249177" y="3912617"/>
          <a:ext cx="154939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9" imgW="1548728" imgH="342751" progId="Equation.DSMT4">
                  <p:embed/>
                </p:oleObj>
              </mc:Choice>
              <mc:Fallback>
                <p:oleObj name="Equation" r:id="rId9" imgW="1548728" imgH="342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9177" y="3912617"/>
                        <a:ext cx="1549395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/>
          <p:nvPr/>
        </p:nvGraphicFramePr>
        <p:xfrm>
          <a:off x="8891890" y="3896422"/>
          <a:ext cx="990596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1" imgW="990170" imgH="342751" progId="Equation.DSMT4">
                  <p:embed/>
                </p:oleObj>
              </mc:Choice>
              <mc:Fallback>
                <p:oleObj name="Equation" r:id="rId11" imgW="990170" imgH="342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91890" y="3896422"/>
                        <a:ext cx="990596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POWERS OF A MATRIX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If </a:t>
                </a:r>
                <a:r>
                  <a:rPr lang="en-US" i="1" dirty="0"/>
                  <a:t>A</a:t>
                </a:r>
                <a:r>
                  <a:rPr lang="en-US" dirty="0"/>
                  <a:t> is an           matrix and if </a:t>
                </a:r>
                <a:r>
                  <a:rPr lang="en-US" i="1" dirty="0"/>
                  <a:t>k</a:t>
                </a:r>
                <a:r>
                  <a:rPr lang="en-US" dirty="0"/>
                  <a:t> is a positive integer, then </a:t>
                </a:r>
                <a:r>
                  <a:rPr lang="en-US" i="1" dirty="0" err="1"/>
                  <a:t>A</a:t>
                </a:r>
                <a:r>
                  <a:rPr lang="en-US" i="1" baseline="30000" dirty="0" err="1"/>
                  <a:t>k</a:t>
                </a:r>
                <a:r>
                  <a:rPr lang="en-US" dirty="0"/>
                  <a:t> denotes the product of </a:t>
                </a:r>
                <a:r>
                  <a:rPr lang="en-US" i="1" dirty="0"/>
                  <a:t>k</a:t>
                </a:r>
                <a:r>
                  <a:rPr lang="en-US" dirty="0"/>
                  <a:t> copies of </a:t>
                </a:r>
                <a:r>
                  <a:rPr lang="en-US" i="1" dirty="0"/>
                  <a:t>A</a:t>
                </a:r>
                <a:r>
                  <a:rPr lang="en-US" dirty="0"/>
                  <a:t>: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If </a:t>
                </a:r>
                <a:r>
                  <a:rPr lang="en-US" i="1" dirty="0"/>
                  <a:t>A</a:t>
                </a:r>
                <a:r>
                  <a:rPr lang="en-US" dirty="0"/>
                  <a:t> is nonzero and if </a:t>
                </a:r>
                <a:r>
                  <a:rPr lang="en-US" b="1" dirty="0"/>
                  <a:t>x</a:t>
                </a:r>
                <a:r>
                  <a:rPr lang="en-US" dirty="0"/>
                  <a:t>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:r>
                  <a:rPr lang="en-US" i="1" dirty="0" err="1"/>
                  <a:t>A</a:t>
                </a:r>
                <a:r>
                  <a:rPr lang="en-US" i="1" baseline="30000" dirty="0" err="1"/>
                  <a:t>k</a:t>
                </a:r>
                <a:r>
                  <a:rPr lang="en-US" b="1" dirty="0" err="1"/>
                  <a:t>x</a:t>
                </a:r>
                <a:r>
                  <a:rPr lang="en-US" dirty="0"/>
                  <a:t> is the result of left-multiplying </a:t>
                </a:r>
                <a:r>
                  <a:rPr lang="en-US" b="1" dirty="0"/>
                  <a:t>x</a:t>
                </a:r>
                <a:r>
                  <a:rPr lang="en-US" dirty="0"/>
                  <a:t> by </a:t>
                </a:r>
                <a:r>
                  <a:rPr lang="en-US" i="1" dirty="0"/>
                  <a:t>A</a:t>
                </a:r>
                <a:r>
                  <a:rPr lang="en-US" dirty="0"/>
                  <a:t> repeatedly </a:t>
                </a:r>
                <a:r>
                  <a:rPr lang="en-US" i="1" dirty="0"/>
                  <a:t>k</a:t>
                </a:r>
                <a:r>
                  <a:rPr lang="en-US" dirty="0"/>
                  <a:t> times.</a:t>
                </a:r>
              </a:p>
              <a:p>
                <a:pPr lvl="0"/>
                <a:r>
                  <a:rPr lang="en-US" dirty="0"/>
                  <a:t>If           , then </a:t>
                </a:r>
                <a:r>
                  <a:rPr lang="en-US" i="1" dirty="0"/>
                  <a:t>A</a:t>
                </a:r>
                <a:r>
                  <a:rPr lang="en-US" baseline="30000" dirty="0"/>
                  <a:t>0</a:t>
                </a:r>
                <a:r>
                  <a:rPr lang="en-US" b="1" dirty="0"/>
                  <a:t>x</a:t>
                </a:r>
                <a:r>
                  <a:rPr lang="en-US" dirty="0"/>
                  <a:t> should be </a:t>
                </a:r>
                <a:r>
                  <a:rPr lang="en-US" b="1" dirty="0"/>
                  <a:t>x</a:t>
                </a:r>
                <a:r>
                  <a:rPr lang="en-US" dirty="0"/>
                  <a:t> itself.</a:t>
                </a:r>
              </a:p>
              <a:p>
                <a:pPr lvl="0"/>
                <a:r>
                  <a:rPr lang="en-US" dirty="0"/>
                  <a:t> Thus </a:t>
                </a:r>
                <a:r>
                  <a:rPr lang="en-US" i="1" dirty="0"/>
                  <a:t>A</a:t>
                </a:r>
                <a:r>
                  <a:rPr lang="en-US" baseline="30000" dirty="0"/>
                  <a:t>0</a:t>
                </a:r>
                <a:r>
                  <a:rPr lang="en-US" dirty="0"/>
                  <a:t> is interpreted as the identity matrix.</a:t>
                </a:r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/>
          <p:nvPr>
            <p:extLst>
              <p:ext uri="{D42A27DB-BD31-4B8C-83A1-F6EECF244321}">
                <p14:modId xmlns:p14="http://schemas.microsoft.com/office/powerpoint/2010/main" val="1495737685"/>
              </p:ext>
            </p:extLst>
          </p:nvPr>
        </p:nvGraphicFramePr>
        <p:xfrm>
          <a:off x="5081117" y="1553574"/>
          <a:ext cx="1841501" cy="761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4" imgW="1841500" imgH="762000" progId="Equation.DSMT4">
                  <p:embed/>
                </p:oleObj>
              </mc:Choice>
              <mc:Fallback>
                <p:oleObj name="Equation" r:id="rId4" imgW="1841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1117" y="1553574"/>
                        <a:ext cx="1841501" cy="76199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2122230" y="1299572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6" imgW="774364" imgH="253890" progId="Equation.DSMT4">
                  <p:embed/>
                </p:oleObj>
              </mc:Choice>
              <mc:Fallback>
                <p:oleObj name="Equation" r:id="rId6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2230" y="1299572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1096374" y="3494489"/>
          <a:ext cx="838203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8" imgW="837836" imgH="355446" progId="Equation.DSMT4">
                  <p:embed/>
                </p:oleObj>
              </mc:Choice>
              <mc:Fallback>
                <p:oleObj name="Equation" r:id="rId8" imgW="837836" imgH="3554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6374" y="3494489"/>
                        <a:ext cx="838203" cy="3556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TRANSPOSE OF A MATRIX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07959" y="1167615"/>
            <a:ext cx="10564840" cy="5009348"/>
          </a:xfrm>
        </p:spPr>
        <p:txBody>
          <a:bodyPr/>
          <a:lstStyle/>
          <a:p>
            <a:pPr marL="609603" lvl="0" indent="-609603"/>
            <a:r>
              <a:rPr lang="en-US"/>
              <a:t>Given an            matrix </a:t>
            </a:r>
            <a:r>
              <a:rPr lang="en-US" i="1"/>
              <a:t>A</a:t>
            </a:r>
            <a:r>
              <a:rPr lang="en-US"/>
              <a:t>, the </a:t>
            </a:r>
            <a:r>
              <a:rPr lang="en-US" b="1"/>
              <a:t>transpose</a:t>
            </a:r>
            <a:r>
              <a:rPr lang="en-US"/>
              <a:t> of </a:t>
            </a:r>
            <a:r>
              <a:rPr lang="en-US" i="1"/>
              <a:t>A</a:t>
            </a:r>
            <a:r>
              <a:rPr lang="en-US"/>
              <a:t> is the                matrix, denoted by </a:t>
            </a:r>
            <a:r>
              <a:rPr lang="en-US" i="1"/>
              <a:t>A</a:t>
            </a:r>
            <a:r>
              <a:rPr lang="en-US" i="1" baseline="30000"/>
              <a:t>T</a:t>
            </a:r>
            <a:r>
              <a:rPr lang="en-US"/>
              <a:t>, whose columns are formed from the corresponding rows of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pPr marL="609603" lvl="0" indent="-609603">
              <a:buNone/>
            </a:pPr>
            <a:r>
              <a:rPr lang="en-US" b="1">
                <a:solidFill>
                  <a:srgbClr val="7030A0"/>
                </a:solidFill>
              </a:rPr>
              <a:t>Theorem 3</a:t>
            </a:r>
            <a:r>
              <a:rPr lang="en-US" b="1"/>
              <a:t>:</a:t>
            </a:r>
            <a:r>
              <a:rPr lang="en-US"/>
              <a:t> Let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denote matrices whose sizes are appropriate for the following sums and products.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                                    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For any scalar </a:t>
            </a:r>
            <a:r>
              <a:rPr lang="en-US" i="1"/>
              <a:t>r</a:t>
            </a:r>
            <a:r>
              <a:rPr lang="en-US"/>
              <a:t>,                         </a:t>
            </a:r>
          </a:p>
          <a:p>
            <a:pPr marL="514350" lvl="0" indent="-514350">
              <a:buFont typeface="Calibri Light"/>
              <a:buAutoNum type="alphaLcPeriod"/>
            </a:pPr>
            <a:r>
              <a:rPr lang="en-US"/>
              <a:t> </a:t>
            </a:r>
          </a:p>
          <a:p>
            <a:pPr marL="514350" lvl="0" indent="-514350">
              <a:buFont typeface="Calibri Light"/>
              <a:buAutoNum type="alphaLcPeriod"/>
            </a:pPr>
            <a:endParaRPr lang="en-US"/>
          </a:p>
          <a:p>
            <a:pPr marL="514350" lvl="0" indent="-514350">
              <a:buFont typeface="Calibri Light"/>
              <a:buAutoNum type="alphaLcPeriod"/>
            </a:pPr>
            <a:endParaRPr lang="en-US"/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2552703" y="1308104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3" imgW="863225" imgH="253890" progId="Equation.DSMT4">
                  <p:embed/>
                </p:oleObj>
              </mc:Choice>
              <mc:Fallback>
                <p:oleObj name="Equation" r:id="rId3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2703" y="1308104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8669170" y="1308104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5" imgW="863225" imgH="253890" progId="Equation.DSMT4">
                  <p:embed/>
                </p:oleObj>
              </mc:Choice>
              <mc:Fallback>
                <p:oleObj name="Equation" r:id="rId5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69170" y="1308104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1035045" y="3233748"/>
          <a:ext cx="1612901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6" imgW="1612900" imgH="482600" progId="Equation.DSMT4">
                  <p:embed/>
                </p:oleObj>
              </mc:Choice>
              <mc:Fallback>
                <p:oleObj name="Equation" r:id="rId6" imgW="16129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5045" y="3233748"/>
                        <a:ext cx="1612901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/>
          <p:nvPr/>
        </p:nvGraphicFramePr>
        <p:xfrm>
          <a:off x="1035045" y="3779068"/>
          <a:ext cx="3035295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8" imgW="3035300" imgH="482600" progId="Equation.DSMT4">
                  <p:embed/>
                </p:oleObj>
              </mc:Choice>
              <mc:Fallback>
                <p:oleObj name="Equation" r:id="rId8" imgW="3035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5045" y="3779068"/>
                        <a:ext cx="3035295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/>
          <p:nvPr/>
        </p:nvGraphicFramePr>
        <p:xfrm>
          <a:off x="3674562" y="4324389"/>
          <a:ext cx="1828800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10" imgW="1828800" imgH="482600" progId="Equation.DSMT4">
                  <p:embed/>
                </p:oleObj>
              </mc:Choice>
              <mc:Fallback>
                <p:oleObj name="Equation" r:id="rId10" imgW="18288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74562" y="4324389"/>
                        <a:ext cx="1828800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/>
          <p:nvPr/>
        </p:nvGraphicFramePr>
        <p:xfrm>
          <a:off x="1143000" y="4917570"/>
          <a:ext cx="2273298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12" imgW="2273300" imgH="482600" progId="Equation.DSMT4">
                  <p:embed/>
                </p:oleObj>
              </mc:Choice>
              <mc:Fallback>
                <p:oleObj name="Equation" r:id="rId12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3000" y="4917570"/>
                        <a:ext cx="2273298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626413" y="2967337"/>
            <a:ext cx="8939178" cy="11079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1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latin typeface="Calibri"/>
                <a:ea typeface=""/>
                <a:cs typeface=""/>
              </a:rPr>
              <a:t>3</a:t>
            </a:r>
            <a:r>
              <a:rPr lang="en-US" sz="6600" b="1" i="0" u="none" strike="noStrike" kern="1200" cap="none" spc="0" baseline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.2 The Inverse of Matrix</a:t>
            </a: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OPERATIONS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07959" y="1167615"/>
            <a:ext cx="11437031" cy="5301426"/>
          </a:xfrm>
        </p:spPr>
        <p:txBody>
          <a:bodyPr/>
          <a:lstStyle/>
          <a:p>
            <a:pPr lvl="0"/>
            <a:r>
              <a:rPr lang="en-US">
                <a:cs typeface="Times New Roman" pitchFamily="18"/>
              </a:rPr>
              <a:t>An            matrix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is said to be </a:t>
            </a:r>
            <a:r>
              <a:rPr lang="en-US" b="1">
                <a:cs typeface="Times New Roman" pitchFamily="18"/>
              </a:rPr>
              <a:t>invertible</a:t>
            </a:r>
            <a:r>
              <a:rPr lang="en-US">
                <a:cs typeface="Times New Roman" pitchFamily="18"/>
              </a:rPr>
              <a:t> if there is an          matrix </a:t>
            </a:r>
            <a:r>
              <a:rPr lang="en-US" i="1">
                <a:cs typeface="Times New Roman" pitchFamily="18"/>
              </a:rPr>
              <a:t>C</a:t>
            </a:r>
            <a:r>
              <a:rPr lang="en-US">
                <a:cs typeface="Times New Roman" pitchFamily="18"/>
              </a:rPr>
              <a:t> such that   </a:t>
            </a:r>
          </a:p>
          <a:p>
            <a:pPr marL="0" lvl="0" indent="0">
              <a:buNone/>
            </a:pPr>
            <a:r>
              <a:rPr lang="en-US"/>
              <a:t>                                                 and                           </a:t>
            </a:r>
          </a:p>
          <a:p>
            <a:pPr lvl="0"/>
            <a:r>
              <a:rPr lang="en-US">
                <a:cs typeface="Times New Roman" pitchFamily="18"/>
              </a:rPr>
              <a:t>where               , the             identity matrix. </a:t>
            </a:r>
          </a:p>
          <a:p>
            <a:pPr lvl="0"/>
            <a:r>
              <a:rPr lang="en-US">
                <a:cs typeface="Times New Roman" pitchFamily="18"/>
              </a:rPr>
              <a:t>In this case, </a:t>
            </a:r>
            <a:r>
              <a:rPr lang="en-US" i="1">
                <a:cs typeface="Times New Roman" pitchFamily="18"/>
              </a:rPr>
              <a:t>C</a:t>
            </a:r>
            <a:r>
              <a:rPr lang="en-US">
                <a:cs typeface="Times New Roman" pitchFamily="18"/>
              </a:rPr>
              <a:t> is an </a:t>
            </a:r>
            <a:r>
              <a:rPr lang="en-US" b="1">
                <a:cs typeface="Times New Roman" pitchFamily="18"/>
              </a:rPr>
              <a:t>inverse</a:t>
            </a:r>
            <a:r>
              <a:rPr lang="en-US">
                <a:cs typeface="Times New Roman" pitchFamily="18"/>
              </a:rPr>
              <a:t> of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.</a:t>
            </a:r>
          </a:p>
          <a:p>
            <a:pPr lvl="0"/>
            <a:r>
              <a:rPr lang="en-US">
                <a:cs typeface="Times New Roman" pitchFamily="18"/>
              </a:rPr>
              <a:t>In fact, </a:t>
            </a:r>
            <a:r>
              <a:rPr lang="en-US" i="1">
                <a:cs typeface="Times New Roman" pitchFamily="18"/>
              </a:rPr>
              <a:t>C</a:t>
            </a:r>
            <a:r>
              <a:rPr lang="en-US">
                <a:cs typeface="Times New Roman" pitchFamily="18"/>
              </a:rPr>
              <a:t> is uniquely determined by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, because if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 were another inverse of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, then    </a:t>
            </a: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</a:t>
            </a:r>
          </a:p>
          <a:p>
            <a:pPr lvl="0"/>
            <a:r>
              <a:rPr lang="en-US">
                <a:cs typeface="Times New Roman" pitchFamily="18"/>
              </a:rPr>
              <a:t>This unique inverse is denoted by         , so that</a:t>
            </a:r>
          </a:p>
          <a:p>
            <a:pPr marL="0" lvl="0" indent="0">
              <a:buNone/>
            </a:pPr>
            <a:r>
              <a:rPr lang="en-US">
                <a:cs typeface="Times New Roman" pitchFamily="18"/>
              </a:rPr>
              <a:t>                                            and    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GB"/>
          </a:p>
        </p:txBody>
      </p:sp>
      <p:graphicFrame>
        <p:nvGraphicFramePr>
          <p:cNvPr id="4" name="Object 21"/>
          <p:cNvGraphicFramePr/>
          <p:nvPr/>
        </p:nvGraphicFramePr>
        <p:xfrm>
          <a:off x="1336340" y="1291800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3" imgW="774364" imgH="253890" progId="Equation.DSMT4">
                  <p:embed/>
                </p:oleObj>
              </mc:Choice>
              <mc:Fallback>
                <p:oleObj name="Equation" r:id="rId3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6340" y="1291800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/>
          <p:nvPr/>
        </p:nvGraphicFramePr>
        <p:xfrm>
          <a:off x="8692487" y="1291800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5" imgW="774364" imgH="253890" progId="Equation.DSMT4">
                  <p:embed/>
                </p:oleObj>
              </mc:Choice>
              <mc:Fallback>
                <p:oleObj name="Equation" r:id="rId5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2487" y="1291800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/>
          <p:nvPr/>
        </p:nvGraphicFramePr>
        <p:xfrm>
          <a:off x="3294793" y="2093034"/>
          <a:ext cx="113029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6" imgW="1129810" imgH="342751" progId="Equation.DSMT4">
                  <p:embed/>
                </p:oleObj>
              </mc:Choice>
              <mc:Fallback>
                <p:oleObj name="Equation" r:id="rId6" imgW="1129810" imgH="342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94793" y="2093034"/>
                        <a:ext cx="1130298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/>
          <p:cNvGraphicFramePr/>
          <p:nvPr/>
        </p:nvGraphicFramePr>
        <p:xfrm>
          <a:off x="6325288" y="2093034"/>
          <a:ext cx="120649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8" imgW="1206500" imgH="342900" progId="Equation.DSMT4">
                  <p:embed/>
                </p:oleObj>
              </mc:Choice>
              <mc:Fallback>
                <p:oleObj name="Equation" r:id="rId8" imgW="12065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25288" y="2093034"/>
                        <a:ext cx="1206495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/>
          <p:cNvGraphicFramePr/>
          <p:nvPr/>
        </p:nvGraphicFramePr>
        <p:xfrm>
          <a:off x="1843393" y="2561984"/>
          <a:ext cx="914400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10" imgW="914400" imgH="482600" progId="Equation.DSMT4">
                  <p:embed/>
                </p:oleObj>
              </mc:Choice>
              <mc:Fallback>
                <p:oleObj name="Equation" r:id="rId10" imgW="914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43393" y="2561984"/>
                        <a:ext cx="914400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/>
          <p:nvPr/>
        </p:nvGraphicFramePr>
        <p:xfrm>
          <a:off x="3805879" y="2676284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12" imgW="774364" imgH="253890" progId="Equation.DSMT4">
                  <p:embed/>
                </p:oleObj>
              </mc:Choice>
              <mc:Fallback>
                <p:oleObj name="Equation" r:id="rId12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05879" y="2676284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6"/>
          <p:cNvGraphicFramePr/>
          <p:nvPr/>
        </p:nvGraphicFramePr>
        <p:xfrm>
          <a:off x="2300593" y="4438963"/>
          <a:ext cx="5676896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14" imgW="5676900" imgH="431800" progId="Equation.DSMT4">
                  <p:embed/>
                </p:oleObj>
              </mc:Choice>
              <mc:Fallback>
                <p:oleObj name="Equation" r:id="rId14" imgW="5676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00593" y="4438963"/>
                        <a:ext cx="5676896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1"/>
          <p:cNvGraphicFramePr/>
          <p:nvPr/>
        </p:nvGraphicFramePr>
        <p:xfrm>
          <a:off x="5625333" y="4977929"/>
          <a:ext cx="520695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16" imgW="520474" imgH="393529" progId="Equation.DSMT4">
                  <p:embed/>
                </p:oleObj>
              </mc:Choice>
              <mc:Fallback>
                <p:oleObj name="Equation" r:id="rId16" imgW="520474" imgH="393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25333" y="4977929"/>
                        <a:ext cx="520695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7"/>
          <p:cNvGraphicFramePr/>
          <p:nvPr/>
        </p:nvGraphicFramePr>
        <p:xfrm>
          <a:off x="2300593" y="5510430"/>
          <a:ext cx="1397002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18" imgW="1396394" imgH="393529" progId="Equation.DSMT4">
                  <p:embed/>
                </p:oleObj>
              </mc:Choice>
              <mc:Fallback>
                <p:oleObj name="Equation" r:id="rId18" imgW="1396394" imgH="393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00593" y="5510430"/>
                        <a:ext cx="1397002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8"/>
          <p:cNvGraphicFramePr/>
          <p:nvPr/>
        </p:nvGraphicFramePr>
        <p:xfrm>
          <a:off x="5427969" y="5473049"/>
          <a:ext cx="1397002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20" imgW="1396394" imgH="393529" progId="Equation.DSMT4">
                  <p:embed/>
                </p:oleObj>
              </mc:Choice>
              <mc:Fallback>
                <p:oleObj name="Equation" r:id="rId20" imgW="1396394" imgH="393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27969" y="5473049"/>
                        <a:ext cx="1397002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900"/>
              <a:t>Content</a:t>
            </a:r>
            <a:endParaRPr lang="en-GB" sz="490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09824"/>
            <a:ext cx="12191996" cy="4953076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              </a:t>
            </a:r>
          </a:p>
          <a:p>
            <a:pPr marL="0" lvl="0" indent="0">
              <a:buNone/>
            </a:pPr>
            <a:r>
              <a:rPr lang="en-US"/>
              <a:t>               </a:t>
            </a: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446830"/>
            <a:ext cx="3679874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BCE56A-1F36-4165-B934-E16043F3CA33}" type="datetime1">
              <a:rPr lang="en-GB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05/01/2022</a:t>
            </a:fld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679874" y="6446830"/>
            <a:ext cx="5867403" cy="376952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Lecture 2 : Linear Equation in Linear Algebra</a:t>
            </a: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9448796" y="6446840"/>
            <a:ext cx="2743200" cy="376943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12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Oval 9"/>
          <p:cNvSpPr/>
          <p:nvPr/>
        </p:nvSpPr>
        <p:spPr>
          <a:xfrm>
            <a:off x="436095" y="1350495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1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8" name="Oval 10"/>
          <p:cNvSpPr/>
          <p:nvPr/>
        </p:nvSpPr>
        <p:spPr>
          <a:xfrm>
            <a:off x="436095" y="2550737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9" name="Oval 11"/>
          <p:cNvSpPr/>
          <p:nvPr/>
        </p:nvSpPr>
        <p:spPr>
          <a:xfrm>
            <a:off x="436095" y="3915442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3</a:t>
            </a:r>
            <a:endParaRPr lang="en-GB" sz="44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602065" y="1368847"/>
            <a:ext cx="946920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Matrix Algebra</a:t>
            </a:r>
            <a:endParaRPr lang="en-GB" sz="4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602065" y="2546256"/>
            <a:ext cx="946920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The Inverse of Matrix</a:t>
            </a:r>
            <a:endParaRPr lang="en-GB" sz="4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1602065" y="3887937"/>
            <a:ext cx="9537896" cy="76944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Characterization</a:t>
            </a:r>
            <a:r>
              <a:rPr lang="en-US" sz="44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s of Invertibles Matrices</a:t>
            </a:r>
            <a:endParaRPr lang="en-GB" sz="4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"/>
              <a:cs typeface="Times New Roman" pitchFamily="18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436095" y="5200128"/>
            <a:ext cx="914400" cy="7877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7030A0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4</a:t>
            </a:r>
            <a:endParaRPr lang="en-GB" sz="44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1602065" y="5184455"/>
            <a:ext cx="9537896" cy="7694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"/>
                <a:cs typeface="Times New Roman" pitchFamily="18"/>
              </a:rPr>
              <a:t>Partitioned Matrices( leave 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OPERATIONS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07959" y="1160062"/>
            <a:ext cx="11437031" cy="5016901"/>
          </a:xfrm>
        </p:spPr>
        <p:txBody>
          <a:bodyPr/>
          <a:lstStyle/>
          <a:p>
            <a:pPr lvl="0"/>
            <a:r>
              <a:rPr lang="en-US" b="1">
                <a:solidFill>
                  <a:srgbClr val="7030A0"/>
                </a:solidFill>
              </a:rPr>
              <a:t>Theorem 4  </a:t>
            </a:r>
            <a:r>
              <a:rPr lang="en-US"/>
              <a:t>:  Let                            . If                            , then A is invertible 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r>
              <a:rPr lang="en-US"/>
              <a:t>and  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/>
              <a:t>If                             then   A is not invertible </a:t>
            </a:r>
          </a:p>
          <a:p>
            <a:pPr lvl="0"/>
            <a:r>
              <a:rPr lang="en-US"/>
              <a:t> The quantity                is called the </a:t>
            </a:r>
            <a:r>
              <a:rPr lang="en-US" b="1"/>
              <a:t>determinant</a:t>
            </a:r>
            <a:r>
              <a:rPr lang="en-US"/>
              <a:t> of </a:t>
            </a:r>
            <a:r>
              <a:rPr lang="en-US" i="1"/>
              <a:t>A</a:t>
            </a:r>
            <a:r>
              <a:rPr lang="en-US"/>
              <a:t>, and we write</a:t>
            </a:r>
          </a:p>
          <a:p>
            <a:pPr lvl="0"/>
            <a:endParaRPr lang="en-US"/>
          </a:p>
        </p:txBody>
      </p:sp>
      <p:graphicFrame>
        <p:nvGraphicFramePr>
          <p:cNvPr id="4" name="Object 4"/>
          <p:cNvGraphicFramePr/>
          <p:nvPr/>
        </p:nvGraphicFramePr>
        <p:xfrm>
          <a:off x="3707645" y="863595"/>
          <a:ext cx="191769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3" imgW="1917700" imgH="1143000" progId="Equation.DSMT4">
                  <p:embed/>
                </p:oleObj>
              </mc:Choice>
              <mc:Fallback>
                <p:oleObj name="Equation" r:id="rId3" imgW="19177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7645" y="863595"/>
                        <a:ext cx="1917697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6582765" y="1160437"/>
          <a:ext cx="1816098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5" imgW="1815312" imgH="355446" progId="Equation.DSMT4">
                  <p:embed/>
                </p:oleObj>
              </mc:Choice>
              <mc:Fallback>
                <p:oleObj name="Equation" r:id="rId5" imgW="1815312" imgH="3554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2765" y="1160437"/>
                        <a:ext cx="1816098" cy="3556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2848968" y="2377275"/>
          <a:ext cx="384809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7" imgW="3848100" imgH="1143000" progId="Equation.DSMT4">
                  <p:embed/>
                </p:oleObj>
              </mc:Choice>
              <mc:Fallback>
                <p:oleObj name="Equation" r:id="rId7" imgW="38481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8968" y="2377275"/>
                        <a:ext cx="3848096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/>
          <p:nvPr/>
        </p:nvGraphicFramePr>
        <p:xfrm>
          <a:off x="1295403" y="3723692"/>
          <a:ext cx="1816098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9" imgW="1815312" imgH="355446" progId="Equation.DSMT4">
                  <p:embed/>
                </p:oleObj>
              </mc:Choice>
              <mc:Fallback>
                <p:oleObj name="Equation" r:id="rId9" imgW="1815312" imgH="3554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3" y="3723692"/>
                        <a:ext cx="1816098" cy="3556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/>
          <p:nvPr/>
        </p:nvGraphicFramePr>
        <p:xfrm>
          <a:off x="2688610" y="4282711"/>
          <a:ext cx="1219196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11" imgW="1218671" imgH="355446" progId="Equation.DSMT4">
                  <p:embed/>
                </p:oleObj>
              </mc:Choice>
              <mc:Fallback>
                <p:oleObj name="Equation" r:id="rId11" imgW="1218671" imgH="3554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88610" y="4282711"/>
                        <a:ext cx="1219196" cy="3556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/>
          <p:nvPr/>
        </p:nvGraphicFramePr>
        <p:xfrm>
          <a:off x="2983175" y="4841729"/>
          <a:ext cx="2438403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13" imgW="2438400" imgH="355600" progId="Equation.DSMT4">
                  <p:embed/>
                </p:oleObj>
              </mc:Choice>
              <mc:Fallback>
                <p:oleObj name="Equation" r:id="rId13" imgW="24384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83175" y="4841729"/>
                        <a:ext cx="2438403" cy="3556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OPERATIONS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09603" lvl="0" indent="-609603"/>
                <a:r>
                  <a:rPr lang="en-US" b="1">
                    <a:solidFill>
                      <a:srgbClr val="7030A0"/>
                    </a:solidFill>
                  </a:rPr>
                  <a:t>Theorem 5:</a:t>
                </a:r>
              </a:p>
              <a:p>
                <a:pPr marL="571500" lvl="0" indent="-457200">
                  <a:buFont typeface="Wingdings" pitchFamily="2"/>
                  <a:buAutoNum type="alphaLcPeriod"/>
                </a:pPr>
                <a:r>
                  <a:rPr lang="en-US"/>
                  <a:t>If </a:t>
                </a:r>
                <a:r>
                  <a:rPr lang="en-US" i="1"/>
                  <a:t>A</a:t>
                </a:r>
                <a:r>
                  <a:rPr lang="en-US"/>
                  <a:t> is an invertible matrix, then         is invertible and</a:t>
                </a:r>
              </a:p>
              <a:p>
                <a:pPr marL="914400" lvl="2" indent="0">
                  <a:buNone/>
                </a:pPr>
                <a:r>
                  <a:rPr lang="en-US" sz="2800"/>
                  <a:t> </a:t>
                </a:r>
              </a:p>
              <a:p>
                <a:pPr marL="571500" lvl="0" indent="-457200">
                  <a:buFont typeface="Wingdings" pitchFamily="2"/>
                  <a:buAutoNum type="alphaLcPeriod"/>
                </a:pPr>
                <a:r>
                  <a:rPr lang="en-US"/>
                  <a:t>If </a:t>
                </a:r>
                <a:r>
                  <a:rPr lang="en-US" i="1"/>
                  <a:t>A</a:t>
                </a:r>
                <a:r>
                  <a:rPr lang="en-US"/>
                  <a:t> and </a:t>
                </a:r>
                <a:r>
                  <a:rPr lang="en-US" i="1"/>
                  <a:t>B</a:t>
                </a:r>
                <a:r>
                  <a:rPr lang="en-US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 invertible matrices, then so is </a:t>
                </a:r>
                <a:r>
                  <a:rPr lang="en-US" i="1"/>
                  <a:t>AB</a:t>
                </a:r>
                <a:r>
                  <a:rPr lang="en-US"/>
                  <a:t>, and the inverse of </a:t>
                </a:r>
                <a:r>
                  <a:rPr lang="en-US" i="1"/>
                  <a:t>AB</a:t>
                </a:r>
                <a:r>
                  <a:rPr lang="en-US"/>
                  <a:t> is the product of the inverses of </a:t>
                </a:r>
                <a:r>
                  <a:rPr lang="en-US" i="1"/>
                  <a:t>A</a:t>
                </a:r>
                <a:r>
                  <a:rPr lang="en-US"/>
                  <a:t> and </a:t>
                </a:r>
                <a:r>
                  <a:rPr lang="en-US" i="1"/>
                  <a:t>B</a:t>
                </a:r>
                <a:r>
                  <a:rPr lang="en-US"/>
                  <a:t> in the reverse order. That is,</a:t>
                </a:r>
              </a:p>
              <a:p>
                <a:pPr marL="571500" lvl="0" indent="-457200">
                  <a:buFont typeface="Wingdings" pitchFamily="2"/>
                  <a:buAutoNum type="alphaLcPeriod"/>
                </a:pPr>
                <a:endParaRPr lang="en-US"/>
              </a:p>
              <a:p>
                <a:pPr marL="571500" lvl="0" indent="-457200">
                  <a:buFont typeface="Wingdings" pitchFamily="2"/>
                  <a:buAutoNum type="alphaLcPeriod"/>
                </a:pPr>
                <a:r>
                  <a:rPr lang="en-US"/>
                  <a:t>If </a:t>
                </a:r>
                <a:r>
                  <a:rPr lang="en-US" i="1"/>
                  <a:t>A</a:t>
                </a:r>
                <a:r>
                  <a:rPr lang="en-US"/>
                  <a:t> is an invertible matrix, then so is </a:t>
                </a:r>
                <a:r>
                  <a:rPr lang="en-US" i="1"/>
                  <a:t>A</a:t>
                </a:r>
                <a:r>
                  <a:rPr lang="en-US" i="1" baseline="30000"/>
                  <a:t>T</a:t>
                </a:r>
                <a:r>
                  <a:rPr lang="en-US"/>
                  <a:t>, and the inverse of </a:t>
                </a:r>
                <a:r>
                  <a:rPr lang="en-US" i="1"/>
                  <a:t>A</a:t>
                </a:r>
                <a:r>
                  <a:rPr lang="en-US" i="1" baseline="30000"/>
                  <a:t>T</a:t>
                </a:r>
                <a:r>
                  <a:rPr lang="en-US"/>
                  <a:t> is the transpose of       . That is,</a:t>
                </a:r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9" t="-2192" r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1"/>
          <p:cNvGraphicFramePr/>
          <p:nvPr/>
        </p:nvGraphicFramePr>
        <p:xfrm>
          <a:off x="5715000" y="1676396"/>
          <a:ext cx="520695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4" imgW="520474" imgH="393529" progId="Equation.DSMT4">
                  <p:embed/>
                </p:oleObj>
              </mc:Choice>
              <mc:Fallback>
                <p:oleObj name="Equation" r:id="rId4" imgW="520474" imgH="393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1676396"/>
                        <a:ext cx="520695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3763935" y="2070101"/>
          <a:ext cx="1752603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6" imgW="1752600" imgH="482600" progId="Equation.DSMT4">
                  <p:embed/>
                </p:oleObj>
              </mc:Choice>
              <mc:Fallback>
                <p:oleObj name="Equation" r:id="rId6" imgW="1752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63935" y="2070101"/>
                        <a:ext cx="1752603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/>
          <p:nvPr/>
        </p:nvGraphicFramePr>
        <p:xfrm>
          <a:off x="3700439" y="3440987"/>
          <a:ext cx="24891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8" imgW="2489200" imgH="482600" progId="Equation.DSMT4">
                  <p:embed/>
                </p:oleObj>
              </mc:Choice>
              <mc:Fallback>
                <p:oleObj name="Equation" r:id="rId8" imgW="2489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00439" y="3440987"/>
                        <a:ext cx="24891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/>
          <p:nvPr/>
        </p:nvGraphicFramePr>
        <p:xfrm>
          <a:off x="2859109" y="4424681"/>
          <a:ext cx="520695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10" imgW="520474" imgH="393529" progId="Equation.DSMT4">
                  <p:embed/>
                </p:oleObj>
              </mc:Choice>
              <mc:Fallback>
                <p:oleObj name="Equation" r:id="rId10" imgW="520474" imgH="393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59109" y="4424681"/>
                        <a:ext cx="520695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/>
          <p:nvPr/>
        </p:nvGraphicFramePr>
        <p:xfrm>
          <a:off x="3763935" y="5271287"/>
          <a:ext cx="2362196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12" imgW="2362200" imgH="482600" progId="Equation.DSMT4">
                  <p:embed/>
                </p:oleObj>
              </mc:Choice>
              <mc:Fallback>
                <p:oleObj name="Equation" r:id="rId12" imgW="2362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63935" y="5271287"/>
                        <a:ext cx="2362196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OPERATIONS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b="1">
              <a:solidFill>
                <a:srgbClr val="7030A0"/>
              </a:solidFill>
            </a:endParaRPr>
          </a:p>
          <a:p>
            <a:pPr lvl="0"/>
            <a:endParaRPr lang="en-US" b="1">
              <a:solidFill>
                <a:srgbClr val="7030A0"/>
              </a:solidFill>
            </a:endParaRPr>
          </a:p>
          <a:p>
            <a:pPr lvl="0"/>
            <a:endParaRPr lang="en-US" b="1">
              <a:solidFill>
                <a:srgbClr val="7030A0"/>
              </a:solidFill>
            </a:endParaRPr>
          </a:p>
          <a:p>
            <a:pPr lvl="0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1023579" y="2006221"/>
            <a:ext cx="10031105" cy="3070747"/>
          </a:xfrm>
          <a:prstGeom prst="rect">
            <a:avLst/>
          </a:prstGeom>
          <a:noFill/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0" baseline="0">
                <a:solidFill>
                  <a:srgbClr val="7030A0"/>
                </a:solidFill>
                <a:uFillTx/>
                <a:latin typeface="Calibri"/>
                <a:ea typeface=""/>
                <a:cs typeface=""/>
              </a:rPr>
              <a:t>Theorem 6</a:t>
            </a:r>
            <a:r>
              <a: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: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An  n x n  matrix </a:t>
            </a: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A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is invertible if and only if </a:t>
            </a: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A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is row equivalent to </a:t>
            </a: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I</a:t>
            </a:r>
            <a:r>
              <a:rPr lang="en-US" sz="3600" b="0" i="1" u="none" strike="noStrike" kern="1200" cap="none" spc="0" baseline="-2500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n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, and in this case, any sequence of elementary row operations that reduces </a:t>
            </a: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A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to </a:t>
            </a: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I</a:t>
            </a:r>
            <a:r>
              <a:rPr lang="en-US" sz="3600" b="0" i="1" u="none" strike="noStrike" kern="1200" cap="none" spc="0" baseline="-2500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n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also transforms </a:t>
            </a:r>
            <a:r>
              <a:rPr lang="en-US" sz="36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I</a:t>
            </a:r>
            <a:r>
              <a:rPr lang="en-US" sz="3600" b="0" i="1" u="none" strike="noStrike" kern="1200" cap="none" spc="0" baseline="-2500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n</a:t>
            </a: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into          .</a:t>
            </a:r>
          </a:p>
        </p:txBody>
      </p:sp>
      <p:graphicFrame>
        <p:nvGraphicFramePr>
          <p:cNvPr id="5" name="Object 8"/>
          <p:cNvGraphicFramePr/>
          <p:nvPr/>
        </p:nvGraphicFramePr>
        <p:xfrm>
          <a:off x="6562575" y="4140595"/>
          <a:ext cx="670364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520474" imgH="393529" progId="Equation.DSMT4">
                  <p:embed/>
                </p:oleObj>
              </mc:Choice>
              <mc:Fallback>
                <p:oleObj name="Equation" r:id="rId3" imgW="520474" imgH="3935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2575" y="4140595"/>
                        <a:ext cx="670364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ALGORITHM FOR FINDING A</a:t>
            </a:r>
            <a:r>
              <a:rPr lang="en-US" baseline="30000"/>
              <a:t>-1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77482" y="1167615"/>
            <a:ext cx="11437031" cy="5313368"/>
          </a:xfrm>
        </p:spPr>
        <p:txBody>
          <a:bodyPr/>
          <a:lstStyle/>
          <a:p>
            <a:pPr lvl="0"/>
            <a:r>
              <a:rPr lang="en-US"/>
              <a:t>Row reduce the augmented matrix              . If </a:t>
            </a:r>
            <a:r>
              <a:rPr lang="en-US" i="1"/>
              <a:t>A</a:t>
            </a:r>
            <a:r>
              <a:rPr lang="en-US"/>
              <a:t> is row equivalent to </a:t>
            </a:r>
            <a:r>
              <a:rPr lang="en-US" i="1"/>
              <a:t>I</a:t>
            </a:r>
            <a:r>
              <a:rPr lang="en-US"/>
              <a:t>, then             is row equivalent to                        . Otherwise, </a:t>
            </a:r>
            <a:r>
              <a:rPr lang="en-US" i="1"/>
              <a:t>A</a:t>
            </a:r>
            <a:r>
              <a:rPr lang="en-US"/>
              <a:t> does not have an inverse.</a:t>
            </a:r>
          </a:p>
          <a:p>
            <a:pPr lvl="0"/>
            <a:r>
              <a:rPr lang="en-US" b="1">
                <a:solidFill>
                  <a:srgbClr val="7030A0"/>
                </a:solidFill>
              </a:rPr>
              <a:t>Example</a:t>
            </a:r>
            <a:r>
              <a:rPr lang="en-US">
                <a:solidFill>
                  <a:srgbClr val="7030A0"/>
                </a:solidFill>
              </a:rPr>
              <a:t> : Find the inverse of  matrix</a:t>
            </a:r>
          </a:p>
          <a:p>
            <a:pPr marL="0" lvl="0" indent="0">
              <a:buNone/>
            </a:pPr>
            <a:r>
              <a:rPr lang="en-US">
                <a:solidFill>
                  <a:srgbClr val="7030A0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/>
              <a:t>                                                         , if it exists.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 b="1">
                <a:solidFill>
                  <a:srgbClr val="7030A0"/>
                </a:solidFill>
              </a:rPr>
              <a:t>Solution : </a:t>
            </a:r>
          </a:p>
          <a:p>
            <a:pPr lvl="0"/>
            <a:endParaRPr lang="en-GB" b="1">
              <a:solidFill>
                <a:srgbClr val="7030A0"/>
              </a:solidFill>
            </a:endParaRPr>
          </a:p>
        </p:txBody>
      </p:sp>
      <p:graphicFrame>
        <p:nvGraphicFramePr>
          <p:cNvPr id="4" name="Object 6"/>
          <p:cNvGraphicFramePr/>
          <p:nvPr/>
        </p:nvGraphicFramePr>
        <p:xfrm>
          <a:off x="5768922" y="1167615"/>
          <a:ext cx="990596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3" imgW="1143000" imgH="558800" progId="Equation.DSMT4">
                  <p:embed/>
                </p:oleObj>
              </mc:Choice>
              <mc:Fallback>
                <p:oleObj name="Equation" r:id="rId3" imgW="11430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8922" y="1167615"/>
                        <a:ext cx="990596" cy="48577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/>
          <p:nvPr/>
        </p:nvGraphicFramePr>
        <p:xfrm>
          <a:off x="3742008" y="1554918"/>
          <a:ext cx="1447796" cy="59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5" imgW="1498600" imgH="609600" progId="Equation.DSMT4">
                  <p:embed/>
                </p:oleObj>
              </mc:Choice>
              <mc:Fallback>
                <p:oleObj name="Equation" r:id="rId5" imgW="14986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2008" y="1554918"/>
                        <a:ext cx="1447796" cy="59054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/>
          <p:nvPr/>
        </p:nvGraphicFramePr>
        <p:xfrm>
          <a:off x="2548204" y="2547417"/>
          <a:ext cx="2641601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7" imgW="2641600" imgH="1778000" progId="Equation.DSMT4">
                  <p:embed/>
                </p:oleObj>
              </mc:Choice>
              <mc:Fallback>
                <p:oleObj name="Equation" r:id="rId7" imgW="26416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8204" y="2547417"/>
                        <a:ext cx="2641601" cy="17779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/>
          <p:nvPr/>
        </p:nvGraphicFramePr>
        <p:xfrm>
          <a:off x="1669365" y="4836334"/>
          <a:ext cx="8610603" cy="164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9" imgW="9309100" imgH="1778000" progId="Equation.DSMT4">
                  <p:embed/>
                </p:oleObj>
              </mc:Choice>
              <mc:Fallback>
                <p:oleObj name="Equation" r:id="rId9" imgW="93091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9365" y="4836334"/>
                        <a:ext cx="8610603" cy="164464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ALGORITHM FOR FINDING A</a:t>
            </a:r>
            <a:r>
              <a:rPr lang="en-US" baseline="30000"/>
              <a:t>-1</a:t>
            </a:r>
            <a:endParaRPr lang="en-GB"/>
          </a:p>
        </p:txBody>
      </p:sp>
      <p:graphicFrame>
        <p:nvGraphicFramePr>
          <p:cNvPr id="3" name="Object 4"/>
          <p:cNvGraphicFramePr>
            <a:graphicFrameLocks noGrp="1"/>
          </p:cNvGraphicFramePr>
          <p:nvPr>
            <p:ph idx="1"/>
          </p:nvPr>
        </p:nvGraphicFramePr>
        <p:xfrm>
          <a:off x="1375678" y="1208096"/>
          <a:ext cx="8572500" cy="17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3" imgW="8572500" imgH="1778000" progId="Equation.DSMT4">
                  <p:embed/>
                </p:oleObj>
              </mc:Choice>
              <mc:Fallback>
                <p:oleObj name="Equation" r:id="rId3" imgW="85725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5678" y="1208096"/>
                        <a:ext cx="8572500" cy="1777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/>
          <p:nvPr/>
        </p:nvGraphicFramePr>
        <p:xfrm>
          <a:off x="1375678" y="3158355"/>
          <a:ext cx="4572000" cy="166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5" imgW="4889500" imgH="1778000" progId="Equation.DSMT4">
                  <p:embed/>
                </p:oleObj>
              </mc:Choice>
              <mc:Fallback>
                <p:oleObj name="Equation" r:id="rId5" imgW="48895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5678" y="3158355"/>
                        <a:ext cx="4572000" cy="166369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/>
          <p:nvPr/>
        </p:nvGraphicFramePr>
        <p:xfrm>
          <a:off x="1375678" y="4994306"/>
          <a:ext cx="5181603" cy="169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7" imgW="5422900" imgH="1778000" progId="Equation.DSMT4">
                  <p:embed/>
                </p:oleObj>
              </mc:Choice>
              <mc:Fallback>
                <p:oleObj name="Equation" r:id="rId7" imgW="54229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5678" y="4994306"/>
                        <a:ext cx="5181603" cy="169862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ALGORITHM FOR FINDING A</a:t>
            </a:r>
            <a:r>
              <a:rPr lang="en-US" baseline="30000"/>
              <a:t>-1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Theorem 6 shows, since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I</m:t>
                    </m:r>
                  </m:oMath>
                </a14:m>
                <a:r>
                  <a:rPr lang="en-US" dirty="0"/>
                  <a:t> , that </a:t>
                </a:r>
                <a:r>
                  <a:rPr lang="en-US" i="1" dirty="0"/>
                  <a:t>A</a:t>
                </a:r>
                <a:r>
                  <a:rPr lang="en-US" dirty="0"/>
                  <a:t> is invertible, and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Now, check the final answer.</a:t>
                </a:r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</a:p>
              <a:p>
                <a:pPr lvl="0"/>
                <a:endParaRPr lang="en-US" dirty="0"/>
              </a:p>
              <a:p>
                <a:pPr lvl="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5"/>
          <p:cNvGraphicFramePr/>
          <p:nvPr/>
        </p:nvGraphicFramePr>
        <p:xfrm>
          <a:off x="3042135" y="1735476"/>
          <a:ext cx="4038603" cy="167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4" imgW="4292600" imgH="1778000" progId="Equation.DSMT4">
                  <p:embed/>
                </p:oleObj>
              </mc:Choice>
              <mc:Fallback>
                <p:oleObj name="Equation" r:id="rId4" imgW="42926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2135" y="1735476"/>
                        <a:ext cx="4038603" cy="167164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1604890" y="4276575"/>
          <a:ext cx="8382003" cy="172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6" imgW="8648700" imgH="1778000" progId="Equation.DSMT4">
                  <p:embed/>
                </p:oleObj>
              </mc:Choice>
              <mc:Fallback>
                <p:oleObj name="Equation" r:id="rId6" imgW="86487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4890" y="4276575"/>
                        <a:ext cx="8382003" cy="172243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589190" y="2573441"/>
            <a:ext cx="9013624" cy="276999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0" i="0" u="none" strike="noStrike" kern="1200" cap="none" spc="0" baseline="0">
                <a:solidFill>
                  <a:srgbClr val="7030A0"/>
                </a:solidFill>
                <a:effectLst>
                  <a:outerShdw dist="25402" dir="5400000">
                    <a:srgbClr val="6E747A"/>
                  </a:outerShdw>
                </a:effectLst>
                <a:uFillTx/>
                <a:latin typeface="Calibri"/>
                <a:ea typeface=""/>
                <a:cs typeface=""/>
              </a:rPr>
              <a:t>2.3 CHARACTERIZATIONS OF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0" i="0" u="none" strike="noStrike" kern="1200" cap="none" spc="0" baseline="0">
                <a:solidFill>
                  <a:srgbClr val="7030A0"/>
                </a:solidFill>
                <a:effectLst>
                  <a:outerShdw dist="25402" dir="5400000">
                    <a:srgbClr val="6E747A"/>
                  </a:outerShdw>
                </a:effectLst>
                <a:uFillTx/>
                <a:latin typeface="Calibri"/>
                <a:ea typeface=""/>
                <a:cs typeface=""/>
              </a:rPr>
              <a:t> INVERTIBLE MATRICES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5400" b="1" i="0" u="none" strike="noStrike" kern="1200" cap="none" spc="0" baseline="0">
              <a:solidFill>
                <a:srgbClr val="4472C4"/>
              </a:solidFill>
              <a:effectLst>
                <a:outerShdw dist="38096" dir="2700000">
                  <a:srgbClr val="8FAADC"/>
                </a:outerShdw>
              </a:effectLst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INVERTIBLE MATRIX THEOREM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609603" lvl="0" indent="-609603"/>
            <a:endParaRPr lang="en-US" b="1">
              <a:solidFill>
                <a:srgbClr val="077C97"/>
              </a:solidFill>
              <a:cs typeface="Times New Roman" pitchFamily="18"/>
            </a:endParaRPr>
          </a:p>
          <a:p>
            <a:pPr marL="609603" lvl="0" indent="-609603"/>
            <a:r>
              <a:rPr lang="en-US" b="1">
                <a:solidFill>
                  <a:srgbClr val="7030A0"/>
                </a:solidFill>
                <a:cs typeface="Times New Roman" pitchFamily="18"/>
              </a:rPr>
              <a:t>Theorem 8:</a:t>
            </a:r>
            <a:r>
              <a:rPr lang="en-US">
                <a:solidFill>
                  <a:srgbClr val="7030A0"/>
                </a:solidFill>
                <a:cs typeface="Times New Roman" pitchFamily="18"/>
              </a:rPr>
              <a:t> </a:t>
            </a:r>
            <a:r>
              <a:rPr lang="en-US">
                <a:cs typeface="Times New Roman" pitchFamily="18"/>
              </a:rPr>
              <a:t>Let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be a square            matrix. Then the following statements are equivalent. That is, for a given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, the statements are either all true or all false.</a:t>
            </a:r>
          </a:p>
          <a:p>
            <a:pPr marL="1371600" lvl="2" indent="-457200">
              <a:buFont typeface="Wingdings" pitchFamily="2"/>
              <a:buAutoNum type="alphaLcPeriod"/>
            </a:pPr>
            <a:r>
              <a:rPr lang="en-US" sz="2800">
                <a:cs typeface="Times New Roman" pitchFamily="18"/>
              </a:rPr>
              <a:t> </a:t>
            </a:r>
            <a:r>
              <a:rPr lang="en-US" sz="2800" i="1">
                <a:cs typeface="Times New Roman" pitchFamily="18"/>
              </a:rPr>
              <a:t>A</a:t>
            </a:r>
            <a:r>
              <a:rPr lang="en-US" sz="2800">
                <a:cs typeface="Times New Roman" pitchFamily="18"/>
              </a:rPr>
              <a:t> is an invertible matrix.</a:t>
            </a:r>
          </a:p>
          <a:p>
            <a:pPr marL="1371600" lvl="2" indent="-457200">
              <a:buFont typeface="Wingdings" pitchFamily="2"/>
              <a:buAutoNum type="alphaLcPeriod"/>
            </a:pPr>
            <a:r>
              <a:rPr lang="en-US" sz="2800">
                <a:cs typeface="Times New Roman" pitchFamily="18"/>
              </a:rPr>
              <a:t> </a:t>
            </a:r>
            <a:r>
              <a:rPr lang="en-US" sz="2800" i="1">
                <a:cs typeface="Times New Roman" pitchFamily="18"/>
              </a:rPr>
              <a:t>A</a:t>
            </a:r>
            <a:r>
              <a:rPr lang="en-US" sz="2800">
                <a:cs typeface="Times New Roman" pitchFamily="18"/>
              </a:rPr>
              <a:t> is row equivalent to the            identity  matrix.</a:t>
            </a:r>
          </a:p>
          <a:p>
            <a:pPr marL="1371600" lvl="2" indent="-457200">
              <a:buFont typeface="Wingdings" pitchFamily="2"/>
              <a:buAutoNum type="alphaLcPeriod"/>
            </a:pPr>
            <a:r>
              <a:rPr lang="en-US" sz="2800">
                <a:cs typeface="Times New Roman" pitchFamily="18"/>
              </a:rPr>
              <a:t> </a:t>
            </a:r>
            <a:r>
              <a:rPr lang="en-US" sz="2800" i="1">
                <a:cs typeface="Times New Roman" pitchFamily="18"/>
              </a:rPr>
              <a:t>A</a:t>
            </a:r>
            <a:r>
              <a:rPr lang="en-US" sz="2800">
                <a:cs typeface="Times New Roman" pitchFamily="18"/>
              </a:rPr>
              <a:t> has </a:t>
            </a:r>
            <a:r>
              <a:rPr lang="en-US" sz="2800" i="1">
                <a:cs typeface="Times New Roman" pitchFamily="18"/>
              </a:rPr>
              <a:t>n</a:t>
            </a:r>
            <a:r>
              <a:rPr lang="en-US" sz="2800">
                <a:cs typeface="Times New Roman" pitchFamily="18"/>
              </a:rPr>
              <a:t> pivot positions.</a:t>
            </a:r>
          </a:p>
          <a:p>
            <a:pPr marL="1371600" lvl="2" indent="-457200">
              <a:buFont typeface="Wingdings" pitchFamily="2"/>
              <a:buAutoNum type="alphaLcPeriod"/>
            </a:pPr>
            <a:r>
              <a:rPr lang="en-US" sz="2800">
                <a:cs typeface="Times New Roman" pitchFamily="18"/>
              </a:rPr>
              <a:t>The equation               has only the trivial solution.</a:t>
            </a:r>
          </a:p>
          <a:p>
            <a:pPr marL="1371600" lvl="2" indent="-457200">
              <a:buFont typeface="Wingdings" pitchFamily="2"/>
              <a:buAutoNum type="alphaLcPeriod"/>
            </a:pPr>
            <a:r>
              <a:rPr lang="en-US" sz="2800">
                <a:cs typeface="Times New Roman" pitchFamily="18"/>
              </a:rPr>
              <a:t>The columns of </a:t>
            </a:r>
            <a:r>
              <a:rPr lang="en-US" sz="2800" i="1">
                <a:cs typeface="Times New Roman" pitchFamily="18"/>
              </a:rPr>
              <a:t>A</a:t>
            </a:r>
            <a:r>
              <a:rPr lang="en-US" sz="2800">
                <a:cs typeface="Times New Roman" pitchFamily="18"/>
              </a:rPr>
              <a:t> form a linearly independent set.</a:t>
            </a:r>
          </a:p>
          <a:p>
            <a:pPr lvl="0"/>
            <a:endParaRPr lang="en-GB"/>
          </a:p>
        </p:txBody>
      </p:sp>
      <p:graphicFrame>
        <p:nvGraphicFramePr>
          <p:cNvPr id="4" name="Object 30"/>
          <p:cNvGraphicFramePr/>
          <p:nvPr/>
        </p:nvGraphicFramePr>
        <p:xfrm>
          <a:off x="5552245" y="1827629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3" imgW="774364" imgH="253890" progId="Equation.DSMT4">
                  <p:embed/>
                </p:oleObj>
              </mc:Choice>
              <mc:Fallback>
                <p:oleObj name="Equation" r:id="rId3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2245" y="1827629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0"/>
          <p:cNvGraphicFramePr/>
          <p:nvPr/>
        </p:nvGraphicFramePr>
        <p:xfrm>
          <a:off x="5739121" y="3489249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5" imgW="774364" imgH="253890" progId="Equation.DSMT4">
                  <p:embed/>
                </p:oleObj>
              </mc:Choice>
              <mc:Fallback>
                <p:oleObj name="Equation" r:id="rId5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9121" y="3489249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2"/>
          <p:cNvGraphicFramePr/>
          <p:nvPr/>
        </p:nvGraphicFramePr>
        <p:xfrm>
          <a:off x="3802770" y="4330506"/>
          <a:ext cx="113029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6" imgW="1129810" imgH="342751" progId="Equation.DSMT4">
                  <p:embed/>
                </p:oleObj>
              </mc:Choice>
              <mc:Fallback>
                <p:oleObj name="Equation" r:id="rId6" imgW="1129810" imgH="342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02770" y="4330506"/>
                        <a:ext cx="1130298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INVERTIBLE MATRIX THEOREM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89320" y="1167615"/>
                <a:ext cx="10466359" cy="4642344"/>
              </a:xfrm>
            </p:spPr>
            <p:txBody>
              <a:bodyPr/>
              <a:lstStyle/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endParaRPr lang="en-US" sz="2800" dirty="0"/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The linear transformation                 is one-to-one.</a:t>
                </a:r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The equation               has at least one solution for each b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The columns of </a:t>
                </a:r>
                <a:r>
                  <a:rPr lang="en-US" sz="3200" i="1" dirty="0"/>
                  <a:t>A</a:t>
                </a:r>
                <a:r>
                  <a:rPr lang="en-US" sz="3200" dirty="0"/>
                  <a:t>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The linear transformation                 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There 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matrix </a:t>
                </a:r>
                <a:r>
                  <a:rPr lang="en-US" sz="3200" i="1" dirty="0"/>
                  <a:t>C</a:t>
                </a:r>
                <a:r>
                  <a:rPr lang="en-US" sz="3200" dirty="0"/>
                  <a:t> such that.              </a:t>
                </a:r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There 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matrix </a:t>
                </a:r>
                <a:r>
                  <a:rPr lang="en-US" sz="3200" i="1" dirty="0"/>
                  <a:t>D</a:t>
                </a:r>
                <a:r>
                  <a:rPr lang="en-US" sz="3200" dirty="0"/>
                  <a:t> such that.             </a:t>
                </a:r>
              </a:p>
              <a:p>
                <a:pPr marL="1371600" lvl="2" indent="-457200">
                  <a:lnSpc>
                    <a:spcPct val="80000"/>
                  </a:lnSpc>
                  <a:buFont typeface="Wingdings" pitchFamily="2"/>
                  <a:buAutoNum type="alphaLcPeriod" startAt="6"/>
                </a:pPr>
                <a:r>
                  <a:rPr lang="en-US" sz="3200" dirty="0"/>
                  <a:t> </a:t>
                </a:r>
                <a:r>
                  <a:rPr lang="en-US" sz="3200" i="1" dirty="0"/>
                  <a:t>A</a:t>
                </a:r>
                <a:r>
                  <a:rPr lang="en-US" sz="3200" i="1" baseline="30000" dirty="0"/>
                  <a:t>T</a:t>
                </a:r>
                <a:r>
                  <a:rPr lang="en-US" sz="3200" dirty="0"/>
                  <a:t> is an invertible matrix</a:t>
                </a:r>
                <a:r>
                  <a:rPr lang="en-US" sz="2800" dirty="0"/>
                  <a:t>.</a:t>
                </a:r>
              </a:p>
              <a:p>
                <a:pPr lvl="0">
                  <a:lnSpc>
                    <a:spcPct val="80000"/>
                  </a:lnSpc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320" y="1167615"/>
                <a:ext cx="10466359" cy="464234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/>
          <p:nvPr/>
        </p:nvGraphicFramePr>
        <p:xfrm>
          <a:off x="6457072" y="1580275"/>
          <a:ext cx="1346197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4" imgW="1346200" imgH="330200" progId="Equation.DSMT4">
                  <p:embed/>
                </p:oleObj>
              </mc:Choice>
              <mc:Fallback>
                <p:oleObj name="Equation" r:id="rId4" imgW="1346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7072" y="1580275"/>
                        <a:ext cx="1346197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4423510" y="2071271"/>
          <a:ext cx="11430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6" imgW="1143000" imgH="355600" progId="Equation.DSMT4">
                  <p:embed/>
                </p:oleObj>
              </mc:Choice>
              <mc:Fallback>
                <p:oleObj name="Equation" r:id="rId6" imgW="1143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3510" y="2071271"/>
                        <a:ext cx="1143000" cy="355601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/>
          <p:nvPr/>
        </p:nvGraphicFramePr>
        <p:xfrm>
          <a:off x="6518026" y="3364909"/>
          <a:ext cx="1346197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8" imgW="1346200" imgH="330200" progId="Equation.DSMT4">
                  <p:embed/>
                </p:oleObj>
              </mc:Choice>
              <mc:Fallback>
                <p:oleObj name="Equation" r:id="rId8" imgW="1346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18026" y="3364909"/>
                        <a:ext cx="1346197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INVERTIBLE MATRIX THEOREM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The proof will establish the “circle” of implications as shown in the following figure.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If any one of these five statements is true, then so are the others.</a:t>
            </a:r>
          </a:p>
          <a:p>
            <a:pPr lvl="0"/>
            <a:endParaRPr lang="en-US" dirty="0"/>
          </a:p>
          <a:p>
            <a:pPr lvl="0"/>
            <a:endParaRPr lang="en-GB" dirty="0"/>
          </a:p>
        </p:txBody>
      </p:sp>
      <p:pic>
        <p:nvPicPr>
          <p:cNvPr id="4" name="Picture 6" descr="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23929" y="2614084"/>
            <a:ext cx="2057400" cy="155575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            </a:t>
            </a:r>
            <a:fld id="{7EF10566-18FE-416F-A599-31FAC156064A}" type="datetime1">
              <a: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05/01/2022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Lecture 3: Matrix Algebra</a:t>
            </a: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1</a:t>
            </a: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3394" y="2967337"/>
            <a:ext cx="6445226" cy="10156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1" dirty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latin typeface="Times New Roman"/>
                <a:ea typeface=""/>
                <a:cs typeface=""/>
              </a:rPr>
              <a:t>3</a:t>
            </a:r>
            <a:r>
              <a:rPr lang="en-US" sz="6000" b="1" i="0" u="none" strike="noStrike" kern="1200" cap="none" spc="0" baseline="0" dirty="0">
                <a:solidFill>
                  <a:srgbClr val="7030A0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Times New Roman"/>
                <a:ea typeface=""/>
                <a:cs typeface=""/>
              </a:rPr>
              <a:t>.1 Matrix Algebra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 INVERTIBLE MATRIX THEOREM</a:t>
            </a:r>
            <a:endParaRPr lang="en-GB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/>
              <a:t>Example 1:</a:t>
            </a:r>
            <a:r>
              <a:rPr lang="en-US"/>
              <a:t> Use the Invertible Matrix Theorem to decide if </a:t>
            </a:r>
            <a:r>
              <a:rPr lang="en-US" i="1"/>
              <a:t>A</a:t>
            </a:r>
            <a:r>
              <a:rPr lang="en-US"/>
              <a:t> is invertible: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 b="1"/>
              <a:t>Solution : </a:t>
            </a:r>
          </a:p>
          <a:p>
            <a:pPr lvl="0"/>
            <a:endParaRPr lang="en-GB"/>
          </a:p>
        </p:txBody>
      </p:sp>
      <p:graphicFrame>
        <p:nvGraphicFramePr>
          <p:cNvPr id="4" name="Object 4"/>
          <p:cNvGraphicFramePr/>
          <p:nvPr/>
        </p:nvGraphicFramePr>
        <p:xfrm>
          <a:off x="3982330" y="2097258"/>
          <a:ext cx="2895603" cy="167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3073400" imgH="1778000" progId="Equation.DSMT4">
                  <p:embed/>
                </p:oleObj>
              </mc:Choice>
              <mc:Fallback>
                <p:oleObj name="Equation" r:id="rId3" imgW="30734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2330" y="2097258"/>
                        <a:ext cx="2895603" cy="167481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2877424" y="4432297"/>
          <a:ext cx="5105396" cy="174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5" imgW="5207000" imgH="1778000" progId="Equation.DSMT4">
                  <p:embed/>
                </p:oleObj>
              </mc:Choice>
              <mc:Fallback>
                <p:oleObj name="Equation" r:id="rId5" imgW="5207000" imgH="17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7424" y="4432297"/>
                        <a:ext cx="5105396" cy="174466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INVERTIBLE MATRIX THEOREM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/>
          </a:p>
          <a:p>
            <a:pPr lvl="0"/>
            <a:r>
              <a:rPr lang="en-US"/>
              <a:t>So </a:t>
            </a:r>
            <a:r>
              <a:rPr lang="en-US" i="1"/>
              <a:t>A</a:t>
            </a:r>
            <a:r>
              <a:rPr lang="en-US"/>
              <a:t> has three pivot positions and hence is invertible, by the Invertible Matrix Theorem, statement (c).</a:t>
            </a:r>
          </a:p>
          <a:p>
            <a:pPr lvl="0"/>
            <a:endParaRPr lang="en-US"/>
          </a:p>
          <a:p>
            <a:pPr lvl="0"/>
            <a:r>
              <a:rPr lang="en-US"/>
              <a:t>The Invertible Matrix Theorem </a:t>
            </a:r>
            <a:r>
              <a:rPr lang="en-US" i="1">
                <a:solidFill>
                  <a:srgbClr val="7030A0"/>
                </a:solidFill>
              </a:rPr>
              <a:t>applies only to square matrices</a:t>
            </a:r>
          </a:p>
          <a:p>
            <a:pPr lvl="0"/>
            <a:endParaRPr lang="en-US" i="1">
              <a:solidFill>
                <a:srgbClr val="7030A0"/>
              </a:solidFill>
            </a:endParaRPr>
          </a:p>
          <a:p>
            <a:pPr lvl="0"/>
            <a:r>
              <a:rPr lang="en-US"/>
              <a:t>For example, if the columns of a          matrix are linearly independent, we cannot use the Invertible Matrix Theorem to conclude anything about the existence or nonexistence of solutions of equation of the form </a:t>
            </a:r>
            <a:endParaRPr lang="en-GB">
              <a:solidFill>
                <a:srgbClr val="7030A0"/>
              </a:solidFill>
            </a:endParaRPr>
          </a:p>
        </p:txBody>
      </p:sp>
      <p:graphicFrame>
        <p:nvGraphicFramePr>
          <p:cNvPr id="4" name="Object 4"/>
          <p:cNvGraphicFramePr/>
          <p:nvPr/>
        </p:nvGraphicFramePr>
        <p:xfrm>
          <a:off x="5516876" y="4248860"/>
          <a:ext cx="609603" cy="284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3" imgW="736600" imgH="342900" progId="Equation.DSMT4">
                  <p:embed/>
                </p:oleObj>
              </mc:Choice>
              <mc:Fallback>
                <p:oleObj name="Equation" r:id="rId3" imgW="7366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6876" y="4248860"/>
                        <a:ext cx="609603" cy="28415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9547277" y="4929941"/>
          <a:ext cx="1066803" cy="33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5" imgW="1143000" imgH="355600" progId="Equation.DSMT4">
                  <p:embed/>
                </p:oleObj>
              </mc:Choice>
              <mc:Fallback>
                <p:oleObj name="Equation" r:id="rId5" imgW="11430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47277" y="4929941"/>
                        <a:ext cx="1066803" cy="33179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INVERTIBLE LINEAR TRANSFORMATIONS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77482" y="1015624"/>
            <a:ext cx="11437031" cy="5842375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When a matrix </a:t>
            </a:r>
            <a:r>
              <a:rPr lang="en-US" i="1" dirty="0"/>
              <a:t>A</a:t>
            </a:r>
            <a:r>
              <a:rPr lang="en-US" dirty="0"/>
              <a:t> is invertible, the equation                     can be viewed as a statement about linear transformations. See the following figure. 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   </a:t>
            </a:r>
          </a:p>
          <a:p>
            <a:pPr marL="0" lvl="0" indent="0">
              <a:buNone/>
            </a:pPr>
            <a:r>
              <a:rPr lang="en-US" dirty="0"/>
              <a:t>   </a:t>
            </a:r>
          </a:p>
          <a:p>
            <a:pPr lvl="0"/>
            <a:endParaRPr lang="en-GB" dirty="0"/>
          </a:p>
        </p:txBody>
      </p:sp>
      <p:graphicFrame>
        <p:nvGraphicFramePr>
          <p:cNvPr id="4" name="Object 4"/>
          <p:cNvGraphicFramePr/>
          <p:nvPr/>
        </p:nvGraphicFramePr>
        <p:xfrm>
          <a:off x="6917783" y="1557808"/>
          <a:ext cx="1651004" cy="39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3" imgW="1651000" imgH="393700" progId="Equation.DSMT4">
                  <p:embed/>
                </p:oleObj>
              </mc:Choice>
              <mc:Fallback>
                <p:oleObj name="Equation" r:id="rId3" imgW="1651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7783" y="1557808"/>
                        <a:ext cx="1651004" cy="393704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 descr="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503484" y="2604056"/>
            <a:ext cx="6934196" cy="24193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INVERTIBLE LINEAR TRANSFORMATIONS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A linear transformation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:r>
                  <a:rPr lang="en-US" b="1" dirty="0">
                    <a:solidFill>
                      <a:srgbClr val="7030A0"/>
                    </a:solidFill>
                  </a:rPr>
                  <a:t>invertible</a:t>
                </a:r>
                <a:r>
                  <a:rPr lang="en-US" dirty="0"/>
                  <a:t> if there exists a function S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</a:p>
              <a:p>
                <a:pPr lvl="0">
                  <a:buNone/>
                </a:pPr>
                <a:r>
                  <a:rPr lang="en-US" dirty="0"/>
                  <a:t>                                       for all </a:t>
                </a:r>
                <a:r>
                  <a:rPr lang="en-US" b="1" dirty="0"/>
                  <a:t>x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             (1)</a:t>
                </a:r>
              </a:p>
              <a:p>
                <a:pPr lvl="0">
                  <a:buNone/>
                </a:pPr>
                <a:r>
                  <a:rPr lang="en-US" dirty="0"/>
                  <a:t>                                       for all </a:t>
                </a:r>
                <a:r>
                  <a:rPr lang="en-US" b="1" dirty="0"/>
                  <a:t>x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             (2)</a:t>
                </a:r>
              </a:p>
              <a:p>
                <a:pPr lvl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Theorem 9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</a:p>
              <a:p>
                <a:pPr lvl="0">
                  <a:buNone/>
                </a:pPr>
                <a:r>
                  <a:rPr lang="en-US" dirty="0"/>
                  <a:t>   Let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linear transformation and let </a:t>
                </a:r>
                <a:r>
                  <a:rPr lang="en-US" i="1" dirty="0"/>
                  <a:t>A</a:t>
                </a:r>
                <a:r>
                  <a:rPr lang="en-US" dirty="0"/>
                  <a:t> be the standard matrix for </a:t>
                </a:r>
                <a:r>
                  <a:rPr lang="en-US" i="1" dirty="0"/>
                  <a:t>T</a:t>
                </a:r>
                <a:r>
                  <a:rPr lang="en-US" dirty="0"/>
                  <a:t>. Then </a:t>
                </a:r>
                <a:r>
                  <a:rPr lang="en-US" i="1" dirty="0"/>
                  <a:t>T</a:t>
                </a:r>
                <a:r>
                  <a:rPr lang="en-US" dirty="0"/>
                  <a:t> is invertible if and only if </a:t>
                </a:r>
                <a:r>
                  <a:rPr lang="en-US" i="1" dirty="0"/>
                  <a:t>A</a:t>
                </a:r>
                <a:r>
                  <a:rPr lang="en-US" dirty="0"/>
                  <a:t> is an invertible matrix. In that case, the linear transformation </a:t>
                </a:r>
                <a:r>
                  <a:rPr lang="en-US" i="1" dirty="0"/>
                  <a:t>S</a:t>
                </a:r>
                <a:r>
                  <a:rPr lang="en-US" dirty="0"/>
                  <a:t> given by                        is the unique function satisfying equation (1) and (2).    </a:t>
                </a:r>
              </a:p>
              <a:p>
                <a:pPr lvl="0">
                  <a:buNone/>
                </a:pPr>
                <a:endParaRPr lang="en-US" dirty="0"/>
              </a:p>
              <a:p>
                <a:pPr lvl="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9" t="-2192" r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/>
          <p:cNvGraphicFramePr/>
          <p:nvPr/>
        </p:nvGraphicFramePr>
        <p:xfrm>
          <a:off x="1404033" y="2095301"/>
          <a:ext cx="1955801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4" imgW="1955800" imgH="431800" progId="Equation.DSMT4">
                  <p:embed/>
                </p:oleObj>
              </mc:Choice>
              <mc:Fallback>
                <p:oleObj name="Equation" r:id="rId4" imgW="1955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4033" y="2095301"/>
                        <a:ext cx="1955801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/>
          <p:nvPr/>
        </p:nvGraphicFramePr>
        <p:xfrm>
          <a:off x="1457955" y="2615220"/>
          <a:ext cx="1955801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6" imgW="1955800" imgH="431800" progId="Equation.DSMT4">
                  <p:embed/>
                </p:oleObj>
              </mc:Choice>
              <mc:Fallback>
                <p:oleObj name="Equation" r:id="rId6" imgW="1955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57955" y="2615220"/>
                        <a:ext cx="1955801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/>
          <p:nvPr>
            <p:extLst>
              <p:ext uri="{D42A27DB-BD31-4B8C-83A1-F6EECF244321}">
                <p14:modId xmlns:p14="http://schemas.microsoft.com/office/powerpoint/2010/main" val="92969335"/>
              </p:ext>
            </p:extLst>
          </p:nvPr>
        </p:nvGraphicFramePr>
        <p:xfrm>
          <a:off x="5942169" y="4356672"/>
          <a:ext cx="19176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8" imgW="1916868" imgH="482391" progId="Equation.DSMT4">
                  <p:embed/>
                </p:oleObj>
              </mc:Choice>
              <mc:Fallback>
                <p:oleObj name="Equation" r:id="rId8" imgW="1916868" imgH="4823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2169" y="4356672"/>
                        <a:ext cx="19176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INVERTIBLE LINEAR TRANSFORMATIONS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>
                  <a:lnSpc>
                    <a:spcPct val="70000"/>
                  </a:lnSpc>
                </a:pPr>
                <a:r>
                  <a:rPr lang="en-US" sz="3200" b="1"/>
                  <a:t>Proof:</a:t>
                </a:r>
                <a:r>
                  <a:rPr lang="en-US" sz="3200"/>
                  <a:t> Suppose that </a:t>
                </a:r>
                <a:r>
                  <a:rPr lang="en-US" sz="3200" i="1"/>
                  <a:t>T</a:t>
                </a:r>
                <a:r>
                  <a:rPr lang="en-US" sz="3200"/>
                  <a:t> is invertible.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US" sz="3200"/>
                  <a:t>Then (2) shows that </a:t>
                </a:r>
                <a:r>
                  <a:rPr lang="en-US" sz="3200" i="1"/>
                  <a:t>T</a:t>
                </a:r>
                <a:r>
                  <a:rPr lang="en-US" sz="3200"/>
                  <a:t> is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/>
                  <a:t>, for if </a:t>
                </a:r>
                <a:r>
                  <a:rPr lang="en-US" sz="3200" b="1"/>
                  <a:t>b</a:t>
                </a:r>
                <a:r>
                  <a:rPr lang="en-US" sz="3200"/>
                  <a:t> is in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/>
                  <a:t> and                 , 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3200"/>
                  <a:t>then                                    , so each </a:t>
                </a:r>
                <a:r>
                  <a:rPr lang="en-US" sz="3200" b="1"/>
                  <a:t>b</a:t>
                </a:r>
                <a:r>
                  <a:rPr lang="en-US" sz="3200"/>
                  <a:t> is in the range of </a:t>
                </a:r>
                <a:r>
                  <a:rPr lang="en-US" sz="3200" i="1"/>
                  <a:t>T</a:t>
                </a:r>
                <a:r>
                  <a:rPr lang="en-US" sz="3200"/>
                  <a:t>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US" sz="3200"/>
                  <a:t>Thus </a:t>
                </a:r>
                <a:r>
                  <a:rPr lang="en-US" sz="3200" i="1"/>
                  <a:t>A</a:t>
                </a:r>
                <a:r>
                  <a:rPr lang="en-US" sz="3200"/>
                  <a:t> is invertible, by the Invertible Matrix Theorem, statement (i).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US" sz="3200"/>
                  <a:t>Conversely, suppose that </a:t>
                </a:r>
                <a:r>
                  <a:rPr lang="en-US" sz="3200" i="1"/>
                  <a:t>A</a:t>
                </a:r>
                <a:r>
                  <a:rPr lang="en-US" sz="3200"/>
                  <a:t> is invertible, and let </a:t>
                </a:r>
              </a:p>
              <a:p>
                <a:pPr lvl="0">
                  <a:lnSpc>
                    <a:spcPct val="70000"/>
                  </a:lnSpc>
                  <a:buNone/>
                </a:pPr>
                <a:r>
                  <a:rPr lang="en-US" sz="3200"/>
                  <a:t> Then, </a:t>
                </a:r>
                <a:r>
                  <a:rPr lang="en-US" sz="3200" i="1"/>
                  <a:t>S</a:t>
                </a:r>
                <a:r>
                  <a:rPr lang="en-US" sz="3200"/>
                  <a:t> is a linear transformation, and </a:t>
                </a:r>
                <a:r>
                  <a:rPr lang="en-US" sz="3200" i="1"/>
                  <a:t>S</a:t>
                </a:r>
                <a:r>
                  <a:rPr lang="en-US" sz="3200"/>
                  <a:t> satisfies (1) and (2).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US" sz="3200"/>
                  <a:t>For instance,                                                         .</a:t>
                </a:r>
              </a:p>
              <a:p>
                <a:pPr lvl="0">
                  <a:lnSpc>
                    <a:spcPct val="70000"/>
                  </a:lnSpc>
                </a:pPr>
                <a:r>
                  <a:rPr lang="en-US" sz="3200"/>
                  <a:t>Thus, </a:t>
                </a:r>
                <a:r>
                  <a:rPr lang="en-US" sz="3200" i="1"/>
                  <a:t>T</a:t>
                </a:r>
                <a:r>
                  <a:rPr lang="en-US" sz="3200"/>
                  <a:t> is invertible. </a:t>
                </a:r>
              </a:p>
              <a:p>
                <a:pPr lvl="0">
                  <a:lnSpc>
                    <a:spcPct val="70000"/>
                  </a:lnSpc>
                </a:pPr>
                <a:endParaRPr lang="en-GB" sz="320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6" t="-4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/>
          <p:cNvGraphicFramePr/>
          <p:nvPr/>
        </p:nvGraphicFramePr>
        <p:xfrm>
          <a:off x="9626446" y="1594439"/>
          <a:ext cx="1397002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4" imgW="1397000" imgH="431800" progId="Equation.DSMT4">
                  <p:embed/>
                </p:oleObj>
              </mc:Choice>
              <mc:Fallback>
                <p:oleObj name="Equation" r:id="rId4" imgW="13970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26446" y="1594439"/>
                        <a:ext cx="1397002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/>
          <p:nvPr/>
        </p:nvGraphicFramePr>
        <p:xfrm>
          <a:off x="1464795" y="2132015"/>
          <a:ext cx="3086099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6" imgW="3086100" imgH="431800" progId="Equation.DSMT4">
                  <p:embed/>
                </p:oleObj>
              </mc:Choice>
              <mc:Fallback>
                <p:oleObj name="Equation" r:id="rId6" imgW="30861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4795" y="2132015"/>
                        <a:ext cx="3086099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/>
          <p:nvPr/>
        </p:nvGraphicFramePr>
        <p:xfrm>
          <a:off x="8667597" y="3377702"/>
          <a:ext cx="1917697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8" imgW="1916868" imgH="482391" progId="Equation.DSMT4">
                  <p:embed/>
                </p:oleObj>
              </mc:Choice>
              <mc:Fallback>
                <p:oleObj name="Equation" r:id="rId8" imgW="1916868" imgH="4823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67597" y="3377702"/>
                        <a:ext cx="1917697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/>
          <p:nvPr/>
        </p:nvGraphicFramePr>
        <p:xfrm>
          <a:off x="3007845" y="4279702"/>
          <a:ext cx="5092695" cy="4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10" imgW="5092700" imgH="482600" progId="Equation.DSMT4">
                  <p:embed/>
                </p:oleObj>
              </mc:Choice>
              <mc:Fallback>
                <p:oleObj name="Equation" r:id="rId10" imgW="5092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7845" y="4279702"/>
                        <a:ext cx="5092695" cy="4826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831399" y="2882929"/>
            <a:ext cx="10590141" cy="203132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200" b="0" i="0" u="none" strike="noStrike" kern="1200" cap="none" spc="0" baseline="0">
                <a:solidFill>
                  <a:srgbClr val="7030A0"/>
                </a:solidFill>
                <a:effectLst>
                  <a:outerShdw dist="25402" dir="5400000">
                    <a:srgbClr val="6E747A"/>
                  </a:outerShdw>
                </a:effectLst>
                <a:uFillTx/>
                <a:latin typeface="Calibri"/>
                <a:ea typeface=""/>
                <a:cs typeface=""/>
              </a:rPr>
              <a:t>2.4 PARTITIONED MATRICES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 </a:t>
            </a: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PARTITIONED MATRICES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77482" y="1237951"/>
                <a:ext cx="11437031" cy="5009348"/>
              </a:xfrm>
            </p:spPr>
            <p:txBody>
              <a:bodyPr/>
              <a:lstStyle/>
              <a:p>
                <a:pPr lvl="0">
                  <a:lnSpc>
                    <a:spcPct val="70000"/>
                  </a:lnSpc>
                </a:pPr>
                <a:r>
                  <a:rPr lang="en-US" sz="2400" b="1"/>
                  <a:t>Example 1 : The matrix </a:t>
                </a:r>
              </a:p>
              <a:p>
                <a:pPr lvl="0">
                  <a:lnSpc>
                    <a:spcPct val="70000"/>
                  </a:lnSpc>
                </a:pPr>
                <a:endParaRPr lang="en-US" sz="2400" b="1"/>
              </a:p>
              <a:p>
                <a:pPr lvl="0">
                  <a:lnSpc>
                    <a:spcPct val="70000"/>
                  </a:lnSpc>
                </a:pPr>
                <a:endParaRPr lang="en-US" sz="2400" b="1"/>
              </a:p>
              <a:p>
                <a:pPr lvl="0">
                  <a:lnSpc>
                    <a:spcPct val="70000"/>
                  </a:lnSpc>
                </a:pPr>
                <a:endParaRPr lang="en-US" sz="2400" b="1"/>
              </a:p>
              <a:p>
                <a:pPr lvl="0">
                  <a:lnSpc>
                    <a:spcPct val="70000"/>
                  </a:lnSpc>
                </a:pPr>
                <a:endParaRPr lang="en-US" sz="2400">
                  <a:cs typeface="Times New Roman" pitchFamily="18"/>
                </a:endParaRPr>
              </a:p>
              <a:p>
                <a:pPr lvl="0">
                  <a:lnSpc>
                    <a:spcPct val="70000"/>
                  </a:lnSpc>
                </a:pPr>
                <a:r>
                  <a:rPr lang="en-US" sz="2400">
                    <a:cs typeface="Times New Roman" pitchFamily="18"/>
                  </a:rPr>
                  <a:t>Can also be written as the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2×3 </m:t>
                    </m:r>
                  </m:oMath>
                </a14:m>
                <a:r>
                  <a:rPr lang="en-US" sz="2400" b="1">
                    <a:cs typeface="Times New Roman" pitchFamily="18"/>
                  </a:rPr>
                  <a:t>partitioned</a:t>
                </a:r>
                <a:r>
                  <a:rPr lang="en-US" sz="2400">
                    <a:cs typeface="Times New Roman" pitchFamily="18"/>
                  </a:rPr>
                  <a:t> (or </a:t>
                </a:r>
                <a:r>
                  <a:rPr lang="en-US" sz="2400" b="1">
                    <a:cs typeface="Times New Roman" pitchFamily="18"/>
                  </a:rPr>
                  <a:t>block</a:t>
                </a:r>
                <a:r>
                  <a:rPr lang="en-US" sz="2400">
                    <a:cs typeface="Times New Roman" pitchFamily="18"/>
                  </a:rPr>
                  <a:t>) </a:t>
                </a:r>
                <a:r>
                  <a:rPr lang="en-US" sz="2400" b="1">
                    <a:cs typeface="Times New Roman" pitchFamily="18"/>
                  </a:rPr>
                  <a:t>matrix</a:t>
                </a:r>
              </a:p>
              <a:p>
                <a:pPr lvl="0">
                  <a:lnSpc>
                    <a:spcPct val="70000"/>
                  </a:lnSpc>
                </a:pPr>
                <a:endParaRPr lang="en-US" sz="2400" b="1">
                  <a:cs typeface="Times New Roman" pitchFamily="18"/>
                </a:endParaRPr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400" b="1">
                  <a:cs typeface="Times New Roman" pitchFamily="18"/>
                </a:endParaRPr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400" b="1">
                  <a:cs typeface="Times New Roman" pitchFamily="18"/>
                </a:endParaRPr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400">
                    <a:cs typeface="Times New Roman" pitchFamily="18"/>
                  </a:rPr>
                  <a:t>Whose entries are the </a:t>
                </a:r>
                <a:r>
                  <a:rPr lang="en-US" sz="2400" i="1">
                    <a:cs typeface="Times New Roman" pitchFamily="18"/>
                  </a:rPr>
                  <a:t>blocks</a:t>
                </a:r>
                <a:r>
                  <a:rPr lang="en-US" sz="2400">
                    <a:cs typeface="Times New Roman" pitchFamily="18"/>
                  </a:rPr>
                  <a:t> (or </a:t>
                </a:r>
                <a:r>
                  <a:rPr lang="en-US" sz="2400" i="1">
                    <a:cs typeface="Times New Roman" pitchFamily="18"/>
                  </a:rPr>
                  <a:t>submatrices</a:t>
                </a:r>
                <a:r>
                  <a:rPr lang="en-US" sz="2400">
                    <a:cs typeface="Times New Roman" pitchFamily="18"/>
                  </a:rPr>
                  <a:t>)</a:t>
                </a:r>
              </a:p>
              <a:p>
                <a:pPr marL="0" lvl="0" indent="0">
                  <a:lnSpc>
                    <a:spcPct val="70000"/>
                  </a:lnSpc>
                  <a:buNone/>
                </a:pPr>
                <a:endParaRPr lang="en-US" sz="2400">
                  <a:cs typeface="Times New Roman" pitchFamily="18"/>
                </a:endParaRPr>
              </a:p>
              <a:p>
                <a:pPr lvl="0">
                  <a:lnSpc>
                    <a:spcPct val="70000"/>
                  </a:lnSpc>
                </a:pPr>
                <a:endParaRPr lang="en-US" sz="2400">
                  <a:cs typeface="Times New Roman" pitchFamily="18"/>
                </a:endParaRPr>
              </a:p>
              <a:p>
                <a:pPr marL="0" lvl="0" indent="0">
                  <a:lnSpc>
                    <a:spcPct val="70000"/>
                  </a:lnSpc>
                  <a:buNone/>
                </a:pPr>
                <a:r>
                  <a:rPr lang="en-US" sz="2400" b="1"/>
                  <a:t> </a:t>
                </a:r>
                <a:endParaRPr lang="en-GB" sz="2400" b="1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482" y="1237951"/>
                <a:ext cx="11437031" cy="5009348"/>
              </a:xfrm>
              <a:blipFill rotWithShape="0">
                <a:blip r:embed="rId2"/>
                <a:stretch>
                  <a:fillRect l="-853" t="-29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00" y="1712314"/>
            <a:ext cx="4801550" cy="11640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900" y="3645639"/>
            <a:ext cx="3298999" cy="92129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252" y="5066854"/>
            <a:ext cx="7244855" cy="151710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ADDITION AND SCALAR MULTIPLICATION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4912" y="1167615"/>
            <a:ext cx="10818056" cy="5009348"/>
          </a:xfrm>
        </p:spPr>
        <p:txBody>
          <a:bodyPr/>
          <a:lstStyle/>
          <a:p>
            <a:pPr lvl="0"/>
            <a:endParaRPr lang="en-US">
              <a:cs typeface="Times New Roman" pitchFamily="18"/>
            </a:endParaRPr>
          </a:p>
          <a:p>
            <a:pPr lvl="0"/>
            <a:r>
              <a:rPr lang="en-US">
                <a:cs typeface="Times New Roman" pitchFamily="18"/>
              </a:rPr>
              <a:t>If matrices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and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 are the same size and are partitioned in exactly the same way, then it is natural to make the same partition of the ordinary matrix sum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+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. </a:t>
            </a:r>
          </a:p>
          <a:p>
            <a:pPr lvl="0"/>
            <a:r>
              <a:rPr lang="en-US">
                <a:cs typeface="Times New Roman" pitchFamily="18"/>
              </a:rPr>
              <a:t>In this case, each block of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+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 is the (matrix) sum of the corresponding blocks of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and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. </a:t>
            </a:r>
          </a:p>
          <a:p>
            <a:pPr lvl="0"/>
            <a:r>
              <a:rPr lang="en-US">
                <a:cs typeface="Times New Roman" pitchFamily="18"/>
              </a:rPr>
              <a:t>Multiplication of a partitioned matrix by a scalar is also computed block by block.</a:t>
            </a:r>
          </a:p>
          <a:p>
            <a:pPr lvl="0"/>
            <a:endParaRPr lang="en-US">
              <a:cs typeface="Times New Roman" pitchFamily="18"/>
            </a:endParaRPr>
          </a:p>
          <a:p>
            <a:pPr lvl="0"/>
            <a:endParaRPr lang="en-GB"/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MULTIPLICATION OF PARTITIONED MATRICES</a:t>
            </a:r>
            <a:endParaRPr lang="en-GB" sz="400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cs typeface="Times New Roman" pitchFamily="18"/>
              </a:rPr>
              <a:t>Partitioned matrices can be multiplied by the usual row—column rule as if the block entries were scalars, provided that for a product </a:t>
            </a:r>
            <a:r>
              <a:rPr lang="en-US" i="1">
                <a:cs typeface="Times New Roman" pitchFamily="18"/>
              </a:rPr>
              <a:t>AB</a:t>
            </a:r>
            <a:r>
              <a:rPr lang="en-US">
                <a:cs typeface="Times New Roman" pitchFamily="18"/>
              </a:rPr>
              <a:t>, the column partition of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matches the row partition of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.</a:t>
            </a:r>
          </a:p>
          <a:p>
            <a:pPr lvl="0"/>
            <a:r>
              <a:rPr lang="en-US" b="1"/>
              <a:t>Example: Let </a:t>
            </a:r>
          </a:p>
          <a:p>
            <a:pPr lvl="0"/>
            <a:endParaRPr lang="en-US" b="1"/>
          </a:p>
          <a:p>
            <a:pPr lvl="0"/>
            <a:endParaRPr lang="en-US" b="1"/>
          </a:p>
          <a:p>
            <a:pPr lvl="0"/>
            <a:endParaRPr lang="en-US" b="1"/>
          </a:p>
          <a:p>
            <a:pPr lvl="0"/>
            <a:r>
              <a:rPr lang="en-US">
                <a:cs typeface="Times New Roman" pitchFamily="18"/>
              </a:rPr>
              <a:t>The 5 columns of </a:t>
            </a:r>
            <a:r>
              <a:rPr lang="en-US" i="1">
                <a:cs typeface="Times New Roman" pitchFamily="18"/>
              </a:rPr>
              <a:t>A</a:t>
            </a:r>
            <a:r>
              <a:rPr lang="en-US">
                <a:cs typeface="Times New Roman" pitchFamily="18"/>
              </a:rPr>
              <a:t> are partitioned into a set of 3 columns and then a set of 2 columns. The 5 rows of </a:t>
            </a:r>
            <a:r>
              <a:rPr lang="en-US" i="1">
                <a:cs typeface="Times New Roman" pitchFamily="18"/>
              </a:rPr>
              <a:t>B</a:t>
            </a:r>
            <a:r>
              <a:rPr lang="en-US">
                <a:cs typeface="Times New Roman" pitchFamily="18"/>
              </a:rPr>
              <a:t> are partitioned in the same way—into a set of 3 rows and then a set of 2 rows.</a:t>
            </a:r>
          </a:p>
          <a:p>
            <a:pPr lvl="0"/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87" y="3002715"/>
            <a:ext cx="7857704" cy="155052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MULTIPLICATION OF PARTITIONED MATRICES</a:t>
            </a:r>
            <a:endParaRPr lang="en-GB" sz="400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07959" y="1167615"/>
            <a:ext cx="11437031" cy="5528608"/>
          </a:xfrm>
        </p:spPr>
        <p:txBody>
          <a:bodyPr/>
          <a:lstStyle/>
          <a:p>
            <a:pPr lvl="0"/>
            <a:r>
              <a:rPr lang="en-US">
                <a:cs typeface="Times New Roman" pitchFamily="18"/>
              </a:rPr>
              <a:t>. It can be shown that the ordinary product </a:t>
            </a:r>
            <a:r>
              <a:rPr lang="en-US" i="1">
                <a:cs typeface="Times New Roman" pitchFamily="18"/>
              </a:rPr>
              <a:t>AB</a:t>
            </a:r>
            <a:r>
              <a:rPr lang="en-US">
                <a:cs typeface="Times New Roman" pitchFamily="18"/>
              </a:rPr>
              <a:t> can be written as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For instance 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Hence </a:t>
            </a:r>
          </a:p>
          <a:p>
            <a:pPr lvl="0"/>
            <a:endParaRPr lang="en-GB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09" y="1594814"/>
            <a:ext cx="7382655" cy="12761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731" y="3298185"/>
            <a:ext cx="6238201" cy="20732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509" y="5606003"/>
            <a:ext cx="7582241" cy="85562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operations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If </a:t>
                </a:r>
                <a:r>
                  <a:rPr lang="en-US" i="1" dirty="0"/>
                  <a:t>A</a:t>
                </a:r>
                <a:r>
                  <a:rPr lang="en-US" dirty="0"/>
                  <a:t> is an           matrix</a:t>
                </a:r>
                <a:r>
                  <a:rPr lang="en-US" dirty="0">
                    <a:cs typeface="Times New Roman" pitchFamily="18"/>
                  </a:rPr>
                  <a:t>—that is, a matrix with </a:t>
                </a:r>
                <a:r>
                  <a:rPr lang="en-US" i="1" dirty="0">
                    <a:cs typeface="Times New Roman" pitchFamily="18"/>
                  </a:rPr>
                  <a:t>m</a:t>
                </a:r>
                <a:r>
                  <a:rPr lang="en-US" dirty="0">
                    <a:cs typeface="Times New Roman" pitchFamily="18"/>
                  </a:rPr>
                  <a:t> rows and </a:t>
                </a:r>
                <a:r>
                  <a:rPr lang="en-US" i="1" dirty="0">
                    <a:cs typeface="Times New Roman" pitchFamily="18"/>
                  </a:rPr>
                  <a:t>n</a:t>
                </a:r>
                <a:r>
                  <a:rPr lang="en-US" dirty="0">
                    <a:cs typeface="Times New Roman" pitchFamily="18"/>
                  </a:rPr>
                  <a:t> columns—then the scalar entry in the </a:t>
                </a:r>
                <a:r>
                  <a:rPr lang="en-US" i="1" dirty="0" err="1">
                    <a:cs typeface="Times New Roman" pitchFamily="18"/>
                  </a:rPr>
                  <a:t>i-</a:t>
                </a:r>
                <a:r>
                  <a:rPr lang="en-US" dirty="0" err="1">
                    <a:cs typeface="Times New Roman" pitchFamily="18"/>
                  </a:rPr>
                  <a:t>th</a:t>
                </a:r>
                <a:r>
                  <a:rPr lang="en-US" dirty="0">
                    <a:cs typeface="Times New Roman" pitchFamily="18"/>
                  </a:rPr>
                  <a:t> row and </a:t>
                </a:r>
                <a:r>
                  <a:rPr lang="en-US" i="1" dirty="0">
                    <a:cs typeface="Times New Roman" pitchFamily="18"/>
                  </a:rPr>
                  <a:t>j-</a:t>
                </a:r>
                <a:r>
                  <a:rPr lang="en-US" dirty="0" err="1">
                    <a:cs typeface="Times New Roman" pitchFamily="18"/>
                  </a:rPr>
                  <a:t>th</a:t>
                </a:r>
                <a:r>
                  <a:rPr lang="en-US" dirty="0">
                    <a:cs typeface="Times New Roman" pitchFamily="18"/>
                  </a:rPr>
                  <a:t> column of </a:t>
                </a:r>
                <a:r>
                  <a:rPr lang="en-US" i="1" dirty="0">
                    <a:cs typeface="Times New Roman" pitchFamily="18"/>
                  </a:rPr>
                  <a:t>A</a:t>
                </a:r>
                <a:r>
                  <a:rPr lang="en-US" dirty="0">
                    <a:cs typeface="Times New Roman" pitchFamily="18"/>
                  </a:rPr>
                  <a:t> is denoted by </a:t>
                </a:r>
                <a:r>
                  <a:rPr lang="en-US" i="1" dirty="0" err="1">
                    <a:cs typeface="Times New Roman" pitchFamily="18"/>
                  </a:rPr>
                  <a:t>a</a:t>
                </a:r>
                <a:r>
                  <a:rPr lang="en-US" i="1" baseline="-25000" dirty="0" err="1">
                    <a:cs typeface="Times New Roman" pitchFamily="18"/>
                  </a:rPr>
                  <a:t>ij</a:t>
                </a:r>
                <a:r>
                  <a:rPr lang="en-US" dirty="0">
                    <a:cs typeface="Times New Roman" pitchFamily="18"/>
                  </a:rPr>
                  <a:t> and is called the (</a:t>
                </a:r>
                <a:r>
                  <a:rPr lang="en-US" i="1" dirty="0" err="1">
                    <a:cs typeface="Times New Roman" pitchFamily="18"/>
                  </a:rPr>
                  <a:t>i</a:t>
                </a:r>
                <a:r>
                  <a:rPr lang="en-US" dirty="0">
                    <a:cs typeface="Times New Roman" pitchFamily="18"/>
                  </a:rPr>
                  <a:t>, </a:t>
                </a:r>
                <a:r>
                  <a:rPr lang="en-US" i="1" dirty="0">
                    <a:cs typeface="Times New Roman" pitchFamily="18"/>
                  </a:rPr>
                  <a:t>j</a:t>
                </a:r>
                <a:r>
                  <a:rPr lang="en-US" dirty="0">
                    <a:cs typeface="Times New Roman" pitchFamily="18"/>
                  </a:rPr>
                  <a:t>)-entry of </a:t>
                </a:r>
                <a:r>
                  <a:rPr lang="en-US" i="1" dirty="0">
                    <a:cs typeface="Times New Roman" pitchFamily="18"/>
                  </a:rPr>
                  <a:t>A</a:t>
                </a:r>
                <a:r>
                  <a:rPr lang="en-US" dirty="0">
                    <a:cs typeface="Times New Roman" pitchFamily="18"/>
                  </a:rPr>
                  <a:t>.</a:t>
                </a:r>
              </a:p>
              <a:p>
                <a:pPr lvl="0"/>
                <a:r>
                  <a:rPr lang="en-US" dirty="0">
                    <a:cs typeface="Times New Roman" pitchFamily="18"/>
                  </a:rPr>
                  <a:t>Each column of </a:t>
                </a:r>
                <a:r>
                  <a:rPr lang="en-US" i="1" dirty="0">
                    <a:cs typeface="Times New Roman" pitchFamily="18"/>
                  </a:rPr>
                  <a:t>A</a:t>
                </a:r>
                <a:r>
                  <a:rPr lang="en-US" dirty="0">
                    <a:cs typeface="Times New Roman" pitchFamily="18"/>
                  </a:rPr>
                  <a:t> is a list of </a:t>
                </a:r>
                <a:r>
                  <a:rPr lang="en-US" i="1" dirty="0">
                    <a:cs typeface="Times New Roman" pitchFamily="18"/>
                  </a:rPr>
                  <a:t>m</a:t>
                </a:r>
                <a:r>
                  <a:rPr lang="en-US" dirty="0">
                    <a:cs typeface="Times New Roman" pitchFamily="18"/>
                  </a:rPr>
                  <a:t> real numbers, which identifies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Times New Roman" pitchFamily="18"/>
                  </a:rPr>
                  <a:t>. </a:t>
                </a:r>
              </a:p>
              <a:p>
                <a:pPr lvl="0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959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 txBox="1"/>
          <p:nvPr/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            </a:t>
            </a:r>
            <a:fld id="{82E89D59-931F-463B-86B3-12B84ADCCC78}" type="datetime1">
              <a: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05/01/2022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Lecture 3: Matrix Algebra</a:t>
            </a: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1</a:t>
            </a: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/>
              <a:ea typeface=""/>
              <a:cs typeface=""/>
            </a:endParaRPr>
          </a:p>
        </p:txBody>
      </p:sp>
      <p:graphicFrame>
        <p:nvGraphicFramePr>
          <p:cNvPr id="7" name="Object 16"/>
          <p:cNvGraphicFramePr/>
          <p:nvPr/>
        </p:nvGraphicFramePr>
        <p:xfrm>
          <a:off x="2067595" y="1295220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863225" imgH="253890" progId="Equation.DSMT4">
                  <p:embed/>
                </p:oleObj>
              </mc:Choice>
              <mc:Fallback>
                <p:oleObj name="Equation" r:id="rId5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7595" y="1295220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9" descr="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942005" y="3319528"/>
            <a:ext cx="3810003" cy="26717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MULTIPLICATION OF PARTITIONED MATRICES</a:t>
            </a:r>
            <a:endParaRPr lang="en-GB" sz="400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7030A0"/>
                </a:solidFill>
              </a:rPr>
              <a:t>Theorem 10 : </a:t>
            </a:r>
            <a:r>
              <a:rPr lang="en-US">
                <a:solidFill>
                  <a:srgbClr val="7030A0"/>
                </a:solidFill>
                <a:cs typeface="Times New Roman" pitchFamily="18"/>
              </a:rPr>
              <a:t>Column—Row Expansion of </a:t>
            </a:r>
            <a:r>
              <a:rPr lang="en-US" i="1">
                <a:solidFill>
                  <a:srgbClr val="7030A0"/>
                </a:solidFill>
                <a:cs typeface="Times New Roman" pitchFamily="18"/>
              </a:rPr>
              <a:t>AB</a:t>
            </a:r>
          </a:p>
          <a:p>
            <a:pPr lvl="0"/>
            <a:endParaRPr lang="en-US" i="1">
              <a:solidFill>
                <a:srgbClr val="7030A0"/>
              </a:solidFill>
              <a:cs typeface="Times New Roman" pitchFamily="18"/>
            </a:endParaRPr>
          </a:p>
          <a:p>
            <a:pPr lvl="0"/>
            <a:endParaRPr lang="en-GB" b="1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5" y="2067952"/>
            <a:ext cx="10142808" cy="3882679"/>
          </a:xfrm>
          <a:prstGeom prst="rect">
            <a:avLst/>
          </a:prstGeom>
          <a:solidFill>
            <a:srgbClr val="7030A0"/>
          </a:solidFill>
          <a:ln w="9528" cap="flat">
            <a:solidFill>
              <a:srgbClr val="7030A0"/>
            </a:solidFill>
            <a:prstDash val="solid"/>
            <a:miter/>
          </a:ln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INVERSES OF PARTIONED MATRICES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998808" y="1167615"/>
                <a:ext cx="10199080" cy="5009348"/>
              </a:xfrm>
            </p:spPr>
            <p:txBody>
              <a:bodyPr/>
              <a:lstStyle/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r>
                  <a:rPr lang="en-US">
                    <a:cs typeface="Times New Roman" pitchFamily="18"/>
                  </a:rPr>
                  <a:t>The next example illustrates calculations involving inverses and partitioned matrices. </a:t>
                </a:r>
              </a:p>
              <a:p>
                <a:pPr lvl="0"/>
                <a:r>
                  <a:rPr lang="en-US" b="1">
                    <a:cs typeface="Times New Roman" pitchFamily="18"/>
                  </a:rPr>
                  <a:t>Example 5</a:t>
                </a:r>
                <a:r>
                  <a:rPr lang="en-US">
                    <a:cs typeface="Times New Roman" pitchFamily="18"/>
                  </a:rPr>
                  <a:t>   A matrix of the form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/>
              </a:p>
              <a:p>
                <a:pPr lvl="0"/>
                <a:endParaRPr lang="en-US"/>
              </a:p>
              <a:p>
                <a:pPr lvl="0"/>
                <a:r>
                  <a:rPr lang="en-US">
                    <a:cs typeface="Times New Roman" pitchFamily="18"/>
                  </a:rPr>
                  <a:t>Is said to be </a:t>
                </a:r>
                <a:r>
                  <a:rPr lang="en-US" i="1">
                    <a:cs typeface="Times New Roman" pitchFamily="18"/>
                  </a:rPr>
                  <a:t>block upper triangular</a:t>
                </a:r>
                <a:r>
                  <a:rPr lang="en-US">
                    <a:cs typeface="Times New Roman" pitchFamily="18"/>
                  </a:rPr>
                  <a:t>. Assume that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11</a:t>
                </a:r>
                <a:r>
                  <a:rPr lang="en-US">
                    <a:cs typeface="Times New Roman" pitchFamily="18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>
                    <a:cs typeface="Times New Roman" pitchFamily="18"/>
                  </a:rPr>
                  <a:t>,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22</a:t>
                </a:r>
                <a:r>
                  <a:rPr lang="en-US">
                    <a:cs typeface="Times New Roman" pitchFamily="18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>
                    <a:cs typeface="Times New Roman" pitchFamily="18"/>
                  </a:rPr>
                  <a:t>, and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>
                    <a:cs typeface="Times New Roman" pitchFamily="18"/>
                  </a:rPr>
                  <a:t> is invertible. Find a formula for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30000">
                    <a:cs typeface="Times New Roman" pitchFamily="18"/>
                  </a:rPr>
                  <a:t>-1</a:t>
                </a:r>
                <a:r>
                  <a:rPr lang="en-US">
                    <a:cs typeface="Times New Roman" pitchFamily="18"/>
                  </a:rPr>
                  <a:t>.</a:t>
                </a:r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808" y="1167615"/>
                <a:ext cx="10199080" cy="5009348"/>
              </a:xfrm>
              <a:blipFill rotWithShape="0">
                <a:blip r:embed="rId2"/>
                <a:stretch>
                  <a:fillRect l="-1076" r="-10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INVERSES OF PARTIONED MATRICES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72200" y="1167615"/>
                <a:ext cx="10972790" cy="5009348"/>
              </a:xfrm>
            </p:spPr>
            <p:txBody>
              <a:bodyPr/>
              <a:lstStyle/>
              <a:p>
                <a:pPr lvl="0"/>
                <a:endParaRPr lang="en-US" b="1">
                  <a:cs typeface="Times New Roman" pitchFamily="18"/>
                </a:endParaRPr>
              </a:p>
              <a:p>
                <a:pPr lvl="0"/>
                <a:r>
                  <a:rPr lang="en-US" b="1">
                    <a:cs typeface="Times New Roman" pitchFamily="18"/>
                  </a:rPr>
                  <a:t>Solution</a:t>
                </a:r>
                <a:r>
                  <a:rPr lang="en-US">
                    <a:cs typeface="Times New Roman" pitchFamily="18"/>
                  </a:rPr>
                  <a:t>  Denote A</a:t>
                </a:r>
                <a:r>
                  <a:rPr lang="en-US" baseline="30000">
                    <a:cs typeface="Times New Roman" pitchFamily="18"/>
                  </a:rPr>
                  <a:t>-1</a:t>
                </a:r>
                <a:r>
                  <a:rPr lang="en-US">
                    <a:cs typeface="Times New Roman" pitchFamily="18"/>
                  </a:rPr>
                  <a:t> by </a:t>
                </a:r>
                <a:r>
                  <a:rPr lang="en-US" i="1">
                    <a:cs typeface="Times New Roman" pitchFamily="18"/>
                  </a:rPr>
                  <a:t>B</a:t>
                </a:r>
                <a:r>
                  <a:rPr lang="en-US">
                    <a:cs typeface="Times New Roman" pitchFamily="18"/>
                  </a:rPr>
                  <a:t> and partition </a:t>
                </a:r>
                <a:r>
                  <a:rPr lang="en-US" i="1">
                    <a:cs typeface="Times New Roman" pitchFamily="18"/>
                  </a:rPr>
                  <a:t>B</a:t>
                </a:r>
                <a:r>
                  <a:rPr lang="en-US">
                    <a:cs typeface="Times New Roman" pitchFamily="18"/>
                  </a:rPr>
                  <a:t> so that</a:t>
                </a: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𝐼𝑝</m:t>
                              </m:r>
                            </m:e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>
                    <a:cs typeface="Times New Roman" pitchFamily="18"/>
                  </a:rPr>
                  <a:t>           (2)</a:t>
                </a: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This set is </a:t>
                </a:r>
              </a:p>
              <a:p>
                <a:pPr marL="0" lvl="0" indent="0" algn="ctr">
                  <a:buNone/>
                </a:pPr>
                <a:r>
                  <a:rPr lang="en-US">
                    <a:cs typeface="Times New Roman" pitchFamily="18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21=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𝐼𝑝</m:t>
                    </m:r>
                  </m:oMath>
                </a14:m>
                <a:r>
                  <a:rPr lang="en-US" baseline="-25000">
                    <a:cs typeface="Times New Roman" pitchFamily="18"/>
                  </a:rPr>
                  <a:t> </a:t>
                </a:r>
                <a:r>
                  <a:rPr lang="en-US">
                    <a:cs typeface="Times New Roman" pitchFamily="18"/>
                  </a:rPr>
                  <a:t>      (3)</a:t>
                </a:r>
                <a:endParaRPr lang="en-US" baseline="-25000">
                  <a:cs typeface="Times New Roman" pitchFamily="18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22=0</m:t>
                    </m:r>
                  </m:oMath>
                </a14:m>
                <a:r>
                  <a:rPr lang="en-US" baseline="-25000">
                    <a:cs typeface="Times New Roman" pitchFamily="18"/>
                  </a:rPr>
                  <a:t>        </a:t>
                </a:r>
                <a:r>
                  <a:rPr lang="en-US">
                    <a:cs typeface="Times New Roman" pitchFamily="18"/>
                  </a:rPr>
                  <a:t>  (4)</a:t>
                </a:r>
                <a:endParaRPr lang="en-US" baseline="-25000">
                  <a:cs typeface="Times New Roman" pitchFamily="18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21=0</m:t>
                    </m:r>
                  </m:oMath>
                </a14:m>
                <a:r>
                  <a:rPr lang="en-US" baseline="-25000">
                    <a:cs typeface="Times New Roman" pitchFamily="18"/>
                  </a:rPr>
                  <a:t>    </a:t>
                </a:r>
                <a:r>
                  <a:rPr lang="en-US">
                    <a:cs typeface="Times New Roman" pitchFamily="18"/>
                  </a:rPr>
                  <a:t>     (5)</a:t>
                </a:r>
                <a:endParaRPr lang="en-US" baseline="-25000">
                  <a:cs typeface="Times New Roman" pitchFamily="18"/>
                </a:endParaRPr>
              </a:p>
              <a:p>
                <a:pPr marL="0" lvl="0" indent="0" algn="ctr">
                  <a:buNone/>
                </a:pPr>
                <a:r>
                  <a:rPr lang="en-US">
                    <a:cs typeface="Times New Roman" pitchFamily="18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𝐼𝑞</m:t>
                    </m:r>
                  </m:oMath>
                </a14:m>
                <a:r>
                  <a:rPr lang="en-US" baseline="-25000">
                    <a:cs typeface="Times New Roman" pitchFamily="18"/>
                  </a:rPr>
                  <a:t>     </a:t>
                </a:r>
                <a:r>
                  <a:rPr lang="en-US">
                    <a:cs typeface="Times New Roman" pitchFamily="18"/>
                  </a:rPr>
                  <a:t>   (6)  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200" y="1167615"/>
                <a:ext cx="10972790" cy="5009348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INVERSES OF PARTIONED MATRICES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>
                    <a:cs typeface="Times New Roman" pitchFamily="18"/>
                  </a:rPr>
                  <a:t>By itself, equation (6) does not show that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22</a:t>
                </a:r>
                <a:r>
                  <a:rPr lang="en-US">
                    <a:cs typeface="Times New Roman" pitchFamily="18"/>
                  </a:rPr>
                  <a:t> is invertible. However, since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22</a:t>
                </a:r>
                <a:r>
                  <a:rPr lang="en-US">
                    <a:cs typeface="Times New Roman" pitchFamily="18"/>
                  </a:rPr>
                  <a:t> is square, 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the Invertible Matrix Theorem</a:t>
                </a:r>
                <a:r>
                  <a:rPr lang="en-US">
                    <a:cs typeface="Times New Roman" pitchFamily="18"/>
                  </a:rPr>
                  <a:t> and (6) together show that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22</a:t>
                </a:r>
                <a:r>
                  <a:rPr lang="en-US">
                    <a:cs typeface="Times New Roman" pitchFamily="18"/>
                  </a:rPr>
                  <a:t> is invertible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>
                    <a:cs typeface="Times New Roman" pitchFamily="18"/>
                  </a:rPr>
                  <a:t>. </a:t>
                </a:r>
              </a:p>
              <a:p>
                <a:pPr lvl="0"/>
                <a:r>
                  <a:rPr lang="en-US">
                    <a:cs typeface="Times New Roman" pitchFamily="18"/>
                  </a:rPr>
                  <a:t>Next, left-multiply both sides of (5)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>
                    <a:cs typeface="Times New Roman" pitchFamily="18"/>
                  </a:rPr>
                  <a:t> and obtain</a:t>
                </a: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21=</m:t>
                    </m:r>
                  </m:oMath>
                </a14:m>
                <a:r>
                  <a:rPr lang="en-US">
                    <a:cs typeface="Times New Roman" pitchFamily="1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GB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endParaRPr lang="en-US">
                  <a:cs typeface="Times New Roman" pitchFamily="18"/>
                </a:endParaRPr>
              </a:p>
              <a:p>
                <a:pPr lvl="0"/>
                <a:r>
                  <a:rPr lang="en-US">
                    <a:cs typeface="Times New Roman" pitchFamily="18"/>
                  </a:rPr>
                  <a:t>So that (3) simplifies to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>
                    <a:cs typeface="Times New Roman" pitchFamily="18"/>
                  </a:rPr>
                  <a:t>+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0=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𝐼𝑝</m:t>
                    </m:r>
                  </m:oMath>
                </a14:m>
                <a:endParaRPr lang="en-US">
                  <a:cs typeface="Times New Roman" pitchFamily="18"/>
                </a:endParaRPr>
              </a:p>
              <a:p>
                <a:pPr lvl="0"/>
                <a:r>
                  <a:rPr lang="en-US">
                    <a:cs typeface="Times New Roman" pitchFamily="18"/>
                  </a:rPr>
                  <a:t>Since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11</a:t>
                </a:r>
                <a:r>
                  <a:rPr lang="en-US">
                    <a:cs typeface="Times New Roman" pitchFamily="18"/>
                  </a:rPr>
                  <a:t> is square, this shows that </a:t>
                </a:r>
                <a:r>
                  <a:rPr lang="en-US" i="1">
                    <a:cs typeface="Times New Roman" pitchFamily="18"/>
                  </a:rPr>
                  <a:t>A</a:t>
                </a:r>
                <a:r>
                  <a:rPr lang="en-US" baseline="-25000">
                    <a:cs typeface="Times New Roman" pitchFamily="18"/>
                  </a:rPr>
                  <a:t>11</a:t>
                </a:r>
                <a:r>
                  <a:rPr lang="en-US">
                    <a:cs typeface="Times New Roman" pitchFamily="18"/>
                  </a:rPr>
                  <a:t> is invertible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>
                    <a:cs typeface="Times New Roman" pitchFamily="18"/>
                  </a:rPr>
                  <a:t>. Finally, use these results with (4) to find that</a:t>
                </a: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12=−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22=</m:t>
                    </m:r>
                  </m:oMath>
                </a14:m>
                <a:r>
                  <a:rPr lang="en-US">
                    <a:cs typeface="Times New Roman" pitchFamily="18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>
                    <a:cs typeface="Times New Roman" pitchFamily="18"/>
                  </a:rPr>
                  <a:t>    and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12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>
                  <a:cs typeface="Times New Roman" pitchFamily="18"/>
                </a:endParaRP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endParaRPr lang="en-US">
                  <a:cs typeface="Times New Roman" pitchFamily="18"/>
                </a:endParaRPr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9" t="-2192" r="-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INVERSES OF PARTIONED MATRICES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61184" y="1167615"/>
                <a:ext cx="10916527" cy="5009348"/>
              </a:xfrm>
            </p:spPr>
            <p:txBody>
              <a:bodyPr/>
              <a:lstStyle/>
              <a:p>
                <a:pPr lvl="0"/>
                <a:r>
                  <a:rPr lang="en-US"/>
                  <a:t>Thus </a:t>
                </a:r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GB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46000">
                    <a:cs typeface="Times New Roman" pitchFamily="18"/>
                  </a:rPr>
                  <a:t>-1</a:t>
                </a:r>
                <a:r>
                  <a:rPr lang="en-US">
                    <a:cs typeface="Times New Roman" pitchFamily="18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GB"/>
              </a:p>
              <a:p>
                <a:pPr marL="0" lvl="0" indent="0">
                  <a:buNone/>
                </a:pPr>
                <a:endParaRPr lang="en-US"/>
              </a:p>
              <a:p>
                <a:pPr marL="0" lvl="0" indent="0">
                  <a:buNone/>
                </a:pPr>
                <a:r>
                  <a:rPr lang="en-US">
                    <a:cs typeface="Times New Roman" pitchFamily="18"/>
                  </a:rPr>
                  <a:t>A </a:t>
                </a:r>
                <a:r>
                  <a:rPr lang="en-US" b="1">
                    <a:solidFill>
                      <a:srgbClr val="7030A0"/>
                    </a:solidFill>
                    <a:cs typeface="Times New Roman" pitchFamily="18"/>
                  </a:rPr>
                  <a:t>block diagonal matrix </a:t>
                </a:r>
                <a:r>
                  <a:rPr lang="en-US">
                    <a:cs typeface="Times New Roman" pitchFamily="18"/>
                  </a:rPr>
                  <a:t>is a partitioned matrix with zero blocks off the main diagonal (of blocks). Such a matrix is invertible if and only if each block on the diagonal is invertible.</a:t>
                </a:r>
              </a:p>
              <a:p>
                <a:pPr marL="0" lv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184" y="1167615"/>
                <a:ext cx="10916527" cy="5009348"/>
              </a:xfrm>
              <a:blipFill rotWithShape="0">
                <a:blip r:embed="rId2"/>
                <a:stretch>
                  <a:fillRect l="-1117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726557" y="2967337"/>
            <a:ext cx="6738899" cy="9233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4472C4"/>
                </a:solidFill>
                <a:effectLst>
                  <a:outerShdw dist="38096" dir="2700000">
                    <a:srgbClr val="8FAADC"/>
                  </a:outerShdw>
                </a:effectLst>
                <a:uFillTx/>
                <a:latin typeface="Calibri"/>
                <a:ea typeface=""/>
                <a:cs typeface=""/>
              </a:rPr>
              <a:t>Thank you for listening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Operations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/>
                  <a:t>The columns are denoted by </a:t>
                </a:r>
                <a:r>
                  <a:rPr lang="en-US" b="1"/>
                  <a:t>a</a:t>
                </a:r>
                <a:r>
                  <a:rPr lang="en-US" baseline="-25000"/>
                  <a:t>1</a:t>
                </a:r>
                <a:r>
                  <a:rPr lang="en-US"/>
                  <a:t>, …, </a:t>
                </a:r>
                <a:r>
                  <a:rPr lang="en-US" b="1"/>
                  <a:t>a</a:t>
                </a:r>
                <a:r>
                  <a:rPr lang="en-US" i="1" baseline="-25000"/>
                  <a:t>n</a:t>
                </a:r>
                <a:r>
                  <a:rPr lang="en-US"/>
                  <a:t>, and the matrix </a:t>
                </a:r>
                <a:r>
                  <a:rPr lang="en-US" i="1"/>
                  <a:t>A</a:t>
                </a:r>
                <a:r>
                  <a:rPr lang="en-US"/>
                  <a:t> is written as</a:t>
                </a:r>
              </a:p>
              <a:p>
                <a:pPr marL="0" lvl="0" indent="0">
                  <a:buNone/>
                </a:pPr>
                <a:r>
                  <a:rPr lang="en-US"/>
                  <a:t>               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  …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/>
              </a:p>
              <a:p>
                <a:pPr lvl="0"/>
                <a:r>
                  <a:rPr lang="en-US"/>
                  <a:t>The </a:t>
                </a:r>
                <a:r>
                  <a:rPr lang="en-US" b="1"/>
                  <a:t>diagonal entries</a:t>
                </a:r>
                <a:r>
                  <a:rPr lang="en-US"/>
                  <a:t> in an                 matrix   are a</a:t>
                </a:r>
                <a:r>
                  <a:rPr lang="en-US" baseline="-25000"/>
                  <a:t>11</a:t>
                </a:r>
                <a:r>
                  <a:rPr lang="en-US"/>
                  <a:t>, a</a:t>
                </a:r>
                <a:r>
                  <a:rPr lang="en-US" baseline="-25000"/>
                  <a:t>22</a:t>
                </a:r>
                <a:r>
                  <a:rPr lang="en-US"/>
                  <a:t>, a</a:t>
                </a:r>
                <a:r>
                  <a:rPr lang="en-US" baseline="-25000"/>
                  <a:t>33</a:t>
                </a:r>
                <a:r>
                  <a:rPr lang="en-US"/>
                  <a:t>, …, and they form the </a:t>
                </a:r>
                <a:r>
                  <a:rPr lang="en-US" b="1"/>
                  <a:t>main diagonal</a:t>
                </a:r>
                <a:r>
                  <a:rPr lang="en-US"/>
                  <a:t> of </a:t>
                </a:r>
                <a:r>
                  <a:rPr lang="en-US" i="1"/>
                  <a:t>A</a:t>
                </a:r>
                <a:r>
                  <a:rPr lang="en-US"/>
                  <a:t>. </a:t>
                </a:r>
              </a:p>
              <a:p>
                <a:pPr lvl="0"/>
                <a:r>
                  <a:rPr lang="en-US"/>
                  <a:t>A </a:t>
                </a:r>
                <a:r>
                  <a:rPr lang="en-US" b="1"/>
                  <a:t>diagonal matrix</a:t>
                </a:r>
                <a:r>
                  <a:rPr lang="en-US"/>
                  <a:t> is a square           matrix whose nondiagonal entries are zero.</a:t>
                </a:r>
              </a:p>
              <a:p>
                <a:pPr lvl="0"/>
                <a:r>
                  <a:rPr lang="en-US"/>
                  <a:t>An example is the             identity matrix, </a:t>
                </a:r>
                <a:r>
                  <a:rPr lang="en-US" i="1"/>
                  <a:t>I</a:t>
                </a:r>
                <a:r>
                  <a:rPr lang="en-US" i="1" baseline="-25000"/>
                  <a:t>n</a:t>
                </a:r>
                <a:r>
                  <a:rPr lang="en-US"/>
                  <a:t>.</a:t>
                </a:r>
              </a:p>
              <a:p>
                <a:pPr lvl="0"/>
                <a:endParaRPr lang="en-US"/>
              </a:p>
              <a:p>
                <a:pPr lvl="0"/>
                <a:r>
                  <a:rPr lang="en-US"/>
                  <a:t>An           matrix whose entries are all zero is a </a:t>
                </a:r>
                <a:r>
                  <a:rPr lang="en-US" b="1"/>
                  <a:t>zero matrix</a:t>
                </a:r>
                <a:r>
                  <a:rPr lang="en-US"/>
                  <a:t> and is written as 0.</a:t>
                </a:r>
              </a:p>
              <a:p>
                <a:pPr lvl="0"/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9" t="-2192" r="-4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 txBox="1"/>
          <p:nvPr/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            </a:t>
            </a:r>
            <a:fld id="{90F8644C-07FE-4F4D-BC19-270773916C9D}" type="datetime1">
              <a: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05/01/2022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Lecture 3: Matrix Algebra</a:t>
            </a: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1</a:t>
            </a: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/>
              <a:ea typeface=""/>
              <a:cs typeface=""/>
            </a:endParaRPr>
          </a:p>
        </p:txBody>
      </p:sp>
      <p:graphicFrame>
        <p:nvGraphicFramePr>
          <p:cNvPr id="7" name="Object 6"/>
          <p:cNvGraphicFramePr/>
          <p:nvPr/>
        </p:nvGraphicFramePr>
        <p:xfrm>
          <a:off x="4634252" y="2146544"/>
          <a:ext cx="1371600" cy="60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1434477" imgH="634725" progId="Equation.DSMT4">
                  <p:embed/>
                </p:oleObj>
              </mc:Choice>
              <mc:Fallback>
                <p:oleObj name="Equation" r:id="rId4" imgW="1434477" imgH="6347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4252" y="2146544"/>
                        <a:ext cx="1371600" cy="60642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5142247" y="3228974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6" imgW="863225" imgH="253890" progId="Equation.DSMT4">
                  <p:embed/>
                </p:oleObj>
              </mc:Choice>
              <mc:Fallback>
                <p:oleObj name="Equation" r:id="rId6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2247" y="3228974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3453679" y="4142350"/>
          <a:ext cx="774697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8" imgW="774364" imgH="253890" progId="Equation.DSMT4">
                  <p:embed/>
                </p:oleObj>
              </mc:Choice>
              <mc:Fallback>
                <p:oleObj name="Equation" r:id="rId8" imgW="774364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53679" y="4142350"/>
                        <a:ext cx="774697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/>
          <p:nvPr/>
        </p:nvGraphicFramePr>
        <p:xfrm>
          <a:off x="1202024" y="5118454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10" imgW="863225" imgH="253890" progId="Equation.DSMT4">
                  <p:embed/>
                </p:oleObj>
              </mc:Choice>
              <mc:Fallback>
                <p:oleObj name="Equation" r:id="rId10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2024" y="5118454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SUMS AND SCALAR MULTIPLES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If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are            matrices, then the </a:t>
            </a:r>
            <a:r>
              <a:rPr lang="en-US" b="1"/>
              <a:t>sum</a:t>
            </a:r>
            <a:r>
              <a:rPr lang="en-US"/>
              <a:t>            is the            matrix whose columns are the sums of the corresponding columns in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.</a:t>
            </a:r>
          </a:p>
          <a:p>
            <a:pPr lvl="0"/>
            <a:r>
              <a:rPr lang="en-US"/>
              <a:t>The sum             is defined only when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are the same size.</a:t>
            </a:r>
          </a:p>
          <a:p>
            <a:pPr lvl="0"/>
            <a:endParaRPr lang="en-US"/>
          </a:p>
          <a:p>
            <a:pPr lvl="0"/>
            <a:r>
              <a:rPr lang="en-US" b="1"/>
              <a:t>Example 1</a:t>
            </a:r>
            <a:r>
              <a:rPr lang="en-US"/>
              <a:t>: Let                                                                 and                         </a:t>
            </a:r>
          </a:p>
          <a:p>
            <a:pPr marL="0" lvl="0" indent="0">
              <a:buNone/>
            </a:pPr>
            <a:r>
              <a:rPr lang="en-US"/>
              <a:t> </a:t>
            </a:r>
          </a:p>
          <a:p>
            <a:pPr marL="0" lvl="0" indent="0">
              <a:buNone/>
            </a:pPr>
            <a:r>
              <a:rPr lang="en-US"/>
              <a:t>Find                   and   </a:t>
            </a:r>
            <a:endParaRPr lang="en-GB"/>
          </a:p>
        </p:txBody>
      </p:sp>
      <p:sp>
        <p:nvSpPr>
          <p:cNvPr id="4" name="Date Placeholder 3"/>
          <p:cNvSpPr txBox="1"/>
          <p:nvPr/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            </a:t>
            </a:r>
            <a:fld id="{108430EC-DCD6-4DB4-AAEC-D74ADEA0FBD5}" type="datetime1">
              <a: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05/01/2022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Lecture 3: Matrix Algebra</a:t>
            </a: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1</a:t>
            </a: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/>
              <a:ea typeface=""/>
              <a:cs typeface=""/>
            </a:endParaRPr>
          </a:p>
        </p:txBody>
      </p:sp>
      <p:graphicFrame>
        <p:nvGraphicFramePr>
          <p:cNvPr id="7" name="Object 5"/>
          <p:cNvGraphicFramePr/>
          <p:nvPr/>
        </p:nvGraphicFramePr>
        <p:xfrm>
          <a:off x="2717797" y="1293610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" imgW="863225" imgH="253890" progId="Equation.DSMT4">
                  <p:embed/>
                </p:oleObj>
              </mc:Choice>
              <mc:Fallback>
                <p:oleObj name="Equation" r:id="rId3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7797" y="1293610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/>
          <p:nvPr/>
        </p:nvGraphicFramePr>
        <p:xfrm>
          <a:off x="7008793" y="1217413"/>
          <a:ext cx="939802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5" imgW="939392" imgH="330057" progId="Equation.DSMT4">
                  <p:embed/>
                </p:oleObj>
              </mc:Choice>
              <mc:Fallback>
                <p:oleObj name="Equation" r:id="rId5" imgW="939392" imgH="3300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8793" y="1217413"/>
                        <a:ext cx="939802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/>
          <p:nvPr/>
        </p:nvGraphicFramePr>
        <p:xfrm>
          <a:off x="8897514" y="1293610"/>
          <a:ext cx="863595" cy="25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7" imgW="863225" imgH="253890" progId="Equation.DSMT4">
                  <p:embed/>
                </p:oleObj>
              </mc:Choice>
              <mc:Fallback>
                <p:oleObj name="Equation" r:id="rId7" imgW="863225" imgH="2538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7514" y="1293610"/>
                        <a:ext cx="863595" cy="254002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/>
          <p:nvPr/>
        </p:nvGraphicFramePr>
        <p:xfrm>
          <a:off x="2074032" y="2129665"/>
          <a:ext cx="939802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8" imgW="939392" imgH="330057" progId="Equation.DSMT4">
                  <p:embed/>
                </p:oleObj>
              </mc:Choice>
              <mc:Fallback>
                <p:oleObj name="Equation" r:id="rId8" imgW="939392" imgH="3300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4032" y="2129665"/>
                        <a:ext cx="939802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/>
          <p:nvPr/>
        </p:nvGraphicFramePr>
        <p:xfrm>
          <a:off x="3327401" y="2835142"/>
          <a:ext cx="528320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9" imgW="5283200" imgH="1143000" progId="Equation.DSMT4">
                  <p:embed/>
                </p:oleObj>
              </mc:Choice>
              <mc:Fallback>
                <p:oleObj name="Equation" r:id="rId9" imgW="52832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27401" y="2835142"/>
                        <a:ext cx="5283202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/>
          <p:nvPr/>
        </p:nvGraphicFramePr>
        <p:xfrm>
          <a:off x="9447233" y="2719288"/>
          <a:ext cx="208280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11" imgW="2082800" imgH="1143000" progId="Equation.DSMT4">
                  <p:embed/>
                </p:oleObj>
              </mc:Choice>
              <mc:Fallback>
                <p:oleObj name="Equation" r:id="rId11" imgW="20828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7233" y="2719288"/>
                        <a:ext cx="2082802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/>
          <p:nvPr/>
        </p:nvGraphicFramePr>
        <p:xfrm>
          <a:off x="1604131" y="4153314"/>
          <a:ext cx="939802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13" imgW="939392" imgH="330057" progId="Equation.DSMT4">
                  <p:embed/>
                </p:oleObj>
              </mc:Choice>
              <mc:Fallback>
                <p:oleObj name="Equation" r:id="rId13" imgW="939392" imgH="3300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04131" y="4153314"/>
                        <a:ext cx="939802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/>
          <p:nvPr/>
        </p:nvGraphicFramePr>
        <p:xfrm>
          <a:off x="3841659" y="4153314"/>
          <a:ext cx="95250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15" imgW="952087" imgH="342751" progId="Equation.DSMT4">
                  <p:embed/>
                </p:oleObj>
              </mc:Choice>
              <mc:Fallback>
                <p:oleObj name="Equation" r:id="rId15" imgW="952087" imgH="342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41659" y="4153314"/>
                        <a:ext cx="952503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SUMS AND SCALAR MULTIPLES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85235" y="1339403"/>
            <a:ext cx="11019827" cy="5016947"/>
          </a:xfrm>
        </p:spPr>
        <p:txBody>
          <a:bodyPr/>
          <a:lstStyle/>
          <a:p>
            <a:pPr marL="0" lvl="0" indent="0">
              <a:lnSpc>
                <a:spcPct val="80000"/>
              </a:lnSpc>
              <a:buNone/>
            </a:pPr>
            <a:r>
              <a:rPr lang="en-US" sz="2600" b="1" dirty="0"/>
              <a:t>Solution: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sz="2600" b="1" dirty="0"/>
          </a:p>
          <a:p>
            <a:pPr marL="609603" lvl="0" indent="-609603">
              <a:lnSpc>
                <a:spcPct val="70000"/>
              </a:lnSpc>
            </a:pPr>
            <a:r>
              <a:rPr lang="en-US" sz="2600" b="1" dirty="0"/>
              <a:t>                                 but             </a:t>
            </a:r>
            <a:r>
              <a:rPr lang="en-US" sz="2600" dirty="0"/>
              <a:t>is not defined because </a:t>
            </a:r>
            <a:r>
              <a:rPr lang="en-US" sz="2600" i="1" dirty="0"/>
              <a:t>A</a:t>
            </a:r>
            <a:r>
              <a:rPr lang="en-US" sz="2600" dirty="0"/>
              <a:t> and </a:t>
            </a:r>
            <a:r>
              <a:rPr lang="en-US" sz="2600" i="1" dirty="0"/>
              <a:t>C</a:t>
            </a:r>
            <a:r>
              <a:rPr lang="en-US" sz="2600" dirty="0"/>
              <a:t> have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2600" dirty="0"/>
          </a:p>
          <a:p>
            <a:pPr marL="0" lvl="0" indent="0">
              <a:lnSpc>
                <a:spcPct val="70000"/>
              </a:lnSpc>
              <a:buNone/>
            </a:pPr>
            <a:r>
              <a:rPr lang="en-US" sz="2600" dirty="0"/>
              <a:t> different sizes.</a:t>
            </a:r>
          </a:p>
          <a:p>
            <a:pPr lvl="0">
              <a:lnSpc>
                <a:spcPct val="70000"/>
              </a:lnSpc>
            </a:pPr>
            <a:endParaRPr lang="en-US" sz="2600" dirty="0"/>
          </a:p>
          <a:p>
            <a:pPr lvl="0">
              <a:lnSpc>
                <a:spcPct val="70000"/>
              </a:lnSpc>
            </a:pPr>
            <a:r>
              <a:rPr lang="en-US" sz="2600" dirty="0"/>
              <a:t>If </a:t>
            </a:r>
            <a:r>
              <a:rPr lang="en-US" sz="2600" i="1" dirty="0"/>
              <a:t>r</a:t>
            </a:r>
            <a:r>
              <a:rPr lang="en-US" sz="2600" dirty="0"/>
              <a:t> is a scalar and </a:t>
            </a:r>
            <a:r>
              <a:rPr lang="en-US" sz="2600" i="1" dirty="0"/>
              <a:t>A</a:t>
            </a:r>
            <a:r>
              <a:rPr lang="en-US" sz="2600" dirty="0"/>
              <a:t> is a matrix, then the </a:t>
            </a:r>
            <a:r>
              <a:rPr lang="en-US" sz="2600" b="1" dirty="0"/>
              <a:t>scalar multiple</a:t>
            </a:r>
            <a:r>
              <a:rPr lang="en-US" sz="2600" dirty="0"/>
              <a:t> </a:t>
            </a:r>
            <a:r>
              <a:rPr lang="en-US" sz="2600" i="1" dirty="0" err="1"/>
              <a:t>rA</a:t>
            </a:r>
            <a:r>
              <a:rPr lang="en-US" sz="2600" dirty="0"/>
              <a:t> is the matrix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600" dirty="0"/>
              <a:t>whose columns are </a:t>
            </a:r>
            <a:r>
              <a:rPr lang="en-US" sz="2600" i="1" dirty="0"/>
              <a:t>r</a:t>
            </a:r>
            <a:r>
              <a:rPr lang="en-US" sz="2600" dirty="0"/>
              <a:t> times the corresponding columns in </a:t>
            </a:r>
            <a:r>
              <a:rPr lang="en-US" sz="2600" i="1" dirty="0"/>
              <a:t>A</a:t>
            </a:r>
            <a:r>
              <a:rPr lang="en-US" sz="2600" dirty="0"/>
              <a:t>.</a:t>
            </a:r>
          </a:p>
          <a:p>
            <a:pPr lvl="0">
              <a:lnSpc>
                <a:spcPct val="70000"/>
              </a:lnSpc>
            </a:pPr>
            <a:endParaRPr lang="en-US" sz="2600" dirty="0"/>
          </a:p>
          <a:p>
            <a:pPr marL="0" lvl="0" indent="0">
              <a:lnSpc>
                <a:spcPct val="80000"/>
              </a:lnSpc>
              <a:buNone/>
            </a:pPr>
            <a:endParaRPr lang="en-US" sz="2600" b="1" dirty="0"/>
          </a:p>
          <a:p>
            <a:pPr marL="0" lvl="0" indent="0">
              <a:lnSpc>
                <a:spcPct val="80000"/>
              </a:lnSpc>
              <a:buNone/>
            </a:pPr>
            <a:endParaRPr lang="en-US" sz="2600" b="1" dirty="0"/>
          </a:p>
          <a:p>
            <a:pPr marL="0" lvl="0" indent="0">
              <a:lnSpc>
                <a:spcPct val="80000"/>
              </a:lnSpc>
              <a:buNone/>
            </a:pPr>
            <a:r>
              <a:rPr lang="en-US" sz="2600" b="1" dirty="0"/>
              <a:t>                                                                 </a:t>
            </a:r>
            <a:endParaRPr lang="en-GB" sz="2600" b="1" dirty="0"/>
          </a:p>
        </p:txBody>
      </p:sp>
      <p:sp>
        <p:nvSpPr>
          <p:cNvPr id="4" name="Date Placeholder 3"/>
          <p:cNvSpPr txBox="1"/>
          <p:nvPr/>
        </p:nvSpPr>
        <p:spPr>
          <a:xfrm>
            <a:off x="0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            </a:t>
            </a:r>
            <a:fld id="{FD383D6F-B6B0-4814-9AD1-DF772F9451D0}" type="datetime1">
              <a:rPr lang="en-GB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05/01/2022</a:t>
            </a:fld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3581403" y="6356351"/>
            <a:ext cx="5029200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Lecture 3: Matrix Algebra</a:t>
            </a:r>
            <a:endParaRPr lang="en-GB" sz="1400" b="0" i="0" u="none" strike="noStrike" kern="1200" cap="none" spc="0" baseline="0">
              <a:solidFill>
                <a:srgbClr val="FFFFFF"/>
              </a:solidFill>
              <a:uFillTx/>
              <a:latin typeface="Times New Roman"/>
              <a:ea typeface=""/>
              <a:cs typeface=""/>
            </a:endParaRPr>
          </a:p>
        </p:txBody>
      </p:sp>
      <p:sp>
        <p:nvSpPr>
          <p:cNvPr id="6" name="Slide Number Placeholder 5"/>
          <p:cNvSpPr txBox="1"/>
          <p:nvPr/>
        </p:nvSpPr>
        <p:spPr>
          <a:xfrm>
            <a:off x="8610603" y="6356351"/>
            <a:ext cx="3581403" cy="501648"/>
          </a:xfrm>
          <a:prstGeom prst="rect">
            <a:avLst/>
          </a:prstGeom>
          <a:solidFill>
            <a:srgbClr val="7030A0"/>
          </a:solidFill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ea typeface=""/>
                <a:cs typeface=""/>
              </a:rPr>
              <a:t>1</a:t>
            </a: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Times New Roman"/>
                <a:ea typeface=""/>
                <a:cs typeface=""/>
              </a:rPr>
              <a:t>    </a:t>
            </a: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Times New Roman"/>
              <a:ea typeface=""/>
              <a:cs typeface=""/>
            </a:endParaRPr>
          </a:p>
        </p:txBody>
      </p:sp>
      <p:graphicFrame>
        <p:nvGraphicFramePr>
          <p:cNvPr id="7" name="Object 4"/>
          <p:cNvGraphicFramePr/>
          <p:nvPr/>
        </p:nvGraphicFramePr>
        <p:xfrm>
          <a:off x="739466" y="1961927"/>
          <a:ext cx="304799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3048000" imgH="1143000" progId="Equation.DSMT4">
                  <p:embed/>
                </p:oleObj>
              </mc:Choice>
              <mc:Fallback>
                <p:oleObj name="Equation" r:id="rId3" imgW="3048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466" y="1961927"/>
                        <a:ext cx="3047996" cy="11430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4436467" y="2190527"/>
          <a:ext cx="95250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952087" imgH="342751" progId="Equation.DSMT4">
                  <p:embed/>
                </p:oleObj>
              </mc:Choice>
              <mc:Fallback>
                <p:oleObj name="Equation" r:id="rId5" imgW="952087" imgH="3427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6467" y="2190527"/>
                        <a:ext cx="952503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SUMS AND SCALAR MULTIPLES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41694" y="1201000"/>
            <a:ext cx="10645252" cy="4975963"/>
          </a:xfrm>
        </p:spPr>
        <p:txBody>
          <a:bodyPr/>
          <a:lstStyle/>
          <a:p>
            <a:pPr marL="609603" lvl="0" indent="-609603">
              <a:lnSpc>
                <a:spcPct val="80000"/>
              </a:lnSpc>
            </a:pPr>
            <a:r>
              <a:rPr lang="en-US" b="1">
                <a:solidFill>
                  <a:srgbClr val="7030A0"/>
                </a:solidFill>
              </a:rPr>
              <a:t>Theorem 1</a:t>
            </a:r>
            <a:r>
              <a:rPr lang="en-US" b="1"/>
              <a:t>:</a:t>
            </a:r>
            <a:r>
              <a:rPr lang="en-US"/>
              <a:t> Let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, and </a:t>
            </a:r>
            <a:r>
              <a:rPr lang="en-US" i="1"/>
              <a:t>C</a:t>
            </a:r>
            <a:r>
              <a:rPr lang="en-US"/>
              <a:t> be matrices of the same size, and let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be scalars.</a:t>
            </a:r>
          </a:p>
          <a:p>
            <a:pPr marL="1371600" lvl="2" indent="-457200">
              <a:lnSpc>
                <a:spcPct val="80000"/>
              </a:lnSpc>
              <a:buFont typeface="Wingdings" pitchFamily="2"/>
              <a:buAutoNum type="alphaLcPeriod"/>
            </a:pPr>
            <a:r>
              <a:rPr lang="en-US" sz="2800"/>
              <a:t>                       </a:t>
            </a:r>
          </a:p>
          <a:p>
            <a:pPr marL="0" lvl="0" indent="0">
              <a:buNone/>
            </a:pPr>
            <a:r>
              <a:rPr lang="en-US"/>
              <a:t>          b.</a:t>
            </a:r>
          </a:p>
          <a:p>
            <a:pPr marL="0" lvl="0" indent="0">
              <a:buNone/>
            </a:pPr>
            <a:r>
              <a:rPr lang="en-US"/>
              <a:t>          c. </a:t>
            </a:r>
          </a:p>
          <a:p>
            <a:pPr marL="0" lvl="0" indent="0">
              <a:buNone/>
            </a:pPr>
            <a:r>
              <a:rPr lang="en-US"/>
              <a:t>          d.  </a:t>
            </a:r>
          </a:p>
          <a:p>
            <a:pPr marL="0" lvl="0" indent="0">
              <a:buNone/>
            </a:pPr>
            <a:r>
              <a:rPr lang="en-US"/>
              <a:t>          e.   </a:t>
            </a:r>
          </a:p>
          <a:p>
            <a:pPr marL="0" lvl="0" indent="0">
              <a:buNone/>
            </a:pPr>
            <a:r>
              <a:rPr lang="en-US"/>
              <a:t>          f.     </a:t>
            </a:r>
            <a:endParaRPr lang="en-GB"/>
          </a:p>
        </p:txBody>
      </p:sp>
      <p:graphicFrame>
        <p:nvGraphicFramePr>
          <p:cNvPr id="4" name="Object 6"/>
          <p:cNvGraphicFramePr/>
          <p:nvPr/>
        </p:nvGraphicFramePr>
        <p:xfrm>
          <a:off x="2612413" y="1968502"/>
          <a:ext cx="2247896" cy="3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3" imgW="2247900" imgH="330200" progId="Equation.DSMT4">
                  <p:embed/>
                </p:oleObj>
              </mc:Choice>
              <mc:Fallback>
                <p:oleObj name="Equation" r:id="rId3" imgW="2247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2413" y="1968502"/>
                        <a:ext cx="2247896" cy="330198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2612413" y="2420206"/>
          <a:ext cx="4114800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5" imgW="4114800" imgH="431800" progId="Equation.DSMT4">
                  <p:embed/>
                </p:oleObj>
              </mc:Choice>
              <mc:Fallback>
                <p:oleObj name="Equation" r:id="rId5" imgW="4114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2413" y="2420206"/>
                        <a:ext cx="4114800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2612413" y="2973519"/>
          <a:ext cx="1536704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7" imgW="1536700" imgH="342900" progId="Equation.DSMT4">
                  <p:embed/>
                </p:oleObj>
              </mc:Choice>
              <mc:Fallback>
                <p:oleObj name="Equation" r:id="rId7" imgW="1536700" imgH="34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2413" y="2973519"/>
                        <a:ext cx="1536704" cy="342900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2612413" y="3437924"/>
          <a:ext cx="2997202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9" imgW="2997200" imgH="431800" progId="Equation.DSMT4">
                  <p:embed/>
                </p:oleObj>
              </mc:Choice>
              <mc:Fallback>
                <p:oleObj name="Equation" r:id="rId9" imgW="29972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2413" y="3437924"/>
                        <a:ext cx="2997202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2612413" y="3991227"/>
          <a:ext cx="2882902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11" imgW="2882900" imgH="431800" progId="Equation.DSMT4">
                  <p:embed/>
                </p:oleObj>
              </mc:Choice>
              <mc:Fallback>
                <p:oleObj name="Equation" r:id="rId11" imgW="2882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2413" y="3991227"/>
                        <a:ext cx="2882902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2612413" y="4509089"/>
          <a:ext cx="2197102" cy="4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13" imgW="2197100" imgH="431800" progId="Equation.DSMT4">
                  <p:embed/>
                </p:oleObj>
              </mc:Choice>
              <mc:Fallback>
                <p:oleObj name="Equation" r:id="rId13" imgW="21971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12413" y="4509089"/>
                        <a:ext cx="2197102" cy="431797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MATRIX MULTIPLICATION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When a matrix </a:t>
            </a:r>
            <a:r>
              <a:rPr lang="en-US" i="1"/>
              <a:t>B</a:t>
            </a:r>
            <a:r>
              <a:rPr lang="en-US"/>
              <a:t> multiplies a vector </a:t>
            </a:r>
            <a:r>
              <a:rPr lang="en-US" b="1"/>
              <a:t>x</a:t>
            </a:r>
            <a:r>
              <a:rPr lang="en-US"/>
              <a:t>, it transforms </a:t>
            </a:r>
            <a:r>
              <a:rPr lang="en-US" b="1"/>
              <a:t>x</a:t>
            </a:r>
            <a:r>
              <a:rPr lang="en-US"/>
              <a:t> into the vector </a:t>
            </a:r>
            <a:r>
              <a:rPr lang="en-US" i="1"/>
              <a:t>B</a:t>
            </a:r>
            <a:r>
              <a:rPr lang="en-US" b="1"/>
              <a:t>x</a:t>
            </a:r>
            <a:r>
              <a:rPr lang="en-US"/>
              <a:t>.</a:t>
            </a:r>
          </a:p>
          <a:p>
            <a:pPr lvl="0"/>
            <a:r>
              <a:rPr lang="en-US"/>
              <a:t>If this vector is then multiplied in turn by a matrix </a:t>
            </a:r>
            <a:r>
              <a:rPr lang="en-US" i="1"/>
              <a:t>A</a:t>
            </a:r>
            <a:r>
              <a:rPr lang="en-US"/>
              <a:t>, the resulting vector is </a:t>
            </a: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 b="1"/>
              <a:t>x</a:t>
            </a:r>
            <a:r>
              <a:rPr lang="en-US"/>
              <a:t>). See the Fig. 2 below.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Thus </a:t>
            </a:r>
            <a:r>
              <a:rPr lang="en-US" i="1"/>
              <a:t>A 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 b="1"/>
              <a:t>x</a:t>
            </a:r>
            <a:r>
              <a:rPr lang="en-US"/>
              <a:t>) is produced from x by a </a:t>
            </a:r>
            <a:r>
              <a:rPr lang="en-US" i="1"/>
              <a:t>composition of mappings</a:t>
            </a:r>
            <a:r>
              <a:rPr lang="en-US">
                <a:cs typeface="Times New Roman" pitchFamily="18"/>
              </a:rPr>
              <a:t>—the linear transformations.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4" name="Picture 4" descr="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66893" y="2862273"/>
            <a:ext cx="8458200" cy="205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2316</Words>
  <Application>Microsoft Office PowerPoint</Application>
  <PresentationFormat>Widescreen</PresentationFormat>
  <Paragraphs>328</Paragraphs>
  <Slides>45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         FACULTY OF INFORMATION TECHNOLOGY</vt:lpstr>
      <vt:lpstr>Content</vt:lpstr>
      <vt:lpstr>PowerPoint Presentation</vt:lpstr>
      <vt:lpstr>Matrix operations</vt:lpstr>
      <vt:lpstr>Matrix Operations</vt:lpstr>
      <vt:lpstr>SUMS AND SCALAR MULTIPLES</vt:lpstr>
      <vt:lpstr>SUMS AND SCALAR MULTIPLES</vt:lpstr>
      <vt:lpstr>SUMS AND SCALAR MULTIPLES</vt:lpstr>
      <vt:lpstr>MATRIX MULTIPLICATION</vt:lpstr>
      <vt:lpstr>MATRIX MULTIPLICATION</vt:lpstr>
      <vt:lpstr>MATRIX MULTIPLICATION</vt:lpstr>
      <vt:lpstr>MATRIX MULTIPLICATION</vt:lpstr>
      <vt:lpstr>Matrix multiplication</vt:lpstr>
      <vt:lpstr>PROPERTIES OF MATRIX MULTIPLICATION</vt:lpstr>
      <vt:lpstr>PROPERTIES OF MATRIX MULTIPLICATION</vt:lpstr>
      <vt:lpstr>POWERS OF A MATRIX</vt:lpstr>
      <vt:lpstr>THE TRANSPOSE OF A MATRIX</vt:lpstr>
      <vt:lpstr>PowerPoint Presentation</vt:lpstr>
      <vt:lpstr>MATRIX OPERATIONS</vt:lpstr>
      <vt:lpstr>MATRIX OPERATIONS</vt:lpstr>
      <vt:lpstr>MATRIX OPERATIONS</vt:lpstr>
      <vt:lpstr>MATRIX OPERATIONS</vt:lpstr>
      <vt:lpstr>ALGORITHM FOR FINDING A-1</vt:lpstr>
      <vt:lpstr>ALGORITHM FOR FINDING A-1</vt:lpstr>
      <vt:lpstr>ALGORITHM FOR FINDING A-1</vt:lpstr>
      <vt:lpstr>PowerPoint Presentation</vt:lpstr>
      <vt:lpstr>THE INVERTIBLE MATRIX THEOREM</vt:lpstr>
      <vt:lpstr>THE INVERTIBLE MATRIX THEOREM</vt:lpstr>
      <vt:lpstr>THE INVERTIBLE MATRIX THEOREM</vt:lpstr>
      <vt:lpstr>THE INVERTIBLE MATRIX THEOREM</vt:lpstr>
      <vt:lpstr>THE INVERTIBLE MATRIX THEOREM</vt:lpstr>
      <vt:lpstr>INVERTIBLE LINEAR TRANSFORMATIONS</vt:lpstr>
      <vt:lpstr>INVERTIBLE LINEAR TRANSFORMATIONS</vt:lpstr>
      <vt:lpstr>INVERTIBLE LINEAR TRANSFORMATIONS</vt:lpstr>
      <vt:lpstr>PowerPoint Presentation</vt:lpstr>
      <vt:lpstr>PARTITIONED MATRICES</vt:lpstr>
      <vt:lpstr>ADDITION AND SCALAR MULTIPLICATION</vt:lpstr>
      <vt:lpstr>MULTIPLICATION OF PARTITIONED MATRICES</vt:lpstr>
      <vt:lpstr>MULTIPLICATION OF PARTITIONED MATRICES</vt:lpstr>
      <vt:lpstr>MULTIPLICATION OF PARTITIONED MATRICES</vt:lpstr>
      <vt:lpstr>INVERSES OF PARTIONED MATRICES</vt:lpstr>
      <vt:lpstr>INVERSES OF PARTIONED MATRICES</vt:lpstr>
      <vt:lpstr>INVERSES OF PARTIONED MATRICES</vt:lpstr>
      <vt:lpstr>INVERSES OF PARTIONED MATRICES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HO HIEU</cp:lastModifiedBy>
  <cp:revision>38</cp:revision>
  <dcterms:created xsi:type="dcterms:W3CDTF">2017-09-21T02:29:59Z</dcterms:created>
  <dcterms:modified xsi:type="dcterms:W3CDTF">2022-01-05T10:53:08Z</dcterms:modified>
</cp:coreProperties>
</file>