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6" r:id="rId24"/>
    <p:sldId id="285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7" r:id="rId36"/>
    <p:sldId id="294" r:id="rId37"/>
    <p:sldId id="296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470" y="62"/>
      </p:cViewPr>
      <p:guideLst/>
    </p:cSldViewPr>
  </p:slideViewPr>
  <p:outlineViewPr>
    <p:cViewPr>
      <p:scale>
        <a:sx n="33" d="100"/>
        <a:sy n="33" d="100"/>
      </p:scale>
      <p:origin x="0" y="-2304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4C81CC-FD15-44A5-BBE4-EC47AB56153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593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11/10/2021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Arial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11/10/2021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3 : </a:t>
            </a:r>
            <a:r>
              <a:rPr lang="en-US" sz="16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Fall,2020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kern="0" dirty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4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– Matrix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82" y="1167615"/>
            <a:ext cx="11437031" cy="5009348"/>
          </a:xfrm>
        </p:spPr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Example 1</a:t>
            </a:r>
            <a:r>
              <a:rPr lang="en-US" altLang="en-US" dirty="0">
                <a:cs typeface="Times New Roman" panose="02020603050405020304" pitchFamily="18" charset="0"/>
              </a:rPr>
              <a:t>   It can be verified that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58"/>
          <a:stretch/>
        </p:blipFill>
        <p:spPr>
          <a:xfrm>
            <a:off x="1446664" y="1837005"/>
            <a:ext cx="9048464" cy="207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1570" y="4220927"/>
                <a:ext cx="9539785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Use this factorization of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to solve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Ax=b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0" y="4220927"/>
                <a:ext cx="9539785" cy="1679755"/>
              </a:xfrm>
              <a:prstGeom prst="rect">
                <a:avLst/>
              </a:prstGeom>
              <a:blipFill rotWithShape="0">
                <a:blip r:embed="rId3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16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Then, for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i="1" dirty="0">
                <a:cs typeface="Times New Roman" panose="02020603050405020304" pitchFamily="18" charset="0"/>
              </a:rPr>
              <a:t> = y</a:t>
            </a:r>
            <a:r>
              <a:rPr lang="en-US" altLang="en-US" dirty="0">
                <a:cs typeface="Times New Roman" panose="02020603050405020304" pitchFamily="18" charset="0"/>
              </a:rPr>
              <a:t>, the “backward” phase of row reduction requires 4 divisions, 6 multiplications, and 6 additions.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2197290"/>
            <a:ext cx="9785444" cy="1937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615" y="4573207"/>
            <a:ext cx="10495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Then, for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Ux</a:t>
            </a:r>
            <a:r>
              <a:rPr lang="en-US" altLang="en-US" sz="2800" i="1" dirty="0">
                <a:cs typeface="Times New Roman" panose="02020603050405020304" pitchFamily="18" charset="0"/>
              </a:rPr>
              <a:t> = y</a:t>
            </a:r>
            <a:r>
              <a:rPr lang="en-US" altLang="en-US" sz="2800" dirty="0">
                <a:cs typeface="Times New Roman" panose="02020603050405020304" pitchFamily="18" charset="0"/>
              </a:rPr>
              <a:t>, the “backward” phase of row reduction requires 4 divisions, 6 multiplications, and 6 additions. </a:t>
            </a:r>
          </a:p>
        </p:txBody>
      </p:sp>
    </p:spTree>
    <p:extLst>
      <p:ext uri="{BB962C8B-B14F-4D97-AF65-F5344CB8AC3E}">
        <p14:creationId xmlns:p14="http://schemas.microsoft.com/office/powerpoint/2010/main" val="38064406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1" y="1099376"/>
            <a:ext cx="11437031" cy="5009348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For instance, creating the zeros in column 4 of [</a:t>
            </a:r>
            <a:r>
              <a:rPr lang="en-US" altLang="en-US" i="1" dirty="0">
                <a:cs typeface="Times New Roman" panose="02020603050405020304" pitchFamily="18" charset="0"/>
              </a:rPr>
              <a:t>U   y</a:t>
            </a:r>
            <a:r>
              <a:rPr lang="en-US" altLang="en-US" dirty="0">
                <a:cs typeface="Times New Roman" panose="02020603050405020304" pitchFamily="18" charset="0"/>
              </a:rPr>
              <a:t>] requires 1 division in row 4 and 3 multiplication-addition pairs to add multiples of row 4 to the rows above.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7" y="2729553"/>
            <a:ext cx="10112991" cy="2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66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reduced to an echelon form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using only row replacements that add a multiple of one row to another below it.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In this case, there exist unit lower triangular elementary matrices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,…, </a:t>
                </a:r>
                <a:r>
                  <a:rPr lang="en-US" altLang="en-US" i="1" dirty="0" err="1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 err="1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(3)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en-US" baseline="30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24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91069"/>
            <a:ext cx="12191996" cy="863595"/>
          </a:xfrm>
        </p:spPr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59" y="1167615"/>
                <a:ext cx="11042513" cy="4305137"/>
              </a:xfrm>
            </p:spPr>
            <p:txBody>
              <a:bodyPr/>
              <a:lstStyle/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It can be shown that products and inverses of unit lower triangular matrices are also unit lower triangular. Thus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unit lower triangular.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Note that row operations in equation (3), which reduce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also reduce the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equation (4)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This observation is the key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constructing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59" y="1167615"/>
                <a:ext cx="11042513" cy="4305137"/>
              </a:xfrm>
              <a:blipFill rotWithShape="0">
                <a:blip r:embed="rId2"/>
                <a:stretch>
                  <a:fillRect l="-994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931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endParaRPr lang="en-US" b="1" dirty="0">
              <a:solidFill>
                <a:srgbClr val="077C97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Algorithm for an LU Factorization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A</a:t>
            </a:r>
            <a:r>
              <a:rPr lang="en-US" dirty="0"/>
              <a:t> to an echelon form </a:t>
            </a:r>
            <a:r>
              <a:rPr lang="en-US" i="1" dirty="0"/>
              <a:t>U</a:t>
            </a:r>
            <a:r>
              <a:rPr lang="en-US" dirty="0"/>
              <a:t> by a sequence of row replacement operations, if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entries in </a:t>
            </a:r>
            <a:r>
              <a:rPr lang="en-US" i="1" dirty="0"/>
              <a:t>L</a:t>
            </a:r>
            <a:r>
              <a:rPr lang="en-US" dirty="0"/>
              <a:t> such that the </a:t>
            </a:r>
            <a:r>
              <a:rPr lang="en-US" i="1" dirty="0">
                <a:solidFill>
                  <a:srgbClr val="7030A0"/>
                </a:solidFill>
              </a:rPr>
              <a:t>same sequence of row operations </a:t>
            </a:r>
            <a:r>
              <a:rPr lang="en-US" dirty="0"/>
              <a:t>reduces </a:t>
            </a:r>
            <a:r>
              <a:rPr lang="en-US" i="1" dirty="0"/>
              <a:t>L</a:t>
            </a:r>
            <a:r>
              <a:rPr lang="en-US" dirty="0"/>
              <a:t> to </a:t>
            </a:r>
            <a:r>
              <a:rPr lang="en-US" i="1" dirty="0"/>
              <a:t>I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142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Find an LU factorization of</a:t>
                </a: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Since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four rows,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should be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The first column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first column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divided by the top pivot entry: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223"/>
          <a:stretch/>
        </p:blipFill>
        <p:spPr>
          <a:xfrm>
            <a:off x="3288603" y="1818097"/>
            <a:ext cx="4149352" cy="162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03" y="4780981"/>
            <a:ext cx="3445876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485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Compare the first columns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cs typeface="Times New Roman" panose="02020603050405020304" pitchFamily="18" charset="0"/>
              </a:rPr>
              <a:t>The row operations that create zeros in the first column of A will also create zeros in the first column of L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To make this same correspondence of row operations on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hold for the rest of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, watch a row reduction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to an echelon form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 That is, </a:t>
            </a:r>
            <a:r>
              <a:rPr lang="en-US" altLang="en-US" i="1" dirty="0">
                <a:cs typeface="Times New Roman" panose="02020603050405020304" pitchFamily="18" charset="0"/>
              </a:rPr>
              <a:t>highlight the entries </a:t>
            </a:r>
            <a:r>
              <a:rPr lang="en-US" altLang="en-US" dirty="0">
                <a:cs typeface="Times New Roman" panose="02020603050405020304" pitchFamily="18" charset="0"/>
              </a:rPr>
              <a:t>in each matrix that are used to determine the sequence of row operations that transform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onto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3890963"/>
            <a:ext cx="9485194" cy="27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41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highlighted entries above determine the row reduction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to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 At each pivot column, divide the highlighted entries by the pivot and place the result onto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An easy calculation verifies that this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 satisfy </a:t>
            </a:r>
            <a:r>
              <a:rPr lang="en-US" altLang="en-US" i="1" dirty="0">
                <a:cs typeface="Times New Roman" panose="02020603050405020304" pitchFamily="18" charset="0"/>
              </a:rPr>
              <a:t>LU = A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65" y="2333767"/>
            <a:ext cx="5605327" cy="29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226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0197" y="2967335"/>
                <a:ext cx="7051610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en-US" sz="7200" dirty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7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97" y="2967335"/>
                <a:ext cx="705161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6661" t="-20305" b="-46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145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11/10/2021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4400" kern="0" dirty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Factorizations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4"/>
              <p:cNvSpPr txBox="1"/>
              <p:nvPr/>
            </p:nvSpPr>
            <p:spPr>
              <a:xfrm>
                <a:off x="1602065" y="2546256"/>
                <a:ext cx="9469206" cy="830997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472C4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of</a:t>
                </a:r>
                <a:r>
                  <a:rPr lang="en-US" sz="4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Times New Roman" pitchFamily="18"/>
                  <a:ea typeface=""/>
                  <a:cs typeface="Times New Roman" pitchFamily="18"/>
                </a:endParaRPr>
              </a:p>
            </p:txBody>
          </p:sp>
        </mc:Choice>
        <mc:Fallback xmlns=""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65" y="2546256"/>
                <a:ext cx="946920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2894" t="-17391" b="-35507"/>
                </a:stretch>
              </a:blipFill>
              <a:ln w="12701" cap="flat">
                <a:solidFill>
                  <a:srgbClr val="4472C4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/>
          <p:cNvSpPr txBox="1"/>
          <p:nvPr/>
        </p:nvSpPr>
        <p:spPr>
          <a:xfrm>
            <a:off x="1602065" y="3887937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Dimension</a:t>
            </a:r>
            <a:r>
              <a:rPr lang="en-US" sz="4400" b="0" i="0" u="none" strike="noStrike" kern="1200" cap="none" spc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and Rank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2764" y="1705970"/>
                <a:ext cx="10044752" cy="3684896"/>
              </a:xfrm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endParaRPr lang="en-US" altLang="en-US" sz="2700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: 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subspace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is any set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that has three properties: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3200" b="1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3200" b="1" i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the sum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 + v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and each scalar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764" y="1705970"/>
                <a:ext cx="10044752" cy="3684896"/>
              </a:xfrm>
              <a:blipFill rotWithShape="0">
                <a:blip r:embed="rId3"/>
                <a:stretch>
                  <a:fillRect l="-1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9869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 plane through the origin is the standard way to visualize the subspace in Example 1 on the next slide. See Fig. 1 below: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72" y="2186903"/>
            <a:ext cx="2736051" cy="3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77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If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Span{v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}, then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To verify this statement, note that the zero vector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(because 0v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+ 0v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linear combination of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Now take two arbitrary vectors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say,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and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which shows that u + v is a linear combination of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hence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for any scalar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1340" r="-1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939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Definition: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column space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set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all linear combinations of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4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Determine whether b is in the column space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9525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Solution: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vector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linear combination of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and only if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as 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for some x, that is, if and only if the equation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b has a solution.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Row reducing the augmented matrix [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 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We conclude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b is consistent and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584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null space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set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all solutions of the homogenous equation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0.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12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null space of an m x n matrix A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Equivalently, the set of all solutions of a system Ax = 0 of m homogenous linear equations in n unknowns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Proof: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(because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0 = 0). To show that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satisfies that other two properties required for a subspace, take any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0162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167615"/>
                <a:ext cx="10912839" cy="4768490"/>
              </a:xfrm>
            </p:spPr>
            <p:txBody>
              <a:bodyPr/>
              <a:lstStyle/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That is, suppose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0. Then, by a property of matrix multiplication,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𝐴𝑢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𝐴𝑣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=0+0=0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Thus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satisfies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0, and so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for any scalar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A(c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(0) = 0, which shows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167615"/>
                <a:ext cx="10912839" cy="4768490"/>
              </a:xfrm>
              <a:blipFill rotWithShape="0">
                <a:blip r:embed="rId2"/>
                <a:stretch>
                  <a:fillRect l="-1006" r="-1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9105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A SUBSPACE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4283" y="1167615"/>
                <a:ext cx="10043410" cy="4453696"/>
              </a:xfrm>
            </p:spPr>
            <p:txBody>
              <a:bodyPr/>
              <a:lstStyle/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basis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for a subspace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is a linearly independent set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that spans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 </a:t>
                </a:r>
              </a:p>
              <a:p>
                <a:endParaRPr lang="en-US" altLang="en-US" sz="3200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5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The columns of an invertible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matrix form a basis for all of  because they are linearly independent and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, by the Invertible Matrix Theorem.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4283" y="1167615"/>
                <a:ext cx="10043410" cy="4453696"/>
              </a:xfrm>
              <a:blipFill rotWithShape="0">
                <a:blip r:embed="rId2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7513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A SUBSPACE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One such matrix is the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identity matrix. Its columns are denoted by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. . . ,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</a:t>
                </a:r>
                <a:endParaRPr lang="en-US" alt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. . .  ,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set {e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. . . ,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n}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standard basis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See Fig. 3 on the next slide.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8168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07" y="1424066"/>
            <a:ext cx="6560695" cy="3372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321" y="5354360"/>
            <a:ext cx="10358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77C97"/>
                </a:solidFill>
                <a:cs typeface="Times New Roman" panose="02020603050405020304" pitchFamily="18" charset="0"/>
              </a:rPr>
              <a:t>Theorem 13</a:t>
            </a:r>
            <a:r>
              <a:rPr lang="en-US" altLang="en-US" sz="2800" dirty="0">
                <a:cs typeface="Times New Roman" panose="02020603050405020304" pitchFamily="18" charset="0"/>
              </a:rPr>
              <a:t>: The pivot columns of a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form a basis for the column space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2929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7EF10566-18FE-416F-A599-31FAC156064A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11/10/2021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951" y="2967337"/>
            <a:ext cx="7576113" cy="1015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 Matrix </a:t>
            </a:r>
            <a:r>
              <a:rPr lang="en-US" sz="6000" b="1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Times New Roman"/>
                <a:ea typeface=""/>
                <a:cs typeface=""/>
              </a:rPr>
              <a:t>Factorizations</a:t>
            </a:r>
            <a:endParaRPr lang="en-US" sz="6000" b="1" i="0" u="none" strike="noStrike" kern="1200" cap="none" spc="0" baseline="0" dirty="0">
              <a:solidFill>
                <a:srgbClr val="7030A0"/>
              </a:solidFill>
              <a:effectLst>
                <a:outerShdw dist="38096" dir="2700000">
                  <a:srgbClr val="8FAADC"/>
                </a:outerShdw>
              </a:effectLst>
              <a:uFillTx/>
              <a:latin typeface="Times New Roman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10592" y="2967335"/>
            <a:ext cx="81708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Dimension And Rank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37342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Suppose the set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b="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𝑏𝑝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a basis for a subspace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For each x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coordinates of x relative to the basis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are the weights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b="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the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en-US" b="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en-US" b="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is called the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 vector of x (relative to </a:t>
                </a:r>
                <a14:m>
                  <m:oMath xmlns:m="http://schemas.openxmlformats.org/officeDocument/2006/math">
                    <m:r>
                      <a:rPr lang="en-US" alt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or the </a:t>
                </a:r>
                <a14:m>
                  <m:oMath xmlns:m="http://schemas.openxmlformats.org/officeDocument/2006/math">
                    <m:r>
                      <a:rPr lang="en-US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-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 vector of x.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97410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8000" y="1123651"/>
                <a:ext cx="11437031" cy="520260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>
                    <a:cs typeface="Times New Roman" panose="02020603050405020304" pitchFamily="18" charset="0"/>
                  </a:rPr>
                  <a:t>Example 1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a basis for H =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are linearly independent.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Determine if x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if it is, find the coordinate vector of x relative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If x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then the following vector equation is consistent: </a:t>
                </a:r>
              </a:p>
              <a:p>
                <a:pPr marL="0" indent="0" algn="ctr">
                  <a:buNone/>
                </a:pPr>
                <a:endParaRPr lang="en-US" alt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000" y="1123651"/>
                <a:ext cx="11437031" cy="5202602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07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The scalars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if they exist, are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-coordinates of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Row operations show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dirty="0">
                    <a:cs typeface="Times New Roman" panose="02020603050405020304" pitchFamily="18" charset="0"/>
                  </a:rPr>
                  <a:t>Thus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2,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3 and 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baseline="-25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The basis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determines a “coordinate system” 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which can be visualized by the grid shown in Fig. 1 </a:t>
                </a:r>
              </a:p>
              <a:p>
                <a:pPr marL="0" indent="0" algn="ctr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014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48" y="1603948"/>
            <a:ext cx="7150308" cy="40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325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8" y="1167615"/>
            <a:ext cx="10613037" cy="5009348"/>
          </a:xfrm>
        </p:spPr>
        <p:txBody>
          <a:bodyPr/>
          <a:lstStyle/>
          <a:p>
            <a:endParaRPr lang="en-US" altLang="en-US" b="1" dirty="0"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Definition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dimension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of a nonzero subspace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, denoted by dim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, is the number of vectors in any basis for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. The dimension of the zero subspace {0} is defined to be zero</a:t>
            </a:r>
          </a:p>
          <a:p>
            <a:endParaRPr lang="en-US" altLang="en-US" sz="3200" b="1" dirty="0"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Definition: </a:t>
            </a:r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rank</a:t>
            </a:r>
            <a:r>
              <a:rPr lang="en-US" altLang="en-US" sz="3200" dirty="0">
                <a:cs typeface="Times New Roman" panose="02020603050405020304" pitchFamily="18" charset="0"/>
              </a:rPr>
              <a:t> of a matrix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, denoted by rank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, is the dimension of the column space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51990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59" y="863595"/>
                <a:ext cx="11584172" cy="5994405"/>
              </a:xfrm>
            </p:spPr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3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Determine the rank of the matrix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   A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Reduce A to echelon form: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A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~ …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3 pivot columns, so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3.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59" y="863595"/>
                <a:ext cx="11584172" cy="5994405"/>
              </a:xfrm>
              <a:blipFill rotWithShape="0">
                <a:blip r:embed="rId2"/>
                <a:stretch>
                  <a:fillRect l="-1105" t="-1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6895475" y="5981075"/>
            <a:ext cx="2608289" cy="2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00210" y="5696262"/>
            <a:ext cx="0" cy="3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019738" y="5696262"/>
            <a:ext cx="14990" cy="3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503764" y="5696262"/>
            <a:ext cx="0" cy="28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076" y="5737484"/>
            <a:ext cx="1981463" cy="487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 Pivot columns   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91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endParaRPr lang="en-US" altLang="en-US" b="1" dirty="0">
                  <a:solidFill>
                    <a:srgbClr val="077C97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14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columns, then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dim Nul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15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Any linearly independent set of exactly p elements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automatically a basis for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any set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elements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that spans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automatically a basis for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4522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RANK AND THE INVERTIBLE MATRIX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 Invertible Theorem (continued)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Then the following statements are each equivalent to the statement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invertible matrix.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m. The columns of A form a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n. 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o.  dim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p. 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q.  Nul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{0}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r.  dim Nul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310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1006" y="2967335"/>
            <a:ext cx="81899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288044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44599"/>
            <a:ext cx="10071100" cy="4932363"/>
          </a:xfrm>
        </p:spPr>
        <p:txBody>
          <a:bodyPr/>
          <a:lstStyle/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A </a:t>
            </a:r>
            <a:r>
              <a:rPr lang="en-US" altLang="en-US" b="1" i="1" dirty="0">
                <a:cs typeface="Times New Roman" panose="02020603050405020304" pitchFamily="18" charset="0"/>
              </a:rPr>
              <a:t>factorization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of a matrix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an equation that expresses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as a product of two or more matrices.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Whereas matrix multiplication involves a </a:t>
            </a:r>
            <a:r>
              <a:rPr lang="en-US" altLang="en-US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synthesis</a:t>
            </a:r>
            <a:r>
              <a:rPr lang="en-US" altLang="en-US" dirty="0">
                <a:cs typeface="Times New Roman" panose="02020603050405020304" pitchFamily="18" charset="0"/>
              </a:rPr>
              <a:t> of data (combining the effects of two or more linear transformations into a single matrix), matrix factorization is an </a:t>
            </a:r>
            <a:r>
              <a:rPr lang="en-US" altLang="en-US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analysis</a:t>
            </a:r>
            <a:r>
              <a:rPr lang="en-US" altLang="en-US" dirty="0">
                <a:cs typeface="Times New Roman" panose="02020603050405020304" pitchFamily="18" charset="0"/>
              </a:rPr>
              <a:t> of data.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813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0" y="1167615"/>
                <a:ext cx="10528300" cy="5009348"/>
              </a:xfrm>
            </p:spPr>
            <p:txBody>
              <a:bodyPr/>
              <a:lstStyle/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LU factorization, described on the next few slides, is motivated by the fairly common industrial and business problem of solving a sequence of equations, all with the same coefficient matrix: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 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           (1)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invertible, one could compute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then compute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so on.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1167615"/>
                <a:ext cx="10528300" cy="5009348"/>
              </a:xfrm>
              <a:blipFill rotWithShape="0">
                <a:blip r:embed="rId2"/>
                <a:stretch>
                  <a:fillRect l="-1042" r="-1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510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At first, assume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 that can be row reduced to echelon form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without row interchanges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in the form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= LU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were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lower triangular matrix with 1’s on the diagonal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echelon form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For instance, see Fig. 1 below. Such a factorization is called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an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LU factorization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The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and is called a unit lower triangular matrix.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456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1308100"/>
            <a:ext cx="63373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600" y="4338935"/>
            <a:ext cx="1012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studying how to construct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should look at why they are so useful. When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LU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equation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71212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67615"/>
            <a:ext cx="10883900" cy="4826785"/>
          </a:xfrm>
          <a:noFill/>
        </p:spPr>
        <p:txBody>
          <a:bodyPr>
            <a:normAutofit lnSpcReduction="10000"/>
          </a:bodyPr>
          <a:lstStyle/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Writing </a:t>
            </a:r>
            <a:r>
              <a:rPr lang="en-US" altLang="en-US" i="1" dirty="0">
                <a:cs typeface="Times New Roman" panose="02020603050405020304" pitchFamily="18" charset="0"/>
              </a:rPr>
              <a:t>y</a:t>
            </a:r>
            <a:r>
              <a:rPr lang="en-US" altLang="en-US" dirty="0">
                <a:cs typeface="Times New Roman" panose="02020603050405020304" pitchFamily="18" charset="0"/>
              </a:rPr>
              <a:t> for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dirty="0">
                <a:cs typeface="Times New Roman" panose="02020603050405020304" pitchFamily="18" charset="0"/>
              </a:rPr>
              <a:t>, we can find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by solving the pair of equations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First solve </a:t>
            </a:r>
            <a:r>
              <a:rPr lang="en-US" altLang="en-US" i="1" dirty="0">
                <a:cs typeface="Times New Roman" panose="02020603050405020304" pitchFamily="18" charset="0"/>
              </a:rPr>
              <a:t>Ly = b </a:t>
            </a:r>
            <a:r>
              <a:rPr lang="en-US" altLang="en-US" dirty="0">
                <a:cs typeface="Times New Roman" panose="02020603050405020304" pitchFamily="18" charset="0"/>
              </a:rPr>
              <a:t>for </a:t>
            </a:r>
            <a:r>
              <a:rPr lang="en-US" altLang="en-US" i="1" dirty="0">
                <a:cs typeface="Times New Roman" panose="02020603050405020304" pitchFamily="18" charset="0"/>
              </a:rPr>
              <a:t>y</a:t>
            </a:r>
            <a:r>
              <a:rPr lang="en-US" altLang="en-US" dirty="0">
                <a:cs typeface="Times New Roman" panose="02020603050405020304" pitchFamily="18" charset="0"/>
              </a:rPr>
              <a:t>, and then solve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i="1" dirty="0">
                <a:cs typeface="Times New Roman" panose="02020603050405020304" pitchFamily="18" charset="0"/>
              </a:rPr>
              <a:t> = y </a:t>
            </a:r>
            <a:r>
              <a:rPr lang="en-US" altLang="en-US" dirty="0">
                <a:cs typeface="Times New Roman" panose="02020603050405020304" pitchFamily="18" charset="0"/>
              </a:rPr>
              <a:t>for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. See Fig. 2 on the 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next slide. Each equation is easy to solve because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 are triangular.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                       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25900" y="2610703"/>
            <a:ext cx="2209800" cy="9541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             </a:t>
            </a:r>
            <a:r>
              <a:rPr lang="en-US" sz="2800" i="1" dirty="0">
                <a:latin typeface="+mn-lt"/>
              </a:rPr>
              <a:t>Ly = b</a:t>
            </a:r>
          </a:p>
          <a:p>
            <a:r>
              <a:rPr lang="en-US" sz="2800" i="1" dirty="0">
                <a:latin typeface="+mn-lt"/>
              </a:rPr>
              <a:t>       </a:t>
            </a:r>
            <a:r>
              <a:rPr lang="en-US" sz="2800" i="1" dirty="0" err="1">
                <a:latin typeface="+mn-lt"/>
              </a:rPr>
              <a:t>Ux</a:t>
            </a:r>
            <a:r>
              <a:rPr lang="en-US" sz="2800" i="1" dirty="0">
                <a:latin typeface="+mn-lt"/>
              </a:rPr>
              <a:t> = y</a:t>
            </a:r>
          </a:p>
        </p:txBody>
      </p:sp>
    </p:spTree>
    <p:extLst>
      <p:ext uri="{BB962C8B-B14F-4D97-AF65-F5344CB8AC3E}">
        <p14:creationId xmlns:p14="http://schemas.microsoft.com/office/powerpoint/2010/main" val="35050847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026" y="2060812"/>
            <a:ext cx="9062113" cy="29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87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2183</Words>
  <Application>Microsoft Office PowerPoint</Application>
  <PresentationFormat>Widescreen</PresentationFormat>
  <Paragraphs>207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Office Theme</vt:lpstr>
      <vt:lpstr>         FACULTY OF INFORMATION TECHNOLOGY</vt:lpstr>
      <vt:lpstr>Content</vt:lpstr>
      <vt:lpstr>PowerPoint Presentation</vt:lpstr>
      <vt:lpstr>Matrix Factorizations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  <vt:lpstr>PowerPoint Presentation</vt:lpstr>
      <vt:lpstr>SUBSPACES OF R^n</vt:lpstr>
      <vt:lpstr>SUBSPACES OF R^n</vt:lpstr>
      <vt:lpstr>SUBSPACES OF R^n</vt:lpstr>
      <vt:lpstr>COLUMN SPACE AND NULL SPACE OF A MATRIX</vt:lpstr>
      <vt:lpstr>COLUMN SPACE AND NULL SPACE OF A MATRIX</vt:lpstr>
      <vt:lpstr>COLUMN SPACE AND NULL SPACE OF A MATRIX</vt:lpstr>
      <vt:lpstr>COLUMN SPACE AND NULL SPACE OF A MATRIX</vt:lpstr>
      <vt:lpstr>BASIS FOR A SUBSPACE</vt:lpstr>
      <vt:lpstr>BASIS FOR A SUBSPACE</vt:lpstr>
      <vt:lpstr>PowerPoint Presentation</vt:lpstr>
      <vt:lpstr>PowerPoint Presentation</vt:lpstr>
      <vt:lpstr>COORDINATE SYSTEMS</vt:lpstr>
      <vt:lpstr>COORDINATE SYSTEMS</vt:lpstr>
      <vt:lpstr>COORDINATE SYSTEMS</vt:lpstr>
      <vt:lpstr>COORDINATE SYSTEMS</vt:lpstr>
      <vt:lpstr>THE DIMESION OF A SUBSPACE</vt:lpstr>
      <vt:lpstr>THE DIMESION OF A SUBSPACE</vt:lpstr>
      <vt:lpstr>THE DIMESION OF A SUBSPACE</vt:lpstr>
      <vt:lpstr>RANK AND THE INVERTIBLE MATRIX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HO HIEU</cp:lastModifiedBy>
  <cp:revision>49</cp:revision>
  <dcterms:created xsi:type="dcterms:W3CDTF">2017-09-21T02:29:59Z</dcterms:created>
  <dcterms:modified xsi:type="dcterms:W3CDTF">2021-10-11T07:36:56Z</dcterms:modified>
</cp:coreProperties>
</file>