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60" r:id="rId3"/>
    <p:sldId id="30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6" r:id="rId35"/>
    <p:sldId id="333" r:id="rId36"/>
    <p:sldId id="334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 autoAdjust="0"/>
    <p:restoredTop sz="94685"/>
  </p:normalViewPr>
  <p:slideViewPr>
    <p:cSldViewPr snapToGrid="0">
      <p:cViewPr varScale="1">
        <p:scale>
          <a:sx n="89" d="100"/>
          <a:sy n="89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07/09/2020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Times New Roman" panose="02020603050405020304" pitchFamily="18" charset="0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 dirty="0"/>
              <a:t>        </a:t>
            </a:r>
            <a:r>
              <a:rPr lang="en-GB" sz="4900" dirty="0"/>
              <a:t> </a:t>
            </a:r>
            <a:r>
              <a:rPr lang="en-GB" sz="4000" dirty="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07/09/2020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</a:t>
            </a:r>
            <a:r>
              <a:rPr lang="en-US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5: </a:t>
            </a:r>
            <a:r>
              <a:rPr lang="en-US" sz="1600" kern="0" dirty="0" smtClean="0">
                <a:solidFill>
                  <a:srgbClr val="FFFFFF"/>
                </a:solidFill>
                <a:latin typeface="Times New Roman" pitchFamily="18"/>
                <a:ea typeface=""/>
                <a:cs typeface="Times New Roman" pitchFamily="18"/>
              </a:rPr>
              <a:t>Determinants</a:t>
            </a:r>
            <a:endParaRPr lang="en-GB" sz="1600" b="0" i="0" u="none" strike="noStrike" kern="1200" cap="none" spc="0" baseline="0" dirty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smtClean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Fall,2020</a:t>
            </a:r>
            <a:r>
              <a:rPr lang="en-US" sz="1800" b="0" i="0" u="none" strike="noStrike" kern="1200" cap="none" spc="0" baseline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</a:t>
            </a:r>
            <a:r>
              <a:rPr lang="en-GB" sz="4800" b="1" kern="0" dirty="0">
                <a:solidFill>
                  <a:srgbClr val="7030A0"/>
                </a:solidFill>
                <a:latin typeface="Times New Roman" pitchFamily="18"/>
                <a:ea typeface=""/>
                <a:cs typeface=""/>
              </a:rPr>
              <a:t>5</a:t>
            </a:r>
            <a:r>
              <a:rPr lang="en-GB" sz="4800" b="1" i="0" u="none" strike="noStrike" kern="0" cap="none" spc="0" baseline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–</a:t>
            </a:r>
            <a:r>
              <a:rPr lang="en-GB" sz="4800" b="1" i="0" u="none" strike="noStrike" kern="0" cap="none" spc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Determinants</a:t>
            </a:r>
            <a:endParaRPr lang="en-GB" sz="4800" b="1" i="0" u="none" strike="noStrike" kern="0" cap="none" spc="0" baseline="0" dirty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to Determinants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 smtClean="0">
              <a:solidFill>
                <a:srgbClr val="077C97"/>
              </a:solidFill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Theorem </a:t>
            </a:r>
            <a:r>
              <a:rPr lang="en-US" alt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2:  </a:t>
            </a:r>
            <a:r>
              <a:rPr lang="en-US" altLang="en-US" dirty="0"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is a triangular matrix, then </a:t>
            </a:r>
            <a:r>
              <a:rPr lang="en-US" altLang="en-US" dirty="0" err="1">
                <a:cs typeface="Times New Roman" panose="02020603050405020304" pitchFamily="18" charset="0"/>
              </a:rPr>
              <a:t>det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is the product of the entries on the main diagonal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5976" y="3121926"/>
                <a:ext cx="4809270" cy="1465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sz="36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sz="36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vi-VN" sz="3600" b="0" i="0" smtClean="0">
                          <a:latin typeface="Cambria Math"/>
                        </a:rPr>
                        <m:t>abc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76" y="3121926"/>
                <a:ext cx="4809270" cy="14656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0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05" y="2967335"/>
            <a:ext cx="97460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Properties of Determinants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196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167615"/>
            <a:ext cx="10795379" cy="500934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Theorem 3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cs typeface="Times New Roman" panose="02020603050405020304" pitchFamily="18" charset="0"/>
              </a:rPr>
              <a:t>Let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be a square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matrix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cs typeface="Times New Roman" panose="02020603050405020304" pitchFamily="18" charset="0"/>
              </a:rPr>
              <a:t>If a multiple of one row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is added to another row to produce a matrix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, then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=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cs typeface="Times New Roman" panose="02020603050405020304" pitchFamily="18" charset="0"/>
              </a:rPr>
              <a:t>If two rows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are interchanged to produce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, then 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  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det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= -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cs typeface="Times New Roman" panose="02020603050405020304" pitchFamily="18" charset="0"/>
              </a:rPr>
              <a:t>If one row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 is multiplied by </a:t>
            </a:r>
            <a:r>
              <a:rPr lang="en-US" altLang="en-US" sz="3200" i="1" dirty="0"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cs typeface="Times New Roman" panose="02020603050405020304" pitchFamily="18" charset="0"/>
              </a:rPr>
              <a:t> to produce B, then 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   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det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= </a:t>
            </a:r>
            <a:r>
              <a:rPr lang="en-US" altLang="en-US" sz="3200" i="1" dirty="0"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cs typeface="Times New Roman" panose="02020603050405020304" pitchFamily="18" charset="0"/>
              </a:rPr>
              <a:t> · </a:t>
            </a:r>
            <a:r>
              <a:rPr lang="en-US" altLang="en-US" sz="3200" dirty="0" err="1">
                <a:cs typeface="Times New Roman" panose="02020603050405020304" pitchFamily="18" charset="0"/>
              </a:rPr>
              <a:t>det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812333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1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Compute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The strategy is to reduce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to echelon form and then to use the fact that the determinant of a triangular matrix is the product of the diagonal entries. The first two row replacements in column 1 do not change the determinant: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r="-1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544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An interchange of rows 2 and 3 reverses the sign of the determinant,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47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4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 A square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 if and only if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≠ 0.</a:t>
                </a: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3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Compute det A, where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 Add 2 times row 1 to row 3 to obtain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because the second and third rows of the second matrix are equal.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6805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5: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matrix, then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See Proof in textbook</a:t>
                </a: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6:</a:t>
                </a:r>
                <a:r>
                  <a:rPr lang="en-US" altLang="en-US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matrices, then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 (det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)(det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Verify Theorem 6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03493" y="2292825"/>
            <a:ext cx="600501" cy="34119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696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816" y="1153967"/>
                <a:ext cx="11094363" cy="5009348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=25∙13−20∙14=325−280=45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Since det A = 9 and det B = 5,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(det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𝑑𝑒𝑡𝐵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)=9∙5=45=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det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cs typeface="Times New Roman" panose="02020603050405020304" pitchFamily="18" charset="0"/>
                      </a:rPr>
                      <m:t>AB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816" y="1153967"/>
                <a:ext cx="11094363" cy="5009348"/>
              </a:xfrm>
              <a:blipFill rotWithShape="0">
                <a:blip r:embed="rId2"/>
                <a:stretch>
                  <a:fillRect l="-1099" t="-20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6797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75778" y="2967335"/>
            <a:ext cx="944046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Crammer’s rule, Volume </a:t>
            </a:r>
          </a:p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Linear Transformation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12494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Crammer’s Rule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7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an invertible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matrix. For any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the unique solution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x=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entries given by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den>
                    </m:f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  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 1, 2 , . . . 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         (1) </a:t>
                </a:r>
              </a:p>
              <a:p>
                <a:r>
                  <a:rPr lang="en-US" altLang="en-US" b="1" dirty="0">
                    <a:cs typeface="Times New Roman" panose="02020603050405020304" pitchFamily="18" charset="0"/>
                  </a:rPr>
                  <a:t>Proof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Denote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the columns of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identity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 definition of matrix multiplication shows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𝐼𝑖</m:t>
                      </m:r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1   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 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… 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1   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 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…  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altLang="en-US" i="1" dirty="0"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en-US" baseline="-250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1  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 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  <m:r>
                          <m:rPr>
                            <m:nor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en-US" baseline="-25000" dirty="0"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22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 dirty="0"/>
              <a:t>Content</a:t>
            </a:r>
            <a:endParaRPr lang="en-GB" sz="49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    </a:t>
            </a:r>
          </a:p>
          <a:p>
            <a:pPr marL="0" lvl="0" indent="0">
              <a:buNone/>
            </a:pPr>
            <a:r>
              <a:rPr lang="en-US" dirty="0"/>
              <a:t>              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07/09/2020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</a:t>
            </a:r>
            <a:r>
              <a:rPr lang="en-US" sz="1600" b="0" i="0" u="none" strike="noStrike" kern="1200" cap="none" spc="0" dirty="0" smtClean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5: Determinants</a:t>
            </a:r>
            <a:endParaRPr lang="en-GB" sz="1600" b="0" i="0" u="none" strike="noStrike" kern="1200" cap="none" spc="0" baseline="0" dirty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550737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3915442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kern="0" dirty="0" smtClean="0">
                <a:solidFill>
                  <a:srgbClr val="000000"/>
                </a:solidFill>
                <a:latin typeface="Times New Roman" pitchFamily="18"/>
                <a:ea typeface=""/>
                <a:cs typeface="Times New Roman" pitchFamily="18"/>
              </a:rPr>
              <a:t>Introduction to Determinants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602065" y="2546256"/>
            <a:ext cx="9469206" cy="830997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Determinants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602065" y="3887937"/>
            <a:ext cx="9537896" cy="144655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dirty="0" smtClean="0">
                <a:solidFill>
                  <a:srgbClr val="000000"/>
                </a:solidFill>
                <a:latin typeface="Times New Roman" pitchFamily="18"/>
                <a:ea typeface=""/>
                <a:cs typeface="Times New Roman" pitchFamily="18"/>
              </a:rPr>
              <a:t>Crammer’s Rule, Volume, and Linear Transformations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Crammer’s Rule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By the multiplicative property of determinants,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𝑑𝑒𝑡𝐼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𝑑𝑒𝑡𝐴𝑖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second determinant on the left is simply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Hence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𝑑𝑒𝑡𝐴𝑖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This proves (1) because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 and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≠ 0.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Use Cramer’s rule to solve the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3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80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Crammer’s Rule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View the system as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Using the notation introduced above,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Since 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2, the system has a unique solution. By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Cramer’s rule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24+16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24+30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8572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FORMULA FOR A</a:t>
            </a:r>
            <a:r>
              <a:rPr lang="en-US" altLang="en-US" baseline="30000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8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A be an invertible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𝑎𝑑𝑗𝐴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3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Find the inverse of the matrix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The nine cofactors are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=−7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=−7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91707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FORMULA FOR A</a:t>
            </a:r>
            <a:r>
              <a:rPr lang="en-US" altLang="en-US" baseline="30000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adjugate matrix is the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transpose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of the matrix of cofactors.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𝑎𝑑𝑗𝐴</m:t>
                      </m:r>
                      <m:r>
                        <a:rPr lang="en-US" alt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32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32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3200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We could compute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directly, </a:t>
                </a: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𝑎𝑑𝑗𝐴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=</a:t>
                </a:r>
                <a:r>
                  <a:rPr lang="en-US" altLang="en-US" sz="2400" dirty="0" smtClean="0">
                    <a:cs typeface="Times New Roman" panose="02020603050405020304" pitchFamily="18" charset="0"/>
                  </a:rPr>
                  <a:t>14I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90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FORMULA FOR A</a:t>
            </a:r>
            <a:r>
              <a:rPr lang="en-US" altLang="en-US" baseline="30000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Since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(adj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14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Theorem 8 shows that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14 and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 baseline="16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−1/7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2/7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3/14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5/14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−3/14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3871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6978" y="1167615"/>
                <a:ext cx="10617959" cy="5009348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9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matrix, the area of the parallelogram determined by the columns of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[det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].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matrix, the volume of the parallelepiped determined by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|.</a:t>
                </a:r>
              </a:p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Proof</a:t>
                </a:r>
                <a:r>
                  <a:rPr lang="en-US" altLang="en-US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theorem is obviously true for any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diagonal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𝑎𝑑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𝑎𝑟𝑒𝑎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𝑟𝑒𝑐𝑡𝑎𝑛𝑔𝑙𝑒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See Fig. 1 on the next slide.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978" y="1167615"/>
                <a:ext cx="10617959" cy="5009348"/>
              </a:xfrm>
              <a:blipFill rotWithShape="0">
                <a:blip r:embed="rId2"/>
                <a:stretch>
                  <a:fillRect l="-1033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0653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It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will suffice to show that any 2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2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] can be transformed into a diagonal matrix in a way that changes neither the area of the associated parallelogram nor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|.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r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272" y="1159523"/>
            <a:ext cx="2523434" cy="29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86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Let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be nonzero vectors. Then for any scalar </a:t>
            </a:r>
            <a:r>
              <a:rPr lang="en-US" altLang="en-US" i="1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, the area of the parallelogram determined by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 </a:t>
            </a:r>
            <a:r>
              <a:rPr lang="en-US" altLang="en-US" dirty="0">
                <a:cs typeface="Times New Roman" panose="02020603050405020304" pitchFamily="18" charset="0"/>
              </a:rPr>
              <a:t>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equals the area of the parallelogram determined by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+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To </a:t>
            </a:r>
            <a:r>
              <a:rPr lang="en-US" altLang="en-US" dirty="0">
                <a:cs typeface="Times New Roman" panose="02020603050405020304" pitchFamily="18" charset="0"/>
              </a:rPr>
              <a:t>prove this statement, we may assume that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is not a multiple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for otherwise the two parallelograms would be degenerate and have zero area.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is the line through 0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then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is the line through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parallel to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,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c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is on this line. See Fig. 2 on the next slide.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2189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>
                <a:cs typeface="Times New Roman" panose="02020603050405020304" pitchFamily="18" charset="0"/>
              </a:rPr>
              <a:t>The points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have the same perpendicular distance to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. Hence the two parallelograms in Fig. 2 have the same area, since they share the base from 0 to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53" y="1622703"/>
            <a:ext cx="5773641" cy="22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05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The proof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is similar. The theorem is obviously true for a 3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3 diagonal matrix. See Fig. 3 below: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65" y="2188213"/>
            <a:ext cx="2942184" cy="38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18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44729" y="2967335"/>
            <a:ext cx="105025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 to Determinants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59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And any 3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3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transformed into a diagonal matrix using column operations that do not change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|.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 parallelepiped is shown in Fig. 4 below as a shaded box with two sloping sides.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29" y="3134436"/>
            <a:ext cx="7957289" cy="25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17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8" y="1167615"/>
            <a:ext cx="10181231" cy="5009348"/>
          </a:xfrm>
        </p:spPr>
        <p:txBody>
          <a:bodyPr/>
          <a:lstStyle/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Its </a:t>
            </a:r>
            <a:r>
              <a:rPr lang="en-US" altLang="en-US" dirty="0">
                <a:cs typeface="Times New Roman" panose="02020603050405020304" pitchFamily="18" charset="0"/>
              </a:rPr>
              <a:t>volume is the area of the base in the plane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cs typeface="Times New Roman" panose="02020603050405020304" pitchFamily="18" charset="0"/>
              </a:rPr>
              <a:t>, 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 times the altitude of 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above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}. Any vector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lies in the plan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}, which is parallel to Span{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} 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Hence </a:t>
            </a:r>
            <a:r>
              <a:rPr lang="en-US" altLang="en-US" dirty="0">
                <a:cs typeface="Times New Roman" panose="02020603050405020304" pitchFamily="18" charset="0"/>
              </a:rPr>
              <a:t>the volume of the parallelepiped is unchanged when [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] is changed to [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</a:t>
            </a:r>
            <a:r>
              <a:rPr lang="en-US" altLang="en-US" i="1" dirty="0">
                <a:cs typeface="Times New Roman" panose="02020603050405020304" pitchFamily="18" charset="0"/>
              </a:rPr>
              <a:t>ca</a:t>
            </a:r>
            <a:r>
              <a:rPr lang="en-US" altLang="en-US" baseline="-25000" dirty="0">
                <a:cs typeface="Times New Roman" panose="02020603050405020304" pitchFamily="18" charset="0"/>
              </a:rPr>
              <a:t>1    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cs typeface="Times New Roman" panose="02020603050405020304" pitchFamily="18" charset="0"/>
              </a:rPr>
              <a:t>3</a:t>
            </a:r>
            <a:r>
              <a:rPr lang="en-US" altLang="en-US" dirty="0">
                <a:cs typeface="Times New Roman" panose="02020603050405020304" pitchFamily="18" charset="0"/>
              </a:rPr>
              <a:t>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74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Example 4</a:t>
            </a:r>
            <a:r>
              <a:rPr lang="en-US" altLang="en-US" dirty="0">
                <a:cs typeface="Times New Roman" panose="02020603050405020304" pitchFamily="18" charset="0"/>
              </a:rPr>
              <a:t>  Calculate the area of the parallelogram determined by the points (-2, -2), (0, 3), (4, -1), and (6, 4). See Fig. 5(a)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42" y="2341444"/>
            <a:ext cx="518177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168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AS AREA OR VOLUME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Solution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First translate the parallelogram to one having the origin as a vertex. For example, subtract the vertex (-2, -2) from each of the four vertices.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new parallelogram has the same area, and its vertices are (0, 0), (2, 5), (6, 1), and (8, 6). See Fig. 5(b) on the previous slide.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This parallelogram is determined by the columns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Since |det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| = |-28|, the area of the parallelogram is 28.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26735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60" y="1167615"/>
                <a:ext cx="11056160" cy="5009348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10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be the linear transformation determined by a 2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2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parallelogram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:r>
                  <a:rPr lang="en-US" altLang="en-US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(5)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determined by a 3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3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and if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S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parallelepiped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𝑣𝑜𝑙𝑢𝑚𝑒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𝑑𝑒𝑡𝐴</m:t>
                        </m:r>
                      </m:e>
                    </m:d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𝑣𝑜𝑙𝑢𝑚𝑒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(6)</a:t>
                </a:r>
              </a:p>
              <a:p>
                <a:pPr marL="0" indent="0" algn="ctr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See proof in textbook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60" y="1167615"/>
                <a:ext cx="11056160" cy="5009348"/>
              </a:xfrm>
              <a:blipFill rotWithShape="0">
                <a:blip r:embed="rId2"/>
                <a:stretch>
                  <a:fillRect l="-992" r="-3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6499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positive numbers. Find the area of the region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bounded by the ellipse whose equation is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We claim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image of the unit disk D under the linear transformation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determined by the matrix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because if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and x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56190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It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follows that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in the unit disk, with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p>
                    </m:sSub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≤1,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if any only if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with  (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/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(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/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By generalization of Theorem 10,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𝑒𝑙𝑙𝑖𝑝𝑠𝑒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𝑑𝑒𝑡𝐴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r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761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1006" y="2967335"/>
            <a:ext cx="81899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listening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0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≥ 2, the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determinant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of an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matrix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] is the sum 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terms of the form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en-US" sz="3200" i="1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3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3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func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, with plus and minus signs alternating, where the entries 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, 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12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, . . . , 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1n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are from the first row 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 In symbols</a:t>
                </a:r>
                <a:r>
                  <a:rPr lang="en-US" altLang="en-US" sz="3200" dirty="0" smtClean="0"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altLang="en-US" sz="32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func>
                            <m:funcPr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𝑑𝑒𝑡𝐴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i="1" baseline="1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en-US" i="1" baseline="30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𝑑𝑒𝑡𝐴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i="1" smtClea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𝐷𝑒𝑡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 r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9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1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Compute the determinant of</a:t>
                </a:r>
              </a:p>
              <a:p>
                <a:pPr marL="0" indent="0">
                  <a:buNone/>
                </a:pPr>
                <a:endParaRPr lang="en-US" alt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32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Compute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11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-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12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+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13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13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en-US" sz="3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=1·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          = 1(0 – 2) – 5(0 – 0) + 0(-4 – 0) = -2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 t="-2192" b="-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57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Another common notation for the determinant of a matrix uses a pair of vertical lines in place of brackets.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Thus the calculation in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=1·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=…=−2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6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7947" y="1454218"/>
                <a:ext cx="9896101" cy="4004886"/>
              </a:xfrm>
            </p:spPr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dirty="0" smtClean="0">
                    <a:cs typeface="Times New Roman" panose="02020603050405020304" pitchFamily="18" charset="0"/>
                  </a:rPr>
                  <a:t>Given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= [a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], the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en-US" sz="3200" b="1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i, j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)-cofactor</a:t>
                </a:r>
                <a:r>
                  <a:rPr lang="en-US" altLang="en-US" sz="32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is the number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ij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given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𝐶𝑖𝑗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32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32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3200" i="1" baseline="1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32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</m:oMath>
                </a14:m>
                <a:r>
                  <a:rPr lang="en-US" altLang="en-US" sz="3200" baseline="-25000" dirty="0">
                    <a:cs typeface="Times New Roman" panose="02020603050405020304" pitchFamily="18" charset="0"/>
                  </a:rPr>
                  <a:t>    	              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(4)</a:t>
                </a:r>
                <a:endParaRPr lang="vi-VN" altLang="en-US" sz="32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𝑛𝐶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en-US" sz="3200" baseline="-25000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dirty="0">
                    <a:cs typeface="Times New Roman" panose="02020603050405020304" pitchFamily="18" charset="0"/>
                  </a:rPr>
                  <a:t>This formula is called 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cofactor expansion across the first row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7947" y="1454218"/>
                <a:ext cx="9896101" cy="4004886"/>
              </a:xfrm>
              <a:blipFill rotWithShape="0">
                <a:blip r:embed="rId2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0847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The determinant of an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matrix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can be computed by a cofactor across any row or down any column. The expansion across the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 row using the cofactors in (4) </a:t>
                </a:r>
                <a:r>
                  <a:rPr lang="en-US" altLang="en-US" sz="3200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3200" dirty="0" smtClean="0">
                    <a:cs typeface="Times New Roman" panose="02020603050405020304" pitchFamily="18" charset="0"/>
                  </a:rPr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𝑎𝑖</m:t>
                      </m:r>
                      <m:r>
                        <a:rPr lang="vi-VN" altLang="en-US" sz="3200" i="1" baseline="-25000">
                          <a:solidFill>
                            <a:srgbClr val="7030A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sz="32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sz="32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1++…+</m:t>
                      </m:r>
                      <m:r>
                        <a:rPr lang="en-US" alt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𝑎𝑖𝑛𝐶𝑖𝑛</m:t>
                      </m:r>
                    </m:oMath>
                  </m:oMathPara>
                </a14:m>
                <a:endParaRPr lang="en-US" altLang="en-US" sz="3200" baseline="-25000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sz="3200" baseline="-25000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sz="32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cofactor expansion down the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j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 column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altLang="en-US" sz="3200" i="1">
                        <a:latin typeface="Cambria Math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𝑑𝑒𝑡𝐴</m:t>
                    </m:r>
                    <m:r>
                      <a:rPr lang="en-US" alt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32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</m:oMath>
                </a14:m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𝑛𝑗</m:t>
                    </m:r>
                    <m:r>
                      <a:rPr lang="en-US" alt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vi-VN" altLang="en-US" sz="3200" i="1" baseline="-25000">
                        <a:solidFill>
                          <a:srgbClr val="7030A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𝑛𝑗</m:t>
                    </m:r>
                  </m:oMath>
                </a14:m>
                <a:endParaRPr lang="en-US" altLang="en-US" sz="3200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073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to Determinants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Use a cofactor expansion across the third row to compute det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en-US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33</m:t>
                      </m:r>
                    </m:oMath>
                  </m:oMathPara>
                </a14:m>
                <a:endParaRPr lang="en-US" altLang="en-US" baseline="-250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baseline="-25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=</m:t>
                      </m:r>
                      <m:d>
                        <m:dPr>
                          <m:ctrlPr>
                            <a:rPr lang="en-US" alt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400" i="1" baseline="14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sz="24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𝑑𝑒𝑡𝐴</m:t>
                      </m:r>
                      <m:r>
                        <a:rPr lang="en-US" altLang="en-US" sz="24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400" i="1" baseline="16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4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sz="24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func>
                        <m:funcPr>
                          <m:ctrlPr>
                            <a:rPr lang="en-US" alt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en-US" sz="24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sz="2400" i="1" baseline="30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3+3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en-US" sz="24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  <m:func>
                            <m:funcPr>
                              <m:ctrlPr>
                                <a:rPr lang="en-US" alt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en-US" sz="24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−(−2)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= 0 + 2(-1) + 0 = -2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650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1215</Words>
  <Application>Microsoft Macintosh PowerPoint</Application>
  <PresentationFormat>Widescreen</PresentationFormat>
  <Paragraphs>222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Office Theme</vt:lpstr>
      <vt:lpstr>         FACULTY OF INFORMATION TECHNOLOGY</vt:lpstr>
      <vt:lpstr>Content</vt:lpstr>
      <vt:lpstr>PowerPoint Presentation</vt:lpstr>
      <vt:lpstr>Introduction to Determinants</vt:lpstr>
      <vt:lpstr>Introductions to Determinants</vt:lpstr>
      <vt:lpstr>Introductions to Determinants</vt:lpstr>
      <vt:lpstr>Introductions to Determinants</vt:lpstr>
      <vt:lpstr>Introductions to Determinants</vt:lpstr>
      <vt:lpstr>Introductions to Determinants</vt:lpstr>
      <vt:lpstr>Introductions to Determinants</vt:lpstr>
      <vt:lpstr>PowerPoint Presentation</vt:lpstr>
      <vt:lpstr>Properties of Determinants</vt:lpstr>
      <vt:lpstr>Properties of Determinants</vt:lpstr>
      <vt:lpstr>Properties of Determinants</vt:lpstr>
      <vt:lpstr>Properties of Determinants</vt:lpstr>
      <vt:lpstr>Properties of Determinants</vt:lpstr>
      <vt:lpstr>Properties of Determinants</vt:lpstr>
      <vt:lpstr>PowerPoint Presentation</vt:lpstr>
      <vt:lpstr>Crammer’s Rule </vt:lpstr>
      <vt:lpstr>Crammer’s Rule </vt:lpstr>
      <vt:lpstr>Crammer’s Rule </vt:lpstr>
      <vt:lpstr>A FORMULA FOR A-1</vt:lpstr>
      <vt:lpstr>A FORMULA FOR A-1</vt:lpstr>
      <vt:lpstr>A FORMULA FOR A-1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DETERMINANTS AS AREA OR VOLUME</vt:lpstr>
      <vt:lpstr>LINEAR TRANSFORMATIONS</vt:lpstr>
      <vt:lpstr>LINEAR TRANSFORMATIONS</vt:lpstr>
      <vt:lpstr>LINEAR TRANSFORMATIONS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58</cp:revision>
  <dcterms:created xsi:type="dcterms:W3CDTF">2017-09-21T02:29:59Z</dcterms:created>
  <dcterms:modified xsi:type="dcterms:W3CDTF">2020-09-07T03:46:36Z</dcterms:modified>
</cp:coreProperties>
</file>