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260" r:id="rId3"/>
    <p:sldId id="308" r:id="rId4"/>
    <p:sldId id="309" r:id="rId5"/>
    <p:sldId id="310" r:id="rId6"/>
    <p:sldId id="311" r:id="rId7"/>
    <p:sldId id="312" r:id="rId8"/>
    <p:sldId id="314" r:id="rId9"/>
    <p:sldId id="313" r:id="rId10"/>
    <p:sldId id="315" r:id="rId11"/>
    <p:sldId id="316" r:id="rId12"/>
    <p:sldId id="317" r:id="rId13"/>
    <p:sldId id="318" r:id="rId14"/>
    <p:sldId id="319" r:id="rId15"/>
    <p:sldId id="321" r:id="rId16"/>
    <p:sldId id="320" r:id="rId17"/>
    <p:sldId id="324" r:id="rId18"/>
    <p:sldId id="322" r:id="rId19"/>
    <p:sldId id="323" r:id="rId20"/>
    <p:sldId id="325" r:id="rId21"/>
    <p:sldId id="326" r:id="rId22"/>
    <p:sldId id="330" r:id="rId23"/>
    <p:sldId id="327" r:id="rId24"/>
    <p:sldId id="328" r:id="rId25"/>
    <p:sldId id="329" r:id="rId26"/>
    <p:sldId id="331" r:id="rId27"/>
    <p:sldId id="332" r:id="rId28"/>
    <p:sldId id="334" r:id="rId29"/>
    <p:sldId id="333" r:id="rId30"/>
    <p:sldId id="335" r:id="rId31"/>
    <p:sldId id="336" r:id="rId32"/>
    <p:sldId id="338" r:id="rId33"/>
    <p:sldId id="337" r:id="rId34"/>
    <p:sldId id="339" r:id="rId35"/>
    <p:sldId id="340" r:id="rId36"/>
    <p:sldId id="341" r:id="rId37"/>
    <p:sldId id="342" r:id="rId38"/>
    <p:sldId id="343" r:id="rId39"/>
    <p:sldId id="345" r:id="rId40"/>
    <p:sldId id="346" r:id="rId41"/>
    <p:sldId id="347" r:id="rId42"/>
    <p:sldId id="34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0F0F460E-48E4-4AD6-AEED-037948162E4F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8242FF1-EF3A-41BC-91AB-50E23ACAFC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242FF1-EF3A-41BC-91AB-50E23ACAFC2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2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242FF1-EF3A-41BC-91AB-50E23ACAFC2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AAD7E-9145-4FBC-93DF-F7A122EA1210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627AC29-C5CB-42DF-816E-48D6A507E3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6782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22F0E-8FBC-4A39-BC16-17023E70D8B7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3388954-0C2E-4CA3-94A7-EFCE528027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79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60EF3-DE96-41A6-BB92-DF8EC9264846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5F6CAFE-F95A-4034-8173-4BA2DA2C715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84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F4C37BF1-FCF5-419D-A632-74C35F654CAE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804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8A3B36A8-8D6C-4432-A2B2-8D5CA2B0CB6A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10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               </a:t>
            </a:r>
            <a:fld id="{5B1BE086-C5A9-46BA-8214-BD45FACA40FB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10F0D-0755-4725-BABF-EE276BE73F21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7015695E-1983-416B-9F5E-3010A7372E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776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A2CC2-2505-4FA7-9D45-595CE9E16BA6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CAB1504-EC06-4988-B445-70B409EEA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93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A51301-C4ED-4073-A7AF-D941AEBDB899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CD0B55A3-71C0-46F6-8F50-D2B2BB0ACBD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43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82AAF-11AA-4D58-9FA5-DB25EC795D56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23857315-AEB6-47A4-9941-3A98FCC834C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4316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58CBA-F4B6-4C47-A761-9DBB1062A096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D00E22B4-CFE5-46D8-B767-CE1DB6B8A7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305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C19F8A-C807-416A-B175-3D6DAB790C67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B17C9EE-AAC4-4E38-8ECE-A62ED98155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486D6-0E76-4C05-81B4-6C32D007DFE4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F0DBAC7-CC9B-451E-93B9-2EA5696663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687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GB"/>
              <a:t>                </a:t>
            </a:r>
            <a:fld id="{C1D9BA03-FE6B-412A-827C-A0A1225E04B9}" type="datetime1">
              <a:rPr lang="en-GB"/>
              <a:pPr lvl="0"/>
              <a:t>12/10/2017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Times New Roman" panose="02020603050405020304" pitchFamily="18" charset="0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3" Type="http://schemas.openxmlformats.org/officeDocument/2006/relationships/image" Target="../media/image22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1.wmf"/><Relationship Id="rId3" Type="http://schemas.openxmlformats.org/officeDocument/2006/relationships/image" Target="../media/image42.png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9824"/>
          </a:xfrm>
        </p:spPr>
        <p:txBody>
          <a:bodyPr/>
          <a:lstStyle/>
          <a:p>
            <a:pPr lvl="0"/>
            <a:r>
              <a:rPr lang="en-US" sz="4900" dirty="0"/>
              <a:t>        </a:t>
            </a:r>
            <a:r>
              <a:rPr lang="en-GB" sz="4900" dirty="0"/>
              <a:t> </a:t>
            </a:r>
            <a:r>
              <a:rPr lang="en-GB" sz="4000" dirty="0"/>
              <a:t>FACULTY OF INFORMATION TECHNOLOGY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  <a:solidFill>
            <a:srgbClr val="FFFFFF"/>
          </a:solidFill>
        </p:spPr>
        <p:txBody>
          <a:bodyPr/>
          <a:lstStyle/>
          <a:p>
            <a:pPr marL="0" lvl="0" indent="0">
              <a:buNone/>
            </a:pPr>
            <a:r>
              <a:rPr lang="en-US"/>
              <a:t>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8C224E-4DE8-4C1C-837A-1EE70FDF047C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12/10/2017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3 : </a:t>
            </a:r>
            <a:r>
              <a:rPr lang="en-US" sz="16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Matrix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</p:spPr>
      </p:pic>
      <p:sp>
        <p:nvSpPr>
          <p:cNvPr id="8" name="Rectangle 7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MAT 207- LINEAR ALGEBRA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Fall,2017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2017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15" y="4505486"/>
            <a:ext cx="10874328" cy="129422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                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Lecture </a:t>
            </a:r>
            <a:r>
              <a:rPr lang="en-GB" sz="4800" b="1" kern="0" dirty="0">
                <a:solidFill>
                  <a:srgbClr val="7030A0"/>
                </a:solidFill>
                <a:latin typeface="Times New Roman" pitchFamily="18"/>
                <a:ea typeface=""/>
                <a:cs typeface=""/>
              </a:rPr>
              <a:t>6</a:t>
            </a:r>
            <a:r>
              <a:rPr lang="en-GB" sz="4800" b="1" i="0" u="none" strike="noStrike" kern="0" cap="none" spc="0" baseline="0" dirty="0" smtClean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–</a:t>
            </a:r>
            <a:r>
              <a:rPr lang="en-GB" sz="4800" b="1" i="0" u="none" strike="noStrike" kern="0" cap="none" spc="0" dirty="0" smtClean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</a:t>
            </a:r>
            <a:r>
              <a:rPr lang="en-GB" sz="4800" b="1" kern="0" dirty="0" smtClean="0">
                <a:solidFill>
                  <a:srgbClr val="7030A0"/>
                </a:solidFill>
                <a:latin typeface="Times New Roman" pitchFamily="18"/>
                <a:ea typeface=""/>
                <a:cs typeface=""/>
              </a:rPr>
              <a:t>Vector Space</a:t>
            </a:r>
            <a:endParaRPr lang="en-GB" sz="4800" b="1" i="0" u="none" strike="noStrike" kern="0" cap="none" spc="0" baseline="0" dirty="0">
              <a:solidFill>
                <a:srgbClr val="7030A0"/>
              </a:solidFill>
              <a:uFillTx/>
              <a:latin typeface="Times New Roman" pitchFamily="18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SUBSPACE SPANNED BY 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So   </a:t>
            </a:r>
            <a:r>
              <a:rPr lang="en-US" altLang="en-US" b="1" dirty="0" smtClean="0"/>
              <a:t> u +w   </a:t>
            </a:r>
            <a:r>
              <a:rPr lang="en-US" altLang="en-US" dirty="0"/>
              <a:t>is in </a:t>
            </a:r>
            <a:r>
              <a:rPr lang="en-US" altLang="en-US" i="1" dirty="0"/>
              <a:t>H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Furthermore, if </a:t>
            </a:r>
            <a:r>
              <a:rPr lang="en-US" altLang="en-US" i="1" dirty="0"/>
              <a:t>c</a:t>
            </a:r>
            <a:r>
              <a:rPr lang="en-US" altLang="en-US" dirty="0"/>
              <a:t> is any scalar, then by Axioms 7 and 9,</a:t>
            </a:r>
          </a:p>
          <a:p>
            <a:pPr>
              <a:buNone/>
            </a:pPr>
            <a:r>
              <a:rPr lang="en-US" altLang="en-US" dirty="0"/>
              <a:t>	</a:t>
            </a:r>
          </a:p>
          <a:p>
            <a:pPr>
              <a:buNone/>
            </a:pPr>
            <a:r>
              <a:rPr lang="en-US" altLang="en-US" dirty="0"/>
              <a:t>	which shows that </a:t>
            </a:r>
            <a:r>
              <a:rPr lang="en-US" altLang="en-US" i="1" dirty="0"/>
              <a:t>c</a:t>
            </a:r>
            <a:r>
              <a:rPr lang="en-US" altLang="en-US" b="1" dirty="0"/>
              <a:t>u</a:t>
            </a:r>
            <a:r>
              <a:rPr lang="en-US" altLang="en-US" dirty="0"/>
              <a:t> is in </a:t>
            </a:r>
            <a:r>
              <a:rPr lang="en-US" altLang="en-US" i="1" dirty="0"/>
              <a:t>H</a:t>
            </a:r>
            <a:r>
              <a:rPr lang="en-US" altLang="en-US" dirty="0"/>
              <a:t> and </a:t>
            </a:r>
            <a:r>
              <a:rPr lang="en-US" altLang="en-US" i="1" dirty="0"/>
              <a:t>H</a:t>
            </a:r>
            <a:r>
              <a:rPr lang="en-US" altLang="en-US" dirty="0"/>
              <a:t> is closed under scalar multiplication.</a:t>
            </a:r>
          </a:p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Thus H is a subspace of </a:t>
            </a:r>
            <a:r>
              <a:rPr lang="en-US" altLang="en-US" i="1" dirty="0"/>
              <a:t>V</a:t>
            </a:r>
            <a:r>
              <a:rPr lang="en-US" altLang="en-US" dirty="0"/>
              <a:t>.</a:t>
            </a:r>
          </a:p>
          <a:p>
            <a:endParaRPr lang="en-GB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01261"/>
              </p:ext>
            </p:extLst>
          </p:nvPr>
        </p:nvGraphicFramePr>
        <p:xfrm>
          <a:off x="2374710" y="2657522"/>
          <a:ext cx="580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5803900" imgH="482600" progId="Equation.DSMT4">
                  <p:embed/>
                </p:oleObj>
              </mc:Choice>
              <mc:Fallback>
                <p:oleObj name="Equation" r:id="rId3" imgW="5803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710" y="2657522"/>
                        <a:ext cx="580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63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SUBSPACE SPANNED BY 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Theorem 1: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If </a:t>
            </a:r>
            <a:r>
              <a:rPr lang="en-US" altLang="en-US" b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b="1" dirty="0" err="1"/>
              <a:t>v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 are in a vector space </a:t>
            </a:r>
            <a:r>
              <a:rPr lang="en-US" altLang="en-US" i="1" dirty="0"/>
              <a:t>V</a:t>
            </a:r>
            <a:r>
              <a:rPr lang="en-US" altLang="en-US" dirty="0"/>
              <a:t>, then Span {</a:t>
            </a:r>
            <a:r>
              <a:rPr lang="en-US" altLang="en-US" b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b="1" dirty="0" err="1"/>
              <a:t>v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} is a subspace of </a:t>
            </a:r>
            <a:r>
              <a:rPr lang="en-US" altLang="en-US" i="1" dirty="0"/>
              <a:t>V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We call Span {</a:t>
            </a:r>
            <a:r>
              <a:rPr lang="en-US" altLang="en-US" b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b="1" dirty="0" err="1"/>
              <a:t>v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} </a:t>
            </a:r>
            <a:r>
              <a:rPr lang="en-US" altLang="en-US" b="1" dirty="0">
                <a:solidFill>
                  <a:srgbClr val="7030A0"/>
                </a:solidFill>
              </a:rPr>
              <a:t>the subspace spanned</a:t>
            </a:r>
            <a:r>
              <a:rPr lang="en-US" altLang="en-US" dirty="0">
                <a:solidFill>
                  <a:srgbClr val="7030A0"/>
                </a:solidFill>
              </a:rPr>
              <a:t> (or </a:t>
            </a:r>
            <a:r>
              <a:rPr lang="en-US" altLang="en-US" b="1" dirty="0">
                <a:solidFill>
                  <a:srgbClr val="7030A0"/>
                </a:solidFill>
              </a:rPr>
              <a:t>generated</a:t>
            </a:r>
            <a:r>
              <a:rPr lang="en-US" altLang="en-US" dirty="0">
                <a:solidFill>
                  <a:srgbClr val="7030A0"/>
                </a:solidFill>
              </a:rPr>
              <a:t>) </a:t>
            </a:r>
            <a:r>
              <a:rPr lang="en-US" altLang="en-US" dirty="0"/>
              <a:t>by {</a:t>
            </a:r>
            <a:r>
              <a:rPr lang="en-US" altLang="en-US" b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b="1" dirty="0" err="1"/>
              <a:t>v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}.</a:t>
            </a:r>
          </a:p>
          <a:p>
            <a:endParaRPr lang="en-US" altLang="en-US" dirty="0"/>
          </a:p>
          <a:p>
            <a:r>
              <a:rPr lang="en-US" altLang="en-US" dirty="0"/>
              <a:t>Give any subspace H of V, a </a:t>
            </a:r>
            <a:r>
              <a:rPr lang="en-US" altLang="en-US" b="1" dirty="0">
                <a:solidFill>
                  <a:srgbClr val="7030A0"/>
                </a:solidFill>
              </a:rPr>
              <a:t>spanning</a:t>
            </a:r>
            <a:r>
              <a:rPr lang="en-US" altLang="en-US" dirty="0">
                <a:solidFill>
                  <a:srgbClr val="7030A0"/>
                </a:solidFill>
              </a:rPr>
              <a:t> (or </a:t>
            </a:r>
            <a:r>
              <a:rPr lang="en-US" altLang="en-US" b="1" dirty="0">
                <a:solidFill>
                  <a:srgbClr val="7030A0"/>
                </a:solidFill>
              </a:rPr>
              <a:t>generating</a:t>
            </a:r>
            <a:r>
              <a:rPr lang="en-US" altLang="en-US" dirty="0">
                <a:solidFill>
                  <a:srgbClr val="7030A0"/>
                </a:solidFill>
              </a:rPr>
              <a:t>) </a:t>
            </a:r>
            <a:r>
              <a:rPr lang="en-US" altLang="en-US" dirty="0"/>
              <a:t>set for H is a set {</a:t>
            </a:r>
            <a:r>
              <a:rPr lang="en-US" altLang="en-US" b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b="1" dirty="0" err="1"/>
              <a:t>v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} in H such that</a:t>
            </a:r>
          </a:p>
          <a:p>
            <a:pPr>
              <a:buNone/>
            </a:pPr>
            <a:r>
              <a:rPr lang="en-US" altLang="en-US" dirty="0"/>
              <a:t>                                                             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243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16118" y="2967335"/>
            <a:ext cx="99597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Null Space, Column Space and </a:t>
            </a:r>
          </a:p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Linear Transformation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763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09600" indent="-609600"/>
                <a:endParaRPr lang="en-US" altLang="en-US" b="1" dirty="0" smtClean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pPr marL="609600" indent="-609600"/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null space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of an           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written as </a:t>
                </a:r>
                <a:r>
                  <a:rPr lang="en-US" altLang="en-US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is the set of all solutions of the homogeneous equation           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In set notation,</a:t>
                </a:r>
              </a:p>
              <a:p>
                <a:pPr marL="609600" indent="-60960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                                                           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                       .</a:t>
                </a: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609600" indent="-609600"/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2: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null space of an           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Equivalently, the set of all solutions to a system             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m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homogeneous linear equations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unknowns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270878"/>
              </p:ext>
            </p:extLst>
          </p:nvPr>
        </p:nvGraphicFramePr>
        <p:xfrm>
          <a:off x="5902657" y="180256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863225" imgH="253890" progId="Equation.DSMT4">
                  <p:embed/>
                </p:oleObj>
              </mc:Choice>
              <mc:Fallback>
                <p:oleObj name="Equation" r:id="rId4" imgW="86322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657" y="180256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362001"/>
              </p:ext>
            </p:extLst>
          </p:nvPr>
        </p:nvGraphicFramePr>
        <p:xfrm>
          <a:off x="8043270" y="2130593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6" imgW="1129810" imgH="342751" progId="Equation.DSMT4">
                  <p:embed/>
                </p:oleObj>
              </mc:Choice>
              <mc:Fallback>
                <p:oleObj name="Equation" r:id="rId6" imgW="1129810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270" y="2130593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181810"/>
              </p:ext>
            </p:extLst>
          </p:nvPr>
        </p:nvGraphicFramePr>
        <p:xfrm>
          <a:off x="2871906" y="2473493"/>
          <a:ext cx="542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8" imgW="5422900" imgH="482600" progId="Equation.DSMT4">
                  <p:embed/>
                </p:oleObj>
              </mc:Choice>
              <mc:Fallback>
                <p:oleObj name="Equation" r:id="rId8" imgW="5422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906" y="2473493"/>
                        <a:ext cx="542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216271"/>
              </p:ext>
            </p:extLst>
          </p:nvPr>
        </p:nvGraphicFramePr>
        <p:xfrm>
          <a:off x="5902657" y="3246026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0" imgW="863225" imgH="253890" progId="Equation.DSMT4">
                  <p:embed/>
                </p:oleObj>
              </mc:Choice>
              <mc:Fallback>
                <p:oleObj name="Equation" r:id="rId10" imgW="86322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657" y="3246026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546195"/>
              </p:ext>
            </p:extLst>
          </p:nvPr>
        </p:nvGraphicFramePr>
        <p:xfrm>
          <a:off x="7931435" y="3500839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2" imgW="1129810" imgH="342751" progId="Equation.DSMT4">
                  <p:embed/>
                </p:oleObj>
              </mc:Choice>
              <mc:Fallback>
                <p:oleObj name="Equation" r:id="rId12" imgW="1129810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435" y="3500839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72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609600" indent="-609600"/>
                <a:r>
                  <a:rPr lang="en-US" altLang="en-US" b="1" dirty="0">
                    <a:cs typeface="Times New Roman" panose="02020603050405020304" pitchFamily="18" charset="0"/>
                  </a:rPr>
                  <a:t>Proof: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because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has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columns.</a:t>
                </a:r>
              </a:p>
              <a:p>
                <a:pPr marL="609600" indent="-609600"/>
                <a:r>
                  <a:rPr lang="en-US" altLang="en-US" dirty="0">
                    <a:cs typeface="Times New Roman" panose="02020603050405020304" pitchFamily="18" charset="0"/>
                  </a:rPr>
                  <a:t>We need to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show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that </a:t>
                </a:r>
                <a:r>
                  <a:rPr lang="en-US" altLang="en-US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satisfies the three properties of a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subspace</a:t>
                </a:r>
              </a:p>
              <a:p>
                <a:r>
                  <a:rPr lang="en-US" altLang="en-US" b="1" dirty="0" smtClean="0"/>
                  <a:t>     0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is in Null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 smtClean="0"/>
                  <a:t>     Next</a:t>
                </a:r>
                <a:r>
                  <a:rPr lang="en-US" altLang="en-US" dirty="0"/>
                  <a:t>, let </a:t>
                </a:r>
                <a:r>
                  <a:rPr lang="en-US" altLang="en-US" b="1" dirty="0"/>
                  <a:t>u</a:t>
                </a:r>
                <a:r>
                  <a:rPr lang="en-US" altLang="en-US" dirty="0"/>
                  <a:t> and </a:t>
                </a:r>
                <a:r>
                  <a:rPr lang="en-US" altLang="en-US" b="1" dirty="0"/>
                  <a:t>v</a:t>
                </a:r>
                <a:r>
                  <a:rPr lang="en-US" altLang="en-US" dirty="0"/>
                  <a:t> represent any two vectors in </a:t>
                </a:r>
                <a:r>
                  <a:rPr lang="en-US" altLang="en-US" dirty="0" err="1"/>
                  <a:t>Nul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. </a:t>
                </a:r>
              </a:p>
              <a:p>
                <a:r>
                  <a:rPr lang="en-US" altLang="en-US" dirty="0" smtClean="0"/>
                  <a:t>     Then   </a:t>
                </a:r>
                <a:r>
                  <a:rPr lang="en-US" altLang="en-US" b="1" dirty="0" smtClean="0"/>
                  <a:t>Au = 0 </a:t>
                </a:r>
                <a:r>
                  <a:rPr lang="en-US" altLang="en-US" dirty="0" smtClean="0"/>
                  <a:t>and </a:t>
                </a:r>
                <a:r>
                  <a:rPr lang="en-US" altLang="en-US" b="1" dirty="0" smtClean="0"/>
                  <a:t>Av = 0</a:t>
                </a:r>
                <a:endParaRPr lang="en-US" altLang="en-US" b="1" dirty="0"/>
              </a:p>
              <a:p>
                <a:r>
                  <a:rPr lang="en-US" altLang="en-US" dirty="0" smtClean="0"/>
                  <a:t>     To </a:t>
                </a:r>
                <a:r>
                  <a:rPr lang="en-US" altLang="en-US" dirty="0"/>
                  <a:t>show that  </a:t>
                </a:r>
                <a:r>
                  <a:rPr lang="en-US" altLang="en-US" b="1" dirty="0" err="1" smtClean="0"/>
                  <a:t>u+v</a:t>
                </a:r>
                <a:r>
                  <a:rPr lang="en-US" altLang="en-US" dirty="0" smtClean="0"/>
                  <a:t>  </a:t>
                </a:r>
                <a:r>
                  <a:rPr lang="en-US" altLang="en-US" dirty="0"/>
                  <a:t>is in </a:t>
                </a:r>
                <a:r>
                  <a:rPr lang="en-US" altLang="en-US" b="1" dirty="0" err="1"/>
                  <a:t>Nul</a:t>
                </a:r>
                <a:r>
                  <a:rPr lang="en-US" altLang="en-US" b="1" dirty="0"/>
                  <a:t> </a:t>
                </a:r>
                <a:r>
                  <a:rPr lang="en-US" altLang="en-US" b="1" i="1" dirty="0"/>
                  <a:t>A</a:t>
                </a:r>
                <a:r>
                  <a:rPr lang="en-US" altLang="en-US" dirty="0"/>
                  <a:t>, we must show that </a:t>
                </a:r>
                <a:r>
                  <a:rPr lang="en-US" altLang="en-US" dirty="0" smtClean="0"/>
                  <a:t> </a:t>
                </a:r>
                <a:r>
                  <a:rPr lang="en-US" altLang="en-US" b="1" dirty="0" smtClean="0"/>
                  <a:t>A(</a:t>
                </a:r>
                <a:r>
                  <a:rPr lang="en-US" altLang="en-US" b="1" dirty="0" err="1" smtClean="0"/>
                  <a:t>u+v</a:t>
                </a:r>
                <a:r>
                  <a:rPr lang="en-US" altLang="en-US" b="1" dirty="0" smtClean="0"/>
                  <a:t>) = 0</a:t>
                </a:r>
                <a:endParaRPr lang="en-US" altLang="en-US" b="1" dirty="0"/>
              </a:p>
              <a:p>
                <a:pPr>
                  <a:buNone/>
                </a:pPr>
                <a:r>
                  <a:rPr lang="en-US" altLang="en-US" dirty="0"/>
                  <a:t>                           . </a:t>
                </a:r>
              </a:p>
              <a:p>
                <a:r>
                  <a:rPr lang="en-US" altLang="en-US" dirty="0" smtClean="0"/>
                  <a:t>     Using </a:t>
                </a:r>
                <a:r>
                  <a:rPr lang="en-US" altLang="en-US" dirty="0"/>
                  <a:t>a property of matrix multiplication, compute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Thus   </a:t>
                </a:r>
                <a:r>
                  <a:rPr lang="en-US" altLang="en-US" b="1" dirty="0" err="1" smtClean="0"/>
                  <a:t>u+v</a:t>
                </a:r>
                <a:r>
                  <a:rPr lang="en-US" altLang="en-US" b="1" dirty="0" smtClean="0"/>
                  <a:t> </a:t>
                </a:r>
                <a:r>
                  <a:rPr lang="en-US" altLang="en-US" dirty="0" smtClean="0"/>
                  <a:t>   </a:t>
                </a:r>
                <a:r>
                  <a:rPr lang="en-US" altLang="en-US" dirty="0"/>
                  <a:t>is in </a:t>
                </a:r>
                <a:r>
                  <a:rPr lang="en-US" altLang="en-US" dirty="0" err="1"/>
                  <a:t>Nul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, and </a:t>
                </a:r>
                <a:r>
                  <a:rPr lang="en-US" altLang="en-US" dirty="0" err="1"/>
                  <a:t>Nul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closed under vector addition. </a:t>
                </a:r>
              </a:p>
              <a:p>
                <a:pPr marL="609600" indent="-609600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30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63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Finally, if </a:t>
                </a:r>
                <a:r>
                  <a:rPr lang="en-US" altLang="en-US" i="1" dirty="0"/>
                  <a:t>c</a:t>
                </a:r>
                <a:r>
                  <a:rPr lang="en-US" altLang="en-US" dirty="0"/>
                  <a:t> is any scalar, then</a:t>
                </a:r>
              </a:p>
              <a:p>
                <a:endParaRPr lang="en-US" altLang="en-US" dirty="0"/>
              </a:p>
              <a:p>
                <a:pPr>
                  <a:buNone/>
                </a:pPr>
                <a:r>
                  <a:rPr lang="en-US" altLang="en-US" dirty="0"/>
                  <a:t>	which shows that </a:t>
                </a:r>
                <a:r>
                  <a:rPr lang="en-US" altLang="en-US" i="1" dirty="0"/>
                  <a:t>c</a:t>
                </a:r>
                <a:r>
                  <a:rPr lang="en-US" altLang="en-US" b="1" dirty="0"/>
                  <a:t>u</a:t>
                </a:r>
                <a:r>
                  <a:rPr lang="en-US" altLang="en-US" dirty="0"/>
                  <a:t> is in </a:t>
                </a:r>
                <a:r>
                  <a:rPr lang="en-US" altLang="en-US" dirty="0" err="1"/>
                  <a:t>Nul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Thus </a:t>
                </a:r>
                <a:r>
                  <a:rPr lang="en-US" altLang="en-US" dirty="0" err="1"/>
                  <a:t>Nul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/>
                  <a:t>.</a:t>
                </a:r>
              </a:p>
              <a:p>
                <a:pPr>
                  <a:buNone/>
                </a:pPr>
                <a:endParaRPr lang="en-US" altLang="en-US" dirty="0"/>
              </a:p>
              <a:p>
                <a:r>
                  <a:rPr lang="en-US" altLang="en-US" b="1" dirty="0">
                    <a:solidFill>
                      <a:srgbClr val="7030A0"/>
                    </a:solidFill>
                  </a:rPr>
                  <a:t>An Explicit Description of </a:t>
                </a:r>
                <a:r>
                  <a:rPr lang="en-US" altLang="en-US" b="1" dirty="0" err="1">
                    <a:solidFill>
                      <a:srgbClr val="7030A0"/>
                    </a:solidFill>
                  </a:rPr>
                  <a:t>Nul</a:t>
                </a:r>
                <a:r>
                  <a:rPr lang="en-US" alt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en-US" b="1" i="1" dirty="0">
                    <a:solidFill>
                      <a:srgbClr val="7030A0"/>
                    </a:solidFill>
                  </a:rPr>
                  <a:t>A</a:t>
                </a:r>
              </a:p>
              <a:p>
                <a:r>
                  <a:rPr lang="en-US" altLang="en-US" dirty="0"/>
                  <a:t>There is no obvious relation between vectors in </a:t>
                </a:r>
                <a:r>
                  <a:rPr lang="en-US" altLang="en-US" dirty="0" err="1"/>
                  <a:t>Nul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and the entries in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We say that </a:t>
                </a:r>
                <a:r>
                  <a:rPr lang="en-US" altLang="en-US" dirty="0" err="1"/>
                  <a:t>Nul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defined </a:t>
                </a:r>
                <a:r>
                  <a:rPr lang="en-US" altLang="en-US" i="1" dirty="0">
                    <a:solidFill>
                      <a:srgbClr val="7030A0"/>
                    </a:solidFill>
                  </a:rPr>
                  <a:t>implicitly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altLang="en-US" dirty="0"/>
                  <a:t>because it is defined by a condition that must be checked.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531394"/>
              </p:ext>
            </p:extLst>
          </p:nvPr>
        </p:nvGraphicFramePr>
        <p:xfrm>
          <a:off x="3062785" y="1659340"/>
          <a:ext cx="401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4013200" imgH="431800" progId="Equation.DSMT4">
                  <p:embed/>
                </p:oleObj>
              </mc:Choice>
              <mc:Fallback>
                <p:oleObj name="Equation" r:id="rId4" imgW="4013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785" y="1659340"/>
                        <a:ext cx="401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797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list or description of  the elements in </a:t>
            </a:r>
            <a:r>
              <a:rPr lang="en-US" altLang="en-US" dirty="0" err="1"/>
              <a:t>Nul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is given.</a:t>
            </a:r>
          </a:p>
          <a:p>
            <a:r>
              <a:rPr lang="en-US" altLang="en-US" i="1" dirty="0"/>
              <a:t>Solving</a:t>
            </a:r>
            <a:r>
              <a:rPr lang="en-US" altLang="en-US" dirty="0"/>
              <a:t> the equation </a:t>
            </a:r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rgbClr val="7030A0"/>
                </a:solidFill>
              </a:rPr>
              <a:t>Ax = 0    </a:t>
            </a:r>
            <a:r>
              <a:rPr lang="en-US" altLang="en-US" dirty="0"/>
              <a:t>amounts to producing an </a:t>
            </a:r>
            <a:r>
              <a:rPr lang="en-US" altLang="en-US" i="1" dirty="0"/>
              <a:t>explicit</a:t>
            </a:r>
            <a:r>
              <a:rPr lang="en-US" altLang="en-US" dirty="0"/>
              <a:t> description of </a:t>
            </a:r>
            <a:r>
              <a:rPr lang="en-US" altLang="en-US" dirty="0" err="1"/>
              <a:t>Nul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Example 3:</a:t>
            </a:r>
            <a:r>
              <a:rPr lang="en-US" altLang="en-US" dirty="0"/>
              <a:t> Find a spanning set for the null space of the matrix</a:t>
            </a:r>
          </a:p>
          <a:p>
            <a:endParaRPr lang="en-GB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18178"/>
              </p:ext>
            </p:extLst>
          </p:nvPr>
        </p:nvGraphicFramePr>
        <p:xfrm>
          <a:off x="3450609" y="3672289"/>
          <a:ext cx="4432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4432300" imgH="1778000" progId="Equation.DSMT4">
                  <p:embed/>
                </p:oleObj>
              </mc:Choice>
              <mc:Fallback>
                <p:oleObj name="Equation" r:id="rId3" imgW="44323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609" y="3672289"/>
                        <a:ext cx="4432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48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Solution:</a:t>
            </a:r>
            <a:r>
              <a:rPr lang="en-US" altLang="en-US" dirty="0"/>
              <a:t> The first step is to find the general solution of  </a:t>
            </a:r>
            <a:r>
              <a:rPr lang="en-US" altLang="en-US" dirty="0" smtClean="0"/>
              <a:t>  Ax = 0     </a:t>
            </a:r>
            <a:r>
              <a:rPr lang="en-US" altLang="en-US" dirty="0"/>
              <a:t>in terms of free variables.</a:t>
            </a:r>
          </a:p>
          <a:p>
            <a:endParaRPr lang="en-US" altLang="en-US" dirty="0"/>
          </a:p>
          <a:p>
            <a:r>
              <a:rPr lang="en-US" altLang="en-US" dirty="0"/>
              <a:t>Row reduce the augmented matrix              to </a:t>
            </a:r>
            <a:r>
              <a:rPr lang="en-US" altLang="en-US" i="1" dirty="0"/>
              <a:t>reduce</a:t>
            </a:r>
            <a:r>
              <a:rPr lang="en-US" altLang="en-US" dirty="0"/>
              <a:t> echelon form in order to write the basic variables in terms of the free variables: </a:t>
            </a:r>
            <a:endParaRPr lang="en-US" altLang="en-US" dirty="0" smtClean="0"/>
          </a:p>
          <a:p>
            <a:endParaRPr lang="en-US" altLang="en-US" dirty="0"/>
          </a:p>
          <a:p>
            <a:endParaRPr lang="en-GB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795064"/>
              </p:ext>
            </p:extLst>
          </p:nvPr>
        </p:nvGraphicFramePr>
        <p:xfrm>
          <a:off x="5782670" y="2561041"/>
          <a:ext cx="990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1143000" imgH="558800" progId="Equation.DSMT4">
                  <p:embed/>
                </p:oleObj>
              </mc:Choice>
              <mc:Fallback>
                <p:oleObj name="Equation" r:id="rId3" imgW="1143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670" y="2561041"/>
                        <a:ext cx="990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845172"/>
              </p:ext>
            </p:extLst>
          </p:nvPr>
        </p:nvGraphicFramePr>
        <p:xfrm>
          <a:off x="1122528" y="4064758"/>
          <a:ext cx="4140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4140200" imgH="1778000" progId="Equation.DSMT4">
                  <p:embed/>
                </p:oleObj>
              </mc:Choice>
              <mc:Fallback>
                <p:oleObj name="Equation" r:id="rId5" imgW="41402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528" y="4064758"/>
                        <a:ext cx="4140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245059"/>
              </p:ext>
            </p:extLst>
          </p:nvPr>
        </p:nvGraphicFramePr>
        <p:xfrm>
          <a:off x="5977297" y="4064758"/>
          <a:ext cx="3416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7" imgW="3416300" imgH="1625600" progId="Equation.DSMT4">
                  <p:embed/>
                </p:oleObj>
              </mc:Choice>
              <mc:Fallback>
                <p:oleObj name="Equation" r:id="rId7" imgW="34163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297" y="4064758"/>
                        <a:ext cx="3416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315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general solution is                                 ,</a:t>
            </a:r>
          </a:p>
          <a:p>
            <a:pPr>
              <a:buNone/>
            </a:pPr>
            <a:r>
              <a:rPr lang="en-US" altLang="en-US" dirty="0"/>
              <a:t>   </a:t>
            </a:r>
            <a:r>
              <a:rPr lang="en-US" altLang="en-US" dirty="0" smtClean="0"/>
              <a:t>  </a:t>
            </a:r>
            <a:r>
              <a:rPr lang="en-US" altLang="en-US" dirty="0"/>
              <a:t>with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4</a:t>
            </a:r>
            <a:r>
              <a:rPr lang="en-US" altLang="en-US" dirty="0"/>
              <a:t>, and </a:t>
            </a:r>
            <a:r>
              <a:rPr lang="en-US" altLang="en-US" i="1" dirty="0"/>
              <a:t>x</a:t>
            </a:r>
            <a:r>
              <a:rPr lang="en-US" altLang="en-US" baseline="-25000" dirty="0"/>
              <a:t>5</a:t>
            </a:r>
            <a:r>
              <a:rPr lang="en-US" altLang="en-US" dirty="0"/>
              <a:t> free.</a:t>
            </a:r>
          </a:p>
          <a:p>
            <a:r>
              <a:rPr lang="en-US" altLang="en-US" dirty="0"/>
              <a:t>Next, decompose the vector giving the general solution into a linear combination of </a:t>
            </a:r>
            <a:r>
              <a:rPr lang="en-US" altLang="en-US" i="1" dirty="0">
                <a:solidFill>
                  <a:srgbClr val="7030A0"/>
                </a:solidFill>
              </a:rPr>
              <a:t>vectors where the weights are the free variables</a:t>
            </a:r>
            <a:r>
              <a:rPr lang="en-US" altLang="en-US" dirty="0"/>
              <a:t>. That is,  </a:t>
            </a:r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12207"/>
              </p:ext>
            </p:extLst>
          </p:nvPr>
        </p:nvGraphicFramePr>
        <p:xfrm>
          <a:off x="4089779" y="1167615"/>
          <a:ext cx="283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832100" imgH="482600" progId="Equation.DSMT4">
                  <p:embed/>
                </p:oleObj>
              </mc:Choice>
              <mc:Fallback>
                <p:oleObj name="Equation" r:id="rId3" imgW="283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779" y="1167615"/>
                        <a:ext cx="2832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991613"/>
              </p:ext>
            </p:extLst>
          </p:nvPr>
        </p:nvGraphicFramePr>
        <p:xfrm>
          <a:off x="7100627" y="1167615"/>
          <a:ext cx="240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2400300" imgH="482600" progId="Equation.DSMT4">
                  <p:embed/>
                </p:oleObj>
              </mc:Choice>
              <mc:Fallback>
                <p:oleObj name="Equation" r:id="rId5" imgW="2400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627" y="1167615"/>
                        <a:ext cx="2400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62045"/>
              </p:ext>
            </p:extLst>
          </p:nvPr>
        </p:nvGraphicFramePr>
        <p:xfrm>
          <a:off x="2000629" y="3273188"/>
          <a:ext cx="701040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7" imgW="8039100" imgH="2997200" progId="Equation.DSMT4">
                  <p:embed/>
                </p:oleObj>
              </mc:Choice>
              <mc:Fallback>
                <p:oleObj name="Equation" r:id="rId7" imgW="8039100" imgH="299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629" y="3273188"/>
                        <a:ext cx="7010400" cy="261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898469"/>
              </p:ext>
            </p:extLst>
          </p:nvPr>
        </p:nvGraphicFramePr>
        <p:xfrm>
          <a:off x="5212118" y="5884626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9" imgW="2768600" imgH="482600" progId="Equation.DSMT4">
                  <p:embed/>
                </p:oleObj>
              </mc:Choice>
              <mc:Fallback>
                <p:oleObj name="Equation" r:id="rId9" imgW="2768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18" y="5884626"/>
                        <a:ext cx="276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68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82" y="1167615"/>
            <a:ext cx="11437031" cy="5009348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en-US" altLang="en-US" dirty="0" smtClean="0"/>
          </a:p>
          <a:p>
            <a:pPr marL="609600" indent="-609600">
              <a:lnSpc>
                <a:spcPct val="80000"/>
              </a:lnSpc>
            </a:pPr>
            <a:r>
              <a:rPr lang="en-US" altLang="en-US" dirty="0" smtClean="0"/>
              <a:t>Every </a:t>
            </a:r>
            <a:r>
              <a:rPr lang="en-US" altLang="en-US" dirty="0"/>
              <a:t>linear combination of </a:t>
            </a:r>
            <a:r>
              <a:rPr lang="en-US" altLang="en-US" b="1" dirty="0">
                <a:solidFill>
                  <a:srgbClr val="7030A0"/>
                </a:solidFill>
              </a:rPr>
              <a:t>u</a:t>
            </a:r>
            <a:r>
              <a:rPr lang="en-US" altLang="en-US" dirty="0">
                <a:solidFill>
                  <a:srgbClr val="7030A0"/>
                </a:solidFill>
              </a:rPr>
              <a:t>, </a:t>
            </a:r>
            <a:r>
              <a:rPr lang="en-US" altLang="en-US" b="1" dirty="0">
                <a:solidFill>
                  <a:srgbClr val="7030A0"/>
                </a:solidFill>
              </a:rPr>
              <a:t>v</a:t>
            </a:r>
            <a:r>
              <a:rPr lang="en-US" altLang="en-US" dirty="0">
                <a:solidFill>
                  <a:srgbClr val="7030A0"/>
                </a:solidFill>
              </a:rPr>
              <a:t>,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7030A0"/>
                </a:solidFill>
              </a:rPr>
              <a:t>w</a:t>
            </a:r>
            <a:r>
              <a:rPr lang="en-US" altLang="en-US" dirty="0"/>
              <a:t> is an element of </a:t>
            </a:r>
            <a:r>
              <a:rPr lang="en-US" altLang="en-US" dirty="0" err="1"/>
              <a:t>Nul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dirty="0"/>
              <a:t>Thus </a:t>
            </a:r>
            <a:r>
              <a:rPr lang="en-US" altLang="en-US" dirty="0">
                <a:solidFill>
                  <a:srgbClr val="7030A0"/>
                </a:solidFill>
              </a:rPr>
              <a:t>{</a:t>
            </a:r>
            <a:r>
              <a:rPr lang="en-US" altLang="en-US" b="1" dirty="0">
                <a:solidFill>
                  <a:srgbClr val="7030A0"/>
                </a:solidFill>
              </a:rPr>
              <a:t>u</a:t>
            </a:r>
            <a:r>
              <a:rPr lang="en-US" altLang="en-US" dirty="0">
                <a:solidFill>
                  <a:srgbClr val="7030A0"/>
                </a:solidFill>
              </a:rPr>
              <a:t>, </a:t>
            </a:r>
            <a:r>
              <a:rPr lang="en-US" altLang="en-US" b="1" dirty="0">
                <a:solidFill>
                  <a:srgbClr val="7030A0"/>
                </a:solidFill>
              </a:rPr>
              <a:t>v</a:t>
            </a:r>
            <a:r>
              <a:rPr lang="en-US" altLang="en-US" dirty="0">
                <a:solidFill>
                  <a:srgbClr val="7030A0"/>
                </a:solidFill>
              </a:rPr>
              <a:t>, </a:t>
            </a:r>
            <a:r>
              <a:rPr lang="en-US" altLang="en-US" b="1" dirty="0">
                <a:solidFill>
                  <a:srgbClr val="7030A0"/>
                </a:solidFill>
              </a:rPr>
              <a:t>w</a:t>
            </a:r>
            <a:r>
              <a:rPr lang="en-US" altLang="en-US" dirty="0">
                <a:solidFill>
                  <a:srgbClr val="7030A0"/>
                </a:solidFill>
              </a:rPr>
              <a:t>} </a:t>
            </a:r>
            <a:r>
              <a:rPr lang="en-US" altLang="en-US" dirty="0"/>
              <a:t>is a spanning set for </a:t>
            </a:r>
            <a:r>
              <a:rPr lang="en-US" altLang="en-US" dirty="0" err="1"/>
              <a:t>Nul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7030A0"/>
                </a:solidFill>
              </a:rPr>
              <a:t>Definition: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The column space of an   </a:t>
            </a:r>
            <a:r>
              <a:rPr lang="en-US" altLang="en-US" dirty="0" smtClean="0"/>
              <a:t>         </a:t>
            </a:r>
            <a:r>
              <a:rPr lang="en-US" altLang="en-US" dirty="0"/>
              <a:t>matrix </a:t>
            </a:r>
            <a:r>
              <a:rPr lang="en-US" altLang="en-US" i="1" dirty="0"/>
              <a:t>A</a:t>
            </a:r>
            <a:r>
              <a:rPr lang="en-US" altLang="en-US" dirty="0"/>
              <a:t>, written as Col </a:t>
            </a:r>
            <a:r>
              <a:rPr lang="en-US" altLang="en-US" i="1" dirty="0"/>
              <a:t>A</a:t>
            </a:r>
            <a:r>
              <a:rPr lang="en-US" altLang="en-US" dirty="0"/>
              <a:t>, is the set of all linear combinations of the columns of </a:t>
            </a:r>
            <a:r>
              <a:rPr lang="en-US" altLang="en-US" i="1" dirty="0"/>
              <a:t>A</a:t>
            </a:r>
            <a:r>
              <a:rPr lang="en-US" altLang="en-US" dirty="0"/>
              <a:t>. If                              , then</a:t>
            </a:r>
          </a:p>
          <a:p>
            <a:pPr>
              <a:buNone/>
            </a:pPr>
            <a:r>
              <a:rPr lang="en-US" altLang="en-US" dirty="0"/>
              <a:t>                                                                   </a:t>
            </a:r>
          </a:p>
          <a:p>
            <a:endParaRPr lang="en-GB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646632"/>
              </p:ext>
            </p:extLst>
          </p:nvPr>
        </p:nvGraphicFramePr>
        <p:xfrm>
          <a:off x="8204390" y="3407970"/>
          <a:ext cx="2590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2730500" imgH="558800" progId="Equation.DSMT4">
                  <p:embed/>
                </p:oleObj>
              </mc:Choice>
              <mc:Fallback>
                <p:oleObj name="Equation" r:id="rId3" imgW="27305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390" y="3407970"/>
                        <a:ext cx="2590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00183"/>
              </p:ext>
            </p:extLst>
          </p:nvPr>
        </p:nvGraphicFramePr>
        <p:xfrm>
          <a:off x="5918579" y="3183803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863225" imgH="253890" progId="Equation.DSMT4">
                  <p:embed/>
                </p:oleObj>
              </mc:Choice>
              <mc:Fallback>
                <p:oleObj name="Equation" r:id="rId5" imgW="86322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579" y="3183803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17030"/>
              </p:ext>
            </p:extLst>
          </p:nvPr>
        </p:nvGraphicFramePr>
        <p:xfrm>
          <a:off x="3716362" y="3824323"/>
          <a:ext cx="367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7" imgW="3670300" imgH="482600" progId="Equation.DSMT4">
                  <p:embed/>
                </p:oleObj>
              </mc:Choice>
              <mc:Fallback>
                <p:oleObj name="Equation" r:id="rId7" imgW="3670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62" y="3824323"/>
                        <a:ext cx="3670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770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 dirty="0"/>
              <a:t>Content</a:t>
            </a:r>
            <a:endParaRPr lang="en-GB" sz="4900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             </a:t>
            </a:r>
          </a:p>
          <a:p>
            <a:pPr marL="0" lvl="0" indent="0">
              <a:buNone/>
            </a:pPr>
            <a:r>
              <a:rPr lang="en-US" dirty="0"/>
              <a:t>               </a:t>
            </a: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BCE56A-1F36-4165-B934-E16043F3CA33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12/10/2017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Oval 9"/>
          <p:cNvSpPr/>
          <p:nvPr/>
        </p:nvSpPr>
        <p:spPr>
          <a:xfrm>
            <a:off x="436095" y="1350495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Oval 10"/>
          <p:cNvSpPr/>
          <p:nvPr/>
        </p:nvSpPr>
        <p:spPr>
          <a:xfrm>
            <a:off x="441889" y="2828511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4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36095" y="4455756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3</a:t>
            </a:r>
            <a:endParaRPr lang="en-GB" sz="4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602065" y="1368847"/>
            <a:ext cx="946920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Vector Space and Subspace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602065" y="2546256"/>
            <a:ext cx="9537896" cy="156966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space, Column Space and Linear Transformations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602065" y="4523885"/>
            <a:ext cx="9537896" cy="7694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Linear Independent Sets</a:t>
            </a:r>
            <a:r>
              <a:rPr lang="en-US" sz="4400" b="0" i="0" u="none" strike="noStrike" kern="1200" cap="none" spc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and Bases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 SPACE OF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7482" y="1254526"/>
                <a:ext cx="11437031" cy="5009348"/>
              </a:xfrm>
            </p:spPr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</a:rPr>
                  <a:t>Theorem 3: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en-US" dirty="0"/>
                  <a:t>The column space of an            </a:t>
                </a:r>
                <a:r>
                  <a:rPr lang="en-US" altLang="en-US" dirty="0" smtClean="0"/>
                  <a:t> matrix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a subspace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A typical vector in Col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can be written as </a:t>
                </a:r>
                <a:r>
                  <a:rPr lang="en-US" altLang="en-US" i="1" dirty="0"/>
                  <a:t>A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 for some 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 because the notation </a:t>
                </a:r>
                <a:r>
                  <a:rPr lang="en-US" altLang="en-US" i="1" dirty="0"/>
                  <a:t>A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 stands for a linear combination of the columns of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. That is,</a:t>
                </a:r>
              </a:p>
              <a:p>
                <a:pPr>
                  <a:buNone/>
                </a:pPr>
                <a:r>
                  <a:rPr lang="en-US" altLang="en-US" dirty="0"/>
                  <a:t>                                                                               </a:t>
                </a:r>
                <a:r>
                  <a:rPr lang="en-US" altLang="en-US" dirty="0" smtClean="0"/>
                  <a:t>                .</a:t>
                </a:r>
              </a:p>
              <a:p>
                <a:r>
                  <a:rPr lang="en-US" altLang="en-US" dirty="0"/>
                  <a:t>The notation </a:t>
                </a:r>
                <a:r>
                  <a:rPr lang="en-US" altLang="en-US" i="1" dirty="0"/>
                  <a:t>A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 for vectors in Col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also shows that Col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the </a:t>
                </a:r>
                <a:r>
                  <a:rPr lang="en-US" altLang="en-US" i="1" dirty="0"/>
                  <a:t>range</a:t>
                </a:r>
                <a:r>
                  <a:rPr lang="en-US" altLang="en-US" dirty="0"/>
                  <a:t> of the linear transformation               </a:t>
                </a:r>
                <a:r>
                  <a:rPr lang="en-US" altLang="en-US" dirty="0" smtClean="0"/>
                  <a:t>      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The column space of an           </a:t>
                </a:r>
                <a:r>
                  <a:rPr lang="en-US" altLang="en-US" dirty="0" smtClean="0"/>
                  <a:t>  </a:t>
                </a:r>
                <a:r>
                  <a:rPr lang="en-US" altLang="en-US" dirty="0"/>
                  <a:t>matrix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all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 if and only if the equation                </a:t>
                </a:r>
                <a:r>
                  <a:rPr lang="en-US" altLang="en-US" dirty="0" smtClean="0"/>
                  <a:t>  has </a:t>
                </a:r>
                <a:r>
                  <a:rPr lang="en-US" altLang="en-US" dirty="0"/>
                  <a:t>a solution for each </a:t>
                </a:r>
                <a:r>
                  <a:rPr lang="en-US" altLang="en-US" b="1" dirty="0"/>
                  <a:t>b</a:t>
                </a:r>
                <a:r>
                  <a:rPr lang="en-US" alt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/>
                  <a:t>.</a:t>
                </a:r>
              </a:p>
              <a:p>
                <a:pPr>
                  <a:buNone/>
                </a:pPr>
                <a:endParaRPr lang="en-US" alt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482" y="1254526"/>
                <a:ext cx="11437031" cy="5009348"/>
              </a:xfrm>
              <a:blipFill rotWithShape="0">
                <a:blip r:embed="rId3"/>
                <a:stretch>
                  <a:fillRect l="-959" t="-2190" r="-1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819812"/>
              </p:ext>
            </p:extLst>
          </p:nvPr>
        </p:nvGraphicFramePr>
        <p:xfrm>
          <a:off x="6095997" y="138449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4" imgW="863225" imgH="253890" progId="Equation.DSMT4">
                  <p:embed/>
                </p:oleObj>
              </mc:Choice>
              <mc:Fallback>
                <p:oleObj name="Equation" r:id="rId4" imgW="86322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7" y="138449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02224"/>
              </p:ext>
            </p:extLst>
          </p:nvPr>
        </p:nvGraphicFramePr>
        <p:xfrm>
          <a:off x="2372436" y="2590610"/>
          <a:ext cx="598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6" imgW="5981700" imgH="482600" progId="Equation.DSMT4">
                  <p:embed/>
                </p:oleObj>
              </mc:Choice>
              <mc:Fallback>
                <p:oleObj name="Equation" r:id="rId6" imgW="5981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436" y="2590610"/>
                        <a:ext cx="5981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79935"/>
              </p:ext>
            </p:extLst>
          </p:nvPr>
        </p:nvGraphicFramePr>
        <p:xfrm>
          <a:off x="4017086" y="3594100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8" imgW="1346200" imgH="330200" progId="Equation.DSMT4">
                  <p:embed/>
                </p:oleObj>
              </mc:Choice>
              <mc:Fallback>
                <p:oleObj name="Equation" r:id="rId8" imgW="1346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086" y="3594100"/>
                        <a:ext cx="134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843015"/>
              </p:ext>
            </p:extLst>
          </p:nvPr>
        </p:nvGraphicFramePr>
        <p:xfrm>
          <a:off x="4258386" y="4195419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0" imgW="863225" imgH="253890" progId="Equation.DSMT4">
                  <p:embed/>
                </p:oleObj>
              </mc:Choice>
              <mc:Fallback>
                <p:oleObj name="Equation" r:id="rId10" imgW="86322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386" y="4195419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57731"/>
              </p:ext>
            </p:extLst>
          </p:nvPr>
        </p:nvGraphicFramePr>
        <p:xfrm>
          <a:off x="2140424" y="4490742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2" imgW="1143000" imgH="355600" progId="Equation.DSMT4">
                  <p:embed/>
                </p:oleObj>
              </mc:Choice>
              <mc:Fallback>
                <p:oleObj name="Equation" r:id="rId12" imgW="11430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24" y="4490742"/>
                        <a:ext cx="114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73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 SPACE OF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dirty="0" smtClean="0"/>
          </a:p>
          <a:p>
            <a:pPr marL="0" indent="0">
              <a:buNone/>
            </a:pPr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 smtClean="0"/>
              <a:t>Example </a:t>
            </a:r>
            <a:r>
              <a:rPr lang="en-US" altLang="en-US" b="1" dirty="0"/>
              <a:t>7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Let                                               ,                    and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Determine 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Could </a:t>
            </a:r>
            <a:r>
              <a:rPr lang="en-US" altLang="en-US" sz="2800" b="1" dirty="0"/>
              <a:t>u</a:t>
            </a:r>
            <a:r>
              <a:rPr lang="en-US" altLang="en-US" sz="2800" dirty="0"/>
              <a:t> be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?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Determine if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Could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be in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?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  <a:endParaRPr lang="en-GB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977063"/>
              </p:ext>
            </p:extLst>
          </p:nvPr>
        </p:nvGraphicFramePr>
        <p:xfrm>
          <a:off x="3116237" y="1549752"/>
          <a:ext cx="35052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3683000" imgH="1778000" progId="Equation.DSMT4">
                  <p:embed/>
                </p:oleObj>
              </mc:Choice>
              <mc:Fallback>
                <p:oleObj name="Equation" r:id="rId3" imgW="36830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37" y="1549752"/>
                        <a:ext cx="35052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10602"/>
              </p:ext>
            </p:extLst>
          </p:nvPr>
        </p:nvGraphicFramePr>
        <p:xfrm>
          <a:off x="7271891" y="1252889"/>
          <a:ext cx="14017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1447800" imgH="2362200" progId="Equation.DSMT4">
                  <p:embed/>
                </p:oleObj>
              </mc:Choice>
              <mc:Fallback>
                <p:oleObj name="Equation" r:id="rId5" imgW="1447800" imgH="236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891" y="1252889"/>
                        <a:ext cx="14017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27318"/>
              </p:ext>
            </p:extLst>
          </p:nvPr>
        </p:nvGraphicFramePr>
        <p:xfrm>
          <a:off x="9594953" y="1549752"/>
          <a:ext cx="13287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1409700" imgH="1778000" progId="Equation.DSMT4">
                  <p:embed/>
                </p:oleObj>
              </mc:Choice>
              <mc:Fallback>
                <p:oleObj name="Equation" r:id="rId7" imgW="14097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953" y="1549752"/>
                        <a:ext cx="13287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60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 SPACE OF A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b="1" dirty="0"/>
              <a:t>Solution: </a:t>
            </a:r>
            <a:endParaRPr lang="en-US" altLang="en-US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An explicit description of </a:t>
            </a:r>
            <a:r>
              <a:rPr lang="en-US" altLang="en-US" sz="2800" dirty="0" err="1"/>
              <a:t>Nul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not needed here. Simply compute the product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u</a:t>
            </a:r>
            <a:r>
              <a:rPr lang="en-US" altLang="en-US" sz="2800" dirty="0"/>
              <a:t>.</a:t>
            </a:r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20784"/>
              </p:ext>
            </p:extLst>
          </p:nvPr>
        </p:nvGraphicFramePr>
        <p:xfrm>
          <a:off x="2270078" y="2904698"/>
          <a:ext cx="67056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6883400" imgH="2362200" progId="Equation.DSMT4">
                  <p:embed/>
                </p:oleObj>
              </mc:Choice>
              <mc:Fallback>
                <p:oleObj name="Equation" r:id="rId3" imgW="6883400" imgH="236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078" y="2904698"/>
                        <a:ext cx="67056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91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 SPACE OF A MATRIX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09600" indent="-609600"/>
                <a:r>
                  <a:rPr lang="en-US" altLang="en-US" b="1" dirty="0"/>
                  <a:t>u</a:t>
                </a:r>
                <a:r>
                  <a:rPr lang="en-US" altLang="en-US" dirty="0"/>
                  <a:t> is </a:t>
                </a:r>
                <a:r>
                  <a:rPr lang="en-US" altLang="en-US" i="1" dirty="0"/>
                  <a:t>not</a:t>
                </a:r>
                <a:r>
                  <a:rPr lang="en-US" altLang="en-US" dirty="0"/>
                  <a:t> a solution of  </a:t>
                </a:r>
                <a:r>
                  <a:rPr lang="en-US" altLang="en-US" dirty="0" smtClean="0"/>
                  <a:t> </a:t>
                </a:r>
                <a:r>
                  <a:rPr lang="en-US" altLang="en-US" b="1" dirty="0" smtClean="0"/>
                  <a:t>Ax = 0   </a:t>
                </a:r>
                <a:r>
                  <a:rPr lang="en-US" altLang="en-US" dirty="0"/>
                  <a:t>, so </a:t>
                </a:r>
                <a:r>
                  <a:rPr lang="en-US" altLang="en-US" b="1" dirty="0"/>
                  <a:t>u</a:t>
                </a:r>
                <a:r>
                  <a:rPr lang="en-US" altLang="en-US" dirty="0"/>
                  <a:t> is not in </a:t>
                </a:r>
                <a:r>
                  <a:rPr lang="en-US" altLang="en-US" dirty="0" err="1"/>
                  <a:t>Nul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.</a:t>
                </a:r>
              </a:p>
              <a:p>
                <a:pPr marL="609600" indent="-609600"/>
                <a:r>
                  <a:rPr lang="en-US" altLang="en-US" dirty="0"/>
                  <a:t>Also, with four entries, </a:t>
                </a:r>
                <a:r>
                  <a:rPr lang="en-US" altLang="en-US" b="1" dirty="0"/>
                  <a:t>u</a:t>
                </a:r>
                <a:r>
                  <a:rPr lang="en-US" altLang="en-US" dirty="0"/>
                  <a:t> could not possibly be in Col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, since Col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/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AutoNum type="alphaLcPeriod" startAt="2"/>
                </a:pPr>
                <a:r>
                  <a:rPr lang="en-US" altLang="en-US" sz="2800" dirty="0"/>
                  <a:t>Reduce             to an echelon form</a:t>
                </a:r>
                <a:r>
                  <a:rPr lang="en-US" altLang="en-US" sz="2800" dirty="0" smtClean="0"/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AutoNum type="alphaLcPeriod" startAt="2"/>
                </a:pPr>
                <a:endParaRPr lang="en-US" altLang="en-US" sz="2800" dirty="0"/>
              </a:p>
              <a:p>
                <a:pPr marL="1371600" lvl="2" indent="-457200">
                  <a:buFont typeface="Wingdings" panose="05000000000000000000" pitchFamily="2" charset="2"/>
                  <a:buAutoNum type="alphaLcPeriod" startAt="2"/>
                </a:pPr>
                <a:endParaRPr lang="en-US" altLang="en-US" sz="2800" dirty="0" smtClean="0"/>
              </a:p>
              <a:p>
                <a:pPr marL="1371600" lvl="2" indent="-457200">
                  <a:buFont typeface="Wingdings" panose="05000000000000000000" pitchFamily="2" charset="2"/>
                  <a:buAutoNum type="alphaLcPeriod" startAt="2"/>
                </a:pPr>
                <a:endParaRPr lang="en-US" altLang="en-US" sz="2800" dirty="0"/>
              </a:p>
              <a:p>
                <a:pPr marL="1371600" lvl="2" indent="-457200">
                  <a:buFont typeface="Wingdings" panose="05000000000000000000" pitchFamily="2" charset="2"/>
                  <a:buAutoNum type="alphaLcPeriod" startAt="2"/>
                </a:pPr>
                <a:endParaRPr lang="en-US" altLang="en-US" sz="2800" dirty="0" smtClean="0"/>
              </a:p>
              <a:p>
                <a:pPr marL="1371600" lvl="2" indent="-457200">
                  <a:buFont typeface="Wingdings" panose="05000000000000000000" pitchFamily="2" charset="2"/>
                  <a:buAutoNum type="alphaLcPeriod" startAt="2"/>
                </a:pPr>
                <a:endParaRPr lang="en-US" altLang="en-US" sz="2800" dirty="0"/>
              </a:p>
              <a:p>
                <a:pPr marL="1371600" lvl="2" indent="-457200">
                  <a:buFont typeface="Wingdings" panose="05000000000000000000" pitchFamily="2" charset="2"/>
                  <a:buAutoNum type="alphaLcPeriod" startAt="2"/>
                </a:pPr>
                <a:r>
                  <a:rPr lang="en-US" altLang="en-US" sz="2800" dirty="0"/>
                  <a:t>The equation    </a:t>
                </a:r>
                <a:r>
                  <a:rPr lang="en-US" altLang="en-US" sz="2800" b="1" dirty="0" smtClean="0"/>
                  <a:t>Ax = b   </a:t>
                </a:r>
                <a:r>
                  <a:rPr lang="en-US" altLang="en-US" sz="2800" dirty="0"/>
                  <a:t>is consistent, so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is in Col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AutoNum type="alphaLcPeriod" startAt="2"/>
                </a:pPr>
                <a:endParaRPr lang="en-US" altLang="en-US" sz="2800" dirty="0" smtClean="0"/>
              </a:p>
              <a:p>
                <a:pPr marL="1371600" lvl="2" indent="-457200">
                  <a:buFont typeface="Wingdings" panose="05000000000000000000" pitchFamily="2" charset="2"/>
                  <a:buAutoNum type="alphaLcPeriod" startAt="2"/>
                </a:pPr>
                <a:endParaRPr lang="en-US" altLang="en-US" sz="2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038647"/>
              </p:ext>
            </p:extLst>
          </p:nvPr>
        </p:nvGraphicFramePr>
        <p:xfrm>
          <a:off x="3058805" y="2512515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1155700" imgH="558800" progId="Equation.DSMT4">
                  <p:embed/>
                </p:oleObj>
              </mc:Choice>
              <mc:Fallback>
                <p:oleObj name="Equation" r:id="rId4" imgW="11557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805" y="2512515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225806"/>
              </p:ext>
            </p:extLst>
          </p:nvPr>
        </p:nvGraphicFramePr>
        <p:xfrm>
          <a:off x="1658203" y="3259448"/>
          <a:ext cx="83820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9283700" imgH="1778000" progId="Equation.DSMT4">
                  <p:embed/>
                </p:oleObj>
              </mc:Choice>
              <mc:Fallback>
                <p:oleObj name="Equation" r:id="rId6" imgW="92837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203" y="3259448"/>
                        <a:ext cx="8382000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386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KERNEL AND RANGE OF A </a:t>
            </a:r>
            <a:r>
              <a:rPr lang="en-US" altLang="en-US" sz="3600" dirty="0" smtClean="0"/>
              <a:t>LINEAR TRANSFORMATION</a:t>
            </a:r>
            <a:endParaRPr lang="en-US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400" indent="-660400"/>
            <a:endParaRPr lang="en-US" altLang="en-US" b="1" dirty="0" smtClean="0"/>
          </a:p>
          <a:p>
            <a:pPr marL="660400" indent="-660400"/>
            <a:endParaRPr lang="en-US" altLang="en-US" b="1" dirty="0"/>
          </a:p>
          <a:p>
            <a:pPr marL="660400" indent="-660400"/>
            <a:r>
              <a:rPr lang="en-US" altLang="en-US" b="1" dirty="0" smtClean="0"/>
              <a:t>Definition</a:t>
            </a:r>
            <a:r>
              <a:rPr lang="en-US" altLang="en-US" b="1" dirty="0"/>
              <a:t>:</a:t>
            </a:r>
            <a:r>
              <a:rPr lang="en-US" altLang="en-US" dirty="0"/>
              <a:t> A </a:t>
            </a:r>
            <a:r>
              <a:rPr lang="en-US" altLang="en-US" b="1" dirty="0"/>
              <a:t>linear transformation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dirty="0"/>
              <a:t> from a vector space </a:t>
            </a:r>
            <a:r>
              <a:rPr lang="en-US" altLang="en-US" i="1" dirty="0"/>
              <a:t>V</a:t>
            </a:r>
            <a:r>
              <a:rPr lang="en-US" altLang="en-US" dirty="0"/>
              <a:t> into a vector space </a:t>
            </a:r>
            <a:r>
              <a:rPr lang="en-US" altLang="en-US" i="1" dirty="0"/>
              <a:t>W</a:t>
            </a:r>
            <a:r>
              <a:rPr lang="en-US" altLang="en-US" dirty="0"/>
              <a:t> is a rule that assigns to each vector </a:t>
            </a:r>
            <a:r>
              <a:rPr lang="en-US" altLang="en-US" b="1" dirty="0"/>
              <a:t>x</a:t>
            </a:r>
            <a:r>
              <a:rPr lang="en-US" altLang="en-US" dirty="0"/>
              <a:t> in </a:t>
            </a:r>
            <a:r>
              <a:rPr lang="en-US" altLang="en-US" i="1" dirty="0"/>
              <a:t>V</a:t>
            </a:r>
            <a:r>
              <a:rPr lang="en-US" altLang="en-US" dirty="0"/>
              <a:t> a unique vector </a:t>
            </a:r>
            <a:r>
              <a:rPr lang="en-US" altLang="en-US" i="1" dirty="0"/>
              <a:t>T</a:t>
            </a:r>
            <a:r>
              <a:rPr lang="en-US" altLang="en-US" dirty="0"/>
              <a:t> (</a:t>
            </a:r>
            <a:r>
              <a:rPr lang="en-US" altLang="en-US" b="1" dirty="0"/>
              <a:t>x</a:t>
            </a:r>
            <a:r>
              <a:rPr lang="en-US" altLang="en-US" dirty="0"/>
              <a:t>) in </a:t>
            </a:r>
            <a:r>
              <a:rPr lang="en-US" altLang="en-US" i="1" dirty="0"/>
              <a:t>W</a:t>
            </a:r>
            <a:r>
              <a:rPr lang="en-US" altLang="en-US" dirty="0"/>
              <a:t>, such that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sz="2800" dirty="0"/>
              <a:t>                                         for all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and 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sz="2800" dirty="0"/>
              <a:t>                          </a:t>
            </a:r>
            <a:r>
              <a:rPr lang="en-US" altLang="en-US" sz="2800" dirty="0" smtClean="0"/>
              <a:t>    for </a:t>
            </a:r>
            <a:r>
              <a:rPr lang="en-US" altLang="en-US" sz="2800" dirty="0"/>
              <a:t>all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all scalars </a:t>
            </a:r>
            <a:r>
              <a:rPr lang="en-US" altLang="en-US" sz="2800" i="1" dirty="0"/>
              <a:t>c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endParaRPr lang="en-GB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077715"/>
              </p:ext>
            </p:extLst>
          </p:nvPr>
        </p:nvGraphicFramePr>
        <p:xfrm>
          <a:off x="1824250" y="3331284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3657600" imgH="431800" progId="Equation.DSMT4">
                  <p:embed/>
                </p:oleObj>
              </mc:Choice>
              <mc:Fallback>
                <p:oleObj name="Equation" r:id="rId3" imgW="3657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250" y="3331284"/>
                        <a:ext cx="365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32109"/>
              </p:ext>
            </p:extLst>
          </p:nvPr>
        </p:nvGraphicFramePr>
        <p:xfrm>
          <a:off x="2112749" y="3851204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2324100" imgH="431800" progId="Equation.DSMT4">
                  <p:embed/>
                </p:oleObj>
              </mc:Choice>
              <mc:Fallback>
                <p:oleObj name="Equation" r:id="rId5" imgW="2324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749" y="3851204"/>
                        <a:ext cx="232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505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KERNEL AND RANGE OF A LINEAR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kernel</a:t>
            </a:r>
            <a:r>
              <a:rPr lang="en-US" altLang="en-US" dirty="0"/>
              <a:t> (or </a:t>
            </a:r>
            <a:r>
              <a:rPr lang="en-US" altLang="en-US" b="1" dirty="0"/>
              <a:t>null space</a:t>
            </a:r>
            <a:r>
              <a:rPr lang="en-US" altLang="en-US" dirty="0"/>
              <a:t>) of such a </a:t>
            </a:r>
            <a:r>
              <a:rPr lang="en-US" altLang="en-US" i="1" dirty="0"/>
              <a:t>T</a:t>
            </a:r>
            <a:r>
              <a:rPr lang="en-US" altLang="en-US" dirty="0"/>
              <a:t> is the set of all </a:t>
            </a:r>
            <a:r>
              <a:rPr lang="en-US" altLang="en-US" b="1" dirty="0"/>
              <a:t>u</a:t>
            </a:r>
            <a:r>
              <a:rPr lang="en-US" altLang="en-US" dirty="0"/>
              <a:t> in </a:t>
            </a:r>
            <a:r>
              <a:rPr lang="en-US" altLang="en-US" i="1" dirty="0"/>
              <a:t>V</a:t>
            </a:r>
            <a:r>
              <a:rPr lang="en-US" altLang="en-US" dirty="0"/>
              <a:t> such that                 (the zero vector in </a:t>
            </a:r>
            <a:r>
              <a:rPr lang="en-US" altLang="en-US" i="1" dirty="0"/>
              <a:t>W </a:t>
            </a:r>
            <a:r>
              <a:rPr lang="en-US" altLang="en-US" dirty="0"/>
              <a:t>).</a:t>
            </a:r>
          </a:p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b="1" dirty="0"/>
              <a:t>range</a:t>
            </a:r>
            <a:r>
              <a:rPr lang="en-US" altLang="en-US" dirty="0"/>
              <a:t> of </a:t>
            </a:r>
            <a:r>
              <a:rPr lang="en-US" altLang="en-US" i="1" dirty="0"/>
              <a:t>T</a:t>
            </a:r>
            <a:r>
              <a:rPr lang="en-US" altLang="en-US" dirty="0"/>
              <a:t> is the set of all vectors in </a:t>
            </a:r>
            <a:r>
              <a:rPr lang="en-US" altLang="en-US" i="1" dirty="0"/>
              <a:t>W</a:t>
            </a:r>
            <a:r>
              <a:rPr lang="en-US" altLang="en-US" dirty="0"/>
              <a:t> of the form </a:t>
            </a:r>
            <a:r>
              <a:rPr lang="en-US" altLang="en-US" i="1" dirty="0"/>
              <a:t>T</a:t>
            </a:r>
            <a:r>
              <a:rPr lang="en-US" altLang="en-US" dirty="0"/>
              <a:t> (</a:t>
            </a:r>
            <a:r>
              <a:rPr lang="en-US" altLang="en-US" b="1" dirty="0"/>
              <a:t>x</a:t>
            </a:r>
            <a:r>
              <a:rPr lang="en-US" altLang="en-US" dirty="0"/>
              <a:t>) for some </a:t>
            </a:r>
            <a:r>
              <a:rPr lang="en-US" altLang="en-US" b="1" dirty="0"/>
              <a:t>x</a:t>
            </a:r>
            <a:r>
              <a:rPr lang="en-US" altLang="en-US" dirty="0"/>
              <a:t> in </a:t>
            </a:r>
            <a:r>
              <a:rPr lang="en-US" altLang="en-US" i="1" dirty="0"/>
              <a:t>V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The kernel of </a:t>
            </a:r>
            <a:r>
              <a:rPr lang="en-US" altLang="en-US" i="1" dirty="0"/>
              <a:t>T</a:t>
            </a:r>
            <a:r>
              <a:rPr lang="en-US" altLang="en-US" dirty="0"/>
              <a:t> is a subspace of </a:t>
            </a:r>
            <a:r>
              <a:rPr lang="en-US" altLang="en-US" i="1" dirty="0"/>
              <a:t>V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The range of </a:t>
            </a:r>
            <a:r>
              <a:rPr lang="en-US" altLang="en-US" i="1" dirty="0"/>
              <a:t>T</a:t>
            </a:r>
            <a:r>
              <a:rPr lang="en-US" altLang="en-US" dirty="0"/>
              <a:t> is a subspace of </a:t>
            </a:r>
            <a:r>
              <a:rPr lang="en-US" altLang="en-US" i="1" dirty="0"/>
              <a:t>W</a:t>
            </a:r>
            <a:r>
              <a:rPr lang="en-US" alt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746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3772"/>
            <a:ext cx="12191996" cy="1027368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CONTRAST BETWEEN NUL </a:t>
            </a:r>
            <a:r>
              <a:rPr lang="en-US" altLang="en-US" sz="3600" i="1" dirty="0"/>
              <a:t>A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AND</a:t>
            </a:r>
            <a:br>
              <a:rPr lang="en-US" altLang="en-US" sz="3600" dirty="0" smtClean="0"/>
            </a:br>
            <a:r>
              <a:rPr lang="en-US" altLang="en-US" sz="3600" dirty="0" smtClean="0"/>
              <a:t> </a:t>
            </a:r>
            <a:r>
              <a:rPr lang="en-US" altLang="en-US" sz="3600" dirty="0"/>
              <a:t>COL </a:t>
            </a:r>
            <a:r>
              <a:rPr lang="en-US" altLang="en-US" sz="3600" i="1" dirty="0"/>
              <a:t>A</a:t>
            </a:r>
            <a:r>
              <a:rPr lang="en-US" altLang="en-US" sz="3600" dirty="0"/>
              <a:t> FOR AN  </a:t>
            </a:r>
            <a:r>
              <a:rPr lang="en-US" altLang="en-US" sz="3600" dirty="0" smtClean="0"/>
              <a:t>MATRIX </a:t>
            </a:r>
            <a:r>
              <a:rPr lang="en-US" altLang="en-US" sz="3600" i="1" dirty="0"/>
              <a:t>A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7458662"/>
                  </p:ext>
                </p:extLst>
              </p:nvPr>
            </p:nvGraphicFramePr>
            <p:xfrm>
              <a:off x="407988" y="1738026"/>
              <a:ext cx="1143635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8175"/>
                    <a:gridCol w="5718175"/>
                  </a:tblGrid>
                  <a:tr h="48297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                 </a:t>
                          </a:r>
                          <a:r>
                            <a:rPr lang="en-US" sz="3600" dirty="0" smtClean="0">
                              <a:solidFill>
                                <a:schemeClr val="tx1"/>
                              </a:solidFill>
                            </a:rPr>
                            <a:t>Null</a:t>
                          </a:r>
                          <a:r>
                            <a:rPr lang="en-US" sz="3600" baseline="0" dirty="0" smtClean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  <a:endParaRPr lang="en-GB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                          </a:t>
                          </a:r>
                          <a:r>
                            <a:rPr lang="en-US" sz="3600" dirty="0" smtClean="0">
                              <a:solidFill>
                                <a:schemeClr val="tx1"/>
                              </a:solidFill>
                            </a:rPr>
                            <a:t>Column A</a:t>
                          </a:r>
                          <a:endParaRPr lang="en-GB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1.  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Nul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is a subspace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1.  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Col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is a subspace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endParaRPr lang="en-GB" sz="3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533400" marR="0" lvl="0" indent="-5334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77C97"/>
                            </a:buClr>
                            <a:buSzTx/>
                            <a:buFont typeface="Wingdings" panose="05000000000000000000" pitchFamily="2" charset="2"/>
                            <a:buAutoNum type="arabicPeriod" startAt="2"/>
                            <a:tabLst/>
                          </a:pP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Nul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is implicitly defined;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i.e.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, you are given only a condition Ax = 0 that vectors in Nul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must satisfy.</a:t>
                          </a:r>
                          <a:endParaRPr lang="en-GB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533400" marR="0" lvl="0" indent="-5334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77C97"/>
                            </a:buClr>
                            <a:buSzTx/>
                            <a:buFont typeface="Wingdings" panose="05000000000000000000" pitchFamily="2" charset="2"/>
                            <a:buAutoNum type="arabicPeriod" startAt="2"/>
                            <a:tabLst/>
                          </a:pP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Col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is explicitly defined;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i.e.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, you are told how to build vectors in Col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.</a:t>
                          </a:r>
                          <a:endParaRPr kumimoji="0" lang="en-US" alt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7458662"/>
                  </p:ext>
                </p:extLst>
              </p:nvPr>
            </p:nvGraphicFramePr>
            <p:xfrm>
              <a:off x="407988" y="1738026"/>
              <a:ext cx="11436350" cy="3535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8175"/>
                    <a:gridCol w="5718175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                 </a:t>
                          </a:r>
                          <a:r>
                            <a:rPr lang="en-US" sz="3600" dirty="0" smtClean="0">
                              <a:solidFill>
                                <a:schemeClr val="tx1"/>
                              </a:solidFill>
                            </a:rPr>
                            <a:t>Null</a:t>
                          </a:r>
                          <a:r>
                            <a:rPr lang="en-US" sz="3600" baseline="0" dirty="0" smtClean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  <a:endParaRPr lang="en-GB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                          </a:t>
                          </a:r>
                          <a:r>
                            <a:rPr lang="en-US" sz="3600" dirty="0" smtClean="0">
                              <a:solidFill>
                                <a:schemeClr val="tx1"/>
                              </a:solidFill>
                            </a:rPr>
                            <a:t>Column A</a:t>
                          </a:r>
                          <a:endParaRPr lang="en-GB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</a:tr>
                  <a:tr h="853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6" t="-85714" r="-100426" b="-26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13" t="-85714" r="-533" b="-261429"/>
                          </a:stretch>
                        </a:blipFill>
                      </a:tcPr>
                    </a:tc>
                  </a:tr>
                  <a:tr h="2042160">
                    <a:tc>
                      <a:txBody>
                        <a:bodyPr/>
                        <a:lstStyle/>
                        <a:p>
                          <a:pPr marL="533400" marR="0" lvl="0" indent="-5334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77C97"/>
                            </a:buClr>
                            <a:buSzTx/>
                            <a:buFont typeface="Wingdings" panose="05000000000000000000" pitchFamily="2" charset="2"/>
                            <a:buAutoNum type="arabicPeriod" startAt="2"/>
                            <a:tabLst/>
                          </a:pP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Nul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is implicitly defined;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i.e.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, you are given only a condition Ax = 0 that vectors in Nul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must satisfy.</a:t>
                          </a:r>
                          <a:endParaRPr lang="en-GB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533400" marR="0" lvl="0" indent="-5334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77C97"/>
                            </a:buClr>
                            <a:buSzTx/>
                            <a:buFont typeface="Wingdings" panose="05000000000000000000" pitchFamily="2" charset="2"/>
                            <a:buAutoNum type="arabicPeriod" startAt="2"/>
                            <a:tabLst/>
                          </a:pP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Col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is explicitly defined;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i.e.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, you are told how to build vectors in Col </a:t>
                          </a:r>
                          <a:r>
                            <a:rPr kumimoji="0" lang="en-US" altLang="en-US" sz="32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  <a:r>
                            <a:rPr kumimoji="0" lang="en-US" alt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.</a:t>
                          </a:r>
                          <a:endParaRPr kumimoji="0" lang="en-US" alt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471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4812"/>
            <a:ext cx="12191996" cy="114840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CONTRAST BETWEEN NUL </a:t>
            </a:r>
            <a:r>
              <a:rPr lang="en-US" altLang="en-US" i="1" dirty="0"/>
              <a:t>A</a:t>
            </a:r>
            <a:r>
              <a:rPr lang="en-US" altLang="en-US" dirty="0"/>
              <a:t> AND</a:t>
            </a:r>
            <a:br>
              <a:rPr lang="en-US" altLang="en-US" dirty="0"/>
            </a:br>
            <a:r>
              <a:rPr lang="en-US" altLang="en-US" dirty="0"/>
              <a:t> COL </a:t>
            </a:r>
            <a:r>
              <a:rPr lang="en-US" altLang="en-US" i="1" dirty="0"/>
              <a:t>A</a:t>
            </a:r>
            <a:r>
              <a:rPr lang="en-US" altLang="en-US" dirty="0"/>
              <a:t> FOR AN  MATRIX </a:t>
            </a:r>
            <a:r>
              <a:rPr lang="en-US" altLang="en-US" i="1" dirty="0"/>
              <a:t>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724395"/>
              </p:ext>
            </p:extLst>
          </p:nvPr>
        </p:nvGraphicFramePr>
        <p:xfrm>
          <a:off x="407988" y="1168400"/>
          <a:ext cx="1143635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175"/>
                <a:gridCol w="571817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 It takes time to find vectors in Nul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Row operations on             are required.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 It is easy to find vectors in Col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The columns of a are displayed; others are formed from them.</a:t>
                      </a:r>
                    </a:p>
                    <a:p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  There is no obvious relation between Nul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and the entries in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  There is an obvious relation between Col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and the entries in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since each column of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in Col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GB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486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4812"/>
            <a:ext cx="12191996" cy="114840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CONTRAST BETWEEN NUL </a:t>
            </a:r>
            <a:r>
              <a:rPr lang="en-US" altLang="en-US" i="1" dirty="0"/>
              <a:t>A</a:t>
            </a:r>
            <a:r>
              <a:rPr lang="en-US" altLang="en-US" dirty="0"/>
              <a:t> AND</a:t>
            </a:r>
            <a:br>
              <a:rPr lang="en-US" altLang="en-US" dirty="0"/>
            </a:br>
            <a:r>
              <a:rPr lang="en-US" altLang="en-US" dirty="0"/>
              <a:t> COL </a:t>
            </a:r>
            <a:r>
              <a:rPr lang="en-US" altLang="en-US" i="1" dirty="0"/>
              <a:t>A</a:t>
            </a:r>
            <a:r>
              <a:rPr lang="en-US" altLang="en-US" dirty="0"/>
              <a:t> FOR AN  MATRIX </a:t>
            </a:r>
            <a:r>
              <a:rPr lang="en-US" altLang="en-US" i="1" dirty="0"/>
              <a:t>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05627"/>
              </p:ext>
            </p:extLst>
          </p:nvPr>
        </p:nvGraphicFramePr>
        <p:xfrm>
          <a:off x="407988" y="1168400"/>
          <a:ext cx="11436350" cy="543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175"/>
                <a:gridCol w="5718175"/>
              </a:tblGrid>
              <a:tr h="37084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5"/>
                        <a:tabLst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typical vector 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 Nul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has the property that   Av = 0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.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5. 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typical vector 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 Col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has the property that the equation              is consistent.              </a:t>
                      </a:r>
                    </a:p>
                    <a:p>
                      <a:endParaRPr lang="en-GB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6.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Given a specific vector 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it is easy to tell if 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in Nul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Just compare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6.  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Given a specific vector </a:t>
                      </a:r>
                      <a:r>
                        <a:rPr kumimoji="0" lang="en-US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it may take time to tell if v is in Col </a:t>
                      </a:r>
                      <a:r>
                        <a:rPr kumimoji="0" lang="en-US" altLang="en-US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Row operations on            are required.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endParaRPr lang="en-GB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70000"/>
              </p:ext>
            </p:extLst>
          </p:nvPr>
        </p:nvGraphicFramePr>
        <p:xfrm>
          <a:off x="9832299" y="4637998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4" imgW="1155700" imgH="558800" progId="Equation.DSMT4">
                  <p:embed/>
                </p:oleObj>
              </mc:Choice>
              <mc:Fallback>
                <p:oleObj name="Equation" r:id="rId4" imgW="11557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2299" y="4637998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71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5804" y="2967335"/>
            <a:ext cx="968040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Linear Independent Sets </a:t>
            </a:r>
          </a:p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Bases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694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2254" y="2967335"/>
            <a:ext cx="96475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Vector Space and Subspace</a:t>
            </a:r>
          </a:p>
        </p:txBody>
      </p:sp>
    </p:spTree>
    <p:extLst>
      <p:ext uri="{BB962C8B-B14F-4D97-AF65-F5344CB8AC3E}">
        <p14:creationId xmlns:p14="http://schemas.microsoft.com/office/powerpoint/2010/main" val="1034599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INDEPENDENT SETS; 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>
                <a:cs typeface="Times New Roman" panose="02020603050405020304" pitchFamily="18" charset="0"/>
              </a:rPr>
              <a:t>An indexed set of vectors {</a:t>
            </a:r>
            <a:r>
              <a:rPr lang="en-US" altLang="en-US" b="1" dirty="0"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…, </a:t>
            </a:r>
            <a:r>
              <a:rPr lang="en-US" altLang="en-US" b="1" dirty="0" err="1"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} in </a:t>
            </a:r>
            <a:r>
              <a:rPr lang="en-US" altLang="en-US" i="1" dirty="0">
                <a:cs typeface="Times New Roman" panose="02020603050405020304" pitchFamily="18" charset="0"/>
              </a:rPr>
              <a:t>V</a:t>
            </a:r>
            <a:r>
              <a:rPr lang="en-US" altLang="en-US" dirty="0">
                <a:cs typeface="Times New Roman" panose="02020603050405020304" pitchFamily="18" charset="0"/>
              </a:rPr>
              <a:t> is said to be </a:t>
            </a:r>
            <a:r>
              <a:rPr lang="en-US" altLang="en-US" b="1" dirty="0">
                <a:cs typeface="Times New Roman" panose="02020603050405020304" pitchFamily="18" charset="0"/>
              </a:rPr>
              <a:t>linearly independent</a:t>
            </a:r>
            <a:r>
              <a:rPr lang="en-US" altLang="en-US" dirty="0">
                <a:cs typeface="Times New Roman" panose="02020603050405020304" pitchFamily="18" charset="0"/>
              </a:rPr>
              <a:t> if the vector equation</a:t>
            </a:r>
          </a:p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                                                                    (1)</a:t>
            </a:r>
          </a:p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has </a:t>
            </a:r>
            <a:r>
              <a:rPr lang="en-US" altLang="en-US" i="1" dirty="0">
                <a:cs typeface="Times New Roman" panose="02020603050405020304" pitchFamily="18" charset="0"/>
              </a:rPr>
              <a:t>only</a:t>
            </a:r>
            <a:r>
              <a:rPr lang="en-US" altLang="en-US" dirty="0">
                <a:cs typeface="Times New Roman" panose="02020603050405020304" pitchFamily="18" charset="0"/>
              </a:rPr>
              <a:t> the trivial solution,                            .</a:t>
            </a:r>
          </a:p>
          <a:p>
            <a:pPr marL="609600" indent="-609600"/>
            <a:r>
              <a:rPr lang="en-US" altLang="en-US" dirty="0">
                <a:cs typeface="Times New Roman" panose="02020603050405020304" pitchFamily="18" charset="0"/>
              </a:rPr>
              <a:t>The set {</a:t>
            </a:r>
            <a:r>
              <a:rPr lang="en-US" altLang="en-US" b="1" dirty="0"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…, </a:t>
            </a:r>
            <a:r>
              <a:rPr lang="en-US" altLang="en-US" b="1" dirty="0" err="1"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} is said to be </a:t>
            </a:r>
            <a:r>
              <a:rPr lang="en-US" altLang="en-US" b="1" dirty="0">
                <a:cs typeface="Times New Roman" panose="02020603050405020304" pitchFamily="18" charset="0"/>
              </a:rPr>
              <a:t>linearly dependent</a:t>
            </a:r>
            <a:r>
              <a:rPr lang="en-US" altLang="en-US" dirty="0">
                <a:cs typeface="Times New Roman" panose="02020603050405020304" pitchFamily="18" charset="0"/>
              </a:rPr>
              <a:t> if (1) has a nontrivial solution, </a:t>
            </a:r>
            <a:r>
              <a:rPr lang="en-US" altLang="en-US" i="1" dirty="0">
                <a:cs typeface="Times New Roman" panose="02020603050405020304" pitchFamily="18" charset="0"/>
              </a:rPr>
              <a:t>i.e.</a:t>
            </a:r>
            <a:r>
              <a:rPr lang="en-US" altLang="en-US" dirty="0">
                <a:cs typeface="Times New Roman" panose="02020603050405020304" pitchFamily="18" charset="0"/>
              </a:rPr>
              <a:t>, if there are some weights, </a:t>
            </a:r>
            <a:r>
              <a:rPr lang="en-US" altLang="en-US" i="1" dirty="0"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cs typeface="Times New Roman" panose="02020603050405020304" pitchFamily="18" charset="0"/>
              </a:rPr>
              <a:t>not all zero</a:t>
            </a:r>
            <a:r>
              <a:rPr lang="en-US" altLang="en-US" dirty="0">
                <a:cs typeface="Times New Roman" panose="02020603050405020304" pitchFamily="18" charset="0"/>
              </a:rPr>
              <a:t>, such that (1) holds.</a:t>
            </a:r>
          </a:p>
          <a:p>
            <a:pPr marL="609600" indent="-609600"/>
            <a:r>
              <a:rPr lang="en-US" altLang="en-US" dirty="0">
                <a:cs typeface="Times New Roman" panose="02020603050405020304" pitchFamily="18" charset="0"/>
              </a:rPr>
              <a:t>In such a case, (1) is called a </a:t>
            </a:r>
            <a:r>
              <a:rPr lang="en-US" altLang="en-US" b="1" dirty="0">
                <a:cs typeface="Times New Roman" panose="02020603050405020304" pitchFamily="18" charset="0"/>
              </a:rPr>
              <a:t>linear dependence relation</a:t>
            </a:r>
            <a:r>
              <a:rPr lang="en-US" altLang="en-US" dirty="0">
                <a:cs typeface="Times New Roman" panose="02020603050405020304" pitchFamily="18" charset="0"/>
              </a:rPr>
              <a:t> among </a:t>
            </a:r>
            <a:r>
              <a:rPr lang="en-US" altLang="en-US" b="1" dirty="0"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…, </a:t>
            </a:r>
            <a:r>
              <a:rPr lang="en-US" altLang="en-US" b="1" dirty="0" err="1"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i="1" baseline="-25000" dirty="0">
                <a:cs typeface="Times New Roman" panose="02020603050405020304" pitchFamily="18" charset="0"/>
              </a:rPr>
              <a:t>.</a:t>
            </a:r>
            <a:endParaRPr lang="en-US" altLang="en-US" dirty="0"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01759"/>
              </p:ext>
            </p:extLst>
          </p:nvPr>
        </p:nvGraphicFramePr>
        <p:xfrm>
          <a:off x="2903095" y="2033666"/>
          <a:ext cx="394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3" imgW="3949700" imgH="520700" progId="Equation.DSMT4">
                  <p:embed/>
                </p:oleObj>
              </mc:Choice>
              <mc:Fallback>
                <p:oleObj name="Equation" r:id="rId3" imgW="39497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095" y="2033666"/>
                        <a:ext cx="394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415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INDEPENDENT SETS; 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400" indent="-660400"/>
            <a:r>
              <a:rPr lang="en-US" altLang="en-US" sz="3200" b="1" dirty="0">
                <a:solidFill>
                  <a:srgbClr val="7030A0"/>
                </a:solidFill>
              </a:rPr>
              <a:t>Theorem 4:</a:t>
            </a:r>
            <a:r>
              <a:rPr lang="en-US" altLang="en-US" sz="3200" dirty="0">
                <a:solidFill>
                  <a:srgbClr val="7030A0"/>
                </a:solidFill>
              </a:rPr>
              <a:t> </a:t>
            </a:r>
            <a:r>
              <a:rPr lang="en-US" altLang="en-US" sz="3200" dirty="0"/>
              <a:t>An indexed set 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{</a:t>
            </a:r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v</a:t>
            </a:r>
            <a:r>
              <a:rPr lang="en-US" altLang="en-US" sz="3200" baseline="-25000" dirty="0">
                <a:solidFill>
                  <a:srgbClr val="7030A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, …, </a:t>
            </a:r>
            <a:r>
              <a:rPr lang="en-US" altLang="en-US" sz="3200" b="1" dirty="0" err="1">
                <a:solidFill>
                  <a:srgbClr val="7030A0"/>
                </a:solidFill>
                <a:cs typeface="Times New Roman" panose="02020603050405020304" pitchFamily="18" charset="0"/>
              </a:rPr>
              <a:t>v</a:t>
            </a:r>
            <a:r>
              <a:rPr lang="en-US" altLang="en-US" sz="3200" i="1" baseline="-25000" dirty="0" err="1">
                <a:solidFill>
                  <a:srgbClr val="7030A0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} </a:t>
            </a:r>
            <a:r>
              <a:rPr lang="en-US" altLang="en-US" sz="3200" dirty="0">
                <a:cs typeface="Times New Roman" panose="02020603050405020304" pitchFamily="18" charset="0"/>
              </a:rPr>
              <a:t>of two or more vectors, with           , is linearly dependent if and only if some </a:t>
            </a:r>
            <a:r>
              <a:rPr lang="en-US" altLang="en-US" sz="32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3200" i="1" baseline="-25000" dirty="0" err="1">
                <a:cs typeface="Times New Roman" panose="02020603050405020304" pitchFamily="18" charset="0"/>
              </a:rPr>
              <a:t>j</a:t>
            </a:r>
            <a:r>
              <a:rPr lang="en-US" altLang="en-US" sz="3200" dirty="0">
                <a:cs typeface="Times New Roman" panose="02020603050405020304" pitchFamily="18" charset="0"/>
              </a:rPr>
              <a:t> (with         ) is a linear combination of the preceding vectors,                .</a:t>
            </a:r>
          </a:p>
          <a:p>
            <a:pPr marL="660400" indent="-660400"/>
            <a:endParaRPr lang="en-US" altLang="en-US" sz="3200" dirty="0">
              <a:cs typeface="Times New Roman" panose="02020603050405020304" pitchFamily="18" charset="0"/>
            </a:endParaRPr>
          </a:p>
          <a:p>
            <a:pPr marL="660400" indent="-660400"/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Definition: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cs typeface="Times New Roman" panose="02020603050405020304" pitchFamily="18" charset="0"/>
              </a:rPr>
              <a:t>Let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 be a subspace of a vector space </a:t>
            </a:r>
            <a:r>
              <a:rPr lang="en-US" altLang="en-US" sz="3200" i="1" dirty="0">
                <a:cs typeface="Times New Roman" panose="02020603050405020304" pitchFamily="18" charset="0"/>
              </a:rPr>
              <a:t>V</a:t>
            </a:r>
            <a:r>
              <a:rPr lang="en-US" altLang="en-US" sz="3200" dirty="0">
                <a:cs typeface="Times New Roman" panose="02020603050405020304" pitchFamily="18" charset="0"/>
              </a:rPr>
              <a:t>. An indexed set of vectors </a:t>
            </a:r>
            <a:r>
              <a:rPr lang="en-US" altLang="en-US" sz="3200" dirty="0">
                <a:solidFill>
                  <a:srgbClr val="7030A0"/>
                </a:solidFill>
                <a:latin typeface="Euclid Math One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                     </a:t>
            </a:r>
            <a:r>
              <a:rPr lang="en-US" altLang="en-US" sz="3200" dirty="0">
                <a:cs typeface="Times New Roman" panose="02020603050405020304" pitchFamily="18" charset="0"/>
              </a:rPr>
              <a:t> in </a:t>
            </a:r>
            <a:r>
              <a:rPr lang="en-US" altLang="en-US" sz="3200" i="1" dirty="0">
                <a:cs typeface="Times New Roman" panose="02020603050405020304" pitchFamily="18" charset="0"/>
              </a:rPr>
              <a:t>V</a:t>
            </a:r>
            <a:r>
              <a:rPr lang="en-US" altLang="en-US" sz="3200" dirty="0">
                <a:cs typeface="Times New Roman" panose="02020603050405020304" pitchFamily="18" charset="0"/>
              </a:rPr>
              <a:t> is a basis for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 if </a:t>
            </a:r>
          </a:p>
          <a:p>
            <a:pPr marL="1409700" lvl="2" indent="-495300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(</a:t>
            </a:r>
            <a:r>
              <a:rPr lang="en-US" altLang="en-US" sz="3200" dirty="0" err="1"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cs typeface="Times New Roman" panose="02020603050405020304" pitchFamily="18" charset="0"/>
              </a:rPr>
              <a:t>)	</a:t>
            </a:r>
            <a:r>
              <a:rPr lang="en-US" altLang="en-US" sz="3200" dirty="0">
                <a:latin typeface="Euclid Math One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 is a linearly independent set, and </a:t>
            </a:r>
          </a:p>
          <a:p>
            <a:pPr marL="1409700" lvl="2" indent="-495300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(ii)	The subspace spanned by </a:t>
            </a:r>
            <a:r>
              <a:rPr lang="en-US" altLang="en-US" sz="3200" dirty="0">
                <a:latin typeface="Euclid Math One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cs typeface="Times New Roman" panose="02020603050405020304" pitchFamily="18" charset="0"/>
              </a:rPr>
              <a:t> coincides with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; that is</a:t>
            </a:r>
            <a:r>
              <a:rPr lang="en-US" altLang="en-US" sz="2800" dirty="0">
                <a:cs typeface="Times New Roman" panose="02020603050405020304" pitchFamily="18" charset="0"/>
              </a:rPr>
              <a:t>,  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38274"/>
              </p:ext>
            </p:extLst>
          </p:nvPr>
        </p:nvGraphicFramePr>
        <p:xfrm>
          <a:off x="2060939" y="1679939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965200" imgH="482600" progId="Equation.DSMT4">
                  <p:embed/>
                </p:oleObj>
              </mc:Choice>
              <mc:Fallback>
                <p:oleObj name="Equation" r:id="rId3" imgW="965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939" y="1679939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78321"/>
              </p:ext>
            </p:extLst>
          </p:nvPr>
        </p:nvGraphicFramePr>
        <p:xfrm>
          <a:off x="3872875" y="3672289"/>
          <a:ext cx="1847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5" imgW="1917700" imgH="520700" progId="Equation.DSMT4">
                  <p:embed/>
                </p:oleObj>
              </mc:Choice>
              <mc:Fallback>
                <p:oleObj name="Equation" r:id="rId5" imgW="19177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75" y="3672289"/>
                        <a:ext cx="18478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656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INDEPENDENT SETS; 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The definition of a basis applies to the case when          , because any vector space is a subspace of itself.</a:t>
            </a:r>
          </a:p>
          <a:p>
            <a:endParaRPr lang="en-US" altLang="en-US" sz="3200" dirty="0"/>
          </a:p>
          <a:p>
            <a:r>
              <a:rPr lang="en-US" altLang="en-US" sz="3200" dirty="0"/>
              <a:t>Thus a basis of </a:t>
            </a:r>
            <a:r>
              <a:rPr lang="en-US" altLang="en-US" sz="3200" i="1" dirty="0"/>
              <a:t>V</a:t>
            </a:r>
            <a:r>
              <a:rPr lang="en-US" altLang="en-US" sz="3200" dirty="0"/>
              <a:t> is a linearly independent set that   spans </a:t>
            </a:r>
            <a:r>
              <a:rPr lang="en-US" altLang="en-US" sz="3200" i="1" dirty="0"/>
              <a:t>V</a:t>
            </a:r>
            <a:r>
              <a:rPr lang="en-US" altLang="en-US" sz="3200" dirty="0"/>
              <a:t>.</a:t>
            </a:r>
          </a:p>
          <a:p>
            <a:endParaRPr lang="en-US" altLang="en-US" sz="3200" dirty="0"/>
          </a:p>
          <a:p>
            <a:r>
              <a:rPr lang="en-US" altLang="en-US" sz="3200" dirty="0"/>
              <a:t>When          , condition (ii) includes the requirement that each of the vectors </a:t>
            </a:r>
            <a:r>
              <a:rPr lang="en-US" altLang="en-US" sz="3200" b="1" dirty="0"/>
              <a:t>b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…, </a:t>
            </a:r>
            <a:r>
              <a:rPr lang="en-US" altLang="en-US" sz="3200" b="1" dirty="0" err="1"/>
              <a:t>b</a:t>
            </a:r>
            <a:r>
              <a:rPr lang="en-US" altLang="en-US" sz="3200" i="1" baseline="-25000" dirty="0" err="1"/>
              <a:t>p</a:t>
            </a:r>
            <a:r>
              <a:rPr lang="en-US" altLang="en-US" sz="3200" dirty="0"/>
              <a:t> must belong to </a:t>
            </a:r>
            <a:r>
              <a:rPr lang="en-US" altLang="en-US" sz="3200" i="1" dirty="0"/>
              <a:t>H</a:t>
            </a:r>
            <a:r>
              <a:rPr lang="en-US" altLang="en-US" sz="3200" dirty="0"/>
              <a:t>, because Span {</a:t>
            </a:r>
            <a:r>
              <a:rPr lang="en-US" altLang="en-US" sz="3200" b="1" dirty="0"/>
              <a:t>b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…, </a:t>
            </a:r>
            <a:r>
              <a:rPr lang="en-US" altLang="en-US" sz="3200" b="1" dirty="0" err="1"/>
              <a:t>b</a:t>
            </a:r>
            <a:r>
              <a:rPr lang="en-US" altLang="en-US" sz="3200" i="1" baseline="-25000" dirty="0" err="1"/>
              <a:t>p</a:t>
            </a:r>
            <a:r>
              <a:rPr lang="en-US" altLang="en-US" sz="3200" dirty="0"/>
              <a:t>} contains </a:t>
            </a:r>
            <a:r>
              <a:rPr lang="en-US" altLang="en-US" sz="3200" b="1" dirty="0"/>
              <a:t>b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…, </a:t>
            </a:r>
            <a:r>
              <a:rPr lang="en-US" altLang="en-US" sz="3200" b="1" dirty="0" err="1"/>
              <a:t>b</a:t>
            </a:r>
            <a:r>
              <a:rPr lang="en-US" altLang="en-US" sz="3200" i="1" baseline="-25000" dirty="0" err="1"/>
              <a:t>p</a:t>
            </a:r>
            <a:r>
              <a:rPr lang="en-US" altLang="en-US" sz="3200" dirty="0" err="1"/>
              <a:t>.</a:t>
            </a:r>
            <a:endParaRPr lang="en-US" altLang="en-US" sz="32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40282"/>
              </p:ext>
            </p:extLst>
          </p:nvPr>
        </p:nvGraphicFramePr>
        <p:xfrm>
          <a:off x="8871262" y="1274997"/>
          <a:ext cx="914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1066800" imgH="342900" progId="Equation.DSMT4">
                  <p:embed/>
                </p:oleObj>
              </mc:Choice>
              <mc:Fallback>
                <p:oleObj name="Equation" r:id="rId3" imgW="1066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1262" y="1274997"/>
                        <a:ext cx="914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6918"/>
              </p:ext>
            </p:extLst>
          </p:nvPr>
        </p:nvGraphicFramePr>
        <p:xfrm>
          <a:off x="1777792" y="3988424"/>
          <a:ext cx="914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1066800" imgH="342900" progId="Equation.DSMT4">
                  <p:embed/>
                </p:oleObj>
              </mc:Choice>
              <mc:Fallback>
                <p:oleObj name="Equation" r:id="rId5" imgW="1066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792" y="3988424"/>
                        <a:ext cx="9144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413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 smtClean="0"/>
              <a:t>Standard Basis</a:t>
            </a:r>
            <a:endParaRPr lang="en-US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3200" dirty="0"/>
                  <a:t>Let </a:t>
                </a:r>
                <a:r>
                  <a:rPr lang="en-US" altLang="en-US" sz="3200" b="1" dirty="0"/>
                  <a:t>e</a:t>
                </a:r>
                <a:r>
                  <a:rPr lang="en-US" altLang="en-US" sz="3200" baseline="-25000" dirty="0"/>
                  <a:t>1</a:t>
                </a:r>
                <a:r>
                  <a:rPr lang="en-US" altLang="en-US" sz="3200" dirty="0"/>
                  <a:t>, …, </a:t>
                </a:r>
                <a:r>
                  <a:rPr lang="en-US" altLang="en-US" sz="3200" b="1" dirty="0"/>
                  <a:t>e</a:t>
                </a:r>
                <a:r>
                  <a:rPr lang="en-US" altLang="en-US" sz="3200" i="1" baseline="-25000" dirty="0"/>
                  <a:t>n</a:t>
                </a:r>
                <a:r>
                  <a:rPr lang="en-US" altLang="en-US" sz="3200" dirty="0"/>
                  <a:t> be the columns of the    </a:t>
                </a:r>
                <a:r>
                  <a:rPr lang="en-US" altLang="en-US" sz="3200" dirty="0" smtClean="0"/>
                  <a:t>         matrix</a:t>
                </a:r>
                <a:r>
                  <a:rPr lang="en-US" altLang="en-US" sz="3200" dirty="0"/>
                  <a:t>, </a:t>
                </a:r>
                <a:r>
                  <a:rPr lang="en-US" altLang="en-US" sz="3200" i="1" dirty="0"/>
                  <a:t>I</a:t>
                </a:r>
                <a:r>
                  <a:rPr lang="en-US" altLang="en-US" sz="3200" i="1" baseline="-25000" dirty="0"/>
                  <a:t>n</a:t>
                </a:r>
                <a:r>
                  <a:rPr lang="en-US" altLang="en-US" sz="3200" dirty="0"/>
                  <a:t>. </a:t>
                </a:r>
              </a:p>
              <a:p>
                <a:r>
                  <a:rPr lang="en-US" altLang="en-US" sz="3200" dirty="0"/>
                  <a:t>That is</a:t>
                </a:r>
                <a:r>
                  <a:rPr lang="en-US" altLang="en-US" sz="3200" dirty="0" smtClean="0"/>
                  <a:t>,</a:t>
                </a:r>
              </a:p>
              <a:p>
                <a:endParaRPr lang="en-US" altLang="en-US" sz="3200" dirty="0"/>
              </a:p>
              <a:p>
                <a:endParaRPr lang="en-US" altLang="en-US" sz="3200" dirty="0" smtClean="0"/>
              </a:p>
              <a:p>
                <a:endParaRPr lang="en-US" altLang="en-US" sz="3200" dirty="0"/>
              </a:p>
              <a:p>
                <a:endParaRPr lang="en-US" altLang="en-US" sz="3200" dirty="0" smtClean="0"/>
              </a:p>
              <a:p>
                <a:r>
                  <a:rPr lang="en-US" altLang="en-US" sz="3200" dirty="0"/>
                  <a:t>The set {</a:t>
                </a:r>
                <a:r>
                  <a:rPr lang="en-US" altLang="en-US" sz="3200" b="1" dirty="0"/>
                  <a:t>e</a:t>
                </a:r>
                <a:r>
                  <a:rPr lang="en-US" altLang="en-US" sz="3200" baseline="-25000" dirty="0"/>
                  <a:t>1</a:t>
                </a:r>
                <a:r>
                  <a:rPr lang="en-US" altLang="en-US" sz="3200" dirty="0"/>
                  <a:t>, …, </a:t>
                </a:r>
                <a:r>
                  <a:rPr lang="en-US" altLang="en-US" sz="3200" b="1" dirty="0" err="1"/>
                  <a:t>e</a:t>
                </a:r>
                <a:r>
                  <a:rPr lang="en-US" altLang="en-US" sz="3200" i="1" baseline="-25000" dirty="0" err="1"/>
                  <a:t>n</a:t>
                </a:r>
                <a:r>
                  <a:rPr lang="en-US" altLang="en-US" sz="3200" dirty="0"/>
                  <a:t>} is called the </a:t>
                </a:r>
                <a:r>
                  <a:rPr lang="en-US" altLang="en-US" sz="3200" b="1" dirty="0"/>
                  <a:t>standard basis</a:t>
                </a:r>
                <a:r>
                  <a:rPr lang="en-US" altLang="en-US" sz="32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3200" dirty="0"/>
                  <a:t>. See the following figure.</a:t>
                </a:r>
              </a:p>
              <a:p>
                <a:endParaRPr lang="en-US" altLang="en-US" sz="32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26" t="-26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86174"/>
              </p:ext>
            </p:extLst>
          </p:nvPr>
        </p:nvGraphicFramePr>
        <p:xfrm>
          <a:off x="2688236" y="2021174"/>
          <a:ext cx="44958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4" imgW="4635500" imgH="2362200" progId="Equation.DSMT4">
                  <p:embed/>
                </p:oleObj>
              </mc:Choice>
              <mc:Fallback>
                <p:oleObj name="Equation" r:id="rId4" imgW="4635500" imgH="236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236" y="2021174"/>
                        <a:ext cx="44958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00216"/>
              </p:ext>
            </p:extLst>
          </p:nvPr>
        </p:nvGraphicFramePr>
        <p:xfrm>
          <a:off x="6622530" y="1340395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530" y="1340395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94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Basis</a:t>
            </a:r>
            <a:endParaRPr lang="en-GB" dirty="0"/>
          </a:p>
        </p:txBody>
      </p:sp>
      <p:pic>
        <p:nvPicPr>
          <p:cNvPr id="4" name="Picture 9" descr="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67" y="1168400"/>
            <a:ext cx="4388991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959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609600" indent="-609600"/>
            <a:r>
              <a:rPr lang="en-US" altLang="en-US" sz="3200" b="1" dirty="0">
                <a:solidFill>
                  <a:srgbClr val="7030A0"/>
                </a:solidFill>
              </a:rPr>
              <a:t>Theorem 5:</a:t>
            </a:r>
            <a:r>
              <a:rPr lang="en-US" altLang="en-US" sz="3200" dirty="0">
                <a:solidFill>
                  <a:srgbClr val="7030A0"/>
                </a:solidFill>
              </a:rPr>
              <a:t> </a:t>
            </a:r>
            <a:r>
              <a:rPr lang="en-US" altLang="en-US" sz="3200" dirty="0"/>
              <a:t>Let                           be a set in </a:t>
            </a:r>
            <a:r>
              <a:rPr lang="en-US" altLang="en-US" sz="3200" i="1" dirty="0"/>
              <a:t>V</a:t>
            </a:r>
            <a:r>
              <a:rPr lang="en-US" altLang="en-US" sz="3200" dirty="0"/>
              <a:t>, and let                                    </a:t>
            </a:r>
            <a:r>
              <a:rPr lang="en-US" altLang="en-US" sz="3200" dirty="0" smtClean="0"/>
              <a:t>.  </a:t>
            </a:r>
            <a:endParaRPr lang="en-US" altLang="en-US" sz="3200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3200" dirty="0"/>
              <a:t>If one of the vectors in </a:t>
            </a:r>
            <a:r>
              <a:rPr lang="en-US" altLang="en-US" sz="3200" i="1" dirty="0"/>
              <a:t>S</a:t>
            </a:r>
            <a:r>
              <a:rPr lang="en-US" altLang="en-US" sz="3200" dirty="0">
                <a:cs typeface="Times New Roman" panose="02020603050405020304" pitchFamily="18" charset="0"/>
              </a:rPr>
              <a:t>—say, </a:t>
            </a:r>
            <a:r>
              <a:rPr lang="en-US" altLang="en-US" sz="32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3200" i="1" baseline="-25000" dirty="0" err="1">
                <a:cs typeface="Times New Roman" panose="02020603050405020304" pitchFamily="18" charset="0"/>
              </a:rPr>
              <a:t>k</a:t>
            </a:r>
            <a:r>
              <a:rPr lang="en-US" altLang="en-US" sz="3200" dirty="0">
                <a:cs typeface="Times New Roman" panose="02020603050405020304" pitchFamily="18" charset="0"/>
              </a:rPr>
              <a:t>—is a linear combination of the remaining vectors in </a:t>
            </a:r>
            <a:r>
              <a:rPr lang="en-US" altLang="en-US" sz="3200" i="1" dirty="0">
                <a:cs typeface="Times New Roman" panose="02020603050405020304" pitchFamily="18" charset="0"/>
              </a:rPr>
              <a:t>S</a:t>
            </a:r>
            <a:r>
              <a:rPr lang="en-US" altLang="en-US" sz="3200" dirty="0">
                <a:cs typeface="Times New Roman" panose="02020603050405020304" pitchFamily="18" charset="0"/>
              </a:rPr>
              <a:t>, then the set formed from </a:t>
            </a:r>
            <a:r>
              <a:rPr lang="en-US" altLang="en-US" sz="3200" i="1" dirty="0">
                <a:cs typeface="Times New Roman" panose="02020603050405020304" pitchFamily="18" charset="0"/>
              </a:rPr>
              <a:t>S</a:t>
            </a:r>
            <a:r>
              <a:rPr lang="en-US" altLang="en-US" sz="3200" dirty="0">
                <a:cs typeface="Times New Roman" panose="02020603050405020304" pitchFamily="18" charset="0"/>
              </a:rPr>
              <a:t> by removing </a:t>
            </a:r>
            <a:r>
              <a:rPr lang="en-US" altLang="en-US" sz="32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3200" i="1" baseline="-25000" dirty="0" err="1">
                <a:cs typeface="Times New Roman" panose="02020603050405020304" pitchFamily="18" charset="0"/>
              </a:rPr>
              <a:t>k</a:t>
            </a:r>
            <a:r>
              <a:rPr lang="en-US" altLang="en-US" sz="3200" dirty="0">
                <a:cs typeface="Times New Roman" panose="02020603050405020304" pitchFamily="18" charset="0"/>
              </a:rPr>
              <a:t> still spans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altLang="en-US" sz="3200" dirty="0" smtClean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b. If                </a:t>
            </a:r>
            <a:r>
              <a:rPr lang="en-US" altLang="en-US" sz="3200" dirty="0">
                <a:cs typeface="Times New Roman" panose="02020603050405020304" pitchFamily="18" charset="0"/>
              </a:rPr>
              <a:t>, some subset of </a:t>
            </a:r>
            <a:r>
              <a:rPr lang="en-US" altLang="en-US" sz="3200" i="1" dirty="0">
                <a:cs typeface="Times New Roman" panose="02020603050405020304" pitchFamily="18" charset="0"/>
              </a:rPr>
              <a:t>S</a:t>
            </a:r>
            <a:r>
              <a:rPr lang="en-US" altLang="en-US" sz="3200" dirty="0">
                <a:cs typeface="Times New Roman" panose="02020603050405020304" pitchFamily="18" charset="0"/>
              </a:rPr>
              <a:t> is a basis for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endParaRPr lang="en-GB" sz="32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823455"/>
              </p:ext>
            </p:extLst>
          </p:nvPr>
        </p:nvGraphicFramePr>
        <p:xfrm>
          <a:off x="3988425" y="1690765"/>
          <a:ext cx="226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2260600" imgH="520700" progId="Equation.DSMT4">
                  <p:embed/>
                </p:oleObj>
              </mc:Choice>
              <mc:Fallback>
                <p:oleObj name="Equation" r:id="rId3" imgW="2260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425" y="1690765"/>
                        <a:ext cx="226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617635"/>
              </p:ext>
            </p:extLst>
          </p:nvPr>
        </p:nvGraphicFramePr>
        <p:xfrm>
          <a:off x="1969125" y="2120850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5" imgW="3149600" imgH="520700" progId="Equation.DSMT4">
                  <p:embed/>
                </p:oleObj>
              </mc:Choice>
              <mc:Fallback>
                <p:oleObj name="Equation" r:id="rId5" imgW="3149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125" y="2120850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80200"/>
              </p:ext>
            </p:extLst>
          </p:nvPr>
        </p:nvGraphicFramePr>
        <p:xfrm>
          <a:off x="2248525" y="4579287"/>
          <a:ext cx="1295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7" imgW="1282700" imgH="431800" progId="Equation.DSMT4">
                  <p:embed/>
                </p:oleObj>
              </mc:Choice>
              <mc:Fallback>
                <p:oleObj name="Equation" r:id="rId7" imgW="1282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525" y="4579287"/>
                        <a:ext cx="12954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871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/>
            <a:r>
              <a:rPr lang="en-US" altLang="en-US" sz="3200" b="1" dirty="0">
                <a:cs typeface="Times New Roman" panose="02020603050405020304" pitchFamily="18" charset="0"/>
              </a:rPr>
              <a:t>Proof: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3200" dirty="0">
                <a:cs typeface="Times New Roman" panose="02020603050405020304" pitchFamily="18" charset="0"/>
              </a:rPr>
              <a:t>By rearranging the list of vectors in </a:t>
            </a:r>
            <a:r>
              <a:rPr lang="en-US" altLang="en-US" sz="3200" i="1" dirty="0">
                <a:cs typeface="Times New Roman" panose="02020603050405020304" pitchFamily="18" charset="0"/>
              </a:rPr>
              <a:t>S</a:t>
            </a:r>
            <a:r>
              <a:rPr lang="en-US" altLang="en-US" sz="3200" dirty="0">
                <a:cs typeface="Times New Roman" panose="02020603050405020304" pitchFamily="18" charset="0"/>
              </a:rPr>
              <a:t>, if necessary, we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may</a:t>
            </a:r>
          </a:p>
          <a:p>
            <a:pPr marL="914400" lvl="2" indent="0">
              <a:buNone/>
            </a:pPr>
            <a:r>
              <a:rPr lang="en-US" altLang="en-US" sz="32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cs typeface="Times New Roman" panose="02020603050405020304" pitchFamily="18" charset="0"/>
              </a:rPr>
              <a:t>suppose that </a:t>
            </a:r>
            <a:r>
              <a:rPr lang="en-US" altLang="en-US" sz="32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3200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cs typeface="Times New Roman" panose="02020603050405020304" pitchFamily="18" charset="0"/>
              </a:rPr>
              <a:t> is a linear combination of                  —say,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                                                                           (3)                                 </a:t>
            </a:r>
            <a:endParaRPr lang="en-US" altLang="en-US" sz="3200" dirty="0"/>
          </a:p>
          <a:p>
            <a:pPr>
              <a:lnSpc>
                <a:spcPct val="80000"/>
              </a:lnSpc>
              <a:buNone/>
            </a:pPr>
            <a:endParaRPr lang="en-US" altLang="en-US" sz="3200" dirty="0"/>
          </a:p>
          <a:p>
            <a:pPr lvl="3">
              <a:lnSpc>
                <a:spcPct val="80000"/>
              </a:lnSpc>
            </a:pPr>
            <a:r>
              <a:rPr lang="en-US" altLang="en-US" sz="3200" dirty="0"/>
              <a:t>Given any </a:t>
            </a:r>
            <a:r>
              <a:rPr lang="en-US" altLang="en-US" sz="3200" b="1" dirty="0"/>
              <a:t>x</a:t>
            </a:r>
            <a:r>
              <a:rPr lang="en-US" altLang="en-US" sz="3200" dirty="0"/>
              <a:t> in </a:t>
            </a:r>
            <a:r>
              <a:rPr lang="en-US" altLang="en-US" sz="3200" i="1" dirty="0"/>
              <a:t>H</a:t>
            </a:r>
            <a:r>
              <a:rPr lang="en-US" altLang="en-US" sz="3200" dirty="0"/>
              <a:t>, we may write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200" dirty="0"/>
              <a:t>                                                                                (4)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sz="3200" dirty="0"/>
              <a:t>	</a:t>
            </a:r>
            <a:endParaRPr lang="en-US" altLang="en-US" sz="3200" dirty="0" smtClean="0"/>
          </a:p>
          <a:p>
            <a:pPr lvl="3">
              <a:lnSpc>
                <a:spcPct val="80000"/>
              </a:lnSpc>
              <a:buNone/>
            </a:pPr>
            <a:r>
              <a:rPr lang="en-US" altLang="en-US" sz="3200" dirty="0" smtClean="0"/>
              <a:t>for </a:t>
            </a:r>
            <a:r>
              <a:rPr lang="en-US" altLang="en-US" sz="3200" dirty="0"/>
              <a:t>suitable scalars </a:t>
            </a:r>
            <a:r>
              <a:rPr lang="en-US" altLang="en-US" sz="3200" i="1" dirty="0"/>
              <a:t>c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…, </a:t>
            </a:r>
            <a:r>
              <a:rPr lang="en-US" altLang="en-US" sz="3200" i="1" dirty="0"/>
              <a:t>c</a:t>
            </a:r>
            <a:r>
              <a:rPr lang="en-US" altLang="en-US" sz="3200" i="1" baseline="-25000" dirty="0"/>
              <a:t>p</a:t>
            </a:r>
            <a:r>
              <a:rPr lang="en-US" altLang="en-US" sz="3200" dirty="0" smtClean="0"/>
              <a:t>.</a:t>
            </a:r>
          </a:p>
          <a:p>
            <a:pPr lvl="3">
              <a:lnSpc>
                <a:spcPct val="80000"/>
              </a:lnSpc>
            </a:pPr>
            <a:endParaRPr lang="en-US" altLang="en-US" sz="3200" dirty="0" smtClean="0"/>
          </a:p>
          <a:p>
            <a:pPr lvl="3">
              <a:lnSpc>
                <a:spcPct val="80000"/>
              </a:lnSpc>
            </a:pPr>
            <a:r>
              <a:rPr lang="en-US" altLang="en-US" sz="3200" dirty="0" smtClean="0"/>
              <a:t>Substituting </a:t>
            </a:r>
            <a:r>
              <a:rPr lang="en-US" altLang="en-US" sz="3200" dirty="0"/>
              <a:t>the expression for </a:t>
            </a:r>
            <a:r>
              <a:rPr lang="en-US" altLang="en-US" sz="3200" b="1" dirty="0" err="1"/>
              <a:t>v</a:t>
            </a:r>
            <a:r>
              <a:rPr lang="en-US" altLang="en-US" sz="3200" i="1" baseline="-25000" dirty="0" err="1"/>
              <a:t>p</a:t>
            </a:r>
            <a:r>
              <a:rPr lang="en-US" altLang="en-US" sz="3200" dirty="0"/>
              <a:t> from (3) into (4), it is easy to </a:t>
            </a:r>
            <a:endParaRPr lang="en-US" altLang="en-US" sz="3200" dirty="0" smtClean="0"/>
          </a:p>
          <a:p>
            <a:pPr marL="1371600" lvl="3" indent="0">
              <a:lnSpc>
                <a:spcPct val="80000"/>
              </a:lnSpc>
              <a:buNone/>
            </a:pPr>
            <a:endParaRPr lang="en-US" altLang="en-US" sz="3200" dirty="0"/>
          </a:p>
          <a:p>
            <a:pPr marL="1371600" lvl="3" indent="0">
              <a:lnSpc>
                <a:spcPct val="80000"/>
              </a:lnSpc>
              <a:buNone/>
            </a:pPr>
            <a:r>
              <a:rPr lang="en-US" altLang="en-US" sz="3200" dirty="0" smtClean="0"/>
              <a:t>see </a:t>
            </a:r>
            <a:r>
              <a:rPr lang="en-US" altLang="en-US" sz="3200" dirty="0"/>
              <a:t>that </a:t>
            </a:r>
            <a:r>
              <a:rPr lang="en-US" altLang="en-US" sz="3200" b="1" dirty="0"/>
              <a:t>x</a:t>
            </a:r>
            <a:r>
              <a:rPr lang="en-US" altLang="en-US" sz="3200" dirty="0"/>
              <a:t> is a linear combination of                </a:t>
            </a:r>
            <a:r>
              <a:rPr lang="en-US" altLang="en-US" sz="3200" dirty="0" smtClean="0"/>
              <a:t>           . </a:t>
            </a:r>
            <a:endParaRPr lang="en-US" altLang="en-US" sz="3200" dirty="0"/>
          </a:p>
          <a:p>
            <a:pPr lvl="3">
              <a:lnSpc>
                <a:spcPct val="80000"/>
              </a:lnSpc>
              <a:buNone/>
            </a:pPr>
            <a:endParaRPr lang="en-GB" sz="32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36411"/>
              </p:ext>
            </p:extLst>
          </p:nvPr>
        </p:nvGraphicFramePr>
        <p:xfrm>
          <a:off x="3275764" y="2278809"/>
          <a:ext cx="354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3543300" imgH="520700" progId="Equation.DSMT4">
                  <p:embed/>
                </p:oleObj>
              </mc:Choice>
              <mc:Fallback>
                <p:oleObj name="Equation" r:id="rId3" imgW="35433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764" y="2278809"/>
                        <a:ext cx="354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76998"/>
              </p:ext>
            </p:extLst>
          </p:nvPr>
        </p:nvGraphicFramePr>
        <p:xfrm>
          <a:off x="8055855" y="1863040"/>
          <a:ext cx="142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5" imgW="1422400" imgH="520700" progId="Equation.DSMT4">
                  <p:embed/>
                </p:oleObj>
              </mc:Choice>
              <mc:Fallback>
                <p:oleObj name="Equation" r:id="rId5" imgW="14224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855" y="1863040"/>
                        <a:ext cx="142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04632"/>
              </p:ext>
            </p:extLst>
          </p:nvPr>
        </p:nvGraphicFramePr>
        <p:xfrm>
          <a:off x="2720400" y="3411939"/>
          <a:ext cx="439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7" imgW="4394200" imgH="520700" progId="Equation.DSMT4">
                  <p:embed/>
                </p:oleObj>
              </mc:Choice>
              <mc:Fallback>
                <p:oleObj name="Equation" r:id="rId7" imgW="4394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400" y="3411939"/>
                        <a:ext cx="4394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19120"/>
              </p:ext>
            </p:extLst>
          </p:nvPr>
        </p:nvGraphicFramePr>
        <p:xfrm>
          <a:off x="7707026" y="5403122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9" imgW="1320227" imgH="520474" progId="Equation.DSMT4">
                  <p:embed/>
                </p:oleObj>
              </mc:Choice>
              <mc:Fallback>
                <p:oleObj name="Equation" r:id="rId9" imgW="1320227" imgH="5204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026" y="5403122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6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3">
              <a:spcBef>
                <a:spcPts val="1000"/>
              </a:spcBef>
            </a:pPr>
            <a:endParaRPr lang="en-US" altLang="en-US" sz="3200" dirty="0" smtClean="0"/>
          </a:p>
          <a:p>
            <a:pPr marL="228600" lvl="3">
              <a:spcBef>
                <a:spcPts val="1000"/>
              </a:spcBef>
            </a:pPr>
            <a:r>
              <a:rPr lang="en-US" altLang="en-US" sz="3200" dirty="0" smtClean="0"/>
              <a:t>Thus                      </a:t>
            </a:r>
            <a:r>
              <a:rPr lang="en-US" altLang="en-US" sz="3200" dirty="0"/>
              <a:t>spans </a:t>
            </a:r>
            <a:r>
              <a:rPr lang="en-US" altLang="en-US" sz="3200" i="1" dirty="0"/>
              <a:t>H</a:t>
            </a:r>
            <a:r>
              <a:rPr lang="en-US" altLang="en-US" sz="3200" dirty="0"/>
              <a:t>, because </a:t>
            </a:r>
            <a:r>
              <a:rPr lang="en-US" altLang="en-US" sz="3200" b="1" dirty="0"/>
              <a:t>x</a:t>
            </a:r>
            <a:r>
              <a:rPr lang="en-US" altLang="en-US" sz="3200" dirty="0"/>
              <a:t> was an arbitrary element of </a:t>
            </a:r>
            <a:r>
              <a:rPr lang="en-US" altLang="en-US" sz="3200" i="1" dirty="0"/>
              <a:t>H</a:t>
            </a:r>
            <a:r>
              <a:rPr lang="en-US" altLang="en-US" sz="2800" dirty="0" smtClean="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 smtClean="0"/>
          </a:p>
          <a:p>
            <a:pPr marL="0" indent="0">
              <a:buNone/>
            </a:pPr>
            <a:r>
              <a:rPr lang="en-US" sz="3200" dirty="0" smtClean="0"/>
              <a:t>b,  Try to do it Yourself</a:t>
            </a:r>
            <a:endParaRPr lang="en-GB" sz="3200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31573"/>
              </p:ext>
            </p:extLst>
          </p:nvPr>
        </p:nvGraphicFramePr>
        <p:xfrm>
          <a:off x="1841709" y="1782212"/>
          <a:ext cx="180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1803400" imgH="520700" progId="Equation.DSMT4">
                  <p:embed/>
                </p:oleObj>
              </mc:Choice>
              <mc:Fallback>
                <p:oleObj name="Equation" r:id="rId3" imgW="18034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709" y="1782212"/>
                        <a:ext cx="180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670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b="1" dirty="0" smtClean="0"/>
          </a:p>
          <a:p>
            <a:endParaRPr lang="en-US" altLang="en-US" b="1" dirty="0"/>
          </a:p>
          <a:p>
            <a:r>
              <a:rPr lang="en-US" altLang="en-US" b="1" dirty="0" smtClean="0">
                <a:solidFill>
                  <a:srgbClr val="7030A0"/>
                </a:solidFill>
              </a:rPr>
              <a:t>Example </a:t>
            </a:r>
            <a:r>
              <a:rPr lang="en-US" altLang="en-US" b="1" dirty="0">
                <a:solidFill>
                  <a:srgbClr val="7030A0"/>
                </a:solidFill>
              </a:rPr>
              <a:t>7</a:t>
            </a:r>
            <a:r>
              <a:rPr lang="en-US" altLang="en-US" b="1" dirty="0" smtClean="0">
                <a:solidFill>
                  <a:srgbClr val="7030A0"/>
                </a:solidFill>
              </a:rPr>
              <a:t>: Let                        </a:t>
            </a:r>
            <a:r>
              <a:rPr lang="en-US" altLang="en-US" b="1" dirty="0" smtClean="0"/>
              <a:t>,                     and</a:t>
            </a:r>
          </a:p>
          <a:p>
            <a:endParaRPr lang="en-US" altLang="en-US" b="1" dirty="0"/>
          </a:p>
          <a:p>
            <a:endParaRPr lang="en-US" altLang="en-US" b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7030A0"/>
                </a:solidFill>
              </a:rPr>
              <a:t>and                                     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Note that                         </a:t>
            </a:r>
            <a:r>
              <a:rPr lang="en-US" altLang="en-US" dirty="0" smtClean="0"/>
              <a:t>   </a:t>
            </a:r>
            <a:r>
              <a:rPr lang="en-US" altLang="en-US" dirty="0"/>
              <a:t>, and show that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                                                          . Then find a basis for the subspace </a:t>
            </a:r>
            <a:r>
              <a:rPr lang="en-US" altLang="en-US" i="1" dirty="0"/>
              <a:t>H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7030A0"/>
                </a:solidFill>
              </a:rPr>
              <a:t>Solution: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Every vector in Span {</a:t>
            </a:r>
            <a:r>
              <a:rPr lang="en-US" altLang="en-US" b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b="1" dirty="0"/>
              <a:t>v</a:t>
            </a:r>
            <a:r>
              <a:rPr lang="en-US" altLang="en-US" baseline="-25000" dirty="0"/>
              <a:t>2</a:t>
            </a:r>
            <a:r>
              <a:rPr lang="en-US" altLang="en-US" dirty="0"/>
              <a:t>} belongs to </a:t>
            </a:r>
            <a:r>
              <a:rPr lang="en-US" altLang="en-US" i="1" dirty="0"/>
              <a:t>H</a:t>
            </a:r>
            <a:r>
              <a:rPr lang="en-US" altLang="en-US" dirty="0"/>
              <a:t> because </a:t>
            </a:r>
          </a:p>
          <a:p>
            <a:r>
              <a:rPr lang="en-US" altLang="en-US" b="1" dirty="0" smtClean="0"/>
              <a:t>  </a:t>
            </a:r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96729"/>
              </p:ext>
            </p:extLst>
          </p:nvPr>
        </p:nvGraphicFramePr>
        <p:xfrm>
          <a:off x="3395450" y="1440472"/>
          <a:ext cx="1524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1524000" imgH="1778000" progId="Equation.DSMT4">
                  <p:embed/>
                </p:oleObj>
              </mc:Choice>
              <mc:Fallback>
                <p:oleObj name="Equation" r:id="rId3" imgW="15240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450" y="1440472"/>
                        <a:ext cx="1524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804057"/>
              </p:ext>
            </p:extLst>
          </p:nvPr>
        </p:nvGraphicFramePr>
        <p:xfrm>
          <a:off x="5547818" y="1440472"/>
          <a:ext cx="1371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1371600" imgH="1778000" progId="Equation.DSMT4">
                  <p:embed/>
                </p:oleObj>
              </mc:Choice>
              <mc:Fallback>
                <p:oleObj name="Equation" r:id="rId5" imgW="13716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818" y="1440472"/>
                        <a:ext cx="1371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532212"/>
              </p:ext>
            </p:extLst>
          </p:nvPr>
        </p:nvGraphicFramePr>
        <p:xfrm>
          <a:off x="7906941" y="1440472"/>
          <a:ext cx="1574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7" imgW="1574800" imgH="1778000" progId="Equation.DSMT4">
                  <p:embed/>
                </p:oleObj>
              </mc:Choice>
              <mc:Fallback>
                <p:oleObj name="Equation" r:id="rId7" imgW="15748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6941" y="1440472"/>
                        <a:ext cx="1574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118101"/>
              </p:ext>
            </p:extLst>
          </p:nvPr>
        </p:nvGraphicFramePr>
        <p:xfrm>
          <a:off x="1386799" y="3415356"/>
          <a:ext cx="316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9" imgW="3162300" imgH="482600" progId="Equation.DSMT4">
                  <p:embed/>
                </p:oleObj>
              </mc:Choice>
              <mc:Fallback>
                <p:oleObj name="Equation" r:id="rId9" imgW="3162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799" y="3415356"/>
                        <a:ext cx="3162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393329"/>
              </p:ext>
            </p:extLst>
          </p:nvPr>
        </p:nvGraphicFramePr>
        <p:xfrm>
          <a:off x="2220346" y="3897956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1" imgW="2197100" imgH="482600" progId="Equation.DSMT4">
                  <p:embed/>
                </p:oleObj>
              </mc:Choice>
              <mc:Fallback>
                <p:oleObj name="Equation" r:id="rId11" imgW="2197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346" y="3897956"/>
                        <a:ext cx="219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26529"/>
              </p:ext>
            </p:extLst>
          </p:nvPr>
        </p:nvGraphicFramePr>
        <p:xfrm>
          <a:off x="734518" y="4316987"/>
          <a:ext cx="481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3" imgW="4813300" imgH="482600" progId="Equation.DSMT4">
                  <p:embed/>
                </p:oleObj>
              </mc:Choice>
              <mc:Fallback>
                <p:oleObj name="Equation" r:id="rId13" imgW="4813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18" y="4316987"/>
                        <a:ext cx="481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08597"/>
              </p:ext>
            </p:extLst>
          </p:nvPr>
        </p:nvGraphicFramePr>
        <p:xfrm>
          <a:off x="2967949" y="5659549"/>
          <a:ext cx="453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5" imgW="4533900" imgH="482600" progId="Equation.DSMT4">
                  <p:embed/>
                </p:oleObj>
              </mc:Choice>
              <mc:Fallback>
                <p:oleObj name="Equation" r:id="rId15" imgW="4533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949" y="5659549"/>
                        <a:ext cx="453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08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500" dirty="0"/>
              <a:t>Now let </a:t>
            </a:r>
            <a:r>
              <a:rPr lang="en-US" altLang="en-US" sz="3500" b="1" dirty="0"/>
              <a:t>x</a:t>
            </a:r>
            <a:r>
              <a:rPr lang="en-US" altLang="en-US" sz="3500" dirty="0"/>
              <a:t> be any vector in </a:t>
            </a:r>
            <a:r>
              <a:rPr lang="en-US" altLang="en-US" sz="3500" i="1" dirty="0"/>
              <a:t>H</a:t>
            </a:r>
            <a:r>
              <a:rPr lang="en-US" altLang="en-US" sz="3500" dirty="0">
                <a:cs typeface="Times New Roman" panose="02020603050405020304" pitchFamily="18" charset="0"/>
              </a:rPr>
              <a:t>—say</a:t>
            </a:r>
            <a:r>
              <a:rPr lang="en-US" altLang="en-US" sz="3500" dirty="0" smtClean="0">
                <a:cs typeface="Times New Roman" panose="02020603050405020304" pitchFamily="18" charset="0"/>
              </a:rPr>
              <a:t>,  </a:t>
            </a:r>
            <a:endParaRPr lang="en-US" altLang="en-US" sz="35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3500" dirty="0">
                <a:cs typeface="Times New Roman" panose="02020603050405020304" pitchFamily="18" charset="0"/>
              </a:rPr>
              <a:t>                                                                   . </a:t>
            </a:r>
          </a:p>
          <a:p>
            <a:r>
              <a:rPr lang="en-US" altLang="en-US" sz="3500" dirty="0">
                <a:cs typeface="Times New Roman" panose="02020603050405020304" pitchFamily="18" charset="0"/>
              </a:rPr>
              <a:t>Since                          , we may </a:t>
            </a:r>
            <a:r>
              <a:rPr lang="en-US" altLang="en-US" sz="3500" dirty="0" smtClean="0">
                <a:cs typeface="Times New Roman" panose="02020603050405020304" pitchFamily="18" charset="0"/>
              </a:rPr>
              <a:t>substitute</a:t>
            </a:r>
          </a:p>
          <a:p>
            <a:endParaRPr lang="en-US" altLang="en-US" sz="3500" dirty="0">
              <a:cs typeface="Times New Roman" panose="02020603050405020304" pitchFamily="18" charset="0"/>
            </a:endParaRPr>
          </a:p>
          <a:p>
            <a:endParaRPr lang="en-US" altLang="en-US" sz="3500" dirty="0" smtClean="0">
              <a:cs typeface="Times New Roman" panose="02020603050405020304" pitchFamily="18" charset="0"/>
            </a:endParaRPr>
          </a:p>
          <a:p>
            <a:endParaRPr lang="en-US" altLang="en-US" sz="3500" dirty="0">
              <a:cs typeface="Times New Roman" panose="02020603050405020304" pitchFamily="18" charset="0"/>
            </a:endParaRPr>
          </a:p>
          <a:p>
            <a:r>
              <a:rPr lang="en-US" altLang="en-US" sz="3500" dirty="0" smtClean="0">
                <a:cs typeface="Times New Roman" panose="02020603050405020304" pitchFamily="18" charset="0"/>
              </a:rPr>
              <a:t>Thus </a:t>
            </a:r>
            <a:r>
              <a:rPr lang="en-US" altLang="en-US" sz="3500" b="1" dirty="0">
                <a:cs typeface="Times New Roman" panose="02020603050405020304" pitchFamily="18" charset="0"/>
              </a:rPr>
              <a:t>x</a:t>
            </a:r>
            <a:r>
              <a:rPr lang="en-US" altLang="en-US" sz="3500" dirty="0">
                <a:cs typeface="Times New Roman" panose="02020603050405020304" pitchFamily="18" charset="0"/>
              </a:rPr>
              <a:t> is in Span {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3500" dirty="0">
                <a:cs typeface="Times New Roman" panose="02020603050405020304" pitchFamily="18" charset="0"/>
              </a:rPr>
              <a:t>, 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3500" dirty="0">
                <a:cs typeface="Times New Roman" panose="02020603050405020304" pitchFamily="18" charset="0"/>
              </a:rPr>
              <a:t>}, so every vector in </a:t>
            </a:r>
            <a:r>
              <a:rPr lang="en-US" altLang="en-US" sz="3500" i="1" dirty="0">
                <a:cs typeface="Times New Roman" panose="02020603050405020304" pitchFamily="18" charset="0"/>
              </a:rPr>
              <a:t>H</a:t>
            </a:r>
            <a:r>
              <a:rPr lang="en-US" altLang="en-US" sz="3500" dirty="0">
                <a:cs typeface="Times New Roman" panose="02020603050405020304" pitchFamily="18" charset="0"/>
              </a:rPr>
              <a:t> already belongs to Span {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3500" dirty="0">
                <a:cs typeface="Times New Roman" panose="02020603050405020304" pitchFamily="18" charset="0"/>
              </a:rPr>
              <a:t>, 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3500" dirty="0">
                <a:cs typeface="Times New Roman" panose="02020603050405020304" pitchFamily="18" charset="0"/>
              </a:rPr>
              <a:t>}.</a:t>
            </a:r>
          </a:p>
          <a:p>
            <a:r>
              <a:rPr lang="en-US" altLang="en-US" sz="3500" dirty="0">
                <a:cs typeface="Times New Roman" panose="02020603050405020304" pitchFamily="18" charset="0"/>
              </a:rPr>
              <a:t>We conclude that </a:t>
            </a:r>
            <a:r>
              <a:rPr lang="en-US" altLang="en-US" sz="3500" i="1" dirty="0">
                <a:cs typeface="Times New Roman" panose="02020603050405020304" pitchFamily="18" charset="0"/>
              </a:rPr>
              <a:t>H</a:t>
            </a:r>
            <a:r>
              <a:rPr lang="en-US" altLang="en-US" sz="3500" dirty="0">
                <a:cs typeface="Times New Roman" panose="02020603050405020304" pitchFamily="18" charset="0"/>
              </a:rPr>
              <a:t> and Span {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3500" dirty="0">
                <a:cs typeface="Times New Roman" panose="02020603050405020304" pitchFamily="18" charset="0"/>
              </a:rPr>
              <a:t>, 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3500" dirty="0">
                <a:cs typeface="Times New Roman" panose="02020603050405020304" pitchFamily="18" charset="0"/>
              </a:rPr>
              <a:t>} are actually the set of vectors.</a:t>
            </a:r>
          </a:p>
          <a:p>
            <a:r>
              <a:rPr lang="en-US" altLang="en-US" sz="3500" dirty="0">
                <a:cs typeface="Times New Roman" panose="02020603050405020304" pitchFamily="18" charset="0"/>
              </a:rPr>
              <a:t>It follows that {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3500" dirty="0">
                <a:cs typeface="Times New Roman" panose="02020603050405020304" pitchFamily="18" charset="0"/>
              </a:rPr>
              <a:t>, 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3500" dirty="0">
                <a:cs typeface="Times New Roman" panose="02020603050405020304" pitchFamily="18" charset="0"/>
              </a:rPr>
              <a:t>} is a basis of </a:t>
            </a:r>
            <a:r>
              <a:rPr lang="en-US" altLang="en-US" sz="3500" i="1" dirty="0">
                <a:cs typeface="Times New Roman" panose="02020603050405020304" pitchFamily="18" charset="0"/>
              </a:rPr>
              <a:t>H</a:t>
            </a:r>
            <a:r>
              <a:rPr lang="en-US" altLang="en-US" sz="3500" dirty="0">
                <a:cs typeface="Times New Roman" panose="02020603050405020304" pitchFamily="18" charset="0"/>
              </a:rPr>
              <a:t> since {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3500" dirty="0">
                <a:cs typeface="Times New Roman" panose="02020603050405020304" pitchFamily="18" charset="0"/>
              </a:rPr>
              <a:t>, </a:t>
            </a:r>
            <a:r>
              <a:rPr lang="en-US" altLang="en-US" sz="3500" b="1" dirty="0">
                <a:cs typeface="Times New Roman" panose="02020603050405020304" pitchFamily="18" charset="0"/>
              </a:rPr>
              <a:t>v</a:t>
            </a:r>
            <a:r>
              <a:rPr lang="en-US" altLang="en-US" sz="35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3500" dirty="0">
                <a:cs typeface="Times New Roman" panose="02020603050405020304" pitchFamily="18" charset="0"/>
              </a:rPr>
              <a:t>} is linearly independent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730609"/>
              </p:ext>
            </p:extLst>
          </p:nvPr>
        </p:nvGraphicFramePr>
        <p:xfrm>
          <a:off x="6579849" y="1055304"/>
          <a:ext cx="323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3" imgW="3238500" imgH="482600" progId="Equation.DSMT4">
                  <p:embed/>
                </p:oleObj>
              </mc:Choice>
              <mc:Fallback>
                <p:oleObj name="Equation" r:id="rId3" imgW="3238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9849" y="1055304"/>
                        <a:ext cx="3238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55445"/>
              </p:ext>
            </p:extLst>
          </p:nvPr>
        </p:nvGraphicFramePr>
        <p:xfrm>
          <a:off x="1759263" y="1905780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5" imgW="2197100" imgH="482600" progId="Equation.DSMT4">
                  <p:embed/>
                </p:oleObj>
              </mc:Choice>
              <mc:Fallback>
                <p:oleObj name="Equation" r:id="rId5" imgW="2197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263" y="1905780"/>
                        <a:ext cx="219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14303"/>
              </p:ext>
            </p:extLst>
          </p:nvPr>
        </p:nvGraphicFramePr>
        <p:xfrm>
          <a:off x="2833349" y="2580089"/>
          <a:ext cx="4660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7" imgW="4660900" imgH="1092200" progId="Equation.DSMT4">
                  <p:embed/>
                </p:oleObj>
              </mc:Choice>
              <mc:Fallback>
                <p:oleObj name="Equation" r:id="rId7" imgW="46609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349" y="2580089"/>
                        <a:ext cx="4660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94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 AND SUBSPACES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b="1" dirty="0">
                <a:solidFill>
                  <a:srgbClr val="7030A0"/>
                </a:solidFill>
                <a:cs typeface="Times New Roman" panose="02020603050405020304" pitchFamily="18" charset="0"/>
              </a:rPr>
              <a:t>Definition: </a:t>
            </a:r>
            <a:r>
              <a:rPr lang="en-US" altLang="en-US" dirty="0"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solidFill>
                  <a:srgbClr val="7030A0"/>
                </a:solidFill>
                <a:cs typeface="Times New Roman" panose="02020603050405020304" pitchFamily="18" charset="0"/>
              </a:rPr>
              <a:t>vector space</a:t>
            </a:r>
            <a:r>
              <a:rPr lang="en-US" altLang="en-US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is a nonempty set </a:t>
            </a:r>
            <a:r>
              <a:rPr lang="en-US" altLang="en-US" i="1" dirty="0">
                <a:cs typeface="Times New Roman" panose="02020603050405020304" pitchFamily="18" charset="0"/>
              </a:rPr>
              <a:t>V</a:t>
            </a:r>
            <a:r>
              <a:rPr lang="en-US" altLang="en-US" dirty="0">
                <a:cs typeface="Times New Roman" panose="02020603050405020304" pitchFamily="18" charset="0"/>
              </a:rPr>
              <a:t> of objects, called </a:t>
            </a:r>
            <a:r>
              <a:rPr lang="en-US" altLang="en-US" i="1" dirty="0">
                <a:cs typeface="Times New Roman" panose="02020603050405020304" pitchFamily="18" charset="0"/>
              </a:rPr>
              <a:t>vectors</a:t>
            </a:r>
            <a:r>
              <a:rPr lang="en-US" altLang="en-US" dirty="0">
                <a:cs typeface="Times New Roman" panose="02020603050405020304" pitchFamily="18" charset="0"/>
              </a:rPr>
              <a:t>, on which are defined two operations, called </a:t>
            </a:r>
            <a:r>
              <a:rPr lang="en-US" altLang="en-US" i="1" dirty="0">
                <a:cs typeface="Times New Roman" panose="02020603050405020304" pitchFamily="18" charset="0"/>
              </a:rPr>
              <a:t>addition and multiplication by scalars</a:t>
            </a:r>
            <a:r>
              <a:rPr lang="en-US" altLang="en-US" dirty="0">
                <a:cs typeface="Times New Roman" panose="02020603050405020304" pitchFamily="18" charset="0"/>
              </a:rPr>
              <a:t> (real numbers), subject to the ten axioms (or rules) listed below. The axioms must hold for all vectors </a:t>
            </a:r>
            <a:r>
              <a:rPr lang="en-US" altLang="en-US" b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cs typeface="Times New Roman" panose="02020603050405020304" pitchFamily="18" charset="0"/>
              </a:rPr>
              <a:t>v</a:t>
            </a:r>
            <a:r>
              <a:rPr lang="en-US" altLang="en-US" dirty="0">
                <a:cs typeface="Times New Roman" panose="02020603050405020304" pitchFamily="18" charset="0"/>
              </a:rPr>
              <a:t>, and </a:t>
            </a:r>
            <a:r>
              <a:rPr lang="en-US" altLang="en-US" b="1" dirty="0">
                <a:cs typeface="Times New Roman" panose="02020603050405020304" pitchFamily="18" charset="0"/>
              </a:rPr>
              <a:t>w</a:t>
            </a:r>
            <a:r>
              <a:rPr lang="en-US" altLang="en-US" dirty="0">
                <a:cs typeface="Times New Roman" panose="02020603050405020304" pitchFamily="18" charset="0"/>
              </a:rPr>
              <a:t> in </a:t>
            </a:r>
            <a:r>
              <a:rPr lang="en-US" altLang="en-US" i="1" dirty="0">
                <a:cs typeface="Times New Roman" panose="02020603050405020304" pitchFamily="18" charset="0"/>
              </a:rPr>
              <a:t>V</a:t>
            </a:r>
            <a:r>
              <a:rPr lang="en-US" altLang="en-US" dirty="0">
                <a:cs typeface="Times New Roman" panose="02020603050405020304" pitchFamily="18" charset="0"/>
              </a:rPr>
              <a:t> and for all scalars </a:t>
            </a:r>
            <a:r>
              <a:rPr lang="en-US" altLang="en-US" i="1" dirty="0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 and</a:t>
            </a:r>
            <a:r>
              <a:rPr lang="en-US" altLang="en-US" i="1" dirty="0">
                <a:cs typeface="Times New Roman" panose="02020603050405020304" pitchFamily="18" charset="0"/>
              </a:rPr>
              <a:t> d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The sum of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denoted by          , is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There is a zero vector 0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such that   </a:t>
            </a:r>
          </a:p>
          <a:p>
            <a:pPr marL="1371600" lvl="2" indent="-45720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.                   </a:t>
            </a:r>
          </a:p>
          <a:p>
            <a:endParaRPr lang="en-GB" dirty="0"/>
          </a:p>
        </p:txBody>
      </p:sp>
      <p:graphicFrame>
        <p:nvGraphicFramePr>
          <p:cNvPr id="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334328"/>
              </p:ext>
            </p:extLst>
          </p:nvPr>
        </p:nvGraphicFramePr>
        <p:xfrm>
          <a:off x="1768522" y="3672289"/>
          <a:ext cx="203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2032000" imgH="279400" progId="Equation.DSMT4">
                  <p:embed/>
                </p:oleObj>
              </mc:Choice>
              <mc:Fallback>
                <p:oleObj name="Equation" r:id="rId3" imgW="2032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522" y="3672289"/>
                        <a:ext cx="2032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077505"/>
              </p:ext>
            </p:extLst>
          </p:nvPr>
        </p:nvGraphicFramePr>
        <p:xfrm>
          <a:off x="1768522" y="4141147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3975100" imgH="431800" progId="Equation.DSMT4">
                  <p:embed/>
                </p:oleObj>
              </mc:Choice>
              <mc:Fallback>
                <p:oleObj name="Equation" r:id="rId5" imgW="3975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522" y="4141147"/>
                        <a:ext cx="397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350993"/>
              </p:ext>
            </p:extLst>
          </p:nvPr>
        </p:nvGraphicFramePr>
        <p:xfrm>
          <a:off x="6436057" y="3275935"/>
          <a:ext cx="838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838200" imgH="279400" progId="Equation.DSMT4">
                  <p:embed/>
                </p:oleObj>
              </mc:Choice>
              <mc:Fallback>
                <p:oleObj name="Equation" r:id="rId7" imgW="838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057" y="3275935"/>
                        <a:ext cx="838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531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COL </a:t>
            </a:r>
            <a:r>
              <a:rPr lang="en-US" altLang="en-US" i="1" dirty="0"/>
              <a:t>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Example 8: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Find a basis for Col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dirty="0" smtClean="0"/>
              <a:t>where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7030A0"/>
                </a:solidFill>
              </a:rPr>
              <a:t>Solution: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Each </a:t>
            </a:r>
            <a:r>
              <a:rPr lang="en-US" altLang="en-US" dirty="0" err="1"/>
              <a:t>nonpivot</a:t>
            </a:r>
            <a:r>
              <a:rPr lang="en-US" altLang="en-US" dirty="0"/>
              <a:t> column of </a:t>
            </a:r>
            <a:r>
              <a:rPr lang="en-US" altLang="en-US" i="1" dirty="0"/>
              <a:t>B</a:t>
            </a:r>
            <a:r>
              <a:rPr lang="en-US" altLang="en-US" dirty="0"/>
              <a:t> is a linear combination of the pivot columns.</a:t>
            </a:r>
          </a:p>
          <a:p>
            <a:r>
              <a:rPr lang="en-US" altLang="en-US" dirty="0"/>
              <a:t>In fact,               </a:t>
            </a:r>
            <a:r>
              <a:rPr lang="en-US" altLang="en-US" dirty="0" smtClean="0"/>
              <a:t>   and                       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By the Spanning Set Theorem, we may discard </a:t>
            </a:r>
            <a:r>
              <a:rPr lang="en-US" altLang="en-US" b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and </a:t>
            </a:r>
            <a:r>
              <a:rPr lang="en-US" altLang="en-US" b="1" dirty="0"/>
              <a:t>b</a:t>
            </a:r>
            <a:r>
              <a:rPr lang="en-US" altLang="en-US" baseline="-25000" dirty="0"/>
              <a:t>4</a:t>
            </a:r>
            <a:r>
              <a:rPr lang="en-US" altLang="en-US" dirty="0"/>
              <a:t>, and {</a:t>
            </a:r>
            <a:r>
              <a:rPr lang="en-US" altLang="en-US" b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b="1" dirty="0"/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b="1" dirty="0"/>
              <a:t>b</a:t>
            </a:r>
            <a:r>
              <a:rPr lang="en-US" altLang="en-US" baseline="-25000" dirty="0"/>
              <a:t>5</a:t>
            </a:r>
            <a:r>
              <a:rPr lang="en-US" altLang="en-US" dirty="0"/>
              <a:t>} will still span Col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451745"/>
              </p:ext>
            </p:extLst>
          </p:nvPr>
        </p:nvGraphicFramePr>
        <p:xfrm>
          <a:off x="2116111" y="1690608"/>
          <a:ext cx="6858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6972300" imgH="2362200" progId="Equation.DSMT4">
                  <p:embed/>
                </p:oleObj>
              </mc:Choice>
              <mc:Fallback>
                <p:oleObj name="Equation" r:id="rId3" imgW="6972300" imgH="236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11" y="1690608"/>
                        <a:ext cx="68580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34428"/>
              </p:ext>
            </p:extLst>
          </p:nvPr>
        </p:nvGraphicFramePr>
        <p:xfrm>
          <a:off x="1891259" y="4786603"/>
          <a:ext cx="1219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1295400" imgH="482600" progId="Equation.DSMT4">
                  <p:embed/>
                </p:oleObj>
              </mc:Choice>
              <mc:Fallback>
                <p:oleObj name="Equation" r:id="rId5" imgW="1295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259" y="4786603"/>
                        <a:ext cx="1219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80109"/>
              </p:ext>
            </p:extLst>
          </p:nvPr>
        </p:nvGraphicFramePr>
        <p:xfrm>
          <a:off x="3940331" y="4795664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7" imgW="2006600" imgH="482600" progId="Equation.DSMT4">
                  <p:embed/>
                </p:oleObj>
              </mc:Choice>
              <mc:Fallback>
                <p:oleObj name="Equation" r:id="rId7" imgW="2006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331" y="4795664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13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COL </a:t>
            </a:r>
            <a:r>
              <a:rPr lang="en-US" altLang="en-US" i="1" dirty="0"/>
              <a:t>B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482" y="1167615"/>
            <a:ext cx="11437031" cy="50093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dirty="0"/>
              <a:t>Since            and no vector in </a:t>
            </a:r>
            <a:r>
              <a:rPr lang="en-US" altLang="en-US" i="1" dirty="0"/>
              <a:t>S</a:t>
            </a:r>
            <a:r>
              <a:rPr lang="en-US" altLang="en-US" dirty="0"/>
              <a:t> is a linear combination of the vectors that precede it, </a:t>
            </a:r>
            <a:r>
              <a:rPr lang="en-US" altLang="en-US" i="1" dirty="0"/>
              <a:t>S</a:t>
            </a:r>
            <a:r>
              <a:rPr lang="en-US" altLang="en-US" dirty="0"/>
              <a:t> is linearly independent. (Theorem 4).</a:t>
            </a:r>
          </a:p>
          <a:p>
            <a:endParaRPr lang="en-US" altLang="en-US" dirty="0"/>
          </a:p>
          <a:p>
            <a:r>
              <a:rPr lang="en-US" altLang="en-US" dirty="0"/>
              <a:t>Thus </a:t>
            </a:r>
            <a:r>
              <a:rPr lang="en-US" altLang="en-US" i="1" dirty="0"/>
              <a:t>S</a:t>
            </a:r>
            <a:r>
              <a:rPr lang="en-US" altLang="en-US" dirty="0"/>
              <a:t> is a basis for Col </a:t>
            </a:r>
            <a:r>
              <a:rPr lang="en-US" altLang="en-US" i="1" dirty="0"/>
              <a:t>B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350475"/>
              </p:ext>
            </p:extLst>
          </p:nvPr>
        </p:nvGraphicFramePr>
        <p:xfrm>
          <a:off x="3245969" y="1233889"/>
          <a:ext cx="5130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5130800" imgH="2438400" progId="Equation.DSMT4">
                  <p:embed/>
                </p:oleObj>
              </mc:Choice>
              <mc:Fallback>
                <p:oleObj name="Equation" r:id="rId3" imgW="5130800" imgH="243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969" y="1233889"/>
                        <a:ext cx="5130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58118"/>
              </p:ext>
            </p:extLst>
          </p:nvPr>
        </p:nvGraphicFramePr>
        <p:xfrm>
          <a:off x="1587709" y="3987800"/>
          <a:ext cx="914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5" imgW="952087" imgH="482391" progId="Equation.DSMT4">
                  <p:embed/>
                </p:oleObj>
              </mc:Choice>
              <mc:Fallback>
                <p:oleObj name="Equation" r:id="rId5" imgW="952087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709" y="3987800"/>
                        <a:ext cx="914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014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</a:t>
            </a:r>
            <a:r>
              <a:rPr lang="en-US" altLang="en-US" dirty="0"/>
              <a:t> AND COL </a:t>
            </a:r>
            <a:r>
              <a:rPr lang="en-US" altLang="en-US" i="1" dirty="0"/>
              <a:t>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Theorem 6</a:t>
            </a:r>
            <a:r>
              <a:rPr lang="en-US" altLang="en-US" b="1" dirty="0"/>
              <a:t>:</a:t>
            </a:r>
            <a:r>
              <a:rPr lang="en-US" altLang="en-US" dirty="0"/>
              <a:t> The pivot columns of a matrix </a:t>
            </a:r>
            <a:r>
              <a:rPr lang="en-US" altLang="en-US" i="1" dirty="0"/>
              <a:t>A</a:t>
            </a:r>
            <a:r>
              <a:rPr lang="en-US" altLang="en-US" dirty="0"/>
              <a:t> form a basis for Col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Proof : see textbook</a:t>
            </a:r>
          </a:p>
          <a:p>
            <a:r>
              <a:rPr lang="en-US" altLang="en-US" b="1" dirty="0">
                <a:solidFill>
                  <a:srgbClr val="7030A0"/>
                </a:solidFill>
              </a:rPr>
              <a:t>Warning: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endParaRPr lang="en-US" altLang="en-US" dirty="0" smtClean="0">
              <a:solidFill>
                <a:srgbClr val="7030A0"/>
              </a:solidFill>
            </a:endParaRPr>
          </a:p>
          <a:p>
            <a:r>
              <a:rPr lang="en-US" altLang="en-US" dirty="0" smtClean="0"/>
              <a:t>The </a:t>
            </a:r>
            <a:r>
              <a:rPr lang="en-US" altLang="en-US" dirty="0"/>
              <a:t>pivot columns of a matrix </a:t>
            </a:r>
            <a:r>
              <a:rPr lang="en-US" altLang="en-US" i="1" dirty="0"/>
              <a:t>A</a:t>
            </a:r>
            <a:r>
              <a:rPr lang="en-US" altLang="en-US" dirty="0"/>
              <a:t> are evident when </a:t>
            </a:r>
            <a:r>
              <a:rPr lang="en-US" altLang="en-US" i="1" dirty="0"/>
              <a:t>A</a:t>
            </a:r>
            <a:r>
              <a:rPr lang="en-US" altLang="en-US" dirty="0"/>
              <a:t> has been reduced only to echelon form.</a:t>
            </a:r>
          </a:p>
          <a:p>
            <a:r>
              <a:rPr lang="en-US" altLang="en-US" dirty="0"/>
              <a:t>But, be careful to use the pivot columns of </a:t>
            </a:r>
            <a:r>
              <a:rPr lang="en-US" altLang="en-US" i="1" dirty="0"/>
              <a:t>A</a:t>
            </a:r>
            <a:r>
              <a:rPr lang="en-US" altLang="en-US" dirty="0"/>
              <a:t> itself for the basis of Col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Row operations can change the column space of a matrix.</a:t>
            </a:r>
          </a:p>
          <a:p>
            <a:r>
              <a:rPr lang="en-US" altLang="en-US" dirty="0"/>
              <a:t>The columns of an echelon form </a:t>
            </a:r>
            <a:r>
              <a:rPr lang="en-US" altLang="en-US" i="1" dirty="0"/>
              <a:t>B</a:t>
            </a:r>
            <a:r>
              <a:rPr lang="en-US" altLang="en-US" dirty="0"/>
              <a:t> of </a:t>
            </a:r>
            <a:r>
              <a:rPr lang="en-US" altLang="en-US" i="1" dirty="0"/>
              <a:t>A</a:t>
            </a:r>
            <a:r>
              <a:rPr lang="en-US" altLang="en-US" dirty="0"/>
              <a:t> are often not in the column space of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89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01006" y="2967335"/>
            <a:ext cx="818999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for listening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04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 AND SUBSPACES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rabicPeriod" startAt="5"/>
            </a:pPr>
            <a:r>
              <a:rPr lang="en-US" altLang="en-US" sz="2800" dirty="0"/>
              <a:t>For each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there is a vector       </a:t>
            </a:r>
            <a:r>
              <a:rPr lang="en-US" altLang="en-US" sz="2800" dirty="0" smtClean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such </a:t>
            </a:r>
            <a:r>
              <a:rPr lang="en-US" altLang="en-US" sz="2800" dirty="0" smtClean="0"/>
              <a:t>that                        </a:t>
            </a:r>
            <a:r>
              <a:rPr lang="en-US" altLang="en-US" sz="2800" dirty="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rabicPeriod" startAt="5"/>
            </a:pPr>
            <a:r>
              <a:rPr lang="en-US" altLang="en-US" sz="2800" dirty="0"/>
              <a:t>The scalar multiple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by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denoted by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, is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rabicPeriod" startAt="5"/>
            </a:pPr>
            <a:r>
              <a:rPr lang="en-US" altLang="en-US" sz="2800" dirty="0"/>
              <a:t>                               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rabicPeriod" startAt="5"/>
            </a:pPr>
            <a:r>
              <a:rPr lang="en-US" altLang="en-US" sz="2800" dirty="0"/>
              <a:t>                                .</a:t>
            </a:r>
          </a:p>
          <a:p>
            <a:pPr marL="1371600" lvl="2" indent="-457200">
              <a:buFont typeface="Wingdings" panose="05000000000000000000" pitchFamily="2" charset="2"/>
              <a:buAutoNum type="arabicPeriod" startAt="5"/>
            </a:pPr>
            <a:r>
              <a:rPr lang="en-US" altLang="en-US" sz="2800" dirty="0"/>
              <a:t>                          </a:t>
            </a:r>
            <a:r>
              <a:rPr lang="en-US" altLang="en-US" sz="2800" dirty="0" smtClean="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rabicPeriod" startAt="5"/>
            </a:pPr>
            <a:r>
              <a:rPr lang="en-US" sz="2800" dirty="0" smtClean="0"/>
              <a:t> </a:t>
            </a:r>
          </a:p>
          <a:p>
            <a:pPr marL="914400" lvl="2" indent="0">
              <a:buNone/>
            </a:pPr>
            <a:r>
              <a:rPr lang="en-US" altLang="en-US" sz="2800" dirty="0" smtClean="0"/>
              <a:t>Using </a:t>
            </a:r>
            <a:r>
              <a:rPr lang="en-US" altLang="en-US" sz="2800" dirty="0"/>
              <a:t>these axioms, we can show that the zero vector in Axiom 4 is unique, and the vector   </a:t>
            </a:r>
            <a:r>
              <a:rPr lang="en-US" altLang="en-US" sz="2800" b="1" dirty="0" smtClean="0"/>
              <a:t>-u 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called the </a:t>
            </a:r>
            <a:r>
              <a:rPr lang="en-US" altLang="en-US" sz="2800" b="1" dirty="0"/>
              <a:t>negative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in Axiom 5 is unique for each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  <a:endParaRPr lang="en-GB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63911"/>
              </p:ext>
            </p:extLst>
          </p:nvPr>
        </p:nvGraphicFramePr>
        <p:xfrm>
          <a:off x="6549409" y="130672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494870" imgH="253780" progId="Equation.DSMT4">
                  <p:embed/>
                </p:oleObj>
              </mc:Choice>
              <mc:Fallback>
                <p:oleObj name="Equation" r:id="rId3" imgW="494870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409" y="130672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68160"/>
              </p:ext>
            </p:extLst>
          </p:nvPr>
        </p:nvGraphicFramePr>
        <p:xfrm>
          <a:off x="9128078" y="1167615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955800" imgH="431800" progId="Equation.DSMT4">
                  <p:embed/>
                </p:oleObj>
              </mc:Choice>
              <mc:Fallback>
                <p:oleObj name="Equation" r:id="rId5" imgW="1955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078" y="1167615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50222"/>
              </p:ext>
            </p:extLst>
          </p:nvPr>
        </p:nvGraphicFramePr>
        <p:xfrm>
          <a:off x="1727579" y="2104978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2844800" imgH="431800" progId="Equation.DSMT4">
                  <p:embed/>
                </p:oleObj>
              </mc:Choice>
              <mc:Fallback>
                <p:oleObj name="Equation" r:id="rId7" imgW="2844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579" y="2104978"/>
                        <a:ext cx="284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44752"/>
              </p:ext>
            </p:extLst>
          </p:nvPr>
        </p:nvGraphicFramePr>
        <p:xfrm>
          <a:off x="1689479" y="2536778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2921000" imgH="431800" progId="Equation.DSMT4">
                  <p:embed/>
                </p:oleObj>
              </mc:Choice>
              <mc:Fallback>
                <p:oleObj name="Equation" r:id="rId9" imgW="2921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479" y="2536778"/>
                        <a:ext cx="292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060763"/>
              </p:ext>
            </p:extLst>
          </p:nvPr>
        </p:nvGraphicFramePr>
        <p:xfrm>
          <a:off x="1727579" y="2968578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1" imgW="2247900" imgH="431800" progId="Equation.DSMT4">
                  <p:embed/>
                </p:oleObj>
              </mc:Choice>
              <mc:Fallback>
                <p:oleObj name="Equation" r:id="rId11" imgW="2247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579" y="2968578"/>
                        <a:ext cx="224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88580"/>
              </p:ext>
            </p:extLst>
          </p:nvPr>
        </p:nvGraphicFramePr>
        <p:xfrm>
          <a:off x="2146679" y="3474141"/>
          <a:ext cx="100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3" imgW="1002865" imgH="342751" progId="Equation.DSMT4">
                  <p:embed/>
                </p:oleObj>
              </mc:Choice>
              <mc:Fallback>
                <p:oleObj name="Equation" r:id="rId13" imgW="1002865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679" y="3474141"/>
                        <a:ext cx="1003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556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 AND SUBSPACES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endParaRPr lang="en-US" altLang="en-US" b="1" dirty="0" smtClean="0"/>
          </a:p>
          <a:p>
            <a:pPr marL="533400" indent="-533400"/>
            <a:r>
              <a:rPr lang="en-US" altLang="en-US" b="1" dirty="0" smtClean="0"/>
              <a:t>Definition</a:t>
            </a:r>
            <a:r>
              <a:rPr lang="en-US" altLang="en-US" b="1" dirty="0"/>
              <a:t>:</a:t>
            </a:r>
            <a:r>
              <a:rPr lang="en-US" altLang="en-US" dirty="0"/>
              <a:t> A </a:t>
            </a:r>
            <a:r>
              <a:rPr lang="en-US" altLang="en-US" b="1" dirty="0"/>
              <a:t>subspace</a:t>
            </a:r>
            <a:r>
              <a:rPr lang="en-US" altLang="en-US" dirty="0"/>
              <a:t> of a vector space </a:t>
            </a:r>
            <a:r>
              <a:rPr lang="en-US" altLang="en-US" i="1" dirty="0"/>
              <a:t>V</a:t>
            </a:r>
            <a:r>
              <a:rPr lang="en-US" altLang="en-US" dirty="0"/>
              <a:t> is a subset </a:t>
            </a:r>
            <a:r>
              <a:rPr lang="en-US" altLang="en-US" i="1" dirty="0"/>
              <a:t>H</a:t>
            </a:r>
            <a:r>
              <a:rPr lang="en-US" altLang="en-US" dirty="0"/>
              <a:t> of </a:t>
            </a:r>
            <a:r>
              <a:rPr lang="en-US" altLang="en-US" i="1" dirty="0"/>
              <a:t>V</a:t>
            </a:r>
            <a:r>
              <a:rPr lang="en-US" altLang="en-US" dirty="0"/>
              <a:t> that has three properties: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The zero vector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closed under vector </a:t>
            </a:r>
            <a:r>
              <a:rPr lang="en-US" altLang="en-US" sz="2800" dirty="0" smtClean="0"/>
              <a:t>addition .That is, for each </a:t>
            </a:r>
            <a:r>
              <a:rPr lang="en-US" altLang="en-US" sz="2800" b="1" dirty="0" smtClean="0"/>
              <a:t>u</a:t>
            </a:r>
            <a:r>
              <a:rPr lang="en-US" altLang="en-US" sz="2800" dirty="0" smtClean="0"/>
              <a:t> and </a:t>
            </a:r>
            <a:r>
              <a:rPr lang="en-US" altLang="en-US" sz="2800" b="1" dirty="0" smtClean="0"/>
              <a:t>v</a:t>
            </a:r>
            <a:r>
              <a:rPr lang="en-US" altLang="en-US" sz="2800" dirty="0" smtClean="0"/>
              <a:t> in </a:t>
            </a:r>
            <a:r>
              <a:rPr lang="en-US" altLang="en-US" sz="2800" i="1" dirty="0" smtClean="0"/>
              <a:t>H</a:t>
            </a:r>
            <a:r>
              <a:rPr lang="en-US" altLang="en-US" sz="2800" dirty="0" smtClean="0"/>
              <a:t>, the sum    </a:t>
            </a:r>
            <a:r>
              <a:rPr lang="en-US" altLang="en-US" sz="2800" b="1" dirty="0" smtClean="0"/>
              <a:t>u + v   </a:t>
            </a:r>
            <a:r>
              <a:rPr lang="en-US" altLang="en-US" sz="2800" dirty="0" smtClean="0"/>
              <a:t>is in H.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r>
              <a:rPr lang="en-US" altLang="en-US" sz="2800" i="1" dirty="0"/>
              <a:t>H</a:t>
            </a:r>
            <a:r>
              <a:rPr lang="en-US" altLang="en-US" sz="2800" dirty="0"/>
              <a:t> is closed under multiplication by scalars. That is, for each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and each scalar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the vector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endParaRPr lang="en-US" altLang="en-US" sz="2800" dirty="0" smtClean="0"/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7987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SUBSPACES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endParaRPr lang="en-US" altLang="en-US" dirty="0" smtClean="0"/>
          </a:p>
          <a:p>
            <a:pPr marL="609600" indent="-609600"/>
            <a:r>
              <a:rPr lang="en-US" altLang="en-US" dirty="0" smtClean="0"/>
              <a:t>Properties </a:t>
            </a:r>
            <a:r>
              <a:rPr lang="en-US" altLang="en-US" dirty="0"/>
              <a:t>(a), (b), and (c) guarantee that a subspace </a:t>
            </a:r>
            <a:r>
              <a:rPr lang="en-US" altLang="en-US" i="1" dirty="0"/>
              <a:t>H</a:t>
            </a:r>
            <a:r>
              <a:rPr lang="en-US" altLang="en-US" dirty="0"/>
              <a:t> of </a:t>
            </a:r>
            <a:r>
              <a:rPr lang="en-US" altLang="en-US" i="1" dirty="0"/>
              <a:t>V</a:t>
            </a:r>
            <a:r>
              <a:rPr lang="en-US" altLang="en-US" dirty="0"/>
              <a:t> is itself a </a:t>
            </a:r>
            <a:r>
              <a:rPr lang="en-US" altLang="en-US" i="1" dirty="0"/>
              <a:t>vector space</a:t>
            </a:r>
            <a:r>
              <a:rPr lang="en-US" altLang="en-US" dirty="0"/>
              <a:t>, under the vector space operations already defined in </a:t>
            </a:r>
            <a:r>
              <a:rPr lang="en-US" altLang="en-US" i="1" dirty="0"/>
              <a:t>V</a:t>
            </a:r>
            <a:r>
              <a:rPr lang="en-US" altLang="en-US" dirty="0"/>
              <a:t>.</a:t>
            </a:r>
          </a:p>
          <a:p>
            <a:pPr marL="609600" indent="-609600"/>
            <a:endParaRPr lang="en-US" altLang="en-US" dirty="0"/>
          </a:p>
          <a:p>
            <a:pPr marL="609600" indent="-609600"/>
            <a:r>
              <a:rPr lang="en-US" altLang="en-US" dirty="0"/>
              <a:t>Every subspace is a vector space.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/>
            <a:r>
              <a:rPr lang="en-US" altLang="en-US" dirty="0"/>
              <a:t>Conversely, every vector space is a subspace (of itself and possibly of other larger spaces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40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SUBSPACE SPANNED BY A SET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set consisting of only the zero vector in a vector space </a:t>
            </a:r>
            <a:r>
              <a:rPr lang="en-US" altLang="en-US" i="1" dirty="0"/>
              <a:t>V</a:t>
            </a:r>
            <a:r>
              <a:rPr lang="en-US" altLang="en-US" dirty="0"/>
              <a:t> is a subspace of </a:t>
            </a:r>
            <a:r>
              <a:rPr lang="en-US" altLang="en-US" i="1" dirty="0"/>
              <a:t>V</a:t>
            </a:r>
            <a:r>
              <a:rPr lang="en-US" altLang="en-US" dirty="0"/>
              <a:t>, called the </a:t>
            </a:r>
            <a:r>
              <a:rPr lang="en-US" altLang="en-US" b="1" dirty="0"/>
              <a:t>zero subspace</a:t>
            </a:r>
            <a:r>
              <a:rPr lang="en-US" altLang="en-US" dirty="0"/>
              <a:t> and written as {</a:t>
            </a:r>
            <a:r>
              <a:rPr lang="en-US" altLang="en-US" b="1" dirty="0"/>
              <a:t>0</a:t>
            </a:r>
            <a:r>
              <a:rPr lang="en-US" altLang="en-US" dirty="0"/>
              <a:t>}.</a:t>
            </a:r>
          </a:p>
          <a:p>
            <a:endParaRPr lang="en-US" altLang="en-US" dirty="0"/>
          </a:p>
          <a:p>
            <a:r>
              <a:rPr lang="en-US" altLang="en-US" dirty="0"/>
              <a:t>As the term </a:t>
            </a:r>
            <a:r>
              <a:rPr lang="en-US" altLang="en-US" b="1" dirty="0"/>
              <a:t>linear combination</a:t>
            </a:r>
            <a:r>
              <a:rPr lang="en-US" altLang="en-US" dirty="0"/>
              <a:t> refers to any sum of scalar multiples of vectors, and Span {</a:t>
            </a:r>
            <a:r>
              <a:rPr lang="en-US" altLang="en-US" b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b="1" dirty="0" err="1"/>
              <a:t>v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} denotes the set of all vectors that can be written as linear combinations of </a:t>
            </a:r>
            <a:r>
              <a:rPr lang="en-US" altLang="en-US" b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b="1" dirty="0" err="1"/>
              <a:t>v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6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SUBSPACE SPANNED BY 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Example 10: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Given </a:t>
            </a:r>
            <a:r>
              <a:rPr lang="en-US" altLang="en-US" b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b="1" dirty="0"/>
              <a:t>v</a:t>
            </a:r>
            <a:r>
              <a:rPr lang="en-US" altLang="en-US" baseline="-25000" dirty="0"/>
              <a:t>2</a:t>
            </a:r>
            <a:r>
              <a:rPr lang="en-US" altLang="en-US" dirty="0"/>
              <a:t> in a vector space </a:t>
            </a:r>
            <a:r>
              <a:rPr lang="en-US" altLang="en-US" i="1" dirty="0"/>
              <a:t>V</a:t>
            </a:r>
            <a:r>
              <a:rPr lang="en-US" altLang="en-US" dirty="0"/>
              <a:t>, let </a:t>
            </a: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  Show that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 is a subspace of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.</a:t>
            </a:r>
          </a:p>
          <a:p>
            <a:r>
              <a:rPr lang="en-US" altLang="en-US" b="1" dirty="0" smtClean="0">
                <a:solidFill>
                  <a:srgbClr val="7030A0"/>
                </a:solidFill>
              </a:rPr>
              <a:t>Solution</a:t>
            </a:r>
            <a:r>
              <a:rPr lang="en-US" altLang="en-US" b="1" dirty="0">
                <a:solidFill>
                  <a:srgbClr val="7030A0"/>
                </a:solidFill>
              </a:rPr>
              <a:t>: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/>
              <a:t>The zero vector is in </a:t>
            </a:r>
            <a:r>
              <a:rPr lang="en-US" altLang="en-US" i="1" dirty="0"/>
              <a:t>H</a:t>
            </a:r>
            <a:r>
              <a:rPr lang="en-US" altLang="en-US" dirty="0"/>
              <a:t>, since                         . </a:t>
            </a:r>
          </a:p>
          <a:p>
            <a:r>
              <a:rPr lang="en-US" altLang="en-US" dirty="0"/>
              <a:t>To show that </a:t>
            </a:r>
            <a:r>
              <a:rPr lang="en-US" altLang="en-US" i="1" dirty="0"/>
              <a:t>H</a:t>
            </a:r>
            <a:r>
              <a:rPr lang="en-US" altLang="en-US" dirty="0"/>
              <a:t> is closed under vector addition, take two arbitrary vectors in </a:t>
            </a:r>
            <a:r>
              <a:rPr lang="en-US" altLang="en-US" i="1" dirty="0"/>
              <a:t>H</a:t>
            </a:r>
            <a:r>
              <a:rPr lang="en-US" altLang="en-US" dirty="0"/>
              <a:t>, say,   </a:t>
            </a:r>
          </a:p>
          <a:p>
            <a:pPr>
              <a:buNone/>
            </a:pPr>
            <a:r>
              <a:rPr lang="en-US" altLang="en-US" dirty="0"/>
              <a:t>                                  	       and                         </a:t>
            </a:r>
            <a:r>
              <a:rPr lang="en-US" altLang="en-US" dirty="0" smtClean="0"/>
              <a:t>             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By Axioms 2, 3, and 8 for the vector space </a:t>
            </a:r>
            <a:r>
              <a:rPr lang="en-US" altLang="en-US" i="1" dirty="0"/>
              <a:t>V</a:t>
            </a:r>
            <a:r>
              <a:rPr lang="en-US" altLang="en-US" dirty="0"/>
              <a:t>,  </a:t>
            </a:r>
            <a:endParaRPr lang="en-US" altLang="en-US" dirty="0" smtClean="0"/>
          </a:p>
          <a:p>
            <a:endParaRPr lang="en-US" altLang="en-US" dirty="0"/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85251"/>
              </p:ext>
            </p:extLst>
          </p:nvPr>
        </p:nvGraphicFramePr>
        <p:xfrm>
          <a:off x="8338782" y="1167615"/>
          <a:ext cx="271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2717800" imgH="482600" progId="Equation.DSMT4">
                  <p:embed/>
                </p:oleObj>
              </mc:Choice>
              <mc:Fallback>
                <p:oleObj name="Equation" r:id="rId3" imgW="2717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8782" y="1167615"/>
                        <a:ext cx="271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471750"/>
              </p:ext>
            </p:extLst>
          </p:nvPr>
        </p:nvGraphicFramePr>
        <p:xfrm>
          <a:off x="6465627" y="2165445"/>
          <a:ext cx="207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2070100" imgH="482600" progId="Equation.DSMT4">
                  <p:embed/>
                </p:oleObj>
              </mc:Choice>
              <mc:Fallback>
                <p:oleObj name="Equation" r:id="rId5" imgW="2070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627" y="2165445"/>
                        <a:ext cx="207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210972"/>
              </p:ext>
            </p:extLst>
          </p:nvPr>
        </p:nvGraphicFramePr>
        <p:xfrm>
          <a:off x="2184779" y="3558654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2209800" imgH="482600" progId="Equation.DSMT4">
                  <p:embed/>
                </p:oleObj>
              </mc:Choice>
              <mc:Fallback>
                <p:oleObj name="Equation" r:id="rId7" imgW="2209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779" y="3558654"/>
                        <a:ext cx="220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022681"/>
              </p:ext>
            </p:extLst>
          </p:nvPr>
        </p:nvGraphicFramePr>
        <p:xfrm>
          <a:off x="5694623" y="3558654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9" imgW="2197100" imgH="482600" progId="Equation.DSMT4">
                  <p:embed/>
                </p:oleObj>
              </mc:Choice>
              <mc:Fallback>
                <p:oleObj name="Equation" r:id="rId9" imgW="2197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623" y="3558654"/>
                        <a:ext cx="219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731797"/>
              </p:ext>
            </p:extLst>
          </p:nvPr>
        </p:nvGraphicFramePr>
        <p:xfrm>
          <a:off x="3189027" y="4796278"/>
          <a:ext cx="5346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1" imgW="5346700" imgH="1092200" progId="Equation.DSMT4">
                  <p:embed/>
                </p:oleObj>
              </mc:Choice>
              <mc:Fallback>
                <p:oleObj name="Equation" r:id="rId11" imgW="53467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027" y="4796278"/>
                        <a:ext cx="5346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86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2137</Words>
  <Application>Microsoft Office PowerPoint</Application>
  <PresentationFormat>Widescreen</PresentationFormat>
  <Paragraphs>292</Paragraphs>
  <Slides>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 Math</vt:lpstr>
      <vt:lpstr>Euclid Math One</vt:lpstr>
      <vt:lpstr>Times New Roman</vt:lpstr>
      <vt:lpstr>Wingdings</vt:lpstr>
      <vt:lpstr>Office Theme</vt:lpstr>
      <vt:lpstr>Equation</vt:lpstr>
      <vt:lpstr>MathType 6.0 Equation</vt:lpstr>
      <vt:lpstr>         FACULTY OF INFORMATION TECHNOLOGY</vt:lpstr>
      <vt:lpstr>Content</vt:lpstr>
      <vt:lpstr>PowerPoint Presentation</vt:lpstr>
      <vt:lpstr>VECTOR SPACES AND SUBSPACES</vt:lpstr>
      <vt:lpstr>VECTOR SPACES AND SUBSPACES</vt:lpstr>
      <vt:lpstr>VECTOR SPACES AND SUBSPACES</vt:lpstr>
      <vt:lpstr> SUBSPACES</vt:lpstr>
      <vt:lpstr>A SUBSPACE SPANNED BY A SET</vt:lpstr>
      <vt:lpstr>A SUBSPACE SPANNED BY A SET</vt:lpstr>
      <vt:lpstr>A SUBSPACE SPANNED BY A SET</vt:lpstr>
      <vt:lpstr>A SUBSPACE SPANNED BY A SET</vt:lpstr>
      <vt:lpstr>PowerPoint Presentation</vt:lpstr>
      <vt:lpstr>NULL SPACE OF A MATRIX</vt:lpstr>
      <vt:lpstr>NULL SPACE OF A MATRIX</vt:lpstr>
      <vt:lpstr>NULL SPACE OF A MATRIX</vt:lpstr>
      <vt:lpstr>NULL SPACE OF A MATRIX</vt:lpstr>
      <vt:lpstr>NULL SPACE OF A MATRIX</vt:lpstr>
      <vt:lpstr>NULL SPACE OF A MATRIX</vt:lpstr>
      <vt:lpstr>NULL SPACE OF A MATRIX</vt:lpstr>
      <vt:lpstr>COLUMN SPACE OF A MATRIX</vt:lpstr>
      <vt:lpstr>COLUMN SPACE OF A MATRIX</vt:lpstr>
      <vt:lpstr>COLUMN SPACE OF A MATRIX</vt:lpstr>
      <vt:lpstr>COLUMN SPACE OF A MATRIX</vt:lpstr>
      <vt:lpstr>KERNEL AND RANGE OF A LINEAR TRANSFORMATION</vt:lpstr>
      <vt:lpstr>KERNEL AND RANGE OF A LINEAR TRANSFORMATION</vt:lpstr>
      <vt:lpstr>CONTRAST BETWEEN NUL A AND  COL A FOR AN  MATRIX A</vt:lpstr>
      <vt:lpstr>CONTRAST BETWEEN NUL A AND  COL A FOR AN  MATRIX A</vt:lpstr>
      <vt:lpstr>CONTRAST BETWEEN NUL A AND  COL A FOR AN  MATRIX A</vt:lpstr>
      <vt:lpstr>PowerPoint Presentation</vt:lpstr>
      <vt:lpstr>LINEAR INDEPENDENT SETS; BASES</vt:lpstr>
      <vt:lpstr>LINEAR INDEPENDENT SETS; BASES</vt:lpstr>
      <vt:lpstr>LINEAR INDEPENDENT SETS; BASES</vt:lpstr>
      <vt:lpstr>Standard Basis</vt:lpstr>
      <vt:lpstr>Standard Basis</vt:lpstr>
      <vt:lpstr>THE SPANNING SET THEOREM</vt:lpstr>
      <vt:lpstr>THE SPANNING SET THEOREM</vt:lpstr>
      <vt:lpstr>THE SPANNING SET THEOREM</vt:lpstr>
      <vt:lpstr>THE SPANNING SET THEOREM</vt:lpstr>
      <vt:lpstr>THE SPANNING SET THEOREM</vt:lpstr>
      <vt:lpstr>BASIS FOR COL B</vt:lpstr>
      <vt:lpstr>BASIS FOR COL B</vt:lpstr>
      <vt:lpstr>BASES FOR NUL A AND COL 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72</cp:revision>
  <dcterms:created xsi:type="dcterms:W3CDTF">2017-09-21T02:29:59Z</dcterms:created>
  <dcterms:modified xsi:type="dcterms:W3CDTF">2017-10-12T09:29:40Z</dcterms:modified>
</cp:coreProperties>
</file>