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83" r:id="rId3"/>
    <p:sldId id="286" r:id="rId4"/>
    <p:sldId id="293" r:id="rId5"/>
    <p:sldId id="360" r:id="rId6"/>
    <p:sldId id="361" r:id="rId7"/>
    <p:sldId id="362" r:id="rId8"/>
    <p:sldId id="363" r:id="rId9"/>
    <p:sldId id="364" r:id="rId10"/>
    <p:sldId id="341" r:id="rId11"/>
    <p:sldId id="365" r:id="rId12"/>
    <p:sldId id="366" r:id="rId13"/>
    <p:sldId id="287" r:id="rId14"/>
    <p:sldId id="409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289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290" r:id="rId34"/>
    <p:sldId id="384" r:id="rId35"/>
    <p:sldId id="385" r:id="rId36"/>
    <p:sldId id="386" r:id="rId37"/>
    <p:sldId id="388" r:id="rId38"/>
    <p:sldId id="387" r:id="rId39"/>
    <p:sldId id="389" r:id="rId40"/>
    <p:sldId id="390" r:id="rId41"/>
    <p:sldId id="354" r:id="rId42"/>
    <p:sldId id="356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288" r:id="rId62"/>
    <p:sldId id="28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EC14A4"/>
    <a:srgbClr val="003399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2317" autoAdjust="0"/>
  </p:normalViewPr>
  <p:slideViewPr>
    <p:cSldViewPr>
      <p:cViewPr varScale="1">
        <p:scale>
          <a:sx n="101" d="100"/>
          <a:sy n="101" d="100"/>
        </p:scale>
        <p:origin x="8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64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F217372E-0E20-4CD7-AB8D-19ECBF555EF1}" type="datetimeFigureOut">
              <a:rPr lang="vi-VN"/>
              <a:pPr>
                <a:defRPr/>
              </a:pPr>
              <a:t>25/10/2021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7DB57B3-4E5C-49D3-B396-DD25BA45D92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491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56" units="cm"/>
          <inkml:channel name="Y" type="integer" max="1504" units="cm"/>
          <inkml:channel name="T" type="integer" max="2.14748E9" units="dev"/>
        </inkml:traceFormat>
        <inkml:channelProperties>
          <inkml:channelProperty channel="X" name="resolution" value="79.1579" units="1/cm"/>
          <inkml:channelProperty channel="Y" name="resolution" value="79.1579" units="1/cm"/>
          <inkml:channelProperty channel="T" name="resolution" value="1" units="1/dev"/>
        </inkml:channelProperties>
      </inkml:inkSource>
      <inkml:timestamp xml:id="ts0" timeString="2021-10-25T06:34:39.05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BBB0C2-12CB-4FBD-AA50-F46044B094B8}" emma:medium="tactile" emma:mode="ink">
          <msink:context xmlns:msink="http://schemas.microsoft.com/ink/2010/main" type="writingRegion" rotatedBoundingBox="28430,16133 28445,16133 28445,16148 28430,16148"/>
        </emma:interpretation>
      </emma:emma>
    </inkml:annotationXML>
    <inkml:traceGroup>
      <inkml:annotationXML>
        <emma:emma xmlns:emma="http://www.w3.org/2003/04/emma" version="1.0">
          <emma:interpretation id="{113DFB64-CD6D-46B1-A458-A55916360477}" emma:medium="tactile" emma:mode="ink">
            <msink:context xmlns:msink="http://schemas.microsoft.com/ink/2010/main" type="paragraph" rotatedBoundingBox="28430,16133 28445,16133 28445,16148 28430,16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026E47-F29E-4887-87CA-1F9F4784E3A3}" emma:medium="tactile" emma:mode="ink">
              <msink:context xmlns:msink="http://schemas.microsoft.com/ink/2010/main" type="line" rotatedBoundingBox="28430,16133 28445,16133 28445,16148 28430,16148"/>
            </emma:interpretation>
          </emma:emma>
        </inkml:annotationXML>
        <inkml:traceGroup>
          <inkml:annotationXML>
            <emma:emma xmlns:emma="http://www.w3.org/2003/04/emma" version="1.0">
              <emma:interpretation id="{3E91F556-8C85-42F9-BB73-9E212E773273}" emma:medium="tactile" emma:mode="ink">
                <msink:context xmlns:msink="http://schemas.microsoft.com/ink/2010/main" type="inkWord" rotatedBoundingBox="28430,16133 28445,16133 28445,16148 28430,16148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8:59.513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1B7B3D8-7880-41B4-BB48-BB575D022B0C}" emma:medium="tactile" emma:mode="ink">
          <msink:context xmlns:msink="http://schemas.microsoft.com/ink/2010/main" type="writingRegion" rotatedBoundingBox="1886,16679 2471,16679 2471,16846 1886,16846"/>
        </emma:interpretation>
      </emma:emma>
    </inkml:annotationXML>
    <inkml:traceGroup>
      <inkml:annotationXML>
        <emma:emma xmlns:emma="http://www.w3.org/2003/04/emma" version="1.0">
          <emma:interpretation id="{A9A06EC4-AD8E-49E6-AEA4-5487B2942664}" emma:medium="tactile" emma:mode="ink">
            <msink:context xmlns:msink="http://schemas.microsoft.com/ink/2010/main" type="paragraph" rotatedBoundingBox="1886,16679 2471,16679 2471,16846 1886,16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E0AEBD-FC79-4401-BD50-BEDC1621E20F}" emma:medium="tactile" emma:mode="ink">
              <msink:context xmlns:msink="http://schemas.microsoft.com/ink/2010/main" type="line" rotatedBoundingBox="1886,16679 2471,16679 2471,16846 1886,16846"/>
            </emma:interpretation>
          </emma:emma>
        </inkml:annotationXML>
        <inkml:traceGroup>
          <inkml:annotationXML>
            <emma:emma xmlns:emma="http://www.w3.org/2003/04/emma" version="1.0">
              <emma:interpretation id="{0CCF5400-027B-43B1-BE36-4CEABED0B8AB}" emma:medium="tactile" emma:mode="ink">
                <msink:context xmlns:msink="http://schemas.microsoft.com/ink/2010/main" type="inkWord" rotatedBoundingBox="1886,16679 2471,16679 2471,16846 1886,16846"/>
              </emma:interpretation>
            </emma:emma>
          </inkml:annotationXML>
          <inkml:trace contextRef="#ctx0" brushRef="#br0">15 61 159 0,'0'0'169'0,"0"0"-122"16,0 0-32-16,0 0 15 15,0 0 55-15,0 0-47 16,-11-14-25-16,8 14 10 16,3 0 39-16,-2 0 29 15,2 0-25-15,0 0-24 16,0 0-15-16,0 0-1 15,0 0-25-15,0 0 0 16,0 0-1-16,0 0 5 16,0 0-4-16,7 0-1 15,6 0 0-15,8 6 1 16,3 8 11-16,6 3 2 16,4 2 5-16,6-2-3 15,-2 1-3-15,5-3-2 0,-5-10-5 16,-4 2 7-16,-3-7-3 15,-2 0 0-15,-6 0 15 16,-2-24 20-16,-1 0 0 16,-4-4-24-16,2 0-16 15,-2 3-5-15,-1 6-79 16,14 8-24-16,-6 3-83 16,-1 8-81-16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0:34.4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F191FA-DEBF-4089-9DCE-8A8A442BEC5C}" emma:medium="tactile" emma:mode="ink">
          <msink:context xmlns:msink="http://schemas.microsoft.com/ink/2010/main" type="writingRegion" rotatedBoundingBox="2710,15969 2775,15969 2775,16074 2710,16074"/>
        </emma:interpretation>
      </emma:emma>
    </inkml:annotationXML>
    <inkml:traceGroup>
      <inkml:annotationXML>
        <emma:emma xmlns:emma="http://www.w3.org/2003/04/emma" version="1.0">
          <emma:interpretation id="{DA036E9A-D692-4B10-BE28-3794BB764C7E}" emma:medium="tactile" emma:mode="ink">
            <msink:context xmlns:msink="http://schemas.microsoft.com/ink/2010/main" type="paragraph" rotatedBoundingBox="2710,15969 2775,15969 2775,16074 2710,16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7C4A5-F589-4513-918D-660AA10F4510}" emma:medium="tactile" emma:mode="ink">
              <msink:context xmlns:msink="http://schemas.microsoft.com/ink/2010/main" type="line" rotatedBoundingBox="2710,15969 2775,15969 2775,16074 2710,16074"/>
            </emma:interpretation>
          </emma:emma>
        </inkml:annotationXML>
        <inkml:traceGroup>
          <inkml:annotationXML>
            <emma:emma xmlns:emma="http://www.w3.org/2003/04/emma" version="1.0">
              <emma:interpretation id="{8C123478-C19C-4AED-96B1-D374A78BCA88}" emma:medium="tactile" emma:mode="ink">
                <msink:context xmlns:msink="http://schemas.microsoft.com/ink/2010/main" type="inkWord" rotatedBoundingBox="2710,15969 2775,15969 2775,16074 2710,16074"/>
              </emma:interpretation>
            </emma:emma>
          </inkml:annotationXML>
          <inkml:trace contextRef="#ctx0" brushRef="#br0">61 106 378 0,'0'0'131'16,"0"0"-60"-16,0 0-15 15,0 0 14-15,0 0 19 16,0 0-34-16,0 0 3 16,-44-72-5-16,44 69 1 15,0-3-37-15,0-2-17 16,0 3-13-16,0-1 12 15,8 6 1-15,2-5-6 16,-2 5 6-16,-1 0-8 0,2 0-2 16,-7 0 9-16,1 8 1 15,-3 2-31-15,0 2 31 16,0 3 0-16,0-5-5 16,-3-4 5-16,-5-1 26 15,-2-2-26-15,-1-3 5 16,1 0-6-16,2 0 1 15,0-3-24-15,3-8 18 16,5-6 6-16,-2 9 8 16,2-4 6-16,0 5-14 15,0 4 0-15,0 3 1 16,0 0 6-16,0 0-2 0,0 0-5 16,0 0-45-16,0 0 9 15,0 22-9-15,0-3-147 16,0-7-482-16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0:41.98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F96554-C2F7-46E3-BB3D-D80A8785D21D}" emma:medium="tactile" emma:mode="ink">
          <msink:context xmlns:msink="http://schemas.microsoft.com/ink/2010/main" type="writingRegion" rotatedBoundingBox="21188,8924 21206,8924 21206,8945 21188,8945"/>
        </emma:interpretation>
      </emma:emma>
    </inkml:annotationXML>
    <inkml:traceGroup>
      <inkml:annotationXML>
        <emma:emma xmlns:emma="http://www.w3.org/2003/04/emma" version="1.0">
          <emma:interpretation id="{6A82C5A3-0E21-4272-AE3B-532BA1047B94}" emma:medium="tactile" emma:mode="ink">
            <msink:context xmlns:msink="http://schemas.microsoft.com/ink/2010/main" type="paragraph" rotatedBoundingBox="21188,8924 21206,8924 21206,8945 21188,8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005497-ED8A-4CA3-8CF7-8B8B3B2C48CB}" emma:medium="tactile" emma:mode="ink">
              <msink:context xmlns:msink="http://schemas.microsoft.com/ink/2010/main" type="line" rotatedBoundingBox="21188,8924 21206,8924 21206,8945 21188,8945"/>
            </emma:interpretation>
          </emma:emma>
        </inkml:annotationXML>
        <inkml:traceGroup>
          <inkml:annotationXML>
            <emma:emma xmlns:emma="http://www.w3.org/2003/04/emma" version="1.0">
              <emma:interpretation id="{2A834203-7EE2-4C3A-96A6-472BAD4D856A}" emma:medium="tactile" emma:mode="ink">
                <msink:context xmlns:msink="http://schemas.microsoft.com/ink/2010/main" type="inkWord" rotatedBoundingBox="21188,8924 21206,8924 21206,8945 21188,8945"/>
              </emma:interpretation>
              <emma:one-of disjunction-type="recognition" id="oneOf0">
                <emma:interpretation id="interp0" emma:lang="en-GB" emma:confidence="0">
                  <emma:literal>D</emma:literal>
                </emma:interpretation>
                <emma:interpretation id="interp1" emma:lang="en-GB" emma:confidence="0">
                  <emma:literal>*</emma:literal>
                </emma:interpretation>
                <emma:interpretation id="interp2" emma:lang="en-GB" emma:confidence="0">
                  <emma:literal>X</emma:literal>
                </emma:interpretation>
                <emma:interpretation id="interp3" emma:lang="en-GB" emma:confidence="0">
                  <emma:literal>3</emma:literal>
                </emma:interpretation>
                <emma:interpretation id="interp4" emma:lang="en-GB" emma:confidence="0">
                  <emma:literal>j</emma:literal>
                </emma:interpretation>
              </emma:one-of>
            </emma:emma>
          </inkml:annotationXML>
          <inkml:trace contextRef="#ctx0" brushRef="#br0">0 6 120 0,'15'8'143'0,"-12"-22"-143"0</inkml:trace>
          <inkml:trace contextRef="#ctx0" brushRef="#br0" timeOffset="-74.8592">0 6 690 0,'0'0'0'15,"0"0"-115"-15,0 0-135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0:24.24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D3B3D0-A20B-4BE2-AEE9-E3A12D0DE849}" emma:medium="tactile" emma:mode="ink">
          <msink:context xmlns:msink="http://schemas.microsoft.com/ink/2010/main" type="writingRegion" rotatedBoundingBox="16588,11878 16972,11878 16972,12337 16588,12337"/>
        </emma:interpretation>
      </emma:emma>
    </inkml:annotationXML>
    <inkml:traceGroup>
      <inkml:annotationXML>
        <emma:emma xmlns:emma="http://www.w3.org/2003/04/emma" version="1.0">
          <emma:interpretation id="{5EB20DE0-8057-4790-A091-093684A41A0D}" emma:medium="tactile" emma:mode="ink">
            <msink:context xmlns:msink="http://schemas.microsoft.com/ink/2010/main" type="paragraph" rotatedBoundingBox="16588,11878 16972,11878 16972,12337 16588,12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E448B9-5DAA-4D55-A5E9-4502EFAF27A7}" emma:medium="tactile" emma:mode="ink">
              <msink:context xmlns:msink="http://schemas.microsoft.com/ink/2010/main" type="line" rotatedBoundingBox="16588,11878 16972,11878 16972,12337 16588,12337"/>
            </emma:interpretation>
          </emma:emma>
        </inkml:annotationXML>
        <inkml:traceGroup>
          <inkml:annotationXML>
            <emma:emma xmlns:emma="http://www.w3.org/2003/04/emma" version="1.0">
              <emma:interpretation id="{01677A7E-0E0A-48B4-B5BD-65C9E935E16D}" emma:medium="tactile" emma:mode="ink">
                <msink:context xmlns:msink="http://schemas.microsoft.com/ink/2010/main" type="inkWord" rotatedBoundingBox="16588,11878 16972,11878 16972,12337 16588,12337"/>
              </emma:interpretation>
              <emma:one-of disjunction-type="recognition" id="oneOf0">
                <emma:interpretation id="interp0" emma:lang="en-GB" emma:confidence="0">
                  <emma:literal>:</emma:literal>
                </emma:interpretation>
                <emma:interpretation id="interp1" emma:lang="en-GB" emma:confidence="0">
                  <emma:literal>: :</emma:literal>
                </emma:interpretation>
                <emma:interpretation id="interp2" emma:lang="en-GB" emma:confidence="0">
                  <emma:literal>. :</emma:literal>
                </emma:interpretation>
                <emma:interpretation id="interp3" emma:lang="en-GB" emma:confidence="0">
                  <emma:literal>. ;</emma:literal>
                </emma:interpretation>
                <emma:interpretation id="interp4" emma:lang="en-GB" emma:confidence="0">
                  <emma:literal>. "</emma:literal>
                </emma:interpretation>
              </emma:one-of>
            </emma:emma>
          </inkml:annotationXML>
          <inkml:trace contextRef="#ctx0" brushRef="#br0">4-1 157 0,'0'0'104'15,"0"0"-73"-15,0 0-24 0,0 0 3 16,0 0 32-1,0 0 13-15,-5 0-9 0,5 0-25 16,0 0-6-16,0 0-15 16,0 0-1-16,0 0-7 15,7 3-47-15,2 3-199 0</inkml:trace>
          <inkml:trace contextRef="#ctx0" brushRef="#br0" timeOffset="531.7937">-51 226 428 0,'0'0'132'0,"0"0"-75"15,0 0-23-15,0 0-34 0,0 0 0 16,0 0 0 0,0 0 0-16,26 0-9 0,-4 0-92 15</inkml:trace>
          <inkml:trace contextRef="#ctx0" brushRef="#br0" timeOffset="1003.1743">-160 443 38 0,'0'0'49'0,"0"0"-49"0,0 0-87 16,0 0 87-16,0 0 0 16</inkml:trace>
          <inkml:trace contextRef="#ctx0" brushRef="#br0" timeOffset="1373.8683">209 362 307 0,'-7'50'0'0</inkml:trace>
          <inkml:trace contextRef="#ctx0" brushRef="#br0" timeOffset="1158.7963">209 362 434 0,'0'0'0'15,"0"0"-147"-15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16:47:06.331"/>
    </inkml:context>
    <inkml:brush xml:id="br0">
      <inkml:brushProperty name="width" value="0.07" units="cm"/>
      <inkml:brushProperty name="height" value="0.07" units="cm"/>
      <inkml:brushProperty name="color" value="#177D36"/>
    </inkml:brush>
  </inkml:definitions>
  <inkml:traceGroup>
    <inkml:annotationXML>
      <emma:emma xmlns:emma="http://www.w3.org/2003/04/emma" version="1.0">
        <emma:interpretation id="{D62D9D99-02DF-4C3F-96C3-6D9593EE134E}" emma:medium="tactile" emma:mode="ink">
          <msink:context xmlns:msink="http://schemas.microsoft.com/ink/2010/main" type="inkDrawing" rotatedBoundingBox="18768,6772 18776,6729 18791,6732 18783,6774" shapeName="Other"/>
        </emma:interpretation>
      </emma:emma>
    </inkml:annotationXML>
    <inkml:trace contextRef="#ctx0" brushRef="#br0">237 310 565 171,'-8'43'-125'0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16:47:06.327"/>
    </inkml:context>
    <inkml:brush xml:id="br0">
      <inkml:brushProperty name="width" value="0.07" units="cm"/>
      <inkml:brushProperty name="height" value="0.07" units="cm"/>
      <inkml:brushProperty name="color" value="#177D36"/>
    </inkml:brush>
  </inkml:definitions>
  <inkml:traceGroup>
    <inkml:annotationXML>
      <emma:emma xmlns:emma="http://www.w3.org/2003/04/emma" version="1.0">
        <emma:interpretation id="{35009D77-FEF4-469A-B6BD-7A872663985B}" emma:medium="tactile" emma:mode="ink">
          <msink:context xmlns:msink="http://schemas.microsoft.com/ink/2010/main" type="inkDrawing" rotatedBoundingBox="18334,7079 18345,7063 18357,7072 18346,7087" shapeName="Other"/>
        </emma:interpretation>
      </emma:emma>
    </inkml:annotationXML>
    <inkml:trace contextRef="#ctx0" brushRef="#br0">-220 657 1093 141,'11'-15'1'16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20.39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E579F6A-E3EE-4589-BAD3-0F3FBE85499F}" emma:medium="tactile" emma:mode="ink">
          <msink:context xmlns:msink="http://schemas.microsoft.com/ink/2010/main" type="inkDrawing"/>
        </emma:interpretation>
      </emma:emma>
    </inkml:annotationXML>
    <inkml:trace contextRef="#ctx0" brushRef="#br0">0 0 93 0,'0'0'44'16,"0"0"-15"-16,0 0-27 0,0 0-2 16,0 0-133-16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2.368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676426C-26EE-4DD7-84F3-7DEC0EC6887C}" emma:medium="tactile" emma:mode="ink">
          <msink:context xmlns:msink="http://schemas.microsoft.com/ink/2010/main" type="inkDrawing"/>
        </emma:interpretation>
      </emma:emma>
    </inkml:annotationXML>
    <inkml:trace contextRef="#ctx0" brushRef="#br0">8 48 221 0,'0'0'232'16,"0"0"-147"-16,0 0-17 15,0 0-23-15,0 0 44 16,0 0-27-16,0 0-30 16,-16-47-32-16,16 47-14 0,16 0-47 15,7 0-72-15,-3 0-100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2.71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629BBA8-D421-434F-8D45-40BAB3B437F3}" emma:medium="tactile" emma:mode="ink">
          <msink:context xmlns:msink="http://schemas.microsoft.com/ink/2010/main" type="inkDrawing"/>
        </emma:interpretation>
      </emma:emma>
    </inkml:annotationXML>
    <inkml:trace contextRef="#ctx0" brushRef="#br0">6 6 345 0,'0'0'102'16,"0"0"-68"-16,0 0-10 15,0 0 9-15,0 0-1 16,0 0 36-16,0 0-32 15,0-7-36-15,0 7-26 16,0 0-81-16,0 0-43 0,-6 2-78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3.083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87239F-34D2-4F4E-A012-0EEA2D254017}" emma:medium="tactile" emma:mode="ink">
          <msink:context xmlns:msink="http://schemas.microsoft.com/ink/2010/main" type="inkDrawing"/>
        </emma:interpretation>
      </emma:emma>
    </inkml:annotationXML>
    <inkml:trace contextRef="#ctx0" brushRef="#br0">0 0 33 0,'0'0'302'0,"0"0"-302"16,0 0-22-16,0 0-17 15,0 0 29-15,0 0 4 16,0 0 5-16,81 0-158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16:48:13.300"/>
    </inkml:context>
    <inkml:brush xml:id="br0">
      <inkml:brushProperty name="width" value="0.07" units="cm"/>
      <inkml:brushProperty name="height" value="0.07" units="cm"/>
      <inkml:brushProperty name="color" value="#3165BB"/>
    </inkml:brush>
  </inkml:definitions>
  <inkml:traceGroup>
    <inkml:annotationXML>
      <emma:emma xmlns:emma="http://www.w3.org/2003/04/emma" version="1.0">
        <emma:interpretation id="{169AB51F-B036-4611-92E4-BB03EA89D6EB}" emma:medium="tactile" emma:mode="ink">
          <msink:context xmlns:msink="http://schemas.microsoft.com/ink/2010/main" type="writingRegion" rotatedBoundingBox="13173,14135 13260,14135 13260,14276 13173,14276"/>
        </emma:interpretation>
      </emma:emma>
    </inkml:annotationXML>
    <inkml:traceGroup>
      <inkml:annotationXML>
        <emma:emma xmlns:emma="http://www.w3.org/2003/04/emma" version="1.0">
          <emma:interpretation id="{FCA41CE1-C5C2-4710-9A40-0850119C90E6}" emma:medium="tactile" emma:mode="ink">
            <msink:context xmlns:msink="http://schemas.microsoft.com/ink/2010/main" type="paragraph" rotatedBoundingBox="13173,14135 13260,14135 13260,14276 13173,14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5A1D60-EC11-4F1E-9818-9C0CEB112D32}" emma:medium="tactile" emma:mode="ink">
              <msink:context xmlns:msink="http://schemas.microsoft.com/ink/2010/main" type="line" rotatedBoundingBox="13173,14135 13260,14135 13260,14276 13173,14276"/>
            </emma:interpretation>
          </emma:emma>
        </inkml:annotationXML>
        <inkml:traceGroup>
          <inkml:annotationXML>
            <emma:emma xmlns:emma="http://www.w3.org/2003/04/emma" version="1.0">
              <emma:interpretation id="{68B9644E-5715-47B5-A227-7CF1738950BB}" emma:medium="tactile" emma:mode="ink">
                <msink:context xmlns:msink="http://schemas.microsoft.com/ink/2010/main" type="inkWord" rotatedBoundingBox="13173,14135 13260,14135 13260,14276 13173,14276"/>
              </emma:interpretation>
              <emma:one-of disjunction-type="recognition" id="oneOf0">
                <emma:interpretation id="interp0" emma:lang="en-GB" emma:confidence="0">
                  <emma:literal>X</emma:literal>
                </emma:interpretation>
                <emma:interpretation id="interp1" emma:lang="en-GB" emma:confidence="0">
                  <emma:literal>*</emma:literal>
                </emma:interpretation>
                <emma:interpretation id="interp2" emma:lang="en-GB" emma:confidence="0">
                  <emma:literal>&amp;</emma:literal>
                </emma:interpretation>
                <emma:interpretation id="interp3" emma:lang="en-GB" emma:confidence="0">
                  <emma:literal>x</emma:literal>
                </emma:interpretation>
                <emma:interpretation id="interp4" emma:lang="en-GB" emma:confidence="0">
                  <emma:literal>+</emma:literal>
                </emma:interpretation>
              </emma:one-of>
            </emma:emma>
          </inkml:annotationXML>
          <inkml:trace contextRef="#ctx0" brushRef="#br0">-3150 1465 764 359,'0'20'0'0,"0"2"0"16,0 3-1-16,0-11 2 16,0 3-1-16,0-6 0 15,0-1 7-15,0-3-7 16,0 0 0-16,0-1 2 15,0-4 0-15</inkml:trace>
          <inkml:trace contextRef="#ctx0" brushRef="#br0" timeOffset="-12.3717">-3125 1465 942 156,'13'34'8'0,"1"-1"-1"16,-5-2-1-16,2 2 4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3.345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8108A1E-DEC4-464A-9758-A2A51811FD9F}" emma:medium="tactile" emma:mode="ink">
          <msink:context xmlns:msink="http://schemas.microsoft.com/ink/2010/main" type="inkDrawing"/>
        </emma:interpretation>
      </emma:emma>
    </inkml:annotationXML>
    <inkml:trace contextRef="#ctx0" brushRef="#br0">0 0 523 0,'0'0'97'0,"0"0"-97"16,0 0-16-16,0 0-59 16,0 0-33-16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3.84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23FCD5B-7147-44A5-AFC8-1ED504BC60C1}" emma:medium="tactile" emma:mode="ink">
          <msink:context xmlns:msink="http://schemas.microsoft.com/ink/2010/main" type="inkDrawing"/>
        </emma:interpretation>
      </emma:emma>
    </inkml:annotationXML>
    <inkml:trace contextRef="#ctx0" brushRef="#br0">9 5 307 0,'0'0'85'15,"0"0"2"-15,0 0-18 16,0 0-29-16,0 0-2 15,0 0-28-15,0 0-10 16,-11-6-86-16,11 6 2 16,7 0-129-16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4.03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6079DAE-C30D-4919-92E5-55159333882F}" emma:medium="tactile" emma:mode="ink">
          <msink:context xmlns:msink="http://schemas.microsoft.com/ink/2010/main" type="inkDrawing"/>
        </emma:interpretation>
      </emma:emma>
    </inkml:annotationXML>
    <inkml:trace contextRef="#ctx0" brushRef="#br0">0 0 320 0,'0'0'80'15,"0"0"-80"-15,0 0-232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3:36.39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D61F184-0139-45AE-AF6D-583AC5571D70}" emma:medium="tactile" emma:mode="ink">
          <msink:context xmlns:msink="http://schemas.microsoft.com/ink/2010/main" type="inkDrawing"/>
        </emma:interpretation>
      </emma:emma>
    </inkml:annotationXML>
    <inkml:trace contextRef="#ctx0" brushRef="#br0">0 11 362 0,'0'0'124'0,"0"0"-84"15,0 0-28-15,0 0-12 16,0 0 13-16,0 0-13 0,0 0-8 16,0-11-119-16,0 11-165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6:28.633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D3B6283-9302-4846-A4DA-C618E3A0B57A}" emma:medium="tactile" emma:mode="ink">
          <msink:context xmlns:msink="http://schemas.microsoft.com/ink/2010/main" type="inkDrawing"/>
        </emma:interpretation>
      </emma:emma>
    </inkml:annotationXML>
    <inkml:trace contextRef="#ctx0" brushRef="#br0">38 67 142 0,'0'0'137'0,"0"0"-101"16,0 0-23-16,0 0-12 16,0 0 10-16,-25 0-4 15,22 0-7-15,-3-6 1 16,4-2 29-16,2 1-20 16,0-3-10-16,0 4-40 0,0 2 20 15,0 0-9-15,0 1 17 16,0 3-8-16,6 0 20 15,-1 0-1-15,2 0-7 16,-5 0 8-16,4 0 1 16,-3 0-1-16,-3 0 6 15,0 0 5-15,2 3-2 16,-2 1 77-16,0-1 7 16,0-2-31-16,0-1-35 15,0 0-11-15,-2 0 0 16,-7 0-10-16,2 0-5 15,2 0 7-15,-1 0-8 16,6 0 0-16,0 0-2 0,0 0-11 16,0 0 12-1,0-8-1-15,0 0-14 0,11 3 14 16,-4-2-27-16,4 5 21 16,-6 2 7-16,1 0 1 15,-1 0 9-15,-3 0-8 16,-2 0 25-16,0 0-2 15,0 2 7-15,0 5 3 16,0-4 23-16,0 2 0 16,0-3-23-16,-5-2-16 15,1 3-6-15,-5-3-11 16,2 0 1-16,1 0-1 0,3 0 0 16,1 0-1-16,0 0-7 15,2 0-23-15,0 0 2 16,0 0 2-16,0 0 7 15,0 0 4-15,0 0-1 16,0 0 4-16,2 0 11 16,0 0-12-16,1 0 1 15,-1 4 2-15,2 0-13 16,-2 12-23-16,-2-9-87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7:17.22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7E517E0-9CCA-4FAC-82C8-4E25CACA6B80}" emma:medium="tactile" emma:mode="ink">
          <msink:context xmlns:msink="http://schemas.microsoft.com/ink/2010/main" type="inkDrawing"/>
        </emma:interpretation>
      </emma:emma>
    </inkml:annotationXML>
    <inkml:trace contextRef="#ctx0" brushRef="#br0">0 0 48 0,'0'0'49'0,"0"0"-20"16,0 0-29-16,0 0-126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7:58.01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17 424 0,'0'0'120'0,"0"0"-77"16,0 0-43-16,0 0 0 15,0 0-50-15,0 0 37 16,0 0 12-16,69-17-55 16,-36 17-136-16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7:58.25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0 466 0,'0'0'179'0,"0"0"-148"16,0 0-31-16,0 0-353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7:55.84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B9727F-2820-4D22-8DC6-7E81BE2AF918}" emma:medium="tactile" emma:mode="ink">
          <msink:context xmlns:msink="http://schemas.microsoft.com/ink/2010/main" type="writingRegion" rotatedBoundingBox="9719,2615 9992,2615 9992,2687 9719,2687"/>
        </emma:interpretation>
      </emma:emma>
    </inkml:annotationXML>
    <inkml:traceGroup>
      <inkml:annotationXML>
        <emma:emma xmlns:emma="http://www.w3.org/2003/04/emma" version="1.0">
          <emma:interpretation id="{E182F656-2DB9-4E75-A641-5751A9673A68}" emma:medium="tactile" emma:mode="ink">
            <msink:context xmlns:msink="http://schemas.microsoft.com/ink/2010/main" type="paragraph" rotatedBoundingBox="9719,2615 9992,2615 9992,2687 9719,2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415BEB-9EA0-4B77-ADD1-C5E901083FAE}" emma:medium="tactile" emma:mode="ink">
              <msink:context xmlns:msink="http://schemas.microsoft.com/ink/2010/main" type="line" rotatedBoundingBox="9719,2615 9992,2615 9992,2687 9719,2687"/>
            </emma:interpretation>
          </emma:emma>
        </inkml:annotationXML>
        <inkml:traceGroup>
          <inkml:annotationXML>
            <emma:emma xmlns:emma="http://www.w3.org/2003/04/emma" version="1.0">
              <emma:interpretation id="{B63CDEF7-6A01-43DD-A482-92F85620A5B9}" emma:medium="tactile" emma:mode="ink">
                <msink:context xmlns:msink="http://schemas.microsoft.com/ink/2010/main" type="inkWord" rotatedBoundingBox="9719,2615 9992,2615 9992,2687 9719,2687"/>
              </emma:interpretation>
            </emma:emma>
          </inkml:annotationXML>
          <inkml:trace contextRef="#ctx0" brushRef="#br0">6 72 133 0,'0'0'179'16,"0"0"-119"-16,0 0-35 15,0 0-14-15,0 0 2 16,0 0-5-16,-2-5-7 16,2 5 9-16,0 0 10 15,0 0 1-15,0 0 12 16,0-2 1-16,0 2 4 15,-3 0 4-15,3-4-8 16,0 2-3-16,0-1-15 16,0 0-16-16,0-2 0 0,0 2-1 15,7-3 0-15,7 1 1 16,1 2 0-16,4-3 1 16,-1 3 0-16,2-2 1 15,-1 3 7-15,-1-2 1 16,3 2-9-16,-3-2 9 15,0-1-10-15,-2 5 0 16,2 0 0-16,5 0-1 16,-7 0-75-16,-3 0-185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7:57.44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DD5920-CA04-49D6-84D6-F61D92A38C93}" emma:medium="tactile" emma:mode="ink">
          <msink:context xmlns:msink="http://schemas.microsoft.com/ink/2010/main" type="writingRegion" rotatedBoundingBox="6435,3755 6709,3755 6709,3805 6435,3805"/>
        </emma:interpretation>
      </emma:emma>
    </inkml:annotationXML>
    <inkml:traceGroup>
      <inkml:annotationXML>
        <emma:emma xmlns:emma="http://www.w3.org/2003/04/emma" version="1.0">
          <emma:interpretation id="{BC1DED12-2204-4896-8922-946E7245A00A}" emma:medium="tactile" emma:mode="ink">
            <msink:context xmlns:msink="http://schemas.microsoft.com/ink/2010/main" type="paragraph" rotatedBoundingBox="6435,3755 6709,3755 6709,3805 6435,3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55EC2F-52A8-4370-99F2-911F29847EBD}" emma:medium="tactile" emma:mode="ink">
              <msink:context xmlns:msink="http://schemas.microsoft.com/ink/2010/main" type="line" rotatedBoundingBox="6435,3755 6709,3755 6709,3805 6435,3805"/>
            </emma:interpretation>
          </emma:emma>
        </inkml:annotationXML>
        <inkml:traceGroup>
          <inkml:annotationXML>
            <emma:emma xmlns:emma="http://www.w3.org/2003/04/emma" version="1.0">
              <emma:interpretation id="{2D0CFF17-A351-4B22-ABDD-6FD6512F3D79}" emma:medium="tactile" emma:mode="ink">
                <msink:context xmlns:msink="http://schemas.microsoft.com/ink/2010/main" type="inkWord" rotatedBoundingBox="6435,3755 6709,3755 6709,3805 6435,3805"/>
              </emma:interpretation>
            </emma:emma>
          </inkml:annotationXML>
          <inkml:trace contextRef="#ctx0" brushRef="#br0">21 50 474 0,'0'0'127'0,"0"0"-67"15,0 0-8-15,0 0 21 16,0 0-26-16,0 0-12 16,0 0-18-16,-21-50-10 15,24 50-7-15,23 0-20 16,10 0-23-16,40 7-83 15,-8 11-51-15,-3-1-217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7:15.868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5194743-E4F8-4EF0-8FE3-E022001056DD}" emma:medium="tactile" emma:mode="ink">
          <msink:context xmlns:msink="http://schemas.microsoft.com/ink/2010/main" type="writingRegion" rotatedBoundingBox="8894,16060 8999,16060 8999,16074 8894,16074"/>
        </emma:interpretation>
      </emma:emma>
    </inkml:annotationXML>
    <inkml:traceGroup>
      <inkml:annotationXML>
        <emma:emma xmlns:emma="http://www.w3.org/2003/04/emma" version="1.0">
          <emma:interpretation id="{F84C2CA3-3FFE-4EC1-A6FE-3F3188278BA3}" emma:medium="tactile" emma:mode="ink">
            <msink:context xmlns:msink="http://schemas.microsoft.com/ink/2010/main" type="paragraph" rotatedBoundingBox="8894,16060 8999,16060 8999,16074 8894,16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65774-DE49-4056-A107-C03A8082B352}" emma:medium="tactile" emma:mode="ink">
              <msink:context xmlns:msink="http://schemas.microsoft.com/ink/2010/main" type="line" rotatedBoundingBox="8894,16060 8999,16060 8999,16074 8894,16074"/>
            </emma:interpretation>
          </emma:emma>
        </inkml:annotationXML>
        <inkml:traceGroup>
          <inkml:annotationXML>
            <emma:emma xmlns:emma="http://www.w3.org/2003/04/emma" version="1.0">
              <emma:interpretation id="{5EB397C9-462D-4C41-A728-6D5D01996C5F}" emma:medium="tactile" emma:mode="ink">
                <msink:context xmlns:msink="http://schemas.microsoft.com/ink/2010/main" type="inkWord" rotatedBoundingBox="8894,16060 8999,16060 8999,16074 8894,16074"/>
              </emma:interpretation>
            </emma:emma>
          </inkml:annotationXML>
          <inkml:trace contextRef="#ctx0" brushRef="#br0">-1 6 52 0,'0'0'87'0,"0"0"-60"16,0 0-11-16,0 0 34 0,0 0 38 15,0 0-13-15,0 0-17 16,0 0-9-16,0-3-21 15,0 3 9-15,0 0 1 16,0 0-8-16,0 0-11 16,0 0-5-16,0 0 1 15,0 0-1-15,0 0 3 16,0 0 25-16,0 0-4 16,0 0-8-16,0 0 0 15,0-3-12-15,0 3-5 0,0 0-13 16,0 0 0-1,0 0-25-15,0 0-18 0,0 0 15 16,9 0-8-16,6 0 12 16,1 0-38-16,9 0-19 15,0 0-1-15,-10 14-80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07.50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99 454 0,'0'0'130'16,"0"-6"-82"-16,0 1-25 16,0-1-7-16,0 0-14 15,0 4 4-15,0 2-6 16,3 0 0-16,-3 0 7 15,2 0-7-15,-2 0 1 16,2 0 5-16,2 0 1 16,1 0 4-16,2 0-10 15,6 0 11-15,3 0-6 16,0 0 1-16,4 0 0 0,2 0-5 16,1 0 15-16,0 0-17 15,3 0 1-15,-3 0 23 16,4 0-16-16,-4 0 2 15,-3 0-9-15,4 0 11 16,-3 0-11-16,3 0 13 16,1 0-7-16,2 0 1 15,-2 0 5-15,2-5-12 16,-2-1 6-16,1 0-6 16,0 1 9-16,-2 2-9 15,-6 0-1-15,2 1 1 16,-4-1 0-16,2 3 0 0,0 0 0 15,4-3-1-15,1 1 1 16,0-1 0-16,3-3 0 16,3 3-1-16,-1-2 0 15,1 2 0-15,0 1 0 16,-4-1 0-16,2 0 0 16,-4 3 0-16,1-4 0 15,-4 4 0-15,3 0 1 16,-1 0-1-16,-2 0 2 15,1 0-2-15,-5 0 0 16,2 0 0-16,-3 0-2 16,1 0 2-16,2 0 0 15,-2 0-2-15,4 0-31 0,-2 0-64 16,-2-2-102-16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28.99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117 10 117 0,'0'0'121'0,"0"0"-41"0,0 0-44 16,0 0-29-16,0 0 68 16,0 0-19-16,0 0-21 15,0-11 4-15,0 11 3 16,0 0 8-16,0 0-18 16,0 0-9-16,0 0-6 15,0 0-2-15,0 0-2 16,0 0 17-16,0 0-30 15,-2 0-2-15,-3 3-4 0,-4 11 6 16,0 5 0-16,0 3 0 16,-2 0 10-16,-1 4-4 15,2-4-6-15,-1 0-6 16,3-6 6-16,0-1 0 16,1-5 0-16,4-1 0 15,-1-3-1-15,0-1-9 16,4-2 3-16,-2 0-19 15,2-3-12-15,0 2-2 16,-3-2 8-16,3 0 15 16,0 0-1-16,0 0 17 15,0 0-10-15,0 0-4 16,0 0 14-16,0 0 0 0,5 0 1 16,3 0 0-1,0 0 1-15,0 0 14 0,-1 0-15 16,2 0 9-16,-2 0 0 15,1 6 5-15,0-1-4 16,3 4-9-16,2-1 0 16,-1 3-1-16,1 1 0 15,3 1-43-15,-3-2-29 16,-3 0-110-16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0.75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20 0 172 0,'0'0'161'0,"0"0"-103"15,0 0-28-15,0 0 8 16,0 0-18-16,0 0 39 16,0 0-28-16,-15 0 2 15,15 0-3-15,-3 0 15 16,3 0 7-16,0 0-5 15,-2 0-13-15,2 0-10 16,0 0 1-16,0 0-4 16,0 0-12-16,0 0-8 15,0 0 11-15,0 0-5 0,0 0 0 16,0 0-7-16,0 0-1 16,0 0-5-16,0 0 4 15,0 0 2-15,2 6 1 16,9 5-1-16,1 0 0 15,4 1 0-15,-1-2 0 16,4 0 1-16,-1 2 1 16,3-1-2-16,-3 0-13 15,1 0-45-15,-6 0-40 16,-6-2-109-16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2.04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4 0 143 0,'0'0'222'0,"0"0"-102"15,0 0-62-15,0 0 1 16,0 0 9-16,0 0 5 0,0 0-40 16,-5-2-33-1,5 2-4-15,0 0-52 0,0 6 23 16,0 11 5-16,0 2-50 16,0 3-7-16,0 12-14 15,0-4-18-15,0-5-13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2.13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45 0,'0'0'112'0,"0"0"-51"16,0 0-15-16,0 0-46 16,0 0-102-16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2.31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0 143 0,'0'0'78'0,"0"0"-78"15,0 0-35-15,0 0-8 16,0 0 29-16,0 0 13 15,0 0-28-15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2.77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0 140 0,'0'0'87'16,"0"0"-43"-16,0 0 33 15,0 0-15-15,0 0-7 16,0 0-22-16,0 0-10 16,0 98-9-16,0-68-5 15,2 3-7-15,3 6-2 16,0 0-30-16,1 0-23 0,-1 14-11 16,0-14-32-16,1-7-73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2.96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0 121 0,'0'0'228'16,"0"0"-111"-16,0 0-22 15,0 0-25-15,0 0-33 16,0 0-12-16,0 0-17 16,0 84-6-16,0-67-2 15,3 2-9-15,-3 2-17 16,0 4-14-16,0 3 14 15,0 0 3-15,0 0 21 0,0 2 1 16,2 7-11-16,2-5-60 16,-4-6-250-16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3.11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0 234 0,'0'0'102'0,"0"0"-71"16,0 0-20-16,0 0-11 16,0 0-7-16,0 0-46 15,0 0-74-15,18 143-52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3.17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25 0,'0'0'39'16,"0"0"-39"-16,0 0-32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7:22.971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86F330E-2044-45F9-99C8-01F65DE654D9}" emma:medium="tactile" emma:mode="ink">
          <msink:context xmlns:msink="http://schemas.microsoft.com/ink/2010/main" type="writingRegion" rotatedBoundingBox="21824,17364 21839,17364 21839,17379 21824,17379"/>
        </emma:interpretation>
      </emma:emma>
    </inkml:annotationXML>
    <inkml:traceGroup>
      <inkml:annotationXML>
        <emma:emma xmlns:emma="http://www.w3.org/2003/04/emma" version="1.0">
          <emma:interpretation id="{C85B0FFF-5D54-4B8E-B4CF-CC763CC624E5}" emma:medium="tactile" emma:mode="ink">
            <msink:context xmlns:msink="http://schemas.microsoft.com/ink/2010/main" type="paragraph" rotatedBoundingBox="21824,17364 21839,17364 21839,17379 21824,17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0652AF-DC6E-4ABD-954D-5C60CA1DD3CC}" emma:medium="tactile" emma:mode="ink">
              <msink:context xmlns:msink="http://schemas.microsoft.com/ink/2010/main" type="line" rotatedBoundingBox="21824,17364 21839,17364 21839,17379 21824,17379"/>
            </emma:interpretation>
          </emma:emma>
        </inkml:annotationXML>
        <inkml:traceGroup>
          <inkml:annotationXML>
            <emma:emma xmlns:emma="http://www.w3.org/2003/04/emma" version="1.0">
              <emma:interpretation id="{974B2252-B6DC-4A28-B72F-D1324D463851}" emma:medium="tactile" emma:mode="ink">
                <msink:context xmlns:msink="http://schemas.microsoft.com/ink/2010/main" type="inkWord" rotatedBoundingBox="21824,17364 21839,17364 21839,17379 21824,17379"/>
              </emma:interpretation>
            </emma:emma>
          </inkml:annotationXML>
          <inkml:trace contextRef="#ctx0" brushRef="#br0">0 0 324 0,'0'0'85'0,"0"0"-65"0,0 0 0 16,0 0-20-16,0 0-8 16,0 0-196-16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3.46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0 178 0,'0'0'131'16,"0"0"-81"-16,0 0-50 15,0 0-10-15,0 0-24 16,0 0 19-16,0 0-8 0,0 93-13 15,3-77 35 1,-3 3 1-16,2-1 7 0,-2-1 1 16,2 3-8-16,2-6 7 15,-4 3-7-15,2-3-41 16,-2-1-31-16,3 1 33 16,-3 0 39-16,0 2 22 15,0-1 28-15,0 0 2 16,0 5-18-16,0-3-17 15,0 3-17-15,0 4-17 16,0-4-80-16,0-3-74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4.02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18 0 162 0,'0'0'95'16,"0"0"10"-16,0 0-53 15,0 0-17-15,0 0-6 16,0 0 17-16,0 0-23 16,-18 130-1-16,18-111-11 15,0 9-11-15,0 5 7 16,0 8-7-16,0 29-35 16,0-11-59-16,0-4-141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4.23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4 0 199 0,'0'0'137'0,"0"0"-46"0,0 0-58 16,0 0-17-16,0 0-1 16,0 0-8-16,0 161-6 15,0-128 1-15,0-2-2 16,0 2-9-16,0 0-5 15,0-3 9-15,0 4 5 16,0-3 0-16,0-1-4 16,5 0 2-16,0 15-24 15,1-9-69-15,-4-5-113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4.31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35 0,'0'0'114'16,"0"0"-46"-16,0 0-68 15,0 0-16-15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5.0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-1 0 224 0,'0'0'109'16,"0"0"-75"-16,0 0-11 15,0 0 4-15,0 0 9 16,0 172-11-16,0-133-2 0,0-3-9 15,0 3-5-15,0-3-2 16,0 3-6-16,0-1 6 16,0 1-7-16,0 4 0 15,0 3-1-15,2-1 1 16,-2 5-2-16,0-3-8 16,0-1-3-16,0-4 6 15,0-3-10-15,0-3 2 16,0-5 14-16,0-1-8 15,0-3 9-15,0 2-11 16,3 1 11-16,3 2-1 16,-4-3-20-16,3-1 12 15,-3-3 9-15,2-1 0 0,1 1-1 16,-3-5 2-16,1 0 0 16,-1-1 12-16,0 3-6 15,4 0-5-15,-3 0-2 16,2 5 0-16,-3-1-9 15,4 1-12-15,-3 2-41 16,-3-1-62-16,0-1 2 16,0 1 32-16,0-3 90 15,0 2 74-15,0-2 0 16,0-5-51-16,0 5-23 16,4-9-35-16,-1-4-109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5.38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0 191 0,'0'0'176'0,"0"0"-97"0,0 0-36 15,0 0-20 1,0 0 21-16,0 0-21 0,0 0-13 16,0 0-2-16,0 86-8 15,0-72 0-15,0-3-2 16,0 0-1-16,0 3 2 15,0 2 0-15,0 1 0 16,0 0-9-16,0 0 8 16,0 0-14-16,0-7 15 15,0 4 1-15,0-3-1 16,0 8-1-16,0-4 1 16,0-2-57-16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5.54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0 158 720 0,'0'0'128'15,"0"0"-128"-15,0 0-146 16,0-158-169-16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6.80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 0 332 0,'0'0'115'16,"0"0"-83"-16,0 0 24 16,0 0 19-16,0 0-18 0,0 0-44 15,0 0-12-15,-3 0-1 16,3 0 0-16,0 0-13 16,0 0 13-16,0 0 0 15,0 3-5-15,0 0 4 16,0-1-11-16,3-2 12 15,5 0-1-15,3 4-9 16,-2-4 10-16,4 0 0 16,1 0 6-16,-3 0-6 15,1 2-1-15,-1 1 1 16,-4-3 4-16,4 3-4 16,-4-3-5-16,1 3 4 15,0-3 0-15,2 0 1 0,-1 0-22 16,0 0-66-16,0 0-123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7.05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0 0 310 0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7.44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0 310 0,'37'111'78'0,"-37"-111"-78"0,-3 0-11 0,1 0-34 16,2 0 2-16,-4 3-32 15,4 2 27-15,0-5 48 16,0 0 51-16,0 0 39 16,0 0-38-16,0 0-14 0,0 0 27 15,0 0-5 1,11-5-34-16,2-1-24 0,1 4 5 15,-2-1 9-15,3 1-15 16,-1 2 14-16,1 0-15 16,1 0 1-16,-3 0 0 15,3 0 6-15,-4 0 8 16,4-3 4-16,-3 3-8 16,0 0 25-16,0 0-20 15,0 0 3-15,-3 0 0 16,4 0-18-16,-5 0 0 15,2-4 8-15,2 4-9 16,1-5 10-16,-2 0-3 16,1-5-7-16,-2 5-2 15,-2-3 2-15,0 3 0 0,-4-1 0 16,1 4 0 0,-4 2 0-16,1 0 0 0,-1 0-1 15,0 0 0-15,3 0-18 16,1 0-11-16,4 0-43 15,-2 0-28-15,0-6-121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8:05.579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A260BE5-6BBC-4DD8-8C47-595220CF27C3}" emma:medium="tactile" emma:mode="ink">
          <msink:context xmlns:msink="http://schemas.microsoft.com/ink/2010/main" type="inkDrawing" rotatedBoundingBox="19514,4749 20098,4832 20085,4929 19501,4846" semanticType="callout" shapeName="Other">
            <msink:sourceLink direction="with" ref="{4BD4A96B-1DA2-4307-ACB8-CB63F668CF97}"/>
            <msink:sourceLink direction="with" ref="{7DCA0E82-5121-444D-B0A8-A8A49EAE06B9}"/>
          </msink:context>
        </emma:interpretation>
      </emma:emma>
    </inkml:annotationXML>
    <inkml:trace contextRef="#ctx0" brushRef="#br0">49 0 55 0,'0'0'141'0,"0"0"-71"0,0 0 6 16,0 0-17-16,0 0-8 16,0 0 1-16,-31 0-19 15,26 0-3-15,3 0 22 16,2 0 0-16,0 0-14 16,0 0-10-16,-3 0-10 15,3 0-17-15,0 0 0 16,0 0 0-16,0 0-1 15,0 0 1-15,0 0 0 16,0 0 0-16,0 0 1 16,0 0-1-16,0 0 14 15,0 0-2-15,0 0 0 16,0 0-1-16,-2 0-12 16,2 0-45-16,0 7 10 15,-4 0-12-15,4 3-5 0,-2-6 19 16,2-1 15-16,0 0 18 15,0-1 0-15,0 1-12 16,0-3-128-16</inkml:trace>
    <inkml:trace contextRef="#ctx0" brushRef="#br0" timeOffset="1041.0601">8 67 149 0,'0'0'154'0,"0"0"-33"16,0 0-53-16,0 0-12 0,0 0 34 15,0 0-38 1,0 0-20-16,-6-17-24 0,4 17 1 15,2 0-9-15,0 0 0 16,0 0 0-16,0 0 2 16,0 0 4-16,0 0 8 15,0 0 5-15,0 0-3 16,0 0-5-16,0 0-9 16,0 0 6-16,0 0-8 15,0 0 1-15,0 0 4 16,0 0-4-16,0 6 0 15,2-3 1-15,4-1-1 16,2 1 12-16,3-3-5 16,-2 0 9-16,7 0 2 15,0 0-8-15,2 0-5 0,1 0-6 16,-1 0-8-16,-2 0 8 16,-2 0 13-16,-1 0-13 15,-2 0 1-15,0 0 0 16,-4 0 12-16,1 0-11 15,-2 0-1-15,-2 0 9 16,1 0-5-16,1 5-4 16,-1-1 5-16,0-2-5 15,3 1 8-15,0-3-3 16,0 0-6-16,2 3 20 16,-2-3-18-16,2 0-1 15,-2 0 0-15,0 0 11 0,0 0-11 16,-3 3-1-16,3-3 0 15,-3 1 0-15,2-1 0 16,2 0 6-16,0 0-6 16,0 0-2-16,2 0 2 15,-4 0 9-15,1 0-9 16,0 0 10-16,-1 0-1 16,1 0 2-16,-3 0-10 15,4 0-1-15,-2 0 8 16,1 0-8-16,-1 0 0 15,2 0 6-15,-2-1-6 16,0 1-1-16,4 0 0 16,-2 0-1-16,0 0 2 0,0 1-1 15,0 12 1 1,0-5 0-16,-4-2 1 0,0-1 9 16,1-5-9-16,-2 0 8 15,1 0-8-15,1 0 9 16,-1 0-9-16,0 0 6 15,1 0-6-15,-4 0-1 16,-2 0-2-16,3 0-12 16,-3 0-6-16,0 0-45 15,0 13-58-15,0 10-29 16,-14-4-174-16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8.59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0 154 134 0,'0'0'186'0,"0"0"-96"15,0 0-1-15,0 0-44 16,0 0-22-16,0 0-9 15,0 0-13-15,0 0 5 16,13-21-4-16,0 13-1 16,3 3 13-16,0-2-13 15,-1 2 0-15,1 3 0 16,0-1 1-16,-1-2 7 16,3 2-9-16,-2-3-8 15,-4 1 8-15,4-1 0 16,-3 4 0-16,0-4-1 15,1 4 2-15,-5-2-2 0,2-1 1 16,0 2 0 0,-1 0 4-16,-2 1-4 0,-1 2-1 15,-2-4 1-15,4 4 0 16,-2-2 1-16,-1 2-1 16,1-3 0-16,-2 0 0 15,1 3 14-15,-4-2 19 16,3 0 1-16,0 2-23 15,1-4-1-15,-1 4 5 16,0 0-14-16,3 0 6 16,-3 0-7-16,3 0 0 15,-3-3 1-15,2 3-1 16,0 0 11-16,-3 0-11 0,5 0 0 16,-4 0 0-1,-3-3 0-15,3 3 0 0,1 0-1 16,-4-3 2-16,1 3-1 15,-1 0 0-15,1 0 0 16,-1 0 0-16,4 0 1 16,-4 0 0-16,3-2-1 15,-2 2-1-15,3 0 1 16,-4 0 0-16,3 0-1 16,-3 0 1-16,1 0-1 15,0 0-1-15,0 0 2 16,-1 0 0-16,1 0 2 0,-1 0-2 15,0 0 0 1,4 0 0-16,-1 0 0 16,0-2 0-16,4 2 0 0,-7-4 0 15,3 4 0-15,-3 0 0 16,2-2 0-16,-2 2 0 16,1 0 9-16,-1-4-8 15,0 4-1-15,3-2 0 16,1-1 9-16,-3 3-8 15,2-2 0-15,-3 2 0 16,-2 0 0-16,4 0 2 16,-4 0-3-16,2 0 0 15,-2 0 5-15,0 0-5 16,2 0-1-16,-2 0 0 16,3 0 0-16,-1 0 1 0,1 0 1 15,0 0-1-15,0 0 1 16,-1 0 0-16,3 0 0 15,-3 0 0-15,4 2-1 16,2 1-36-16,-4-1-58 16,2 2-141-16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39.40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11 126 215 0,'0'0'130'0,"0"0"-20"15,0 0-61 1,0 0-9-16,0 0 24 0,0 0-28 15,0 0-27-15,-11-7-9 16,11 7-1-16,0-3-9 16,0 3 10-16,0-4 0 15,11 4 8-15,0 0-6 16,1 0 6-16,4-2-7 16,-3 2 0-16,3-4 12 15,-1 4-12-15,3-4 5 16,-2 4 3-16,-1 0-3 15,3-4-6-15,-2 4 5 16,0-3-4-16,2 0-1 16,0-4 1-16,0-1 6 0,2 2-1 15,-2-4-6-15,4-2-1 16,-4 2 1-16,0 3-1 16,0 4 1-16,-2-1 0 15,-3 4 1-15,-4 0-1 16,2 0 0-16,-4 0 1 15,2 0-1-15,-4 0 0 16,3 0 0-16,-3 0 1 16,2 0-1-16,1 0 0 15,0 0 0-15,0 0 0 16,-3 0 1-16,3 0-1 16,-3 0 0-16,0 0 1 15,3 0 0-15,-5 0 11 0,2 0-11 16,-1 0-1-1,5 0 0-15,-4 0 10 0,1 0-1 16,1 0-8-16,-5 0 13 16,4 0-13-16,-6-3-1 15,3 3 33-15,-3 0-16 16,0 0-7-16,0 0-10 16,0 0-44-16,0 7-60 15,-11 10-78-15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0.84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0 209 409 0,'0'0'137'0,"0"0"-66"16,0 0-13-16,0 0-32 16,0 0 6-16,0 0-23 15,0 0-8-15,0 0 22 16,3 0-8-16,7-3-2 15,2-5 20-15,4 0-20 16,0-6 3-16,2-3-10 0,0-2-5 16,1-4 8-16,-4 4-9 15,-2-3-9-15,-5 3 0 16,-3 2-2-16,-2 3 4 16,-3 0-1-16,0 6 8 15,0 2 15-15,0 4-4 16,0-1 30-16,0 3-9 15,0 0 1-15,0 0-6 16,0 0 9-16,0 0-24 16,0 0-5-16,0 0-7 15,0 0-7-15,0 3 7 16,0 16 2-16,0 3 7 16,0 3 2-16,0 4-11 0,0 0 0 15,0 5 0 1,0 0 0-16,0 1 1 0,5 1 6 15,1 3-6-15,1-3-1 16,-1 0 0-16,-4-3 1 16,3 1-1-16,-5-10-14 15,0-1 1-15,0-8-10 16,0 0 9-16,0-3-17 16,0-7-32-16,-5-5-27 15,-6 0-21-15,1 0 4 16,-3-3 58-16,3-11 31 15,2-1 18-15,0 2 10 0,3 2 74 16,3 3-12-16,2 0 19 16,0-1-54-16,0-1 5 15,0-2-20-15,2-1-8 16,11-2-6-16,8-4-7 16,-1 0 8-16,3-1-1 15,4 3-8-15,-1 1 2 16,-3 2-2-16,4 0-22 15,-7 3-50-15,1-3-44 16,-6 3-32-16,-1 1-33 16,-5-5 44-16,-3 1 42 15,-1-2 59-15,-2-1 36 16,-3-2 53-16,2 2 103 0,-2 0-8 16,0 5-26-1,0-4-39-15,0 5 5 0,0 4-30 16,0 0 16-16,0 4-38 15,0 3-16-15,0 0 5 16,-2 0 4-16,-3 0-22 16,2 0-6-16,-5 0 6 15,3 10 12-15,3 0-14 16,-4 7-4-16,6 2 10 16,0 6-11-16,0 3 0 15,0 5 1-15,0 0-1 16,8 1 0-16,3-6-23 15,1-6-36-15,4-11 17 16,-1-8-9-16,6-3-31 16,-2-17-71-16,-7-8-425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1.33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38 212 0,'0'0'300'15,"0"0"-170"-15,0 0-94 16,0 0-20-16,0 0 6 16,0 0-16-16,0 0 11 15,7-34-17-15,2 31 0 16,-2 3 12-16,-1 0-12 16,-1 0 9-16,0 8 20 15,-3 9 0-15,-2-1-2 16,0 0 4-16,0 1-21 0,0-3 15 15,0 0-24-15,0 1 14 16,-5-5-15-16,3-2 0 16,2-2 0-16,0-3 0 15,0-3-61-15,0 0-30 16,0 0 48-16,5-3 12 16,8-11-22-16,0-6-5 15,-3 3 48-15,1 4 4 16,-6-1 6-16,-2 8 23 15,-3 1 24-15,0 5 35 16,0 0-17-16,0 0-39 0,0 0-9 16,0 0-5-16,0 14 8 15,0 0-4-15,0 0-15 16,0 3 0-16,0-1-1 16,0 1 8-16,0-1-8 15,5 1 0-15,8-1 5 16,-1-2-5-16,4-3-26 15,2-5-7-15,6-6-35 16,-3-2-20-16,-8-18-286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1.52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0 525 0,'0'0'127'16,"0"0"-86"-16,0 0-28 0,0 0-2 15,0 0-8-15,0 0-1 16,0 0-2-16,62 0 4 16,-47 20-3-16,1 9-2 15,-3 3 1-15,-2 16 0 16,-3 11-19-16,-6 51-23 16,0-13-56-16,-2 0-268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3.65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 0 82 0,'0'0'163'16,"0"0"-109"-16,0 0-43 16,0 0 1-16,0 0 15 15,0 0-27-15,0 0 6 16,0 14 42-16,0-3-25 16,0 0 4-16,0 3 8 0,0 0-14 15,0 3-2-15,0 0-3 16,0-2 6-1,0 5-4-15,0-1-9 0,0 3 8 16,0 1 1-16,5-4 2 16,-2-2-20-16,-1-3 0 15,2-6 0-15,-2-6-4 16,1-2-8-16,-1 0-10 16,-2-17-15-16,0-7-122 15,0-1-197-15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4.55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55 0,'0'0'29'16,"0"0"-29"-16,0 0-10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4.92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 0 88 0,'2'81'124'0,"-2"-71"-52"15,0 7-21-15,0 0-19 16,0 2-21-16,0 3-11 16,0 3-20-16,0 4-26 15,3 1 11-15,-1 0-12 16,3 1 29-16,-1-1 11 15,-2-2 0-15,0 1 7 16,1-3 10-16,-1-1 6 16,1 2 13-16,0 0 20 15,0-3 9-15,-1-2 0 0,1-2-9 16,-1-4-18-16,0 1 10 16,1-4-30-16,3 7 18 15,-4 7-16-15,3 1-13 16,-3-5-140-16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5.30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12 0,'0'0'86'16,"0"0"18"-16,0 0-43 0,0 0-31 15,0 0-7-15,0 150-23 16,0-105-4-16,0-6-153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5.78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56 7 320 0,'0'0'88'15,"0"0"-62"-15,0 0-11 0,0 0-2 16,0 0 29-16,0 0-9 15,0 0-7-15,-29-7-3 16,26 7-3-16,3 0-8 16,-2 0 0-16,-2 0-11 15,2 0-1-15,-1 18 0 16,1 9 12-16,-3 7-4 16,1 9-3-16,4 22-5 15,-2-6-70-15,2-9-142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8:07.716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653819-269C-4924-B169-1DC1B934CC54}" emma:medium="tactile" emma:mode="ink">
          <msink:context xmlns:msink="http://schemas.microsoft.com/ink/2010/main" type="inkDrawing" rotatedBoundingBox="19552,4834 19990,4740 20005,4806 19566,4901" shapeName="Other"/>
        </emma:interpretation>
      </emma:emma>
    </inkml:annotationXML>
    <inkml:trace contextRef="#ctx0" brushRef="#br0">71 142 309 0,'-16'-6'153'0,"16"6"-101"0,0 0-35 15,0 0 2-15,0-6-13 16,0 5-5-16,0 1-1 15,0 0 0-15,0 0-1 16,0 0 0-16,0 0 1 16,0 0 0-16,0 0 12 15,0-4-2-15,0 4 4 16,0 0 8-16,0-3-15 16,0 0 2-16,0 1 2 15,0-1 1-15,3 1-12 16,4-1 6-16,2-4 6 15,-2 5 19-15,6-3 3 16,-2-1 0-16,3 1-2 0,0-1-6 16,1-3-9-16,1 4-2 15,0-3-5-15,-1 2 6 16,1 0-15-16,0 1 0 16,-3 2 8-16,3 3-9 15,-4 0 7-15,-1 0-7 16,2 0 0-16,-3 0 5 15,0 0-4-15,4 0 1 16,-5 0 5-16,2 0 0 16,2 0-6-16,1 0 8 15,-5 0-9-15,0 0 10 16,-4 0-9-16,2 0 0 0,-1 0 0 16,-1 0-1-1,0 0 0-15,3 0 0 0,-1 0 0 16,4 0 0-16,0 0-25 15,1 0-17-15,-1 0-60 16,-4 0-50-16,-1 0-30 16,-6 0-177-16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6.68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18 0 502 0,'0'0'113'15,"0"0"-96"-15,0 0-13 16,0 0 2-16,0 0-3 16,0 0 7-16,0 0-9 15,-18 111 0-15,18-83-1 16,0-1-7-16,0 1-6 16,0-3-7-16,0 3 1 15,0 2 10-15,0 6-8 0,0 1-21 16,0 4 10-1,0 4-47-15,0-1-70 0,0 0-9 16,0-2 40 0,0-1 114-16,0-5 20 0,0-4 70 15,0-5 32-15,2-8-15 16,4 0-29-16,-1 1-41 16,0 2-18-16,1 0-19 15,-4 8 0-15,3 3-20 16,-2 4-10-16,-1 2-58 15,2 0 58-15,-2-2 14 16,1 4 16-16,-1-8 11 16,0-3 16-16,1-3 12 15,3-4-9-15,-1 2-5 0,0-3-2 16,1 0-10-16,-2 6-12 16,4 0 4-16,-2 3-5 15,-2 3 0-15,-1-2-31 16,-1 1 15-16,-2 1 9 15,3-1 7-15,-3-3 1 16,0-2-1-16,0 3-1 16,3-3 1-16,0 2-14 15,-1 2-31-15,3-1 3 16,1 0-66-16,-1-6 20 16,-3 0 43-16,3-3 37 15,-3-3 8-15,2-2 7 16,-4 0 0-16,0-3-7 0,0 2 2 15,0 1-10-15,0 0 5 16,0-2 1-16,2 6-40 16,1 1 15-16,-3 0 17 15,2 0 10-15,-2 0 13 16,3 0 24-16,-3-5-37 16,0 2 0-16,2-4-33 15,-2 1 15-15,0 1 18 16,4-4 0-16,-4 4 61 15,2-3 13-15,1 5-35 16,-1 1-26-16,-2 2 4 16,2 3-17-16,-2 0-5 15,0 0-11-15,0 0-1 0,0 0 17 16,0-3 0 0,0 1 0-16,0-4-4 0,3 1-25 15,-3-1 11-15,0-3 17 16,0 3 0-16,0 1-32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8.18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51 0 173 0,'0'0'87'0,"0"0"-68"15,0 0-5-15,0 0 5 0,0 0 31 16,-25 152 18-16,22-103-30 16,3-3-14-16,0 2-24 15,0-3-13-15,0 1-23 16,0-2 10-16,0-2 4 16,0 2 2-16,0 1 20 15,0-3 6-15,0 3 6 16,0-2-5-16,0-1 9 15,0 2-5-15,0-2 22 16,0-4-24-16,0 2 5 16,0-2 5-16,-2 1-19 15,-2-2 0-15,-1 1 1 0,3 0-1 16,0-1 10 0,2 2-2-16,0 0 13 15,0 2-13-15,0 4-8 0,0-1-38 16,0 2-41-16,0 2-21 15,0-1-9-15,-3-6 1 16,3 1 70-16,-2-6 38 16,2-6 27-16,0 1 45 15,0-6-29-15,0 3-12 16,0-3-6-16,0 0-25 16,0 3-16-16,0-4-54 15,0 5-23-15,5-2 17 16,-1-3 55-16,1 5 21 0,-1-4 41 15,-2-3 44 1,1 0-16-16,-1 0-9 0,3-1-17 16,-1-3-17-16,-2 2-25 15,-2-1-1-15,0 0-3 16,0 4 3-16,0-1-6 16,0-1 6-16,0 2 20 15,0 2 4-15,0-3 38 16,0 1-28-16,0-2-7 15,0 4-27-15,0-2-35 16,0-1-18-16,0 0 5 16,0 1 14-16,0-4 29 15,2-1 5-15,1 6 26 0,-1-3-11 16,1-1-7 0,-1 2-7-16,4 1 0 0,-4-4-1 15,1 1-30-15,-1-1 4 16,-2-3-10-16,0 1 10 15,3-3 26-15,-3 2 24 16,3 1-11-16,-3 2-6 16,0 1-7-16,3 3 0 15,-3-5 4-15,0 2-4 16,0-1 0-16,0 0 0 16,0-2 0-16,0 0 0 15,0 0-7-15,0-2 1 16,0 2 6-16,0 3 0 15,0 4 0-15,0-6 11 16,0 1 2-16,0 4-1 0,0-3-12 16,0 1 0-1,0 1-7-15,0-3-10 0,0 4 4 16,0-1-3-16,0-4 9 16,0 6 5-16,0-4-8 15,0-2 10-15,0 2 19 16,0-1-13-16,0-2 3 15,0 0-8-15,2 0-1 16,-2-3 0-16,0 3-5 16,3-2-1-16,-3 2 5 15,2 0-5-15,0-1 3 16,1 1 3-16,0-3-12 16,-3 2 2-16,3 4 7 0,-3-1-14 15,0 4-11-15,0 1-6 16,0 4 24-16,2 8 10 15,-2-8-17-15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48.42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0 590 0,'0'0'96'0,"0"0"-96"16,0 0-196-16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0.02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-2 57 45 0,'0'0'95'0,"0"0"-60"16,0 0 22-16,0 0 91 16,0 0-23-16,0 0-41 15,0 0-37-15,-3 4-13 16,3-4 3-16,0 0-2 0,0 0-14 16,0 0-20-1,0 0 8-15,0 0-9 0,11 0 0 16,-1 0 0-16,3-6 0 15,0-3 0-15,1-2 2 16,-1 4 6-16,-4 0 13 16,5 2-20-16,-1 2 1 15,3 3-2-15,-1 0-2 16,3-2-47-16,-2 2-46 16,7-6-5-16,-5 2-70 15,-5 2-123-15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0.51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13 0 305 0,'0'0'105'16,"0"0"-75"-16,0 0-11 15,0 0 50-15,0 0-4 16,0 0-32-16,0 0-27 15,-13 12 1-15,13-12-7 16,0 0-7-16,0 0 7 16,6 2-1-16,6-2-1 15,6 0 2-15,4 3-7 0,-2 2-10 16,7 6-15-16,-4-2-52 16,-5-4-190-16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0.88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0 325 0,'0'0'130'0,"0"0"-100"0,0 0-24 15,0 0-6-15,0 0 0 16,0 0-1-16,0 0-149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2.43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53 477 0,'0'0'147'15,"0"0"-83"-15,0 0 2 16,0 0 34-16,0 0-38 15,0 0-30-15,0 0-26 16,-5 0 4-16,12 0 0 16,9-6 6-16,8 4-16 0,1 2 5 15,4 0-5 1,2 0-37-16,3 2-25 0,0 10-52 16,0-4-1-16,-7-3 14 15,2-2-12-15,-4-3 25 16,-7 0 3-16,-3 0 63 15,-5 0 22-15,-2 0 67 16,0 0 25-16,-4 0-26 16,5 0-22-16,-2 0-10 15,2-5-25-15,0-3 7 16,5-3 3-16,-1 2 1 16,0-2 0-16,0 2-10 0,-1 5-10 15,-3 0 6 1,0 4-6-16,0 0-1 0,-2 0-1 15,2 0-13 1,0 0 8-16,0 0 7 0,2 0 0 16,-2 0 0-16,2 0 0 15,2 0 1-15,-1 0-1 16,2 0 1-16,-1 0 0 16,-2 0-1-16,-2 0 0 15,5 0 5-15,-1 0-5 16,-3 0-7-16,3 0-39 15,0 0-2-15,0 0 6 16,-3 0 5-16,1 0 23 16,0 0 13-16,-4 0-5 15,4 0 5-15,-4-3 1 0,2 0-1 16,-5 3 0-16,4 0 1 16,0 0 0-16,-1 0 0 15,4 0 0-15,0 0 1 16,1 0-1-16,-1 0-16 15,0 0 9-15,-2 0-1 16,2 0 8-16,-4 0 5 16,4 0-5-16,-3 0 7 15,2 0-5-15,-2 0-2 16,2 0 10-16,-1 0-10 16,1 0-1-16,0 0-1 15,-2 0 2-15,0 0 0 16,-1 0 0-16,4 0 0 0,-4 0 0 15,4 0 2 1,0 0-2-16,-4 0-2 0,4 0 2 16,-4 0-6-16,2 0 5 15,-2 0-1-15,-2 0 2 16,1 0 0-16,1 0 0 16,-2 0 0-16,4 3 0 15,1 0 0-15,-2 1 0 16,2-2 2-16,0 0 9 15,-1 1-10-15,0-3 0 16,2 3 7-16,-4-3 0 16,4 3 0-16,2-3-7 15,-3 3 0-15,3-3-1 16,1 0 0-16,-4 2-1 0,0 1 1 16,-1-3-1-16,-2 3 3 15,-2 0-4-15,3-1 3 16,-3-2-1-16,1 4 1 15,-1-4 0-15,2 2 0 16,1 4 0-16,0-3 5 16,2 2-6-16,-2-2 0 15,0-1-4-15,-1 4 4 16,4-3 0-16,-3 3 8 16,0-4-8-16,-1 4-1 15,2-5 0-15,-2 3 1 16,4-4-1-16,0 0 1 15,-2 0-1-15,2 0 0 0,-1 0 1 16,1 0 0-16,-4 0 0 16,-1-4-2-16,1 3 2 15,-1 1 0-15,-1 0 0 16,0 0 0-16,1 0 0 16,-1 0 0-16,-1 0 0 15,1 0-14-15,1 0 13 16,-1 0-8-16,-2 0 9 15,3 0 0-15,-2 0-6 16,1 0 6-16,0 0 0 16,3 0-44-16,3 0-38 15,-3 0-16-15,-1 0 19 16,1 1 28-16,-3-1 37 16,1 4 14-16,-1-4 8 0,-3 0 17 15,1 0 8-15,-1 0-9 16,7 0-24-16,-2 0-20 15,-1 0-121-15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2.6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120 55 114 0,'0'0'198'0,"0"0"-70"16,0 0-27-16,0 0-49 15,0 0-19-15,0 0-27 16,0 0-6-16,-99-4-1 0,90-4-6 15,0-4 5 1,7 4-5-16,2 0-22 0,0-1 16 16,0 4-18-16,0 2-7 15,0 3-14-15,7 0-96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4.05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-1 176 85 0,'0'0'263'16,"0"0"-200"-16,0 0 2 16,0 0-19-16,0 0 40 15,0 0-13-15,0 0-27 0,0 3 15 16,6-3-21-1,1 0-19-15,4-3 6 0,2-5-15 16,-1-1-12-16,6-4 6 16,-2-4-6-16,2 1-33 15,-5-1-33-15,1 0-12 16,-4 3 26-16,-5 1 11 16,0 2 14-16,-2 0 14 15,-3-1 13-15,0 4 7 16,0 0 62-16,0 2 8 15,0 3 1-15,0 1-23 16,0 2 0-16,0 0-16 16,0 0-15-16,0 0-1 15,0 0-14-15,0 0-8 16,0 0-1-16,0 0-1 0,0 0-14 16,0 8 15-16,0 11 10 15,0 6-1-15,0-1-9 16,0 5 0-16,0 4 13 15,0 2-12-15,0 6-1 16,8-3 1-16,-1 4 0 16,2-1 3-16,-2-5-4 15,-1-8-17-15,-1-6 7 16,-5-8-8-16,0-6-3 16,0-5 2-16,0-3-11 15,0 0-30-15,0 0-101 16,-11-6 60-16,1-10 76 0,-1-1 15 15,1 0 10-15,2 3 29 16,3 7 36-16,-1-3 54 16,6 3-54-16,0 1-19 15,0-5-23-15,0 0-17 16,16-5 1-16,6-4-6 16,1-2-1-16,6-1 0 15,2 2 0-15,-3 1-25 16,8-5-38-16,-9 8-76 15,-7 4-38-15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4.29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16 0 494 0,'0'0'201'0,"0"0"-90"15,0 0-27-15,0 0-22 16,0 0-13-16,0 0-17 15,0 0-18-15,-13 10-13 16,13 5 19-16,0 4-20 16,0 4 2-16,0 1-1 15,0 7 5-15,0-1-5 16,0 4-2-16,2-1-26 16,9-5-9-16,-1-9-33 15,5-13-31-15,-4-4-54 16,-3-2-86-16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8:08.461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BD4A96B-1DA2-4307-ACB8-CB63F668CF97}" emma:medium="tactile" emma:mode="ink">
          <msink:context xmlns:msink="http://schemas.microsoft.com/ink/2010/main" type="inkDrawing" rotatedBoundingBox="19488,4864 20115,4815 20120,4869 19492,4918" shapeName="Other">
            <msink:destinationLink direction="with" ref="{CA260BE5-6BBC-4DD8-8C47-595220CF27C3}"/>
          </msink:context>
        </emma:interpretation>
      </emma:emma>
    </inkml:annotationXML>
    <inkml:trace contextRef="#ctx0" brushRef="#br0">-20 125 358 0,'0'0'107'0,"0"0"-91"16,0 0-7-16,0 0-9 15,0 0 1-15,0 0 9 0,0 0 3 16,0 0 5-16,2 0-11 15,9 0 6-15,-2 0 23 16,5 0-7-16,-1 0 2 16,3-3-9-16,-1 3-2 15,1-3-4-15,-3 3-6 16,3 0-8-16,-4-2 15 16,4-1 0-16,-3 1-9 15,3-1 9-15,-3-4 9 16,3 5-6-16,-4-3-3 15,-2 2-8-15,4 0 17 16,-1 3-7-16,-1 0-6 0,1 0-6 16,1 0-6-16,-1 0 9 15,0-4-9-15,-1 4-1 16,4 0 15-16,0-1-14 16,-1-2 5-16,1 0-4 15,0 3-2-15,-1-3 9 16,-1 3-9-16,-2 0 0 15,-2 0 1-15,4 0-1 16,-5 0 1-16,5 0 0 16,-1 0 0-16,0 0 8 15,0 0-9-15,0 0-1 16,0 0 1-16,0 0 2 16,-2 0 5-16,-1 0-7 15,-2 0 1-15,-1 0-2 16,-4 0 1-16,-1 0-7 0,2 0-8 15,-4 0-42-15,0 10-42 16,0 7-38-16,-6-5-98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4.74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83 517 0,'0'0'134'16,"0"0"-95"-16,0 0-23 15,0 0 7-15,0 0 2 16,0 0 5-16,0 0-23 15,25-41-6-15,-19 41 9 16,-1 0-9-16,0 0-1 16,-3 7 14-16,-2 10 7 15,0 0 5-15,0-1 0 16,0 1-16-16,0-4 16 0,0-3-19 16,0-3-7-16,0 0 0 15,0-7-32-15,0 0-44 16,0 0 21-16,0 0 33 15,6-17-8-15,4-3-2 16,-1-2 19-16,0-1 10 16,0 4 3-16,-5-1 6 15,1 7 27-15,-5 6 9 16,0-3 4-16,0 8 2 16,0 2-6-16,0 0-42 15,0 0-1-15,0 0 1 16,0 5 1-16,0 9 0 15,0 3 7-15,0-1-6 0,6 3 5 16,-1 2-7-16,6-2-2 16,-1-6-8-16,3-5-32 15,7-8-24-15,2 0-8 16,-10-10-132-16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49:54.98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0 475 0,'0'0'65'0,"0"0"-43"16,0 0-16-16,0 0-6 0,0 0 20 15,0 0 5-15,0 0-8 16,67 50 8-16,-62-25-5 15,-2-1 7-15,-3 7 8 16,0 0-12-16,0 5 0 16,-16 14-23-16,0-6-29 15,4-8-147-15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50:04.90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16 22 2 0,'0'0'80'16,"0"0"-71"-16,0 0-7 15,0 0 57-15,0 0 14 16,0 0-1-16,-16 0 41 15,16 0-35-15,0 0-41 16,0 0-18-16,0-2-10 16,0-4-1-16,0-3-6 15,0 7-3-15,4-1 2 16,-2 3-2-16,-2 0 2 16,2 0-1-16,-2 0 10 0,0 0-9 15,0 0 9-15,0 5 18 16,0 1 4-16,0-1 5 15,0 1-9-15,-2 3-2 16,0-7-19-16,-2 4 4 16,4-4-11-16,0 2-7 15,0-2 6-15,0-2-22 16,0 0 2-16,0 0 20 16,0 0 0-16,0 0 1 15,6 0 0-15,-1 0 0 16,-3 0 0-16,3 3 0 15,-1 0 1-15,-2 0 8 16,1-3-7-16,-3 0 8 0,0 1-7 16,0-1-2-1,0 0 25-15,0 0 12 0,0 0-2 16,0 0-20-16,0 0-16 16,-3 0 0-16,1 0 0 15,2-1 14-15,0-8-14 16,0 3-20-16,0 1 19 15,0 0 1-15,0 2-7 16,0 3 5-16,0 0 2 16,0 0 0-16,0 0 0 15,2 0-2-15,-2 0 1 16,3 0-1-16,-1 8-14 16,0 3-49-16,1-5-23 15,0-2-147-15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50:09.57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D651B0-5EBD-4156-BA61-13F9330D7148}" emma:medium="tactile" emma:mode="ink">
          <msink:context xmlns:msink="http://schemas.microsoft.com/ink/2010/main" type="writingRegion" rotatedBoundingBox="5794,13392 6404,13392 6404,13543 5794,13543"/>
        </emma:interpretation>
      </emma:emma>
    </inkml:annotationXML>
    <inkml:traceGroup>
      <inkml:annotationXML>
        <emma:emma xmlns:emma="http://www.w3.org/2003/04/emma" version="1.0">
          <emma:interpretation id="{95309735-E7AF-4B3B-8901-87B5EA4DA8AA}" emma:medium="tactile" emma:mode="ink">
            <msink:context xmlns:msink="http://schemas.microsoft.com/ink/2010/main" type="paragraph" rotatedBoundingBox="5794,13392 6404,13392 6404,13543 5794,13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1781DC-F9EA-4AAF-B78D-6E21B12C400A}" emma:medium="tactile" emma:mode="ink">
              <msink:context xmlns:msink="http://schemas.microsoft.com/ink/2010/main" type="line" rotatedBoundingBox="5794,13392 6404,13392 6404,13543 5794,13543"/>
            </emma:interpretation>
          </emma:emma>
        </inkml:annotationXML>
        <inkml:traceGroup>
          <inkml:annotationXML>
            <emma:emma xmlns:emma="http://www.w3.org/2003/04/emma" version="1.0">
              <emma:interpretation id="{9151B3D5-EDA1-411B-8FAF-6731BDEDF634}" emma:medium="tactile" emma:mode="ink">
                <msink:context xmlns:msink="http://schemas.microsoft.com/ink/2010/main" type="inkWord" rotatedBoundingBox="5794,13392 6404,13392 6404,13543 5794,13543"/>
              </emma:interpretation>
            </emma:emma>
          </inkml:annotationXML>
          <inkml:trace contextRef="#ctx0" brushRef="#br0">0 151 669 0,'0'0'98'15,"0"0"-98"-15,0 0-1 16,0 0 0-16,0 0 1 16,0 0 0-16,103-27 25 15,-77 22 1-15,5-3 3 16,3 3-12-16,5-3-2 16,0-1-13-16,3-2 7 0,-1 0-9 15,4-6 1 1,-2 3 9-16,-3-3-9 0,-1 4-1 15,-1 7-21-15,-9 6-43 16,-8 0-116-16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52:00.972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C0F13E0-5732-4747-98D4-CB3F5BA11AAD}" emma:medium="tactile" emma:mode="ink">
          <msink:context xmlns:msink="http://schemas.microsoft.com/ink/2010/main" type="writingRegion" rotatedBoundingBox="8871,15599 8937,15599 8937,15630 8871,15630"/>
        </emma:interpretation>
      </emma:emma>
    </inkml:annotationXML>
    <inkml:traceGroup>
      <inkml:annotationXML>
        <emma:emma xmlns:emma="http://www.w3.org/2003/04/emma" version="1.0">
          <emma:interpretation id="{63A42667-894D-40C0-A798-F0495FB7423B}" emma:medium="tactile" emma:mode="ink">
            <msink:context xmlns:msink="http://schemas.microsoft.com/ink/2010/main" type="paragraph" rotatedBoundingBox="8871,15599 8937,15599 8937,15630 8871,156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EC0591-4584-4941-8C60-1E27F3C03589}" emma:medium="tactile" emma:mode="ink">
              <msink:context xmlns:msink="http://schemas.microsoft.com/ink/2010/main" type="line" rotatedBoundingBox="8871,15599 8937,15599 8937,15630 8871,15630"/>
            </emma:interpretation>
          </emma:emma>
        </inkml:annotationXML>
        <inkml:traceGroup>
          <inkml:annotationXML>
            <emma:emma xmlns:emma="http://www.w3.org/2003/04/emma" version="1.0">
              <emma:interpretation id="{0BDCA6BA-C8D7-4914-9CF2-44D0CD23DA7F}" emma:medium="tactile" emma:mode="ink">
                <msink:context xmlns:msink="http://schemas.microsoft.com/ink/2010/main" type="inkWord" rotatedBoundingBox="8871,15599 8937,15599 8937,15630 8871,15630"/>
              </emma:interpretation>
            </emma:emma>
          </inkml:annotationXML>
          <inkml:trace contextRef="#ctx0" brushRef="#br0">0 31 425 0,'0'0'65'16,"0"0"-65"-16,0 0-30 15,0 0 29-15,0 0-2 16,9-31-4-16,11 31-15 16,-2 0-40-16,1 0-270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8:08.810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DCA0E82-5121-444D-B0A8-A8A49EAE06B9}" emma:medium="tactile" emma:mode="ink">
          <msink:context xmlns:msink="http://schemas.microsoft.com/ink/2010/main" type="inkDrawing" rotatedBoundingBox="19819,4873 20190,4860 20191,4879 19820,4891" shapeName="Other">
            <msink:destinationLink direction="with" ref="{CA260BE5-6BBC-4DD8-8C47-595220CF27C3}"/>
          </msink:context>
        </emma:interpretation>
      </emma:emma>
    </inkml:annotationXML>
    <inkml:trace contextRef="#ctx0" brushRef="#br0">310 136 523 0,'0'0'97'0,"0"0"-97"15,0 0 0-15,0 0 0 16,0 0 20-16,0 0 16 16,0 0-6-16,83-17-5 15,-60 12-11-15,1 5-5 16,2 0-8-16,2 0 5 16,-2 0-6-16,3 0-1 15,0 0-31-15,0 0-28 16,1 0 9-16,-4 0-95 0,-8 0-246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5T06:38:07.151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095F235-FF76-4BCE-B0E1-0EADDDA66D0A}" emma:medium="tactile" emma:mode="ink">
          <msink:context xmlns:msink="http://schemas.microsoft.com/ink/2010/main" type="inkDrawing" rotatedBoundingBox="19581,4898 19596,4898 19596,4913 19581,4913" shapeName="Other"/>
        </emma:interpretation>
      </emma:emma>
    </inkml:annotationXML>
    <inkml:trace contextRef="#ctx0" brushRef="#br0">71 142 205 0,'0'0'186'0,"0"0"-124"16,0 0-34-16,0 0-11 16,0 0 15-16,0 0-8 15,0 0-11-15,0 0-13 16,0 0-32-16,0 0-76 16,0 0-45-16,0 0-66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AAD01DA7-B387-4B08-9C17-E90F3C9FA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2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  <a:cs typeface="+mn-cs"/>
              </a:rPr>
              <a:t>Nguyen </a:t>
            </a:r>
            <a:r>
              <a:rPr lang="en-US" sz="1600" b="1" dirty="0" err="1" smtClean="0">
                <a:solidFill>
                  <a:schemeClr val="bg1"/>
                </a:solidFill>
                <a:cs typeface="+mn-cs"/>
              </a:rPr>
              <a:t>Xuan</a:t>
            </a:r>
            <a:r>
              <a:rPr lang="en-US" sz="1600" b="1" dirty="0" smtClean="0">
                <a:solidFill>
                  <a:schemeClr val="bg1"/>
                </a:solidFill>
                <a:cs typeface="+mn-cs"/>
              </a:rPr>
              <a:t> </a:t>
            </a:r>
            <a:r>
              <a:rPr lang="en-US" sz="1600" b="1" smtClean="0">
                <a:solidFill>
                  <a:schemeClr val="bg1"/>
                </a:solidFill>
                <a:cs typeface="+mn-cs"/>
              </a:rPr>
              <a:t>Thang, </a:t>
            </a:r>
            <a:r>
              <a:rPr lang="en-US" sz="1600" b="1" dirty="0">
                <a:solidFill>
                  <a:schemeClr val="bg1"/>
                </a:solidFill>
                <a:cs typeface="+mn-cs"/>
              </a:rPr>
              <a:t>PhD.</a:t>
            </a:r>
            <a:endParaRPr lang="en-US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38FC076-4049-4296-A317-D59EECD173B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934EAC7-B3CB-4676-AA64-E065B5F5368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2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9082C8B-99F3-4D2D-93D5-56DE7A5AF67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122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CE503D-FA69-4D26-9C7A-4CA45393CEF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119D02-578C-4DC1-B704-4B7B0B3B102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5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B8B10AD-2FC6-46D6-ABF4-9CBB58D6C78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F37D823-D836-4A46-A94B-9338821F63C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3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068B057-F687-4BAE-91F7-AA245A1137C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8A158A8-AF15-4FC2-93AD-34EDFB699F8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7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DD68C9C-25EB-46BB-8B79-9650F532893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5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cs typeface="+mn-cs"/>
              </a:rPr>
              <a:t>Lecture </a:t>
            </a:r>
            <a:r>
              <a:rPr lang="en-US" sz="1600" b="1" dirty="0" smtClean="0">
                <a:solidFill>
                  <a:schemeClr val="bg1"/>
                </a:solidFill>
                <a:cs typeface="+mn-cs"/>
              </a:rPr>
              <a:t>2</a:t>
            </a:r>
            <a:endParaRPr lang="en-US" sz="16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cs typeface="+mn-cs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5D5DD63-4C2A-4B57-B5FC-12B74AEE68C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159.emf"/><Relationship Id="rId5" Type="http://schemas.openxmlformats.org/officeDocument/2006/relationships/customXml" Target="../ink/ink24.xml"/><Relationship Id="rId4" Type="http://schemas.openxmlformats.org/officeDocument/2006/relationships/image" Target="../media/image11.png"/><Relationship Id="rId9" Type="http://schemas.openxmlformats.org/officeDocument/2006/relationships/customXml" Target="../ink/ink2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.emf"/><Relationship Id="rId21" Type="http://schemas.openxmlformats.org/officeDocument/2006/relationships/customXml" Target="../ink/ink34.xml"/><Relationship Id="rId42" Type="http://schemas.openxmlformats.org/officeDocument/2006/relationships/image" Target="../media/image189.emf"/><Relationship Id="rId47" Type="http://schemas.openxmlformats.org/officeDocument/2006/relationships/customXml" Target="../ink/ink47.xml"/><Relationship Id="rId63" Type="http://schemas.openxmlformats.org/officeDocument/2006/relationships/customXml" Target="../ink/ink55.xml"/><Relationship Id="rId68" Type="http://schemas.openxmlformats.org/officeDocument/2006/relationships/image" Target="../media/image202.emf"/><Relationship Id="rId84" Type="http://schemas.openxmlformats.org/officeDocument/2006/relationships/image" Target="../media/image210.emf"/><Relationship Id="rId89" Type="http://schemas.openxmlformats.org/officeDocument/2006/relationships/customXml" Target="../ink/ink68.xml"/><Relationship Id="rId16" Type="http://schemas.openxmlformats.org/officeDocument/2006/relationships/image" Target="../media/image176.emf"/><Relationship Id="rId11" Type="http://schemas.openxmlformats.org/officeDocument/2006/relationships/customXml" Target="../ink/ink29.xml"/><Relationship Id="rId32" Type="http://schemas.openxmlformats.org/officeDocument/2006/relationships/image" Target="../media/image184.emf"/><Relationship Id="rId37" Type="http://schemas.openxmlformats.org/officeDocument/2006/relationships/customXml" Target="../ink/ink42.xml"/><Relationship Id="rId53" Type="http://schemas.openxmlformats.org/officeDocument/2006/relationships/customXml" Target="../ink/ink50.xml"/><Relationship Id="rId58" Type="http://schemas.openxmlformats.org/officeDocument/2006/relationships/image" Target="../media/image197.emf"/><Relationship Id="rId74" Type="http://schemas.openxmlformats.org/officeDocument/2006/relationships/image" Target="../media/image205.emf"/><Relationship Id="rId79" Type="http://schemas.openxmlformats.org/officeDocument/2006/relationships/customXml" Target="../ink/ink63.xml"/><Relationship Id="rId5" Type="http://schemas.openxmlformats.org/officeDocument/2006/relationships/customXml" Target="../ink/ink26.xml"/><Relationship Id="rId90" Type="http://schemas.openxmlformats.org/officeDocument/2006/relationships/image" Target="../media/image213.emf"/><Relationship Id="rId95" Type="http://schemas.openxmlformats.org/officeDocument/2006/relationships/customXml" Target="../ink/ink71.xml"/><Relationship Id="rId22" Type="http://schemas.openxmlformats.org/officeDocument/2006/relationships/image" Target="../media/image179.emf"/><Relationship Id="rId27" Type="http://schemas.openxmlformats.org/officeDocument/2006/relationships/customXml" Target="../ink/ink37.xml"/><Relationship Id="rId43" Type="http://schemas.openxmlformats.org/officeDocument/2006/relationships/customXml" Target="../ink/ink45.xml"/><Relationship Id="rId48" Type="http://schemas.openxmlformats.org/officeDocument/2006/relationships/image" Target="../media/image192.emf"/><Relationship Id="rId64" Type="http://schemas.openxmlformats.org/officeDocument/2006/relationships/image" Target="../media/image200.emf"/><Relationship Id="rId69" Type="http://schemas.openxmlformats.org/officeDocument/2006/relationships/customXml" Target="../ink/ink58.xml"/><Relationship Id="rId80" Type="http://schemas.openxmlformats.org/officeDocument/2006/relationships/image" Target="../media/image208.emf"/><Relationship Id="rId85" Type="http://schemas.openxmlformats.org/officeDocument/2006/relationships/customXml" Target="../ink/ink66.xml"/><Relationship Id="rId3" Type="http://schemas.openxmlformats.org/officeDocument/2006/relationships/image" Target="../media/image13.png"/><Relationship Id="rId12" Type="http://schemas.openxmlformats.org/officeDocument/2006/relationships/image" Target="../media/image174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187.emf"/><Relationship Id="rId46" Type="http://schemas.openxmlformats.org/officeDocument/2006/relationships/image" Target="../media/image191.emf"/><Relationship Id="rId59" Type="http://schemas.openxmlformats.org/officeDocument/2006/relationships/customXml" Target="../ink/ink53.xml"/><Relationship Id="rId67" Type="http://schemas.openxmlformats.org/officeDocument/2006/relationships/customXml" Target="../ink/ink57.xml"/><Relationship Id="rId20" Type="http://schemas.openxmlformats.org/officeDocument/2006/relationships/image" Target="../media/image178.emf"/><Relationship Id="rId41" Type="http://schemas.openxmlformats.org/officeDocument/2006/relationships/customXml" Target="../ink/ink44.xml"/><Relationship Id="rId54" Type="http://schemas.openxmlformats.org/officeDocument/2006/relationships/image" Target="../media/image195.emf"/><Relationship Id="rId62" Type="http://schemas.openxmlformats.org/officeDocument/2006/relationships/image" Target="../media/image199.emf"/><Relationship Id="rId70" Type="http://schemas.openxmlformats.org/officeDocument/2006/relationships/image" Target="../media/image203.emf"/><Relationship Id="rId75" Type="http://schemas.openxmlformats.org/officeDocument/2006/relationships/customXml" Target="../ink/ink61.xml"/><Relationship Id="rId83" Type="http://schemas.openxmlformats.org/officeDocument/2006/relationships/customXml" Target="../ink/ink65.xml"/><Relationship Id="rId88" Type="http://schemas.openxmlformats.org/officeDocument/2006/relationships/image" Target="../media/image212.emf"/><Relationship Id="rId91" Type="http://schemas.openxmlformats.org/officeDocument/2006/relationships/customXml" Target="../ink/ink69.xml"/><Relationship Id="rId96" Type="http://schemas.openxmlformats.org/officeDocument/2006/relationships/image" Target="../media/image2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emf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82.emf"/><Relationship Id="rId36" Type="http://schemas.openxmlformats.org/officeDocument/2006/relationships/image" Target="../media/image186.emf"/><Relationship Id="rId49" Type="http://schemas.openxmlformats.org/officeDocument/2006/relationships/customXml" Target="../ink/ink48.xml"/><Relationship Id="rId57" Type="http://schemas.openxmlformats.org/officeDocument/2006/relationships/customXml" Target="../ink/ink52.xml"/><Relationship Id="rId10" Type="http://schemas.openxmlformats.org/officeDocument/2006/relationships/image" Target="../media/image173.emf"/><Relationship Id="rId31" Type="http://schemas.openxmlformats.org/officeDocument/2006/relationships/customXml" Target="../ink/ink39.xml"/><Relationship Id="rId44" Type="http://schemas.openxmlformats.org/officeDocument/2006/relationships/image" Target="../media/image190.emf"/><Relationship Id="rId52" Type="http://schemas.openxmlformats.org/officeDocument/2006/relationships/image" Target="../media/image194.emf"/><Relationship Id="rId60" Type="http://schemas.openxmlformats.org/officeDocument/2006/relationships/image" Target="../media/image198.emf"/><Relationship Id="rId65" Type="http://schemas.openxmlformats.org/officeDocument/2006/relationships/customXml" Target="../ink/ink56.xml"/><Relationship Id="rId73" Type="http://schemas.openxmlformats.org/officeDocument/2006/relationships/customXml" Target="../ink/ink60.xml"/><Relationship Id="rId78" Type="http://schemas.openxmlformats.org/officeDocument/2006/relationships/image" Target="../media/image207.emf"/><Relationship Id="rId81" Type="http://schemas.openxmlformats.org/officeDocument/2006/relationships/customXml" Target="../ink/ink64.xml"/><Relationship Id="rId86" Type="http://schemas.openxmlformats.org/officeDocument/2006/relationships/image" Target="../media/image211.emf"/><Relationship Id="rId94" Type="http://schemas.openxmlformats.org/officeDocument/2006/relationships/image" Target="../media/image215.emf"/><Relationship Id="rId99" Type="http://schemas.openxmlformats.org/officeDocument/2006/relationships/customXml" Target="../ink/ink73.xml"/><Relationship Id="rId4" Type="http://schemas.openxmlformats.org/officeDocument/2006/relationships/image" Target="../media/image14.png"/><Relationship Id="rId9" Type="http://schemas.openxmlformats.org/officeDocument/2006/relationships/customXml" Target="../ink/ink28.xml"/><Relationship Id="rId13" Type="http://schemas.openxmlformats.org/officeDocument/2006/relationships/customXml" Target="../ink/ink30.xml"/><Relationship Id="rId18" Type="http://schemas.openxmlformats.org/officeDocument/2006/relationships/image" Target="../media/image177.emf"/><Relationship Id="rId39" Type="http://schemas.openxmlformats.org/officeDocument/2006/relationships/customXml" Target="../ink/ink43.xml"/><Relationship Id="rId34" Type="http://schemas.openxmlformats.org/officeDocument/2006/relationships/image" Target="../media/image185.emf"/><Relationship Id="rId50" Type="http://schemas.openxmlformats.org/officeDocument/2006/relationships/image" Target="../media/image193.emf"/><Relationship Id="rId55" Type="http://schemas.openxmlformats.org/officeDocument/2006/relationships/customXml" Target="../ink/ink51.xml"/><Relationship Id="rId76" Type="http://schemas.openxmlformats.org/officeDocument/2006/relationships/image" Target="../media/image206.emf"/><Relationship Id="rId97" Type="http://schemas.openxmlformats.org/officeDocument/2006/relationships/customXml" Target="../ink/ink72.xml"/><Relationship Id="rId7" Type="http://schemas.openxmlformats.org/officeDocument/2006/relationships/customXml" Target="../ink/ink27.xml"/><Relationship Id="rId71" Type="http://schemas.openxmlformats.org/officeDocument/2006/relationships/customXml" Target="../ink/ink59.xml"/><Relationship Id="rId92" Type="http://schemas.openxmlformats.org/officeDocument/2006/relationships/image" Target="../media/image214.emf"/><Relationship Id="rId2" Type="http://schemas.openxmlformats.org/officeDocument/2006/relationships/image" Target="../media/image12.png"/><Relationship Id="rId29" Type="http://schemas.openxmlformats.org/officeDocument/2006/relationships/customXml" Target="../ink/ink38.xml"/><Relationship Id="rId24" Type="http://schemas.openxmlformats.org/officeDocument/2006/relationships/image" Target="../media/image180.emf"/><Relationship Id="rId40" Type="http://schemas.openxmlformats.org/officeDocument/2006/relationships/image" Target="../media/image188.emf"/><Relationship Id="rId45" Type="http://schemas.openxmlformats.org/officeDocument/2006/relationships/customXml" Target="../ink/ink46.xml"/><Relationship Id="rId66" Type="http://schemas.openxmlformats.org/officeDocument/2006/relationships/image" Target="../media/image201.emf"/><Relationship Id="rId87" Type="http://schemas.openxmlformats.org/officeDocument/2006/relationships/customXml" Target="../ink/ink67.xml"/><Relationship Id="rId61" Type="http://schemas.openxmlformats.org/officeDocument/2006/relationships/customXml" Target="../ink/ink54.xml"/><Relationship Id="rId82" Type="http://schemas.openxmlformats.org/officeDocument/2006/relationships/image" Target="../media/image209.emf"/><Relationship Id="rId19" Type="http://schemas.openxmlformats.org/officeDocument/2006/relationships/customXml" Target="../ink/ink33.xml"/><Relationship Id="rId14" Type="http://schemas.openxmlformats.org/officeDocument/2006/relationships/image" Target="../media/image175.emf"/><Relationship Id="rId30" Type="http://schemas.openxmlformats.org/officeDocument/2006/relationships/image" Target="../media/image183.emf"/><Relationship Id="rId35" Type="http://schemas.openxmlformats.org/officeDocument/2006/relationships/customXml" Target="../ink/ink41.xml"/><Relationship Id="rId56" Type="http://schemas.openxmlformats.org/officeDocument/2006/relationships/image" Target="../media/image196.emf"/><Relationship Id="rId77" Type="http://schemas.openxmlformats.org/officeDocument/2006/relationships/customXml" Target="../ink/ink62.xml"/><Relationship Id="rId100" Type="http://schemas.openxmlformats.org/officeDocument/2006/relationships/image" Target="../media/image218.emf"/><Relationship Id="rId8" Type="http://schemas.openxmlformats.org/officeDocument/2006/relationships/image" Target="../media/image172.emf"/><Relationship Id="rId51" Type="http://schemas.openxmlformats.org/officeDocument/2006/relationships/customXml" Target="../ink/ink49.xml"/><Relationship Id="rId72" Type="http://schemas.openxmlformats.org/officeDocument/2006/relationships/image" Target="../media/image204.emf"/><Relationship Id="rId93" Type="http://schemas.openxmlformats.org/officeDocument/2006/relationships/customXml" Target="../ink/ink70.xml"/><Relationship Id="rId98" Type="http://schemas.openxmlformats.org/officeDocument/2006/relationships/image" Target="../media/image217.emf"/></Relationships>
</file>

<file path=ppt/slides/_rels/slide12.xml.rels><?xml version="1.0" encoding="UTF-8" standalone="yes"?>
<Relationships xmlns="http://schemas.openxmlformats.org/package/2006/relationships"><Relationship Id="rId72" Type="http://schemas.openxmlformats.org/officeDocument/2006/relationships/image" Target="../media/image252.emf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emf"/><Relationship Id="rId3" Type="http://schemas.openxmlformats.org/officeDocument/2006/relationships/customXml" Target="../ink/ink1.xml"/><Relationship Id="rId25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4.emf"/><Relationship Id="rId4" Type="http://schemas.openxmlformats.org/officeDocument/2006/relationships/customXml" Target="../ink/ink3.xml"/><Relationship Id="rId1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customXml" Target="../ink/ink5.xml"/><Relationship Id="rId21" Type="http://schemas.openxmlformats.org/officeDocument/2006/relationships/customXml" Target="../ink/ink9.xml"/><Relationship Id="rId17" Type="http://schemas.openxmlformats.org/officeDocument/2006/relationships/customXml" Target="../ink/ink7.xml"/><Relationship Id="rId2" Type="http://schemas.openxmlformats.org/officeDocument/2006/relationships/image" Target="../media/image5.png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9" Type="http://schemas.openxmlformats.org/officeDocument/2006/relationships/customXml" Target="../ink/ink8.xml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3" Type="http://schemas.openxmlformats.org/officeDocument/2006/relationships/customXml" Target="../ink/ink11.xml"/><Relationship Id="rId12" Type="http://schemas.openxmlformats.org/officeDocument/2006/relationships/image" Target="../media/image41.emf"/><Relationship Id="rId2" Type="http://schemas.openxmlformats.org/officeDocument/2006/relationships/image" Target="../media/image6.png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13.xml"/><Relationship Id="rId1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15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60.emf"/><Relationship Id="rId3" Type="http://schemas.openxmlformats.org/officeDocument/2006/relationships/customXml" Target="../ink/ink16.xml"/><Relationship Id="rId21" Type="http://schemas.openxmlformats.org/officeDocument/2006/relationships/customXml" Target="../ink/ink23.xml"/><Relationship Id="rId12" Type="http://schemas.openxmlformats.org/officeDocument/2006/relationships/image" Target="../media/image57.emf"/><Relationship Id="rId17" Type="http://schemas.openxmlformats.org/officeDocument/2006/relationships/customXml" Target="../ink/ink21.xml"/><Relationship Id="rId2" Type="http://schemas.openxmlformats.org/officeDocument/2006/relationships/image" Target="../media/image52.png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8.xml"/><Relationship Id="rId5" Type="http://schemas.openxmlformats.org/officeDocument/2006/relationships/customXml" Target="../ink/ink17.xml"/><Relationship Id="rId15" Type="http://schemas.openxmlformats.org/officeDocument/2006/relationships/customXml" Target="../ink/ink20.xml"/><Relationship Id="rId10" Type="http://schemas.openxmlformats.org/officeDocument/2006/relationships/image" Target="../media/image56.emf"/><Relationship Id="rId19" Type="http://schemas.openxmlformats.org/officeDocument/2006/relationships/customXml" Target="../ink/ink22.xml"/><Relationship Id="rId4" Type="http://schemas.openxmlformats.org/officeDocument/2006/relationships/image" Target="../media/image53.emf"/><Relationship Id="rId14" Type="http://schemas.openxmlformats.org/officeDocument/2006/relationships/image" Target="../media/image58.emf"/><Relationship Id="rId22" Type="http://schemas.openxmlformats.org/officeDocument/2006/relationships/image" Target="../media/image6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+mn-cs"/>
              </a:rPr>
              <a:t>Fall, 2021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cs typeface="+mn-cs"/>
            </a:endParaRPr>
          </a:p>
        </p:txBody>
      </p:sp>
      <p:grpSp>
        <p:nvGrpSpPr>
          <p:cNvPr id="3075" name="Group 9"/>
          <p:cNvGrpSpPr>
            <a:grpSpLocks/>
          </p:cNvGrpSpPr>
          <p:nvPr/>
        </p:nvGrpSpPr>
        <p:grpSpPr bwMode="auto">
          <a:xfrm>
            <a:off x="1257300" y="3962397"/>
            <a:ext cx="6629400" cy="1127704"/>
            <a:chOff x="914400" y="4927312"/>
            <a:chExt cx="6019800" cy="1128311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61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107779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+mn-cs"/>
                </a:rPr>
                <a:t>Lecture </a:t>
              </a:r>
              <a:r>
                <a:rPr lang="en-US" sz="3200" b="1" dirty="0" smtClean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cs typeface="+mn-cs"/>
                </a:rPr>
                <a:t>01: Limits and Continuity</a:t>
              </a:r>
              <a:endParaRPr lang="en-US" sz="3200" b="1" dirty="0">
                <a:ln w="1905"/>
                <a:solidFill>
                  <a:srgbClr val="00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of a function: Examples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Let              . Evaluate</a:t>
            </a:r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You </a:t>
            </a:r>
            <a:r>
              <a:rPr lang="en-US" sz="2800" dirty="0"/>
              <a:t>can see in the graph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that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) can be as </a:t>
            </a:r>
            <a:r>
              <a:rPr lang="en-US" sz="2800" dirty="0" smtClean="0">
                <a:solidFill>
                  <a:srgbClr val="0000CC"/>
                </a:solidFill>
              </a:rPr>
              <a:t>close</a:t>
            </a:r>
            <a:br>
              <a:rPr lang="en-US" sz="2800" dirty="0" smtClean="0">
                <a:solidFill>
                  <a:srgbClr val="0000CC"/>
                </a:solidFill>
              </a:rPr>
            </a:br>
            <a:r>
              <a:rPr lang="en-US" sz="2800" dirty="0" smtClean="0">
                <a:solidFill>
                  <a:srgbClr val="0000CC"/>
                </a:solidFill>
              </a:rPr>
              <a:t>to </a:t>
            </a:r>
            <a:r>
              <a:rPr lang="en-US" sz="2800" dirty="0">
                <a:solidFill>
                  <a:srgbClr val="0000CC"/>
                </a:solidFill>
              </a:rPr>
              <a:t>8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as we please by </a:t>
            </a:r>
            <a:r>
              <a:rPr lang="en-US" sz="2800" dirty="0" smtClean="0"/>
              <a:t>taking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00CC"/>
                </a:solidFill>
              </a:rPr>
              <a:t>x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sufficiently close to </a:t>
            </a:r>
            <a:r>
              <a:rPr lang="en-US" sz="2800" dirty="0" smtClean="0">
                <a:solidFill>
                  <a:srgbClr val="0000CC"/>
                </a:solidFill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Therefore</a:t>
            </a:r>
            <a:r>
              <a:rPr lang="en-US" sz="2800" dirty="0"/>
              <a:t>,</a:t>
            </a:r>
            <a:endParaRPr lang="vi-VN" sz="2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7428" y="740230"/>
                <a:ext cx="1364989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28" y="740230"/>
                <a:ext cx="1364989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91000" y="726436"/>
                <a:ext cx="1178015" cy="492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726436"/>
                <a:ext cx="1178015" cy="492764"/>
              </a:xfrm>
              <a:prstGeom prst="rect">
                <a:avLst/>
              </a:prstGeom>
              <a:blipFill rotWithShape="1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3185" y="4419600"/>
                <a:ext cx="269266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𝟖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5" y="4419600"/>
                <a:ext cx="2692660" cy="506870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183312" y="3109913"/>
            <a:ext cx="1230313" cy="1817687"/>
          </a:xfrm>
          <a:prstGeom prst="rect">
            <a:avLst/>
          </a:prstGeom>
          <a:noFill/>
          <a:ln w="1524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453062" y="2900363"/>
            <a:ext cx="715963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8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6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</a:t>
            </a: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endParaRPr lang="en-US" b="1" dirty="0">
              <a:solidFill>
                <a:srgbClr val="0000CC"/>
              </a:solidFill>
            </a:endParaRPr>
          </a:p>
          <a:p>
            <a:pPr algn="r">
              <a:lnSpc>
                <a:spcPct val="11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407400" y="4713288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x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648200" y="4924425"/>
            <a:ext cx="3756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6176962" y="2693988"/>
            <a:ext cx="0" cy="276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180137" y="24765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07287" y="2409825"/>
            <a:ext cx="11366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x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r>
              <a:rPr lang="en-US" sz="2100" b="1" dirty="0">
                <a:solidFill>
                  <a:srgbClr val="0000CC"/>
                </a:solidFill>
              </a:rPr>
              <a:t> = </a:t>
            </a:r>
            <a:r>
              <a:rPr lang="en-US" sz="2100" b="1" i="1" dirty="0">
                <a:solidFill>
                  <a:srgbClr val="0000CC"/>
                </a:solidFill>
              </a:rPr>
              <a:t>x</a:t>
            </a:r>
            <a:r>
              <a:rPr lang="en-US" sz="2100" b="1" baseline="30000" dirty="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5259387" y="2660650"/>
            <a:ext cx="2244725" cy="2957513"/>
          </a:xfrm>
          <a:custGeom>
            <a:avLst/>
            <a:gdLst>
              <a:gd name="T0" fmla="*/ 0 w 1434"/>
              <a:gd name="T1" fmla="*/ 1677 h 1677"/>
              <a:gd name="T2" fmla="*/ 314 w 1434"/>
              <a:gd name="T3" fmla="*/ 1331 h 1677"/>
              <a:gd name="T4" fmla="*/ 1037 w 1434"/>
              <a:gd name="T5" fmla="*/ 1127 h 1677"/>
              <a:gd name="T6" fmla="*/ 1434 w 1434"/>
              <a:gd name="T7" fmla="*/ 0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4" h="1677">
                <a:moveTo>
                  <a:pt x="0" y="1677"/>
                </a:moveTo>
                <a:cubicBezTo>
                  <a:pt x="70" y="1550"/>
                  <a:pt x="141" y="1423"/>
                  <a:pt x="314" y="1331"/>
                </a:cubicBezTo>
                <a:cubicBezTo>
                  <a:pt x="487" y="1239"/>
                  <a:pt x="850" y="1349"/>
                  <a:pt x="1037" y="1127"/>
                </a:cubicBezTo>
                <a:cubicBezTo>
                  <a:pt x="1224" y="905"/>
                  <a:pt x="1329" y="452"/>
                  <a:pt x="1434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7369175" y="307022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320144" y="4922838"/>
            <a:ext cx="53641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544638" algn="r"/>
                <a:tab pos="2174875" algn="r"/>
                <a:tab pos="2743200" algn="ctr"/>
                <a:tab pos="3311525" algn="l"/>
                <a:tab pos="3941763" algn="l"/>
                <a:tab pos="4572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2 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		1	2	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163175" y="3100059"/>
              <a:ext cx="18360" cy="24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58135" y="3094299"/>
                <a:ext cx="30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/>
              <p14:cNvContentPartPr/>
              <p14:nvPr/>
            </p14:nvContentPartPr>
            <p14:xfrm>
              <a:off x="6937175" y="3209859"/>
              <a:ext cx="360" cy="3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933575" y="3206259"/>
                <a:ext cx="7560" cy="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2" grpId="0"/>
      <p:bldP spid="3" grpId="0"/>
      <p:bldP spid="10" grpId="0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of a function: Examples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Let                             .Evaluate</a:t>
            </a:r>
          </a:p>
          <a:p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You </a:t>
            </a:r>
            <a:r>
              <a:rPr lang="en-US" sz="2800" dirty="0"/>
              <a:t>can see in the graph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that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) can be as </a:t>
            </a:r>
            <a:r>
              <a:rPr lang="en-US" sz="2800" dirty="0" smtClean="0">
                <a:solidFill>
                  <a:srgbClr val="0000CC"/>
                </a:solidFill>
              </a:rPr>
              <a:t>close</a:t>
            </a:r>
            <a:br>
              <a:rPr lang="en-US" sz="2800" dirty="0" smtClean="0">
                <a:solidFill>
                  <a:srgbClr val="0000CC"/>
                </a:solidFill>
              </a:rPr>
            </a:br>
            <a:r>
              <a:rPr lang="en-US" sz="2800" dirty="0" smtClean="0">
                <a:solidFill>
                  <a:srgbClr val="0000CC"/>
                </a:solidFill>
              </a:rPr>
              <a:t>to 3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/>
              <a:t>as we please by </a:t>
            </a:r>
            <a:r>
              <a:rPr lang="en-US" sz="2800" dirty="0" smtClean="0"/>
              <a:t>taking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00CC"/>
                </a:solidFill>
              </a:rPr>
              <a:t>x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sufficiently close to </a:t>
            </a:r>
            <a:r>
              <a:rPr lang="en-US" sz="2800" dirty="0" smtClean="0">
                <a:solidFill>
                  <a:srgbClr val="0000CC"/>
                </a:solidFill>
              </a:rPr>
              <a:t>1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Therefore</a:t>
            </a:r>
            <a:r>
              <a:rPr lang="en-US" sz="2800" dirty="0"/>
              <a:t>,</a:t>
            </a:r>
            <a:endParaRPr lang="vi-VN" sz="2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7428" y="609600"/>
                <a:ext cx="2788969" cy="68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28" y="609600"/>
                <a:ext cx="2788969" cy="683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62600" y="685800"/>
                <a:ext cx="1178015" cy="492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85800"/>
                <a:ext cx="1178015" cy="492764"/>
              </a:xfrm>
              <a:prstGeom prst="rect">
                <a:avLst/>
              </a:prstGeom>
              <a:blipFill rotWithShape="1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3185" y="4419600"/>
                <a:ext cx="1668021" cy="492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5" y="4419600"/>
                <a:ext cx="1668021" cy="492764"/>
              </a:xfrm>
              <a:prstGeom prst="rect">
                <a:avLst/>
              </a:prstGeom>
              <a:blipFill rotWithShape="1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6223000" y="3995738"/>
            <a:ext cx="422275" cy="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218238" y="3386138"/>
            <a:ext cx="438150" cy="1198562"/>
          </a:xfrm>
          <a:prstGeom prst="rect">
            <a:avLst/>
          </a:prstGeom>
          <a:noFill/>
          <a:ln w="1524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373438" y="4579938"/>
            <a:ext cx="53641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2 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		1	2	3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499100" y="2557463"/>
            <a:ext cx="7366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3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5</a:t>
            </a:r>
          </a:p>
          <a:p>
            <a:pPr algn="r">
              <a:lnSpc>
                <a:spcPct val="16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3</a:t>
            </a:r>
          </a:p>
          <a:p>
            <a:pPr algn="r">
              <a:lnSpc>
                <a:spcPct val="16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65000"/>
              </a:lnSpc>
              <a:spcBef>
                <a:spcPct val="50000"/>
              </a:spcBef>
            </a:pP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8021638" y="435927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x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4694238" y="4581525"/>
            <a:ext cx="3363912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6223000" y="2351088"/>
            <a:ext cx="0" cy="276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6226175" y="21336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7583488" y="2249488"/>
            <a:ext cx="11366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i="1" dirty="0" smtClean="0">
                <a:solidFill>
                  <a:srgbClr val="0000CC"/>
                </a:solidFill>
              </a:rPr>
              <a:t>f</a:t>
            </a:r>
            <a:r>
              <a:rPr lang="en-US" sz="2100" b="1" dirty="0" smtClean="0">
                <a:solidFill>
                  <a:srgbClr val="0000CC"/>
                </a:solidFill>
              </a:rPr>
              <a:t>(</a:t>
            </a:r>
            <a:r>
              <a:rPr lang="en-US" sz="2100" b="1" i="1" dirty="0" smtClean="0">
                <a:solidFill>
                  <a:srgbClr val="0000CC"/>
                </a:solidFill>
              </a:rPr>
              <a:t>x</a:t>
            </a:r>
            <a:r>
              <a:rPr lang="en-US" sz="2100" b="1" dirty="0">
                <a:solidFill>
                  <a:srgbClr val="0000CC"/>
                </a:solidFill>
              </a:rPr>
              <a:t>)</a:t>
            </a:r>
            <a:endParaRPr lang="en-US" sz="2100" b="1" baseline="30000" dirty="0">
              <a:solidFill>
                <a:srgbClr val="0000CC"/>
              </a:solidFill>
            </a:endParaRP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 flipV="1">
            <a:off x="4999038" y="2586038"/>
            <a:ext cx="2593975" cy="221932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AutoShape 15"/>
          <p:cNvSpPr>
            <a:spLocks noChangeArrowheads="1"/>
          </p:cNvSpPr>
          <p:nvPr/>
        </p:nvSpPr>
        <p:spPr bwMode="auto">
          <a:xfrm>
            <a:off x="6618288" y="3349625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6618288" y="39528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418535" y="1372779"/>
              <a:ext cx="37080" cy="6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2775" y="1367379"/>
                <a:ext cx="471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3945575" y="1378899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9455" y="137277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3498815" y="941499"/>
              <a:ext cx="99000" cy="2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2335" y="935019"/>
                <a:ext cx="110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2316935" y="1351899"/>
              <a:ext cx="9900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09735" y="1344699"/>
                <a:ext cx="109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5681855" y="1276299"/>
              <a:ext cx="434520" cy="36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5735" y="1269819"/>
                <a:ext cx="446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6788135" y="4514139"/>
              <a:ext cx="56520" cy="109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2015" y="4507299"/>
                <a:ext cx="67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6492575" y="4535739"/>
              <a:ext cx="61920" cy="45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85375" y="4528539"/>
                <a:ext cx="74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6491855" y="3521979"/>
              <a:ext cx="1800" cy="54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5015" y="3515139"/>
                <a:ext cx="15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6491495" y="3626379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87175" y="362205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6491495" y="3750219"/>
              <a:ext cx="36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87175" y="37458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6490775" y="3579219"/>
              <a:ext cx="12600" cy="1450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85015" y="3573819"/>
                <a:ext cx="21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6506255" y="3777939"/>
              <a:ext cx="3240" cy="135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99775" y="3771459"/>
                <a:ext cx="15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/>
              <p14:cNvContentPartPr/>
              <p14:nvPr/>
            </p14:nvContentPartPr>
            <p14:xfrm>
              <a:off x="6511295" y="3998619"/>
              <a:ext cx="6840" cy="518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06255" y="3993579"/>
                <a:ext cx="151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/>
              <p14:cNvContentPartPr/>
              <p14:nvPr/>
            </p14:nvContentPartPr>
            <p14:xfrm>
              <a:off x="6523175" y="409149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19575" y="4087899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/>
              <p14:cNvContentPartPr/>
              <p14:nvPr/>
            </p14:nvContentPartPr>
            <p14:xfrm>
              <a:off x="6528935" y="4179339"/>
              <a:ext cx="6480" cy="156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24255" y="4174659"/>
                <a:ext cx="15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/>
              <p14:cNvContentPartPr/>
              <p14:nvPr/>
            </p14:nvContentPartPr>
            <p14:xfrm>
              <a:off x="6480335" y="3577419"/>
              <a:ext cx="6840" cy="1569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74575" y="3571659"/>
                <a:ext cx="18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/>
              <p14:cNvContentPartPr/>
              <p14:nvPr/>
            </p14:nvContentPartPr>
            <p14:xfrm>
              <a:off x="6478895" y="3879819"/>
              <a:ext cx="8280" cy="201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73495" y="3874419"/>
                <a:ext cx="17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/>
              <p14:cNvContentPartPr/>
              <p14:nvPr/>
            </p14:nvContentPartPr>
            <p14:xfrm>
              <a:off x="6490775" y="4135419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86455" y="41310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/>
              <p14:cNvContentPartPr/>
              <p14:nvPr/>
            </p14:nvContentPartPr>
            <p14:xfrm>
              <a:off x="6482495" y="3848859"/>
              <a:ext cx="25200" cy="579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76735" y="3843459"/>
                <a:ext cx="342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/>
              <p14:cNvContentPartPr/>
              <p14:nvPr/>
            </p14:nvContentPartPr>
            <p14:xfrm>
              <a:off x="6527135" y="4487859"/>
              <a:ext cx="0" cy="1090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0" y="0"/>
                <a:ext cx="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/>
              <p14:cNvContentPartPr/>
              <p14:nvPr/>
            </p14:nvContentPartPr>
            <p14:xfrm>
              <a:off x="6531455" y="4559859"/>
              <a:ext cx="360" cy="57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24255" y="4554819"/>
                <a:ext cx="147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/>
              <p14:cNvContentPartPr/>
              <p14:nvPr/>
            </p14:nvContentPartPr>
            <p14:xfrm>
              <a:off x="6195575" y="3539259"/>
              <a:ext cx="61560" cy="8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89455" y="3533139"/>
                <a:ext cx="723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/>
              <p14:cNvContentPartPr/>
              <p14:nvPr/>
            </p14:nvContentPartPr>
            <p14:xfrm>
              <a:off x="6196655" y="3539259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91975" y="3534579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/>
              <p14:cNvContentPartPr/>
              <p14:nvPr/>
            </p14:nvContentPartPr>
            <p14:xfrm>
              <a:off x="6196655" y="3539259"/>
              <a:ext cx="154800" cy="41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91975" y="3534538"/>
                <a:ext cx="164160" cy="51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/>
              <p14:cNvContentPartPr/>
              <p14:nvPr/>
            </p14:nvContentPartPr>
            <p14:xfrm>
              <a:off x="6231215" y="3525219"/>
              <a:ext cx="218520" cy="558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25455" y="3518379"/>
                <a:ext cx="229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/>
              <p14:cNvContentPartPr/>
              <p14:nvPr/>
            </p14:nvContentPartPr>
            <p14:xfrm>
              <a:off x="6236615" y="3548619"/>
              <a:ext cx="200160" cy="381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30495" y="3541714"/>
                <a:ext cx="213120" cy="5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/>
              <p14:cNvContentPartPr/>
              <p14:nvPr/>
            </p14:nvContentPartPr>
            <p14:xfrm>
              <a:off x="5783015" y="3548979"/>
              <a:ext cx="171360" cy="191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76175" y="3541059"/>
                <a:ext cx="1818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/>
              <p14:cNvContentPartPr/>
              <p14:nvPr/>
            </p14:nvContentPartPr>
            <p14:xfrm>
              <a:off x="5957975" y="3574179"/>
              <a:ext cx="78120" cy="81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1495" y="3567339"/>
                <a:ext cx="892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/>
              <p14:cNvContentPartPr/>
              <p14:nvPr/>
            </p14:nvContentPartPr>
            <p14:xfrm>
              <a:off x="6040415" y="3565899"/>
              <a:ext cx="47160" cy="177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33935" y="3559419"/>
                <a:ext cx="594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/>
              <p14:cNvContentPartPr/>
              <p14:nvPr/>
            </p14:nvContentPartPr>
            <p14:xfrm>
              <a:off x="6942215" y="4514859"/>
              <a:ext cx="7920" cy="928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36095" y="4510179"/>
                <a:ext cx="20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/>
              <p14:cNvContentPartPr/>
              <p14:nvPr/>
            </p14:nvContentPartPr>
            <p14:xfrm>
              <a:off x="6876335" y="3237939"/>
              <a:ext cx="360" cy="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72735" y="3234339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Ink 49"/>
              <p14:cNvContentPartPr/>
              <p14:nvPr/>
            </p14:nvContentPartPr>
            <p14:xfrm>
              <a:off x="6875975" y="3237939"/>
              <a:ext cx="22680" cy="2570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871655" y="3234339"/>
                <a:ext cx="32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Ink 50"/>
              <p14:cNvContentPartPr/>
              <p14:nvPr/>
            </p14:nvContentPartPr>
            <p14:xfrm>
              <a:off x="6886415" y="3269619"/>
              <a:ext cx="360" cy="846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81735" y="3264939"/>
                <a:ext cx="9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/>
              <p14:cNvContentPartPr/>
              <p14:nvPr/>
            </p14:nvContentPartPr>
            <p14:xfrm>
              <a:off x="6897575" y="3212379"/>
              <a:ext cx="20520" cy="106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91815" y="3206259"/>
                <a:ext cx="32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Ink 52"/>
              <p14:cNvContentPartPr/>
              <p14:nvPr/>
            </p14:nvContentPartPr>
            <p14:xfrm>
              <a:off x="6891095" y="3294819"/>
              <a:ext cx="61200" cy="9158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84975" y="3288699"/>
                <a:ext cx="7092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Ink 53"/>
              <p14:cNvContentPartPr/>
              <p14:nvPr/>
            </p14:nvContentPartPr>
            <p14:xfrm>
              <a:off x="6862295" y="3252699"/>
              <a:ext cx="33480" cy="13064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7615" y="3248019"/>
                <a:ext cx="42120" cy="13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Ink 54"/>
              <p14:cNvContentPartPr/>
              <p14:nvPr/>
            </p14:nvContentPartPr>
            <p14:xfrm>
              <a:off x="6913775" y="4577499"/>
              <a:ext cx="360" cy="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07295" y="4571019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Ink 55"/>
              <p14:cNvContentPartPr/>
              <p14:nvPr/>
            </p14:nvContentPartPr>
            <p14:xfrm>
              <a:off x="6225455" y="3161259"/>
              <a:ext cx="81000" cy="226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18615" y="3156939"/>
                <a:ext cx="91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Ink 56"/>
              <p14:cNvContentPartPr/>
              <p14:nvPr/>
            </p14:nvContentPartPr>
            <p14:xfrm>
              <a:off x="6326615" y="3160899"/>
              <a:ext cx="52920" cy="172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320495" y="3154779"/>
                <a:ext cx="63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Ink 57"/>
              <p14:cNvContentPartPr/>
              <p14:nvPr/>
            </p14:nvContentPartPr>
            <p14:xfrm>
              <a:off x="6431015" y="3177099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25615" y="3171699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Ink 58"/>
              <p14:cNvContentPartPr/>
              <p14:nvPr/>
            </p14:nvContentPartPr>
            <p14:xfrm>
              <a:off x="6277295" y="3164859"/>
              <a:ext cx="592920" cy="367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269735" y="3159819"/>
                <a:ext cx="603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0" name="Ink 59"/>
              <p14:cNvContentPartPr/>
              <p14:nvPr/>
            </p14:nvContentPartPr>
            <p14:xfrm>
              <a:off x="6829175" y="3179619"/>
              <a:ext cx="43560" cy="201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23055" y="3174219"/>
                <a:ext cx="55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Ink 60"/>
              <p14:cNvContentPartPr/>
              <p14:nvPr/>
            </p14:nvContentPartPr>
            <p14:xfrm>
              <a:off x="5702735" y="3035619"/>
              <a:ext cx="131040" cy="1573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95895" y="3027699"/>
                <a:ext cx="143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Ink 61"/>
              <p14:cNvContentPartPr/>
              <p14:nvPr/>
            </p14:nvContentPartPr>
            <p14:xfrm>
              <a:off x="5836295" y="3045339"/>
              <a:ext cx="21960" cy="986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28015" y="3037419"/>
                <a:ext cx="35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3" name="Ink 62"/>
              <p14:cNvContentPartPr/>
              <p14:nvPr/>
            </p14:nvContentPartPr>
            <p14:xfrm>
              <a:off x="5860775" y="3054339"/>
              <a:ext cx="70200" cy="55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53935" y="3047139"/>
                <a:ext cx="82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384" name="Ink 16383"/>
              <p14:cNvContentPartPr/>
              <p14:nvPr/>
            </p14:nvContentPartPr>
            <p14:xfrm>
              <a:off x="5938535" y="3026259"/>
              <a:ext cx="27000" cy="118080"/>
            </p14:xfrm>
          </p:contentPart>
        </mc:Choice>
        <mc:Fallback xmlns="">
          <p:pic>
            <p:nvPicPr>
              <p:cNvPr id="16384" name="Ink 16383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32415" y="3020139"/>
                <a:ext cx="39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385" name="Ink 16384"/>
              <p14:cNvContentPartPr/>
              <p14:nvPr/>
            </p14:nvContentPartPr>
            <p14:xfrm>
              <a:off x="6218975" y="3382659"/>
              <a:ext cx="13680" cy="20880"/>
            </p14:xfrm>
          </p:contentPart>
        </mc:Choice>
        <mc:Fallback xmlns="">
          <p:pic>
            <p:nvPicPr>
              <p:cNvPr id="16385" name="Ink 16384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12495" y="3376899"/>
                <a:ext cx="25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390" name="Ink 16389"/>
              <p14:cNvContentPartPr/>
              <p14:nvPr/>
            </p14:nvContentPartPr>
            <p14:xfrm>
              <a:off x="2086175" y="4821219"/>
              <a:ext cx="219960" cy="54720"/>
            </p14:xfrm>
          </p:contentPart>
        </mc:Choice>
        <mc:Fallback xmlns="">
          <p:pic>
            <p:nvPicPr>
              <p:cNvPr id="16390" name="Ink 16389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79335" y="4814019"/>
                <a:ext cx="23292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72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2" grpId="0"/>
      <p:bldP spid="3" grpId="0"/>
      <p:bldP spid="10" grpId="0"/>
      <p:bldP spid="34" grpId="0" animBg="1"/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of a function: Examples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Let                   .Evaluate</a:t>
            </a:r>
          </a:p>
          <a:p>
            <a:pPr marL="0" indent="0">
              <a:buClr>
                <a:srgbClr val="FF9900"/>
              </a:buClr>
              <a:buSzPct val="85000"/>
              <a:buNone/>
            </a:pPr>
            <a:r>
              <a:rPr lang="en-US" sz="2800" u="sng" dirty="0" smtClean="0"/>
              <a:t>Solution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/>
              <a:t>The graph shows us that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as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 approaches 0</a:t>
            </a:r>
            <a:r>
              <a:rPr lang="en-US" sz="2800" dirty="0"/>
              <a:t> from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00CC"/>
                </a:solidFill>
              </a:rPr>
              <a:t>either </a:t>
            </a:r>
            <a:r>
              <a:rPr lang="en-US" sz="2800" dirty="0">
                <a:solidFill>
                  <a:srgbClr val="0000CC"/>
                </a:solidFill>
              </a:rPr>
              <a:t>side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) increases </a:t>
            </a:r>
            <a:r>
              <a:rPr lang="en-US" sz="2800" dirty="0" smtClean="0">
                <a:solidFill>
                  <a:srgbClr val="0000CC"/>
                </a:solidFill>
              </a:rPr>
              <a:t/>
            </a:r>
            <a:br>
              <a:rPr lang="en-US" sz="2800" dirty="0" smtClean="0">
                <a:solidFill>
                  <a:srgbClr val="0000CC"/>
                </a:solidFill>
              </a:rPr>
            </a:br>
            <a:r>
              <a:rPr lang="en-US" sz="2800" dirty="0" smtClean="0">
                <a:solidFill>
                  <a:srgbClr val="0000CC"/>
                </a:solidFill>
              </a:rPr>
              <a:t>without </a:t>
            </a:r>
            <a:r>
              <a:rPr lang="en-US" sz="2800" dirty="0">
                <a:solidFill>
                  <a:srgbClr val="0000CC"/>
                </a:solidFill>
              </a:rPr>
              <a:t>bound</a:t>
            </a:r>
            <a:r>
              <a:rPr lang="en-US" sz="2800" dirty="0"/>
              <a:t> and thus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does </a:t>
            </a:r>
            <a:r>
              <a:rPr lang="en-US" sz="2800" u="sng" dirty="0">
                <a:solidFill>
                  <a:srgbClr val="0000CC"/>
                </a:solidFill>
              </a:rPr>
              <a:t>not</a:t>
            </a:r>
            <a:r>
              <a:rPr lang="en-US" sz="2800" dirty="0"/>
              <a:t> approach any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specific </a:t>
            </a:r>
            <a:r>
              <a:rPr lang="en-US" sz="2800" dirty="0"/>
              <a:t>real number.</a:t>
            </a:r>
          </a:p>
          <a:p>
            <a:pPr marL="400050" indent="-400050">
              <a:buClr>
                <a:srgbClr val="FF9900"/>
              </a:buClr>
              <a:buSzPct val="85000"/>
              <a:buFont typeface="Wingdings" pitchFamily="2" charset="2"/>
              <a:buChar char="u"/>
            </a:pPr>
            <a:endParaRPr lang="en-US" sz="2800" dirty="0" smtClean="0"/>
          </a:p>
          <a:p>
            <a:pPr marL="0" indent="0">
              <a:buClr>
                <a:srgbClr val="FF9900"/>
              </a:buClr>
              <a:buSzPct val="85000"/>
              <a:buNone/>
            </a:pPr>
            <a:r>
              <a:rPr lang="en-US" sz="2800" dirty="0" smtClean="0"/>
              <a:t>Thus</a:t>
            </a:r>
            <a:r>
              <a:rPr lang="en-US" sz="2800" dirty="0"/>
              <a:t>, the limit of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) </a:t>
            </a:r>
            <a:r>
              <a:rPr lang="en-US" sz="2800" dirty="0" smtClean="0">
                <a:solidFill>
                  <a:srgbClr val="0000CC"/>
                </a:solidFill>
              </a:rPr>
              <a:t/>
            </a:r>
            <a:br>
              <a:rPr lang="en-US" sz="2800" dirty="0" smtClean="0">
                <a:solidFill>
                  <a:srgbClr val="0000CC"/>
                </a:solidFill>
              </a:rPr>
            </a:br>
            <a:r>
              <a:rPr lang="en-US" sz="2800" dirty="0" smtClean="0">
                <a:solidFill>
                  <a:srgbClr val="0000CC"/>
                </a:solidFill>
              </a:rPr>
              <a:t>does </a:t>
            </a:r>
            <a:r>
              <a:rPr lang="en-US" sz="2800" u="sng" dirty="0">
                <a:solidFill>
                  <a:srgbClr val="0000CC"/>
                </a:solidFill>
              </a:rPr>
              <a:t>not</a:t>
            </a:r>
            <a:r>
              <a:rPr lang="en-US" sz="2800" dirty="0">
                <a:solidFill>
                  <a:srgbClr val="0000CC"/>
                </a:solidFill>
              </a:rPr>
              <a:t> exist</a:t>
            </a:r>
            <a:r>
              <a:rPr lang="en-US" sz="2800" dirty="0"/>
              <a:t> as </a:t>
            </a:r>
            <a:r>
              <a:rPr lang="en-US" sz="2800" i="1" dirty="0">
                <a:solidFill>
                  <a:srgbClr val="0000CC"/>
                </a:solidFill>
              </a:rPr>
              <a:t>x</a:t>
            </a:r>
            <a:r>
              <a:rPr lang="en-US" sz="2800" dirty="0">
                <a:solidFill>
                  <a:srgbClr val="0000CC"/>
                </a:solidFill>
              </a:rPr>
              <a:t> approaches 0</a:t>
            </a:r>
            <a:r>
              <a:rPr lang="en-US" sz="2800" dirty="0"/>
              <a:t>.</a:t>
            </a:r>
          </a:p>
          <a:p>
            <a:endParaRPr lang="vi-VN" sz="2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7428" y="609600"/>
                <a:ext cx="1364989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28" y="609600"/>
                <a:ext cx="1364989" cy="670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37314" y="707572"/>
                <a:ext cx="1178015" cy="492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14" y="707572"/>
                <a:ext cx="1178015" cy="492764"/>
              </a:xfrm>
              <a:prstGeom prst="rect">
                <a:avLst/>
              </a:prstGeom>
              <a:blipFill rotWithShape="1"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657600" y="4275138"/>
            <a:ext cx="45005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28800" algn="r"/>
                <a:tab pos="2346325" algn="r"/>
                <a:tab pos="2743200" algn="ctr"/>
                <a:tab pos="3140075" algn="l"/>
                <a:tab pos="3657600" algn="l"/>
                <a:tab pos="41751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2 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		1	2	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8559800" y="405447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232400" y="4276725"/>
            <a:ext cx="3363912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V="1">
            <a:off x="6761162" y="2046288"/>
            <a:ext cx="0" cy="276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764337" y="18288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6875462" y="2254250"/>
            <a:ext cx="1443038" cy="1965325"/>
          </a:xfrm>
          <a:custGeom>
            <a:avLst/>
            <a:gdLst>
              <a:gd name="T0" fmla="*/ 0 w 909"/>
              <a:gd name="T1" fmla="*/ 0 h 1238"/>
              <a:gd name="T2" fmla="*/ 160 w 909"/>
              <a:gd name="T3" fmla="*/ 1005 h 1238"/>
              <a:gd name="T4" fmla="*/ 909 w 909"/>
              <a:gd name="T5" fmla="*/ 1238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9" h="1238">
                <a:moveTo>
                  <a:pt x="0" y="0"/>
                </a:moveTo>
                <a:cubicBezTo>
                  <a:pt x="4" y="399"/>
                  <a:pt x="9" y="799"/>
                  <a:pt x="160" y="1005"/>
                </a:cubicBezTo>
                <a:cubicBezTo>
                  <a:pt x="311" y="1211"/>
                  <a:pt x="610" y="1224"/>
                  <a:pt x="909" y="1238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 flipH="1">
            <a:off x="5365750" y="2254250"/>
            <a:ext cx="1270000" cy="1965325"/>
          </a:xfrm>
          <a:custGeom>
            <a:avLst/>
            <a:gdLst>
              <a:gd name="T0" fmla="*/ 0 w 909"/>
              <a:gd name="T1" fmla="*/ 0 h 1238"/>
              <a:gd name="T2" fmla="*/ 160 w 909"/>
              <a:gd name="T3" fmla="*/ 1005 h 1238"/>
              <a:gd name="T4" fmla="*/ 909 w 909"/>
              <a:gd name="T5" fmla="*/ 1238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9" h="1238">
                <a:moveTo>
                  <a:pt x="0" y="0"/>
                </a:moveTo>
                <a:cubicBezTo>
                  <a:pt x="4" y="399"/>
                  <a:pt x="9" y="799"/>
                  <a:pt x="160" y="1005"/>
                </a:cubicBezTo>
                <a:cubicBezTo>
                  <a:pt x="311" y="1211"/>
                  <a:pt x="610" y="1224"/>
                  <a:pt x="909" y="1238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86168" y="2667000"/>
                <a:ext cx="1364989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68" y="2667000"/>
                <a:ext cx="1364989" cy="670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/>
              <p14:cNvContentPartPr/>
              <p14:nvPr/>
            </p14:nvContentPartPr>
            <p14:xfrm>
              <a:off x="3193895" y="5615739"/>
              <a:ext cx="24120" cy="115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188495" y="5610339"/>
                <a:ext cx="3276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60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2" grpId="0"/>
      <p:bldP spid="3" grpId="0"/>
      <p:bldP spid="20" grpId="0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7055435B-FDF6-42C5-983D-932ED7F39816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Properties of limits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Theorem 1 </a:t>
            </a:r>
            <a:r>
              <a:rPr lang="en-US" dirty="0" smtClean="0"/>
              <a:t>: Properties of Limit</a:t>
            </a:r>
            <a:endParaRPr lang="vi-VN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564"/>
          <a:stretch/>
        </p:blipFill>
        <p:spPr>
          <a:xfrm>
            <a:off x="-8192" y="2666998"/>
            <a:ext cx="9075992" cy="28194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9082C8B-99F3-4D2D-93D5-56DE7A5AF671}" type="slidenum">
              <a:rPr lang="en-US" smtClean="0"/>
              <a:pPr>
                <a:defRPr/>
              </a:pPr>
              <a:t>14</a:t>
            </a:fld>
            <a:r>
              <a:rPr lang="en-US" smtClean="0"/>
              <a:t>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0" y="1066800"/>
            <a:ext cx="763059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Theorem 2 : Properties of Limits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" y="838200"/>
            <a:ext cx="8534400" cy="5486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Font typeface="Wingdings" pitchFamily="2" charset="2"/>
              <a:buNone/>
              <a:tabLst>
                <a:tab pos="3890963" algn="l"/>
                <a:tab pos="5659438" algn="l"/>
              </a:tabLst>
            </a:pPr>
            <a:r>
              <a:rPr lang="en-US" sz="2400" dirty="0"/>
              <a:t>Suppose	and</a:t>
            </a:r>
          </a:p>
          <a:p>
            <a:pPr marL="457200" indent="-457200">
              <a:buFont typeface="Wingdings" pitchFamily="2" charset="2"/>
              <a:buNone/>
              <a:tabLst>
                <a:tab pos="3890963" algn="l"/>
                <a:tab pos="5659438" algn="l"/>
              </a:tabLst>
            </a:pPr>
            <a:r>
              <a:rPr lang="en-US" sz="2400" dirty="0"/>
              <a:t>	Then</a:t>
            </a:r>
            <a:r>
              <a:rPr lang="en-US" sz="2400" dirty="0" smtClean="0"/>
              <a:t>,</a:t>
            </a:r>
          </a:p>
          <a:p>
            <a:pPr marL="457200" indent="-457200">
              <a:buFont typeface="Wingdings" pitchFamily="2" charset="2"/>
              <a:buNone/>
              <a:tabLst>
                <a:tab pos="3890963" algn="l"/>
                <a:tab pos="5659438" algn="l"/>
              </a:tabLst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  <a:tabLst>
                <a:tab pos="3890963" algn="l"/>
                <a:tab pos="5659438" algn="l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 typeface="+mj-lt"/>
              <a:buAutoNum type="arabicPeriod"/>
              <a:tabLst>
                <a:tab pos="3890963" algn="l"/>
                <a:tab pos="5659438" algn="l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  <a:tabLst>
                <a:tab pos="3890963" algn="l"/>
                <a:tab pos="5659438" algn="l"/>
              </a:tabLst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  <a:tabLst>
                <a:tab pos="3890963" algn="l"/>
                <a:tab pos="5659438" algn="l"/>
              </a:tabLst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  <a:tabLst>
                <a:tab pos="3890963" algn="l"/>
                <a:tab pos="5659438" algn="l"/>
              </a:tabLst>
            </a:pPr>
            <a:r>
              <a:rPr lang="en-US" sz="2400" dirty="0" smtClean="0"/>
              <a:t> 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800" y="990600"/>
                <a:ext cx="19050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905000" cy="4927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990600"/>
                <a:ext cx="19050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990600"/>
                <a:ext cx="1905000" cy="4927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1909691"/>
                <a:ext cx="5334000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p>
                          </m:sSup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𝒂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09691"/>
                <a:ext cx="5334000" cy="6049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658" y="2808514"/>
                <a:ext cx="5334000" cy="49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𝒄𝒇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𝒄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𝒄𝑳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8" y="2808514"/>
                <a:ext cx="5334000" cy="4982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3540322"/>
                <a:ext cx="6063344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)±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±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40322"/>
                <a:ext cx="6063344" cy="4927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4231636"/>
                <a:ext cx="6063344" cy="57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31636"/>
                <a:ext cx="6063344" cy="5758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058" y="5104100"/>
                <a:ext cx="6063344" cy="91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𝑳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𝑴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𝒑𝒓𝒐𝒗𝒊𝒅𝒆𝒅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𝒕𝒉𝒂𝒕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8" y="5104100"/>
                <a:ext cx="6063344" cy="915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6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Theorem 1 and 2: Examples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800" dirty="0" smtClean="0"/>
              <a:t>Use theorem 1 to evaluate the following limits:</a:t>
            </a:r>
            <a:endParaRPr lang="vi-VN" sz="2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1386895"/>
                <a:ext cx="94500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86895"/>
                <a:ext cx="945002" cy="506870"/>
              </a:xfrm>
              <a:prstGeom prst="rect">
                <a:avLst/>
              </a:prstGeom>
              <a:blipFill rotWithShape="1">
                <a:blip r:embed="rId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88798" y="1371600"/>
                <a:ext cx="1314784" cy="519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98" y="1371600"/>
                <a:ext cx="1314784" cy="519116"/>
              </a:xfrm>
              <a:prstGeom prst="rect">
                <a:avLst/>
              </a:prstGeom>
              <a:blipFill rotWithShape="1">
                <a:blip r:embed="rId3"/>
                <a:stretch>
                  <a:fillRect t="-67059" r="-26852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3798" y="1382486"/>
                <a:ext cx="1664943" cy="506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98" y="1382486"/>
                <a:ext cx="1664943" cy="506036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4400" y="2906154"/>
                <a:ext cx="2019977" cy="57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06154"/>
                <a:ext cx="2019977" cy="5772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03198" y="2775858"/>
                <a:ext cx="1559145" cy="722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98" y="2775858"/>
                <a:ext cx="1559145" cy="7229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187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Theorem 1 and 2: Examples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800" dirty="0" smtClean="0"/>
              <a:t>Use theorem 1 to evaluate the following limits:</a:t>
            </a:r>
            <a:endParaRPr lang="vi-VN" sz="28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1189779"/>
                <a:ext cx="3257302" cy="639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𝟖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89779"/>
                <a:ext cx="3257302" cy="6390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7935" y="1905000"/>
                <a:ext cx="4776179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lim</m:t>
                                          </m:r>
                                        </m:e>
                                        <m:li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𝟒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𝟒𝟎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35" y="1905000"/>
                <a:ext cx="4776179" cy="651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4400" y="2819400"/>
                <a:ext cx="5599546" cy="506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5599546" cy="506036"/>
              </a:xfrm>
              <a:prstGeom prst="rect">
                <a:avLst/>
              </a:prstGeom>
              <a:blipFill rotWithShape="1"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4400" y="3581400"/>
                <a:ext cx="7658892" cy="57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lim>
                                  </m:limLow>
                                </m:fNam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𝟕</m:t>
                                      </m:r>
                                    </m:e>
                                  </m:rad>
                                </m:e>
                              </m:func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𝟐𝟏𝟔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658892" cy="5772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4611045"/>
                <a:ext cx="5294078" cy="94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611045"/>
                <a:ext cx="5294078" cy="9494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34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2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52578C6A-70AE-45D8-98F4-DB7F8BB24EF1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998113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Indeterminate form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62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Indeterminate form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/>
              <a:t>Consider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which </a:t>
            </a:r>
            <a:r>
              <a:rPr lang="en-US" sz="2400" dirty="0"/>
              <a:t>we evaluated earlier for the </a:t>
            </a:r>
            <a:r>
              <a:rPr lang="en-US" sz="2400" dirty="0" smtClean="0">
                <a:solidFill>
                  <a:srgbClr val="0000CC"/>
                </a:solidFill>
              </a:rPr>
              <a:t>train </a:t>
            </a:r>
            <a:r>
              <a:rPr lang="en-US" sz="2400" dirty="0">
                <a:solidFill>
                  <a:srgbClr val="0000CC"/>
                </a:solidFill>
              </a:rPr>
              <a:t>example</a:t>
            </a:r>
            <a:r>
              <a:rPr lang="en-US" sz="2400" dirty="0"/>
              <a:t> by looking at values for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near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400" dirty="0"/>
              <a:t>If we attempt to evaluate this expression by applying </a:t>
            </a:r>
            <a:r>
              <a:rPr lang="en-US" sz="2400" dirty="0" smtClean="0">
                <a:solidFill>
                  <a:srgbClr val="0000CC"/>
                </a:solidFill>
              </a:rPr>
              <a:t>Theorem 1- properties 5</a:t>
            </a:r>
            <a:r>
              <a:rPr lang="en-US" sz="2400" dirty="0" smtClean="0"/>
              <a:t>, </a:t>
            </a:r>
            <a:r>
              <a:rPr lang="en-US" sz="2400" dirty="0"/>
              <a:t>we </a:t>
            </a:r>
            <a:r>
              <a:rPr lang="en-US" sz="2400" dirty="0" smtClean="0"/>
              <a:t>get: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 this case we say that the limit of the </a:t>
            </a:r>
            <a:r>
              <a:rPr lang="en-US" sz="2400" dirty="0">
                <a:solidFill>
                  <a:srgbClr val="0000CC"/>
                </a:solidFill>
              </a:rPr>
              <a:t>quotient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)/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approaches 2</a:t>
            </a:r>
            <a:r>
              <a:rPr lang="en-US" sz="2400" dirty="0"/>
              <a:t> has the </a:t>
            </a:r>
            <a:r>
              <a:rPr lang="en-US" sz="2400" dirty="0">
                <a:solidFill>
                  <a:srgbClr val="0000CC"/>
                </a:solidFill>
              </a:rPr>
              <a:t>indeterminate form 0/0</a:t>
            </a:r>
            <a:r>
              <a:rPr lang="en-US" sz="2400" dirty="0"/>
              <a:t>.</a:t>
            </a:r>
          </a:p>
          <a:p>
            <a:r>
              <a:rPr lang="en-US" sz="2400" dirty="0"/>
              <a:t>This expression does </a:t>
            </a:r>
            <a:r>
              <a:rPr lang="en-US" sz="2400" i="1" u="sng" dirty="0">
                <a:solidFill>
                  <a:srgbClr val="0000CC"/>
                </a:solidFill>
              </a:rPr>
              <a:t>not</a:t>
            </a:r>
            <a:r>
              <a:rPr lang="en-US" sz="2400" dirty="0"/>
              <a:t> provide us with a </a:t>
            </a:r>
            <a:r>
              <a:rPr lang="en-US" sz="2400" dirty="0">
                <a:solidFill>
                  <a:srgbClr val="0000CC"/>
                </a:solidFill>
              </a:rPr>
              <a:t>solution</a:t>
            </a:r>
            <a:r>
              <a:rPr lang="en-US" sz="2400" dirty="0"/>
              <a:t> to our problem</a:t>
            </a:r>
            <a:r>
              <a:rPr lang="en-US" sz="2400" dirty="0" smtClean="0"/>
              <a:t>.</a:t>
            </a:r>
            <a:endParaRPr lang="vi-VN" sz="24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0" y="577639"/>
                <a:ext cx="1676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7639"/>
                <a:ext cx="1676400" cy="717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6800" y="3352800"/>
                <a:ext cx="5486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52800"/>
                <a:ext cx="5486400" cy="9494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0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  <a:endParaRPr lang="vi-VN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63E0F1F-D857-46F2-8689-7396F0EBFB28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09600" y="990600"/>
            <a:ext cx="5535620" cy="523875"/>
            <a:chOff x="240" y="1632"/>
            <a:chExt cx="3487" cy="330"/>
          </a:xfrm>
        </p:grpSpPr>
        <p:sp>
          <p:nvSpPr>
            <p:cNvPr id="4113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4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31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 smtClean="0"/>
                <a:t>Definition of Limit of a function</a:t>
              </a:r>
              <a:endParaRPr lang="en-US" sz="2800" dirty="0"/>
            </a:p>
          </p:txBody>
        </p:sp>
      </p:grpSp>
      <p:grpSp>
        <p:nvGrpSpPr>
          <p:cNvPr id="4101" name="Group 7"/>
          <p:cNvGrpSpPr>
            <a:grpSpLocks/>
          </p:cNvGrpSpPr>
          <p:nvPr/>
        </p:nvGrpSpPr>
        <p:grpSpPr bwMode="auto">
          <a:xfrm>
            <a:off x="609600" y="1752600"/>
            <a:ext cx="3795717" cy="523875"/>
            <a:chOff x="240" y="2304"/>
            <a:chExt cx="2391" cy="330"/>
          </a:xfrm>
        </p:grpSpPr>
        <p:sp>
          <p:nvSpPr>
            <p:cNvPr id="4111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12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0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 smtClean="0"/>
                <a:t>Properties of Limits</a:t>
              </a:r>
              <a:endParaRPr lang="en-US" sz="2800" dirty="0"/>
            </a:p>
          </p:txBody>
        </p:sp>
      </p:grpSp>
      <p:grpSp>
        <p:nvGrpSpPr>
          <p:cNvPr id="4102" name="Group 23"/>
          <p:cNvGrpSpPr>
            <a:grpSpLocks/>
          </p:cNvGrpSpPr>
          <p:nvPr/>
        </p:nvGrpSpPr>
        <p:grpSpPr bwMode="auto">
          <a:xfrm>
            <a:off x="609600" y="2514600"/>
            <a:ext cx="6815146" cy="523875"/>
            <a:chOff x="240" y="2304"/>
            <a:chExt cx="4293" cy="330"/>
          </a:xfrm>
        </p:grpSpPr>
        <p:sp>
          <p:nvSpPr>
            <p:cNvPr id="4109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10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9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 smtClean="0"/>
                <a:t>Indeterminate form and Limit at infinity</a:t>
              </a:r>
              <a:endParaRPr lang="en-US" sz="2800" dirty="0"/>
            </a:p>
          </p:txBody>
        </p:sp>
      </p:grpSp>
      <p:grpSp>
        <p:nvGrpSpPr>
          <p:cNvPr id="4103" name="Group 30"/>
          <p:cNvGrpSpPr>
            <a:grpSpLocks/>
          </p:cNvGrpSpPr>
          <p:nvPr/>
        </p:nvGrpSpPr>
        <p:grpSpPr bwMode="auto">
          <a:xfrm>
            <a:off x="609600" y="3276600"/>
            <a:ext cx="3417891" cy="523875"/>
            <a:chOff x="240" y="2304"/>
            <a:chExt cx="2153" cy="330"/>
          </a:xfrm>
        </p:grpSpPr>
        <p:sp>
          <p:nvSpPr>
            <p:cNvPr id="4107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18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 smtClean="0"/>
                <a:t>One-sided Limits</a:t>
              </a:r>
              <a:endParaRPr lang="en-US" sz="2800" dirty="0"/>
            </a:p>
          </p:txBody>
        </p:sp>
      </p:grpSp>
      <p:grpSp>
        <p:nvGrpSpPr>
          <p:cNvPr id="4104" name="Group 33"/>
          <p:cNvGrpSpPr>
            <a:grpSpLocks/>
          </p:cNvGrpSpPr>
          <p:nvPr/>
        </p:nvGrpSpPr>
        <p:grpSpPr bwMode="auto">
          <a:xfrm>
            <a:off x="609600" y="4114800"/>
            <a:ext cx="4376743" cy="523875"/>
            <a:chOff x="240" y="2304"/>
            <a:chExt cx="2757" cy="330"/>
          </a:xfrm>
        </p:grpSpPr>
        <p:sp>
          <p:nvSpPr>
            <p:cNvPr id="4105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4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 smtClean="0"/>
                <a:t>Continuity of a function</a:t>
              </a:r>
              <a:endParaRPr lang="en-US" sz="2800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Indeterminate form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Strategy for Evaluating Indeterminate </a:t>
            </a:r>
            <a:r>
              <a:rPr lang="en-US" sz="2800" dirty="0" smtClean="0"/>
              <a:t>Forms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Consider                      we </a:t>
            </a:r>
            <a:r>
              <a:rPr lang="en-US" sz="2400" dirty="0"/>
              <a:t>have an </a:t>
            </a:r>
            <a:r>
              <a:rPr lang="en-US" sz="2400" dirty="0">
                <a:solidFill>
                  <a:srgbClr val="0000CC"/>
                </a:solidFill>
              </a:rPr>
              <a:t>indeterminate form 0/0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Thus,</a:t>
            </a:r>
            <a:endParaRPr 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" y="1371600"/>
            <a:ext cx="8534400" cy="2133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Replace </a:t>
            </a:r>
            <a:r>
              <a:rPr lang="en-US" sz="2400" dirty="0"/>
              <a:t>the given function with an appropriate one that takes on the </a:t>
            </a:r>
            <a:r>
              <a:rPr lang="en-US" sz="2400" dirty="0">
                <a:solidFill>
                  <a:srgbClr val="0000CC"/>
                </a:solidFill>
              </a:rPr>
              <a:t>same values</a:t>
            </a:r>
            <a:r>
              <a:rPr lang="en-US" sz="2400" dirty="0"/>
              <a:t> as the original function </a:t>
            </a:r>
            <a:r>
              <a:rPr lang="en-US" sz="2400" dirty="0">
                <a:solidFill>
                  <a:srgbClr val="0000CC"/>
                </a:solidFill>
              </a:rPr>
              <a:t>everywhere except at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i="1" dirty="0">
                <a:solidFill>
                  <a:srgbClr val="0000CC"/>
                </a:solidFill>
              </a:rPr>
              <a:t> a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CC"/>
                </a:solidFill>
              </a:rPr>
              <a:t>Evaluate</a:t>
            </a:r>
            <a:r>
              <a:rPr lang="en-US" sz="2400" dirty="0" smtClean="0"/>
              <a:t> </a:t>
            </a:r>
            <a:r>
              <a:rPr lang="en-US" sz="2400" dirty="0"/>
              <a:t>the limit of this function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approaches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81200" y="3778039"/>
                <a:ext cx="1676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78039"/>
                <a:ext cx="1676400" cy="717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8200" y="4540039"/>
                <a:ext cx="67818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0039"/>
                <a:ext cx="6781800" cy="717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95400" y="5454439"/>
                <a:ext cx="3962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𝟏𝟔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54439"/>
                <a:ext cx="3962400" cy="7177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82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6" grpId="0" animBg="1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Indeterminate form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/>
              <a:t>Notice in the graphs below that </a:t>
            </a:r>
            <a:r>
              <a:rPr lang="en-US" sz="2400" dirty="0">
                <a:solidFill>
                  <a:srgbClr val="0000CC"/>
                </a:solidFill>
              </a:rPr>
              <a:t>the two functions yield the same graphs, except for the value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0" y="2177839"/>
                <a:ext cx="1676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77839"/>
                <a:ext cx="1676400" cy="717761"/>
              </a:xfrm>
              <a:prstGeom prst="rect">
                <a:avLst/>
              </a:prstGeom>
              <a:blipFill rotWithShape="1">
                <a:blip r:embed="rId2"/>
                <a:stretch>
                  <a:fillRect r="-1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5675" y="3336925"/>
            <a:ext cx="966788" cy="1716087"/>
          </a:xfrm>
          <a:prstGeom prst="rect">
            <a:avLst/>
          </a:prstGeom>
          <a:noFill/>
          <a:ln w="1524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06538" y="2711450"/>
            <a:ext cx="7366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20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16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12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8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017963" y="482917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90563" y="5051425"/>
            <a:ext cx="3363912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2230438" y="2627312"/>
            <a:ext cx="0" cy="2894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25675" y="2409825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885825" y="2914650"/>
            <a:ext cx="2774950" cy="246697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143477" y="3303587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96863" y="5068887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3 	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2 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		1	2	3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22938" y="2720975"/>
            <a:ext cx="7366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20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16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12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8</a:t>
            </a:r>
          </a:p>
          <a:p>
            <a:pPr algn="r">
              <a:lnSpc>
                <a:spcPct val="10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234363" y="483870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906963" y="5060950"/>
            <a:ext cx="3363912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 flipV="1">
            <a:off x="6446838" y="2636837"/>
            <a:ext cx="0" cy="2894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42075" y="241935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5102225" y="2924175"/>
            <a:ext cx="2774950" cy="246697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513263" y="5078412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3 	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2 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1		1	2	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34200" y="2419290"/>
                <a:ext cx="1676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419290"/>
                <a:ext cx="16764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64" r="-1963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20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Indeterminate form : Example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5257800"/>
              </a:xfrm>
            </p:spPr>
            <p:txBody>
              <a:bodyPr/>
              <a:lstStyle/>
              <a:p>
                <a:r>
                  <a:rPr lang="en-US" sz="2400" dirty="0" smtClean="0"/>
                  <a:t>Consider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>we have an </a:t>
                </a:r>
                <a:r>
                  <a:rPr lang="en-US" sz="2400" dirty="0">
                    <a:solidFill>
                      <a:srgbClr val="0000CC"/>
                    </a:solidFill>
                  </a:rPr>
                  <a:t>indeterminate form 0/0</a:t>
                </a:r>
                <a:r>
                  <a:rPr lang="en-US" sz="2400" dirty="0" smtClean="0"/>
                  <a:t>.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𝒉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we </a:t>
                </a:r>
                <a:r>
                  <a:rPr lang="en-US" sz="2400" dirty="0" smtClean="0"/>
                  <a:t>can rewrite: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Thus,</a:t>
                </a:r>
              </a:p>
              <a:p>
                <a:endParaRPr lang="vi-VN" sz="2400" dirty="0" smtClean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5257800"/>
              </a:xfrm>
              <a:blipFill rotWithShape="1">
                <a:blip r:embed="rId2"/>
                <a:stretch>
                  <a:fillRect l="-897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0" y="577639"/>
                <a:ext cx="1676400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7639"/>
                <a:ext cx="1676400" cy="754053"/>
              </a:xfrm>
              <a:prstGeom prst="rect">
                <a:avLst/>
              </a:prstGeom>
              <a:blipFill rotWithShape="1">
                <a:blip r:embed="rId3"/>
                <a:stretch>
                  <a:fillRect r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2554825"/>
                <a:ext cx="1676400" cy="79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554825"/>
                <a:ext cx="1676400" cy="797975"/>
              </a:xfrm>
              <a:prstGeom prst="rect">
                <a:avLst/>
              </a:prstGeom>
              <a:blipFill rotWithShape="1">
                <a:blip r:embed="rId4"/>
                <a:stretch>
                  <a:fillRect r="-2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4122747"/>
                <a:ext cx="5257800" cy="79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ra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2747"/>
                <a:ext cx="5257800" cy="797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8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52578C6A-70AE-45D8-98F4-DB7F8BB24EF1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998113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Limit at infinity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/>
              <a:t>There are occasions when we want to know whether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approaches a unique number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increases without bound</a:t>
            </a:r>
            <a:r>
              <a:rPr lang="en-US" sz="2400" dirty="0"/>
              <a:t>.</a:t>
            </a:r>
          </a:p>
          <a:p>
            <a:r>
              <a:rPr lang="en-US" sz="2400" dirty="0"/>
              <a:t>In the graph below,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increases without bound,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approaches the number 400</a:t>
            </a:r>
            <a:r>
              <a:rPr lang="en-US" sz="2400" dirty="0"/>
              <a:t>.</a:t>
            </a:r>
          </a:p>
          <a:p>
            <a:r>
              <a:rPr lang="en-US" sz="2400" dirty="0"/>
              <a:t>We call the line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400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>
                <a:solidFill>
                  <a:srgbClr val="0000CC"/>
                </a:solidFill>
              </a:rPr>
              <a:t>horizontal asymptote</a:t>
            </a:r>
            <a:r>
              <a:rPr lang="en-US" sz="2400" dirty="0"/>
              <a:t>.</a:t>
            </a:r>
          </a:p>
          <a:p>
            <a:r>
              <a:rPr lang="en-US" sz="2400" dirty="0"/>
              <a:t>In this case, we can say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that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we call this </a:t>
            </a:r>
            <a:r>
              <a:rPr lang="en-US" sz="2400" dirty="0">
                <a:solidFill>
                  <a:srgbClr val="0000CC"/>
                </a:solidFill>
              </a:rPr>
              <a:t>a </a:t>
            </a:r>
            <a:r>
              <a:rPr lang="en-US" sz="2400" dirty="0" smtClean="0">
                <a:solidFill>
                  <a:srgbClr val="0000CC"/>
                </a:solidFill>
              </a:rPr>
              <a:t>limit </a:t>
            </a:r>
            <a:br>
              <a:rPr lang="en-US" sz="2400" dirty="0" smtClean="0">
                <a:solidFill>
                  <a:srgbClr val="0000CC"/>
                </a:solidFill>
              </a:rPr>
            </a:br>
            <a:r>
              <a:rPr lang="en-US" sz="2400" dirty="0" smtClean="0">
                <a:solidFill>
                  <a:srgbClr val="0000CC"/>
                </a:solidFill>
              </a:rPr>
              <a:t>of </a:t>
            </a:r>
            <a:r>
              <a:rPr lang="en-US" sz="2400" dirty="0">
                <a:solidFill>
                  <a:srgbClr val="0000CC"/>
                </a:solidFill>
              </a:rPr>
              <a:t>a function at infinity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vi-VN" sz="24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17198" y="3684130"/>
                <a:ext cx="2035429" cy="492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𝟒𝟎𝟎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98" y="3684130"/>
                <a:ext cx="2035429" cy="4927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408487" y="3200400"/>
            <a:ext cx="736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400</a:t>
            </a: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300</a:t>
            </a: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200</a:t>
            </a: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100</a:t>
            </a: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endParaRPr lang="en-US" dirty="0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432800" y="51355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105400" y="5357813"/>
            <a:ext cx="3363912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5102225" y="2892425"/>
            <a:ext cx="9525" cy="2476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106987" y="2674938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4549775" y="5375275"/>
            <a:ext cx="36179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	10	20	30	40	50	60</a:t>
            </a: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5105400" y="3429000"/>
            <a:ext cx="3343275" cy="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5"/>
          <p:cNvSpPr>
            <a:spLocks/>
          </p:cNvSpPr>
          <p:nvPr/>
        </p:nvSpPr>
        <p:spPr bwMode="auto">
          <a:xfrm>
            <a:off x="5105400" y="3446463"/>
            <a:ext cx="3352800" cy="1831975"/>
          </a:xfrm>
          <a:custGeom>
            <a:avLst/>
            <a:gdLst>
              <a:gd name="T0" fmla="*/ 0 w 2157"/>
              <a:gd name="T1" fmla="*/ 1071 h 1071"/>
              <a:gd name="T2" fmla="*/ 506 w 2157"/>
              <a:gd name="T3" fmla="*/ 822 h 1071"/>
              <a:gd name="T4" fmla="*/ 992 w 2157"/>
              <a:gd name="T5" fmla="*/ 137 h 1071"/>
              <a:gd name="T6" fmla="*/ 2157 w 2157"/>
              <a:gd name="T7" fmla="*/ 2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7" h="1071">
                <a:moveTo>
                  <a:pt x="0" y="1071"/>
                </a:moveTo>
                <a:cubicBezTo>
                  <a:pt x="170" y="1024"/>
                  <a:pt x="341" y="978"/>
                  <a:pt x="506" y="822"/>
                </a:cubicBezTo>
                <a:cubicBezTo>
                  <a:pt x="671" y="666"/>
                  <a:pt x="717" y="274"/>
                  <a:pt x="992" y="137"/>
                </a:cubicBezTo>
                <a:cubicBezTo>
                  <a:pt x="1267" y="0"/>
                  <a:pt x="1712" y="1"/>
                  <a:pt x="2157" y="2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852059" y="3012436"/>
                <a:ext cx="758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59" y="3012436"/>
                <a:ext cx="75854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1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28" grpId="0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: Example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Consider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Determine what happens to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gets </a:t>
            </a:r>
            <a:r>
              <a:rPr lang="en-US" sz="2400" dirty="0">
                <a:solidFill>
                  <a:srgbClr val="0000CC"/>
                </a:solidFill>
              </a:rPr>
              <a:t>larger and larger</a:t>
            </a:r>
            <a:r>
              <a:rPr lang="en-US" sz="24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We can pick a </a:t>
            </a:r>
            <a:r>
              <a:rPr lang="en-US" sz="2400" dirty="0">
                <a:solidFill>
                  <a:srgbClr val="0000CC"/>
                </a:solidFill>
              </a:rPr>
              <a:t>sequence of values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substitute them in the function</a:t>
            </a:r>
            <a:r>
              <a:rPr lang="en-US" sz="2400" dirty="0"/>
              <a:t> to obtain the following values:</a:t>
            </a:r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gets </a:t>
            </a:r>
            <a:r>
              <a:rPr lang="en-US" sz="2400" dirty="0">
                <a:solidFill>
                  <a:srgbClr val="0000CC"/>
                </a:solidFill>
              </a:rPr>
              <a:t>larger and larger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gets </a:t>
            </a:r>
            <a:r>
              <a:rPr lang="en-US" sz="2400" dirty="0">
                <a:solidFill>
                  <a:srgbClr val="0000CC"/>
                </a:solidFill>
              </a:rPr>
              <a:t>closer and closer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Thus,</a:t>
            </a:r>
          </a:p>
          <a:p>
            <a:endParaRPr lang="vi-VN" sz="24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0" y="577639"/>
                <a:ext cx="1676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7639"/>
                <a:ext cx="1676400" cy="717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374225"/>
                <a:ext cx="5257800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74225"/>
                <a:ext cx="5257800" cy="7229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98210"/>
              </p:ext>
            </p:extLst>
          </p:nvPr>
        </p:nvGraphicFramePr>
        <p:xfrm>
          <a:off x="1851025" y="3322320"/>
          <a:ext cx="5741988" cy="792480"/>
        </p:xfrm>
        <a:graphic>
          <a:graphicData uri="http://schemas.openxmlformats.org/drawingml/2006/table">
            <a:tbl>
              <a:tblPr/>
              <a:tblGrid>
                <a:gridCol w="682625"/>
                <a:gridCol w="457200"/>
                <a:gridCol w="690563"/>
                <a:gridCol w="803275"/>
                <a:gridCol w="792162"/>
                <a:gridCol w="1036638"/>
                <a:gridCol w="1279525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1.9998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1.999998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1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infinity: Definition (An informal view)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09349" y="990600"/>
            <a:ext cx="8399462" cy="5105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the </a:t>
            </a:r>
            <a:r>
              <a:rPr lang="en-US" sz="2400" dirty="0">
                <a:solidFill>
                  <a:srgbClr val="0000CC"/>
                </a:solidFill>
              </a:rPr>
              <a:t>limit </a:t>
            </a:r>
            <a:r>
              <a:rPr lang="en-US" sz="2400" i="1" dirty="0">
                <a:solidFill>
                  <a:srgbClr val="0000CC"/>
                </a:solidFill>
              </a:rPr>
              <a:t>L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increases without bound</a:t>
            </a:r>
            <a:r>
              <a:rPr lang="en-US" sz="2400" dirty="0"/>
              <a:t> (as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approaches infinity</a:t>
            </a:r>
            <a:r>
              <a:rPr lang="en-US" sz="2400" dirty="0"/>
              <a:t>), </a:t>
            </a:r>
            <a:r>
              <a:rPr lang="en-US" sz="2400" dirty="0" smtClean="0"/>
              <a:t>written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can be made arbitrarily </a:t>
            </a:r>
            <a:r>
              <a:rPr lang="en-US" sz="2400" dirty="0">
                <a:solidFill>
                  <a:srgbClr val="0000CC"/>
                </a:solidFill>
              </a:rPr>
              <a:t>close to </a:t>
            </a:r>
            <a:r>
              <a:rPr lang="en-US" sz="2400" i="1" dirty="0">
                <a:solidFill>
                  <a:srgbClr val="0000CC"/>
                </a:solidFill>
              </a:rPr>
              <a:t>L</a:t>
            </a:r>
            <a:r>
              <a:rPr lang="en-US" sz="2400" dirty="0"/>
              <a:t> by taking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large </a:t>
            </a:r>
            <a:r>
              <a:rPr lang="en-US" sz="2400" dirty="0" smtClean="0"/>
              <a:t>enough.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Similarly</a:t>
            </a:r>
            <a:r>
              <a:rPr lang="en-US" sz="2400" dirty="0"/>
              <a:t>, 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the </a:t>
            </a:r>
            <a:r>
              <a:rPr lang="en-US" sz="2400" dirty="0">
                <a:solidFill>
                  <a:srgbClr val="0000CC"/>
                </a:solidFill>
              </a:rPr>
              <a:t>limit </a:t>
            </a:r>
            <a:r>
              <a:rPr lang="en-US" sz="2400" i="1" dirty="0">
                <a:solidFill>
                  <a:srgbClr val="0000CC"/>
                </a:solidFill>
              </a:rPr>
              <a:t>M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decreases without bound</a:t>
            </a:r>
            <a:r>
              <a:rPr lang="en-US" sz="2400" dirty="0"/>
              <a:t> (as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approaches negative infinity</a:t>
            </a:r>
            <a:r>
              <a:rPr lang="en-US" sz="2400" dirty="0"/>
              <a:t>), </a:t>
            </a:r>
            <a:r>
              <a:rPr lang="en-US" sz="2400" dirty="0" smtClean="0"/>
              <a:t>written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can be made arbitrarily </a:t>
            </a:r>
            <a:r>
              <a:rPr lang="en-US" sz="2400" dirty="0">
                <a:solidFill>
                  <a:srgbClr val="0000CC"/>
                </a:solidFill>
              </a:rPr>
              <a:t>close to </a:t>
            </a:r>
            <a:r>
              <a:rPr lang="en-US" sz="2400" i="1" dirty="0">
                <a:solidFill>
                  <a:srgbClr val="0000CC"/>
                </a:solidFill>
              </a:rPr>
              <a:t>M</a:t>
            </a:r>
            <a:r>
              <a:rPr lang="en-US" sz="2400" dirty="0"/>
              <a:t> by taking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large enough in absolute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981200"/>
                <a:ext cx="80772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077200" cy="4927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4572000"/>
                <a:ext cx="80772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0"/>
                <a:ext cx="8077200" cy="4927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20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: Example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Consider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Evaluate                      and   </a:t>
            </a:r>
            <a:endParaRPr lang="en-US" sz="2800" dirty="0" smtClean="0"/>
          </a:p>
          <a:p>
            <a:endParaRPr lang="en-US" sz="2400" u="sng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The graph of f(x) shows that</a:t>
            </a: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1447800"/>
                <a:ext cx="16764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47800"/>
                <a:ext cx="1676400" cy="4927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1000" y="1444892"/>
                <a:ext cx="16764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444892"/>
                <a:ext cx="1676400" cy="4927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" y="3276600"/>
                <a:ext cx="16764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76600"/>
                <a:ext cx="1676400" cy="4927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9856" y="3886200"/>
                <a:ext cx="22860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3886200"/>
                <a:ext cx="2286000" cy="4927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4598987" y="4725987"/>
            <a:ext cx="1635125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905500" y="3467100"/>
            <a:ext cx="7508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35000"/>
              </a:lnSpc>
              <a:spcBef>
                <a:spcPct val="50000"/>
              </a:spcBef>
            </a:pPr>
            <a:endParaRPr lang="en-US" sz="1900" b="1" dirty="0">
              <a:solidFill>
                <a:srgbClr val="0000CC"/>
              </a:solidFill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1 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899400" y="4008437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567237" y="4225925"/>
            <a:ext cx="3363913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6240462" y="2847975"/>
            <a:ext cx="9525" cy="2476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245225" y="26670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314825" y="4262437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3 		 				3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243637" y="3709987"/>
            <a:ext cx="1616075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81800" y="3200400"/>
                <a:ext cx="111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00400"/>
                <a:ext cx="111760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57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11" grpId="0"/>
      <p:bldP spid="12" grpId="0"/>
      <p:bldP spid="13" grpId="0"/>
      <p:bldP spid="14" grpId="0"/>
      <p:bldP spid="15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: Example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Consider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Evaluate                      and   </a:t>
            </a:r>
            <a:endParaRPr lang="en-US" sz="2800" dirty="0" smtClean="0"/>
          </a:p>
          <a:p>
            <a:endParaRPr lang="en-US" sz="2400" u="sng" dirty="0" smtClean="0"/>
          </a:p>
          <a:p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The graph of f(x) shows that</a:t>
            </a: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2628900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2628900" cy="6950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1447800"/>
                <a:ext cx="16764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447800"/>
                <a:ext cx="1676400" cy="4927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1000" y="1444892"/>
                <a:ext cx="16764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444892"/>
                <a:ext cx="1676400" cy="4927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" y="3276600"/>
                <a:ext cx="16764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76600"/>
                <a:ext cx="1676400" cy="4927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" y="3886200"/>
                <a:ext cx="22860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86200"/>
                <a:ext cx="2286000" cy="4927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899400" y="493712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4567237" y="5154613"/>
            <a:ext cx="3363913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6230937" y="2933700"/>
            <a:ext cx="9525" cy="2649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6245225" y="27432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314825" y="5191125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431925" algn="r"/>
                <a:tab pos="1828800" algn="ctr"/>
                <a:tab pos="222567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3 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2 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1 		1	2	3</a:t>
            </a:r>
          </a:p>
        </p:txBody>
      </p:sp>
      <p:sp>
        <p:nvSpPr>
          <p:cNvPr id="31" name="Freeform 18"/>
          <p:cNvSpPr>
            <a:spLocks/>
          </p:cNvSpPr>
          <p:nvPr/>
        </p:nvSpPr>
        <p:spPr bwMode="auto">
          <a:xfrm>
            <a:off x="6386512" y="3124200"/>
            <a:ext cx="1549400" cy="1992313"/>
          </a:xfrm>
          <a:custGeom>
            <a:avLst/>
            <a:gdLst>
              <a:gd name="T0" fmla="*/ 0 w 944"/>
              <a:gd name="T1" fmla="*/ 0 h 1255"/>
              <a:gd name="T2" fmla="*/ 157 w 944"/>
              <a:gd name="T3" fmla="*/ 1040 h 1255"/>
              <a:gd name="T4" fmla="*/ 944 w 944"/>
              <a:gd name="T5" fmla="*/ 1255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4" h="1255">
                <a:moveTo>
                  <a:pt x="0" y="0"/>
                </a:moveTo>
                <a:cubicBezTo>
                  <a:pt x="0" y="415"/>
                  <a:pt x="0" y="831"/>
                  <a:pt x="157" y="1040"/>
                </a:cubicBezTo>
                <a:cubicBezTo>
                  <a:pt x="314" y="1249"/>
                  <a:pt x="629" y="1252"/>
                  <a:pt x="944" y="1255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9"/>
          <p:cNvSpPr>
            <a:spLocks/>
          </p:cNvSpPr>
          <p:nvPr/>
        </p:nvSpPr>
        <p:spPr bwMode="auto">
          <a:xfrm flipH="1">
            <a:off x="4562475" y="3125788"/>
            <a:ext cx="1528762" cy="1992312"/>
          </a:xfrm>
          <a:custGeom>
            <a:avLst/>
            <a:gdLst>
              <a:gd name="T0" fmla="*/ 0 w 944"/>
              <a:gd name="T1" fmla="*/ 0 h 1255"/>
              <a:gd name="T2" fmla="*/ 157 w 944"/>
              <a:gd name="T3" fmla="*/ 1040 h 1255"/>
              <a:gd name="T4" fmla="*/ 944 w 944"/>
              <a:gd name="T5" fmla="*/ 1255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4" h="1255">
                <a:moveTo>
                  <a:pt x="0" y="0"/>
                </a:moveTo>
                <a:cubicBezTo>
                  <a:pt x="0" y="415"/>
                  <a:pt x="0" y="831"/>
                  <a:pt x="157" y="1040"/>
                </a:cubicBezTo>
                <a:cubicBezTo>
                  <a:pt x="314" y="1249"/>
                  <a:pt x="629" y="1252"/>
                  <a:pt x="944" y="1255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91200" y="3421833"/>
                <a:ext cx="2628900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421833"/>
                <a:ext cx="2628900" cy="69506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69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11" grpId="0"/>
      <p:bldP spid="12" grpId="0"/>
      <p:bldP spid="13" grpId="0"/>
      <p:bldP spid="1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properties – </a:t>
            </a:r>
            <a:r>
              <a:rPr lang="en-US" smtClean="0"/>
              <a:t>Theorem 3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409349" y="990600"/>
                <a:ext cx="8399462" cy="3124200"/>
              </a:xfrm>
              <a:prstGeom prst="roundRect">
                <a:avLst>
                  <a:gd name="adj" fmla="val 8421"/>
                </a:avLst>
              </a:prstGeom>
              <a:noFill/>
              <a:ln w="31750" algn="ctr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All properties of limits listed </a:t>
                </a:r>
                <a:r>
                  <a:rPr lang="en-US" sz="2400" dirty="0"/>
                  <a:t>in Theorem 1 are valid when a is replaced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>
                    <a:sym typeface="Symbol" pitchFamily="18" charset="2"/>
                  </a:rPr>
                  <a:t>In addition, we have the following </a:t>
                </a:r>
                <a:r>
                  <a:rPr lang="en-US" sz="2400" dirty="0">
                    <a:solidFill>
                      <a:srgbClr val="0000CC"/>
                    </a:solidFill>
                    <a:sym typeface="Symbol" pitchFamily="18" charset="2"/>
                  </a:rPr>
                  <a:t>properties for limits to infinity</a:t>
                </a:r>
                <a:r>
                  <a:rPr lang="en-US" sz="2400" dirty="0" smtClean="0">
                    <a:sym typeface="Symbol" pitchFamily="18" charset="2"/>
                  </a:rPr>
                  <a:t>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349" y="990600"/>
                <a:ext cx="8399462" cy="3124200"/>
              </a:xfrm>
              <a:prstGeom prst="roundRect">
                <a:avLst>
                  <a:gd name="adj" fmla="val 8421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31750" algn="ctr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121068"/>
                <a:ext cx="80772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𝑭𝒐𝒓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𝒂𝒍𝒍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𝒂𝒏𝒅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𝒑𝒓𝒐𝒗𝒊𝒅𝒆𝒅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𝒕𝒉𝒂𝒕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𝒊𝒔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𝒅𝒆𝒇𝒊𝒏𝒆𝒅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21068"/>
                <a:ext cx="8077200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09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9E08D5DD-B008-478A-BF9A-B0C3B416EFA4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998113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LIMITS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: Example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Evaluate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limits</a:t>
            </a:r>
            <a:r>
              <a:rPr lang="en-US" sz="2400" dirty="0"/>
              <a:t> of both the </a:t>
            </a:r>
            <a:r>
              <a:rPr lang="en-US" sz="2400" dirty="0">
                <a:solidFill>
                  <a:srgbClr val="0000CC"/>
                </a:solidFill>
              </a:rPr>
              <a:t>numerator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denominator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do not exist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approaches infinity, so </a:t>
            </a:r>
            <a:r>
              <a:rPr lang="en-US" sz="2400" dirty="0">
                <a:solidFill>
                  <a:srgbClr val="0000CC"/>
                </a:solidFill>
              </a:rPr>
              <a:t>property 5</a:t>
            </a:r>
            <a:r>
              <a:rPr lang="en-US" sz="2400" dirty="0"/>
              <a:t> is </a:t>
            </a:r>
            <a:r>
              <a:rPr lang="en-US" sz="2400" i="1" u="sng" dirty="0">
                <a:solidFill>
                  <a:srgbClr val="0000CC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dirty="0" smtClean="0"/>
              <a:t>applicable.</a:t>
            </a:r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find the solution instead by </a:t>
            </a:r>
            <a:r>
              <a:rPr lang="en-US" sz="2400" dirty="0">
                <a:solidFill>
                  <a:srgbClr val="0000CC"/>
                </a:solidFill>
              </a:rPr>
              <a:t>dividing numerator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denominator by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3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730039"/>
                <a:ext cx="1676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730039"/>
                <a:ext cx="1676400" cy="717761"/>
              </a:xfrm>
              <a:prstGeom prst="rect">
                <a:avLst/>
              </a:prstGeom>
              <a:blipFill rotWithShape="1">
                <a:blip r:embed="rId2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3657600"/>
                <a:ext cx="8458200" cy="11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</m:den>
                                  </m:f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𝟑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𝟑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den>
                                  </m:f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den>
                                  </m:f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57600"/>
                <a:ext cx="8458200" cy="11721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11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1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: Example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Evaluate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limits</a:t>
            </a:r>
            <a:r>
              <a:rPr lang="en-US" sz="2400" dirty="0"/>
              <a:t> of both the </a:t>
            </a:r>
            <a:r>
              <a:rPr lang="en-US" sz="2400" dirty="0">
                <a:solidFill>
                  <a:srgbClr val="0000CC"/>
                </a:solidFill>
              </a:rPr>
              <a:t>numerator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denominator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do not exist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approaches infinity, so </a:t>
            </a:r>
            <a:r>
              <a:rPr lang="en-US" sz="2400" dirty="0">
                <a:solidFill>
                  <a:srgbClr val="0000CC"/>
                </a:solidFill>
              </a:rPr>
              <a:t>property 5</a:t>
            </a:r>
            <a:r>
              <a:rPr lang="en-US" sz="2400" dirty="0"/>
              <a:t> is </a:t>
            </a:r>
            <a:r>
              <a:rPr lang="en-US" sz="2400" i="1" u="sng" dirty="0">
                <a:solidFill>
                  <a:srgbClr val="0000CC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dirty="0" smtClean="0"/>
              <a:t>applicable.</a:t>
            </a:r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find the solution instead by </a:t>
            </a:r>
            <a:r>
              <a:rPr lang="en-US" sz="2400" dirty="0">
                <a:solidFill>
                  <a:srgbClr val="0000CC"/>
                </a:solidFill>
              </a:rPr>
              <a:t>dividing numerator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denominator by 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baseline="3000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730039"/>
                <a:ext cx="16764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730039"/>
                <a:ext cx="1676400" cy="717761"/>
              </a:xfrm>
              <a:prstGeom prst="rect">
                <a:avLst/>
              </a:prstGeom>
              <a:blipFill rotWithShape="1">
                <a:blip r:embed="rId2"/>
                <a:stretch>
                  <a:fillRect r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3657600"/>
                <a:ext cx="8839200" cy="119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𝟖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𝟓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𝟖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𝟓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den>
                                  </m:f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den>
                                  </m:f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57600"/>
                <a:ext cx="8839200" cy="11914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2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1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at infinity : Example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Evaluate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limits</a:t>
            </a:r>
            <a:r>
              <a:rPr lang="en-US" sz="2400" dirty="0"/>
              <a:t> of both the </a:t>
            </a:r>
            <a:r>
              <a:rPr lang="en-US" sz="2400" dirty="0">
                <a:solidFill>
                  <a:srgbClr val="0000CC"/>
                </a:solidFill>
              </a:rPr>
              <a:t>numerator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denominator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do not exist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approaches infinity, so </a:t>
            </a:r>
            <a:r>
              <a:rPr lang="en-US" sz="2400" dirty="0">
                <a:solidFill>
                  <a:srgbClr val="0000CC"/>
                </a:solidFill>
              </a:rPr>
              <a:t>property 5</a:t>
            </a:r>
            <a:r>
              <a:rPr lang="en-US" sz="2400" dirty="0"/>
              <a:t> is </a:t>
            </a:r>
            <a:r>
              <a:rPr lang="en-US" sz="2400" i="1" u="sng" dirty="0">
                <a:solidFill>
                  <a:srgbClr val="0000CC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dirty="0" smtClean="0"/>
              <a:t>applicable.</a:t>
            </a:r>
          </a:p>
          <a:p>
            <a:pPr marL="0" indent="0">
              <a:buNone/>
            </a:pPr>
            <a:r>
              <a:rPr lang="en-US" sz="2400" dirty="0" smtClean="0"/>
              <a:t>But </a:t>
            </a:r>
            <a:r>
              <a:rPr lang="en-US" sz="2400" dirty="0">
                <a:solidFill>
                  <a:srgbClr val="0000CC"/>
                </a:solidFill>
              </a:rPr>
              <a:t>dividing numerator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denominator by 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baseline="30000" dirty="0" smtClean="0">
                <a:solidFill>
                  <a:srgbClr val="0000CC"/>
                </a:solidFill>
              </a:rPr>
              <a:t>2</a:t>
            </a:r>
            <a:r>
              <a:rPr lang="en-US" sz="2400" dirty="0" smtClean="0"/>
              <a:t> does not help in this case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other words, </a:t>
            </a:r>
            <a:r>
              <a:rPr lang="en-US" sz="2400" dirty="0">
                <a:solidFill>
                  <a:srgbClr val="0000CC"/>
                </a:solidFill>
              </a:rPr>
              <a:t>the limit does not exist</a:t>
            </a:r>
            <a:r>
              <a:rPr lang="en-US" sz="2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We indicate this by writing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730039"/>
                <a:ext cx="2743200" cy="74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730039"/>
                <a:ext cx="2743200" cy="7423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3657600"/>
                <a:ext cx="8458200" cy="1198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57600"/>
                <a:ext cx="8458200" cy="11986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5638800"/>
                <a:ext cx="2743200" cy="742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638800"/>
                <a:ext cx="2743200" cy="742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2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1" grpId="0"/>
      <p:bldP spid="2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12B39C6-98B0-493A-B329-CB84C7CF5DB4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998113"/>
            <a:ext cx="914400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One-sided limit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Consider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graph of f(x) shows that 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does </a:t>
            </a:r>
            <a:r>
              <a:rPr lang="en-US" sz="2400" i="1" dirty="0">
                <a:solidFill>
                  <a:srgbClr val="0000CC"/>
                </a:solidFill>
              </a:rPr>
              <a:t>not</a:t>
            </a:r>
            <a:r>
              <a:rPr lang="en-US" sz="2400" dirty="0">
                <a:solidFill>
                  <a:srgbClr val="0000CC"/>
                </a:solidFill>
              </a:rPr>
              <a:t> have a limit</a:t>
            </a:r>
            <a:r>
              <a:rPr lang="en-US" sz="2400" dirty="0"/>
              <a:t> as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approaches zero</a:t>
            </a:r>
            <a:r>
              <a:rPr lang="en-US" sz="2400" dirty="0"/>
              <a:t>, because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approaching </a:t>
            </a:r>
            <a:r>
              <a:rPr lang="en-US" sz="2400" dirty="0"/>
              <a:t>from each side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results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0000CC"/>
                </a:solidFill>
              </a:rPr>
              <a:t>different values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blipFill rotWithShape="1">
                <a:blip r:embed="rId2"/>
                <a:stretch>
                  <a:fillRect r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5437188" y="3776663"/>
            <a:ext cx="1219200" cy="11366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324600" y="2486025"/>
            <a:ext cx="750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35000"/>
              </a:lnSpc>
              <a:spcBef>
                <a:spcPct val="50000"/>
              </a:spcBef>
            </a:pPr>
            <a:endParaRPr lang="en-US" sz="1900" b="1" dirty="0">
              <a:solidFill>
                <a:srgbClr val="0000CC"/>
              </a:solidFill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1 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318500" y="30273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986338" y="3244850"/>
            <a:ext cx="3363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 flipV="1">
            <a:off x="6657975" y="1377950"/>
            <a:ext cx="1588" cy="3575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654800" y="12192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733925" y="3281363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		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 		1		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6662738" y="1579563"/>
            <a:ext cx="1270000" cy="11493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75488" y="1981200"/>
                <a:ext cx="111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8" y="1981200"/>
                <a:ext cx="1117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04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25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Consider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If we </a:t>
            </a:r>
            <a:r>
              <a:rPr lang="en-US" sz="2400" dirty="0">
                <a:solidFill>
                  <a:srgbClr val="0000CC"/>
                </a:solidFill>
              </a:rPr>
              <a:t>restrict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to be </a:t>
            </a:r>
            <a:r>
              <a:rPr lang="en-US" sz="2400" i="1" dirty="0">
                <a:solidFill>
                  <a:srgbClr val="0000CC"/>
                </a:solidFill>
              </a:rPr>
              <a:t>greater</a:t>
            </a:r>
            <a:r>
              <a:rPr lang="en-US" sz="2400" dirty="0">
                <a:solidFill>
                  <a:srgbClr val="0000CC"/>
                </a:solidFill>
              </a:rPr>
              <a:t> than zero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to the right of zero), we see that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approaches 1</a:t>
            </a:r>
            <a:r>
              <a:rPr lang="en-US" sz="2400" dirty="0"/>
              <a:t> as close to as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please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approaches </a:t>
            </a:r>
            <a:r>
              <a:rPr lang="en-US" sz="2400" dirty="0" smtClean="0">
                <a:solidFill>
                  <a:srgbClr val="0000CC"/>
                </a:solidFill>
              </a:rPr>
              <a:t>0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this case we say that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CC"/>
                </a:solidFill>
              </a:rPr>
              <a:t>right-hand </a:t>
            </a:r>
            <a:r>
              <a:rPr lang="en-US" sz="2400" dirty="0">
                <a:solidFill>
                  <a:srgbClr val="0000CC"/>
                </a:solidFill>
              </a:rPr>
              <a:t>limit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approaches 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, written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blipFill rotWithShape="1">
                <a:blip r:embed="rId2"/>
                <a:stretch>
                  <a:fillRect r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5437188" y="3776663"/>
            <a:ext cx="1219200" cy="11366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324600" y="2486025"/>
            <a:ext cx="750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35000"/>
              </a:lnSpc>
              <a:spcBef>
                <a:spcPct val="50000"/>
              </a:spcBef>
            </a:pPr>
            <a:endParaRPr lang="en-US" sz="1900" b="1" dirty="0">
              <a:solidFill>
                <a:srgbClr val="0000CC"/>
              </a:solidFill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1 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318500" y="30273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986338" y="3244850"/>
            <a:ext cx="3363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 flipV="1">
            <a:off x="6657975" y="1377950"/>
            <a:ext cx="1588" cy="3575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654800" y="12192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733925" y="3281363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		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 		1		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6662738" y="1579563"/>
            <a:ext cx="1270000" cy="11493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75488" y="1981200"/>
                <a:ext cx="111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8" y="1981200"/>
                <a:ext cx="1117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76400" y="5181600"/>
                <a:ext cx="16764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81600"/>
                <a:ext cx="1676400" cy="501163"/>
              </a:xfrm>
              <a:prstGeom prst="rect">
                <a:avLst/>
              </a:prstGeom>
              <a:blipFill rotWithShape="1">
                <a:blip r:embed="rId4"/>
                <a:stretch>
                  <a:fillRect r="-1455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36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25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</a:t>
            </a:r>
            <a:endParaRPr lang="vi-VN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/>
          <a:lstStyle/>
          <a:p>
            <a:r>
              <a:rPr lang="en-US" sz="2400" dirty="0" smtClean="0"/>
              <a:t>Consider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If we </a:t>
            </a:r>
            <a:r>
              <a:rPr lang="en-US" sz="2400" dirty="0">
                <a:solidFill>
                  <a:srgbClr val="0000CC"/>
                </a:solidFill>
              </a:rPr>
              <a:t>restrict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to be </a:t>
            </a:r>
            <a:r>
              <a:rPr lang="en-US" sz="2400" i="1" dirty="0" smtClean="0">
                <a:solidFill>
                  <a:srgbClr val="0000CC"/>
                </a:solidFill>
              </a:rPr>
              <a:t>less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than zero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to the </a:t>
            </a:r>
            <a:r>
              <a:rPr lang="en-US" sz="2400" dirty="0" smtClean="0"/>
              <a:t>left </a:t>
            </a:r>
            <a:r>
              <a:rPr lang="en-US" sz="2400" dirty="0"/>
              <a:t>of zero), we see that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f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approaches </a:t>
            </a:r>
            <a:r>
              <a:rPr lang="en-US" sz="2400" dirty="0" smtClean="0">
                <a:solidFill>
                  <a:srgbClr val="0000CC"/>
                </a:solidFill>
              </a:rPr>
              <a:t>-1</a:t>
            </a:r>
            <a:r>
              <a:rPr lang="en-US" sz="2400" dirty="0" smtClean="0"/>
              <a:t> </a:t>
            </a:r>
            <a:r>
              <a:rPr lang="en-US" sz="2400" dirty="0"/>
              <a:t>as close to as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please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approaches </a:t>
            </a:r>
            <a:r>
              <a:rPr lang="en-US" sz="2400" dirty="0" smtClean="0">
                <a:solidFill>
                  <a:srgbClr val="0000CC"/>
                </a:solidFill>
              </a:rPr>
              <a:t>0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this case we say that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CC"/>
                </a:solidFill>
              </a:rPr>
              <a:t>left-hand </a:t>
            </a:r>
            <a:r>
              <a:rPr lang="en-US" sz="2400" dirty="0">
                <a:solidFill>
                  <a:srgbClr val="0000CC"/>
                </a:solidFill>
              </a:rPr>
              <a:t>limit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00CC"/>
                </a:solidFill>
              </a:rPr>
              <a:t>x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approaches 0</a:t>
            </a:r>
            <a:r>
              <a:rPr lang="en-US" sz="2400" dirty="0"/>
              <a:t> is </a:t>
            </a: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0000CC"/>
                </a:solidFill>
              </a:rPr>
              <a:t>1</a:t>
            </a:r>
            <a:r>
              <a:rPr lang="en-US" sz="2400" dirty="0"/>
              <a:t>, written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>
              <a:lnSpc>
                <a:spcPct val="190000"/>
              </a:lnSpc>
            </a:pP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2628900" cy="683329"/>
              </a:xfrm>
              <a:prstGeom prst="rect">
                <a:avLst/>
              </a:prstGeom>
              <a:blipFill rotWithShape="1">
                <a:blip r:embed="rId2"/>
                <a:stretch>
                  <a:fillRect r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5437188" y="3776663"/>
            <a:ext cx="1219200" cy="11366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324600" y="2486025"/>
            <a:ext cx="750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35000"/>
              </a:lnSpc>
              <a:spcBef>
                <a:spcPct val="50000"/>
              </a:spcBef>
            </a:pPr>
            <a:endParaRPr lang="en-US" sz="1900" b="1" dirty="0">
              <a:solidFill>
                <a:srgbClr val="0000CC"/>
              </a:solidFill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1 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318500" y="30273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986338" y="3244850"/>
            <a:ext cx="3363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 flipV="1">
            <a:off x="6657975" y="1377950"/>
            <a:ext cx="1588" cy="3575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654800" y="12192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733925" y="3281363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914400" algn="r"/>
                <a:tab pos="1260475" algn="r"/>
                <a:tab pos="1828800" algn="ctr"/>
                <a:tab pos="2397125" algn="l"/>
                <a:tab pos="2743200" algn="l"/>
                <a:tab pos="32607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		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 		1		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V="1">
            <a:off x="6662738" y="1579563"/>
            <a:ext cx="1270000" cy="114935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75488" y="1981200"/>
                <a:ext cx="1117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8" y="1981200"/>
                <a:ext cx="1117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76400" y="5181600"/>
                <a:ext cx="16764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81600"/>
                <a:ext cx="1676400" cy="501163"/>
              </a:xfrm>
              <a:prstGeom prst="rect">
                <a:avLst/>
              </a:prstGeom>
              <a:blipFill rotWithShape="1">
                <a:blip r:embed="rId4"/>
                <a:stretch>
                  <a:fillRect r="-12727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7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25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Limits: Definition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09349" y="762000"/>
            <a:ext cx="8399462" cy="5410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the </a:t>
            </a:r>
            <a:r>
              <a:rPr lang="en-US" sz="2400" dirty="0" smtClean="0">
                <a:solidFill>
                  <a:srgbClr val="0000CC"/>
                </a:solidFill>
              </a:rPr>
              <a:t>right-hand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limit </a:t>
            </a:r>
            <a:r>
              <a:rPr lang="en-US" sz="2400" i="1" dirty="0">
                <a:solidFill>
                  <a:srgbClr val="0000CC"/>
                </a:solidFill>
              </a:rPr>
              <a:t>L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approaches from the right</a:t>
            </a:r>
            <a:r>
              <a:rPr lang="en-US" sz="2400" dirty="0" smtClean="0"/>
              <a:t>, written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the values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can be made </a:t>
            </a:r>
            <a:r>
              <a:rPr lang="en-US" sz="2400" dirty="0" smtClean="0"/>
              <a:t>as </a:t>
            </a:r>
            <a:r>
              <a:rPr lang="en-US" sz="2400" dirty="0">
                <a:solidFill>
                  <a:srgbClr val="0000CC"/>
                </a:solidFill>
              </a:rPr>
              <a:t>close to </a:t>
            </a:r>
            <a:r>
              <a:rPr lang="en-US" sz="2400" i="1" dirty="0">
                <a:solidFill>
                  <a:srgbClr val="0000CC"/>
                </a:solidFill>
              </a:rPr>
              <a:t>L</a:t>
            </a:r>
            <a:r>
              <a:rPr lang="en-US" sz="2400" dirty="0"/>
              <a:t> </a:t>
            </a:r>
            <a:r>
              <a:rPr lang="en-US" sz="2400" dirty="0" smtClean="0"/>
              <a:t>as we </a:t>
            </a:r>
            <a:r>
              <a:rPr lang="en-US" sz="2400" dirty="0"/>
              <a:t>please by taking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sufficiently close to (but not equal to) 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CC"/>
                </a:solidFill>
              </a:rPr>
              <a:t>to the right of a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Similarly</a:t>
            </a:r>
            <a:r>
              <a:rPr lang="en-US" sz="2400" dirty="0"/>
              <a:t>, 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has the </a:t>
            </a:r>
            <a:r>
              <a:rPr lang="en-US" sz="2400" dirty="0" smtClean="0">
                <a:solidFill>
                  <a:srgbClr val="0000CC"/>
                </a:solidFill>
              </a:rPr>
              <a:t>left-hand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limit </a:t>
            </a:r>
            <a:r>
              <a:rPr lang="en-US" sz="2400" i="1" dirty="0">
                <a:solidFill>
                  <a:srgbClr val="0000CC"/>
                </a:solidFill>
              </a:rPr>
              <a:t>M</a:t>
            </a:r>
            <a:r>
              <a:rPr lang="en-US" sz="2400" dirty="0"/>
              <a:t> as </a:t>
            </a:r>
            <a:r>
              <a:rPr lang="en-US" sz="2400" i="1" dirty="0" smtClean="0">
                <a:solidFill>
                  <a:srgbClr val="0000CC"/>
                </a:solidFill>
              </a:rPr>
              <a:t>x </a:t>
            </a:r>
            <a:r>
              <a:rPr lang="en-US" sz="2400" dirty="0" smtClean="0">
                <a:solidFill>
                  <a:srgbClr val="0000CC"/>
                </a:solidFill>
              </a:rPr>
              <a:t>approaches from the left</a:t>
            </a:r>
            <a:r>
              <a:rPr lang="en-US" sz="2400" dirty="0" smtClean="0"/>
              <a:t>, written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if </a:t>
            </a:r>
            <a:r>
              <a:rPr lang="en-US" sz="2400" dirty="0"/>
              <a:t>the values of f(x) can be made as </a:t>
            </a:r>
            <a:r>
              <a:rPr lang="en-US" sz="2400" dirty="0">
                <a:solidFill>
                  <a:srgbClr val="0000CC"/>
                </a:solidFill>
              </a:rPr>
              <a:t>close to </a:t>
            </a:r>
            <a:r>
              <a:rPr lang="en-US" sz="2400" dirty="0" smtClean="0">
                <a:solidFill>
                  <a:srgbClr val="0000CC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/>
              <a:t>as we please by taking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sufficiently close to (</a:t>
            </a:r>
            <a:r>
              <a:rPr lang="en-US" sz="2400" dirty="0">
                <a:solidFill>
                  <a:srgbClr val="0000CC"/>
                </a:solidFill>
              </a:rPr>
              <a:t>but not equal to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to the left of a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752600"/>
                <a:ext cx="80772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8077200" cy="5011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4343400"/>
                <a:ext cx="8077200" cy="499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43400"/>
                <a:ext cx="8077200" cy="4997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12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Limits: Theorem 3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rgbClr val="0000CC"/>
                </a:solidFill>
              </a:rPr>
              <a:t>connection</a:t>
            </a:r>
            <a:r>
              <a:rPr lang="en-US" sz="2800" dirty="0"/>
              <a:t> between </a:t>
            </a:r>
            <a:r>
              <a:rPr lang="en-US" sz="2800" dirty="0">
                <a:solidFill>
                  <a:srgbClr val="0000CC"/>
                </a:solidFill>
              </a:rPr>
              <a:t>one-side limits</a:t>
            </a:r>
            <a:r>
              <a:rPr lang="en-US" sz="2800" dirty="0"/>
              <a:t> and the </a:t>
            </a:r>
            <a:r>
              <a:rPr lang="en-US" sz="2800" dirty="0">
                <a:solidFill>
                  <a:srgbClr val="0000CC"/>
                </a:solidFill>
              </a:rPr>
              <a:t>two-sided limit</a:t>
            </a:r>
            <a:r>
              <a:rPr lang="en-US" sz="2800" dirty="0"/>
              <a:t> defined earlier is given by the following theorem.</a:t>
            </a: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09349" y="2819400"/>
            <a:ext cx="8399462" cy="2133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a function that is defined for all values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close to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i="1" dirty="0">
                <a:solidFill>
                  <a:srgbClr val="0000CC"/>
                </a:solidFill>
              </a:rPr>
              <a:t> a</a:t>
            </a:r>
            <a:r>
              <a:rPr lang="en-US" sz="2400" dirty="0"/>
              <a:t> with the possible exception of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itself. </a:t>
            </a:r>
            <a:r>
              <a:rPr lang="en-US" sz="2400" dirty="0" smtClean="0"/>
              <a:t>Then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if and only if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3918437"/>
                <a:ext cx="34290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18437"/>
                <a:ext cx="3429000" cy="5011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0222" y="3926836"/>
                <a:ext cx="19050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" y="3926836"/>
                <a:ext cx="1905000" cy="4927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3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 : Examples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5257800"/>
              </a:xfrm>
            </p:spPr>
            <p:txBody>
              <a:bodyPr/>
              <a:lstStyle/>
              <a:p>
                <a:r>
                  <a:rPr lang="en-US" sz="2400" dirty="0" smtClean="0"/>
                  <a:t>Consider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Prove that                exists by </a:t>
                </a:r>
                <a:r>
                  <a:rPr lang="en-US" sz="2400" dirty="0"/>
                  <a:t>studying the </a:t>
                </a:r>
                <a:r>
                  <a:rPr lang="en-US" sz="2400" dirty="0" smtClean="0">
                    <a:solidFill>
                      <a:srgbClr val="0000CC"/>
                    </a:solidFill>
                  </a:rPr>
                  <a:t>one-sided</a:t>
                </a:r>
                <a:br>
                  <a:rPr lang="en-US" sz="2400" dirty="0" smtClean="0">
                    <a:solidFill>
                      <a:srgbClr val="0000CC"/>
                    </a:solidFill>
                  </a:rPr>
                </a:br>
                <a:r>
                  <a:rPr lang="en-US" sz="2400" dirty="0" smtClean="0">
                    <a:solidFill>
                      <a:srgbClr val="0000CC"/>
                    </a:solidFill>
                  </a:rPr>
                  <a:t>limits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of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f</a:t>
                </a:r>
                <a:r>
                  <a:rPr lang="en-US" sz="2400" dirty="0"/>
                  <a:t> as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x</a:t>
                </a:r>
                <a:r>
                  <a:rPr lang="en-US" sz="2400" dirty="0">
                    <a:solidFill>
                      <a:srgbClr val="0000CC"/>
                    </a:solidFill>
                  </a:rPr>
                  <a:t> approaches 0</a:t>
                </a:r>
                <a:endParaRPr lang="en-US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sz="2400" u="sng" dirty="0" smtClean="0"/>
              </a:p>
              <a:p>
                <a:pPr marL="0" indent="0">
                  <a:buNone/>
                </a:pPr>
                <a:r>
                  <a:rPr lang="en-US" sz="2400" u="sng" dirty="0" smtClean="0"/>
                  <a:t>Solution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 smtClean="0"/>
                  <a:t>, we find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400" dirty="0" smtClean="0"/>
                  <a:t>, we find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Thus (based on theorem 3),</a:t>
                </a:r>
                <a:endParaRPr lang="en-US" sz="2400" dirty="0"/>
              </a:p>
              <a:p>
                <a:pPr>
                  <a:lnSpc>
                    <a:spcPct val="1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5257800"/>
              </a:xfrm>
              <a:blipFill rotWithShape="1">
                <a:blip r:embed="rId2"/>
                <a:stretch>
                  <a:fillRect l="-1034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3429000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rad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&gt;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3429000" cy="7957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9514" y="3359150"/>
                <a:ext cx="4915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514" y="3359150"/>
                <a:ext cx="49155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250" r="-4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57400" y="1578430"/>
                <a:ext cx="12192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578430"/>
                <a:ext cx="1219200" cy="492764"/>
              </a:xfrm>
              <a:prstGeom prst="rect">
                <a:avLst/>
              </a:prstGeom>
              <a:blipFill rotWithShape="1"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953000" y="4652963"/>
            <a:ext cx="385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6875" algn="r"/>
                <a:tab pos="1143000" algn="r"/>
                <a:tab pos="1828800" algn="ctr"/>
                <a:tab pos="2514600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 – 2	 –</a:t>
            </a:r>
            <a:r>
              <a:rPr lang="en-US" sz="4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</a:rPr>
              <a:t>1 		1	2	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5570538" y="3462338"/>
            <a:ext cx="1295400" cy="114300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543675" y="3359150"/>
            <a:ext cx="522288" cy="97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sz="1900" b="1" dirty="0">
                <a:solidFill>
                  <a:srgbClr val="0000CC"/>
                </a:solidFill>
              </a:rPr>
              <a:t>1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537575" y="4398963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x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205413" y="4616450"/>
            <a:ext cx="3363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 flipV="1">
            <a:off x="6877050" y="2749550"/>
            <a:ext cx="0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873875" y="25908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6872288" y="3825875"/>
            <a:ext cx="1565275" cy="792163"/>
          </a:xfrm>
          <a:custGeom>
            <a:avLst/>
            <a:gdLst>
              <a:gd name="T0" fmla="*/ 0 w 997"/>
              <a:gd name="T1" fmla="*/ 484 h 484"/>
              <a:gd name="T2" fmla="*/ 332 w 997"/>
              <a:gd name="T3" fmla="*/ 181 h 484"/>
              <a:gd name="T4" fmla="*/ 997 w 997"/>
              <a:gd name="T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7" h="484">
                <a:moveTo>
                  <a:pt x="0" y="484"/>
                </a:moveTo>
                <a:cubicBezTo>
                  <a:pt x="83" y="373"/>
                  <a:pt x="166" y="262"/>
                  <a:pt x="332" y="181"/>
                </a:cubicBezTo>
                <a:cubicBezTo>
                  <a:pt x="498" y="100"/>
                  <a:pt x="747" y="50"/>
                  <a:pt x="997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6296025" y="4679950"/>
            <a:ext cx="549275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6799263" y="3917950"/>
            <a:ext cx="0" cy="579438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951663" y="3917950"/>
            <a:ext cx="0" cy="579438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 flipV="1">
            <a:off x="6905625" y="4679950"/>
            <a:ext cx="53975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19200" y="3581400"/>
                <a:ext cx="19050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81400"/>
                <a:ext cx="1905000" cy="501163"/>
              </a:xfrm>
              <a:prstGeom prst="rect">
                <a:avLst/>
              </a:prstGeom>
              <a:blipFill rotWithShape="1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19200" y="4419600"/>
                <a:ext cx="19050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419600"/>
                <a:ext cx="1905000" cy="501163"/>
              </a:xfrm>
              <a:prstGeom prst="rect">
                <a:avLst/>
              </a:prstGeom>
              <a:blipFill rotWithShape="1"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219200" y="5334000"/>
                <a:ext cx="19050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1905000" cy="492764"/>
              </a:xfrm>
              <a:prstGeom prst="rect">
                <a:avLst/>
              </a:prstGeom>
              <a:blipFill rotWithShape="1"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7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15" grpId="0"/>
      <p:bldP spid="16" grpId="0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/>
      <p:bldP spid="26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Limits by example : A speeding train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486400"/>
          </a:xfrm>
        </p:spPr>
        <p:txBody>
          <a:bodyPr/>
          <a:lstStyle/>
          <a:p>
            <a:pPr eaLnBrk="1" hangingPunct="1"/>
            <a:r>
              <a:rPr lang="en-US" sz="2400" dirty="0"/>
              <a:t>From data obtained in a </a:t>
            </a:r>
            <a:r>
              <a:rPr lang="en-US" sz="2400" dirty="0">
                <a:solidFill>
                  <a:srgbClr val="0000CC"/>
                </a:solidFill>
              </a:rPr>
              <a:t>test run</a:t>
            </a:r>
            <a:r>
              <a:rPr lang="en-US" sz="2400" dirty="0"/>
              <a:t> conducted on a </a:t>
            </a:r>
            <a:r>
              <a:rPr lang="en-US" sz="2400" dirty="0">
                <a:solidFill>
                  <a:srgbClr val="0000CC"/>
                </a:solidFill>
              </a:rPr>
              <a:t>prototype of </a:t>
            </a:r>
            <a:r>
              <a:rPr lang="en-US" sz="2400" dirty="0" smtClean="0">
                <a:solidFill>
                  <a:srgbClr val="0000CC"/>
                </a:solidFill>
              </a:rPr>
              <a:t>train</a:t>
            </a:r>
            <a:r>
              <a:rPr lang="en-US" sz="2400" dirty="0" smtClean="0"/>
              <a:t>, </a:t>
            </a:r>
            <a:r>
              <a:rPr lang="en-US" sz="2400" dirty="0"/>
              <a:t>which moves along a straight monorail track, engineers have determined that the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of the </a:t>
            </a:r>
            <a:r>
              <a:rPr lang="en-US" sz="2400" dirty="0" smtClean="0"/>
              <a:t>train </a:t>
            </a:r>
            <a:r>
              <a:rPr lang="en-US" sz="2400" dirty="0"/>
              <a:t>(in feet) from the origin </a:t>
            </a:r>
            <a:r>
              <a:rPr lang="en-US" sz="2400" dirty="0">
                <a:solidFill>
                  <a:srgbClr val="0000CC"/>
                </a:solidFill>
              </a:rPr>
              <a:t>at time t</a:t>
            </a:r>
            <a:r>
              <a:rPr lang="en-US" sz="2400" dirty="0"/>
              <a:t> is given </a:t>
            </a:r>
            <a:r>
              <a:rPr lang="en-US" sz="2400" dirty="0" smtClean="0"/>
              <a:t>by: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>
              <a:lnSpc>
                <a:spcPct val="140000"/>
              </a:lnSpc>
            </a:pPr>
            <a:r>
              <a:rPr lang="en-US" sz="2400" dirty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0000CC"/>
                </a:solidFill>
              </a:rPr>
              <a:t>position function</a:t>
            </a:r>
            <a:r>
              <a:rPr lang="en-US" sz="2400" dirty="0"/>
              <a:t> of the </a:t>
            </a:r>
            <a:r>
              <a:rPr lang="en-US" sz="2400" dirty="0" smtClean="0"/>
              <a:t>train.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of the </a:t>
            </a:r>
            <a:r>
              <a:rPr lang="en-US" sz="2400" dirty="0" smtClean="0"/>
              <a:t>train </a:t>
            </a:r>
            <a:r>
              <a:rPr lang="en-US" sz="2400" dirty="0"/>
              <a:t>at time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300" dirty="0">
                <a:solidFill>
                  <a:srgbClr val="0000CC"/>
                </a:solidFill>
              </a:rPr>
              <a:t>= 0, 1, 2, 3, … , 10</a:t>
            </a:r>
            <a:r>
              <a:rPr lang="en-US" sz="2400" dirty="0"/>
              <a:t> is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FFFF00"/>
                </a:solidFill>
              </a:rPr>
              <a:t>	  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(0) = 0    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(1) = 4    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(2) = 16     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(3) = 36 …  </a:t>
            </a:r>
            <a:r>
              <a:rPr lang="en-US" sz="2300" i="1" dirty="0">
                <a:solidFill>
                  <a:srgbClr val="0000CC"/>
                </a:solidFill>
              </a:rPr>
              <a:t>f</a:t>
            </a:r>
            <a:r>
              <a:rPr lang="en-US" sz="2300" dirty="0">
                <a:solidFill>
                  <a:srgbClr val="0000CC"/>
                </a:solidFill>
              </a:rPr>
              <a:t>(10) = 400</a:t>
            </a:r>
          </a:p>
          <a:p>
            <a:pPr>
              <a:lnSpc>
                <a:spcPct val="2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But what if we want to find the </a:t>
            </a:r>
            <a:r>
              <a:rPr lang="en-US" sz="2400" i="1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of the </a:t>
            </a:r>
            <a:r>
              <a:rPr lang="en-US" sz="2400" dirty="0" smtClean="0"/>
              <a:t>train </a:t>
            </a:r>
            <a:r>
              <a:rPr lang="en-US" sz="2400" dirty="0"/>
              <a:t>at any given </a:t>
            </a:r>
            <a:r>
              <a:rPr lang="en-US" sz="2400" dirty="0">
                <a:solidFill>
                  <a:srgbClr val="0000CC"/>
                </a:solidFill>
              </a:rPr>
              <a:t>point in time</a:t>
            </a:r>
            <a:r>
              <a:rPr lang="en-US" sz="2400" dirty="0"/>
              <a:t>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vi-VN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2367648"/>
                <a:ext cx="34082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67648"/>
                <a:ext cx="3408241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88" name="Ink 6187"/>
              <p14:cNvContentPartPr/>
              <p14:nvPr/>
            </p14:nvContentPartPr>
            <p14:xfrm>
              <a:off x="10235135" y="5807979"/>
              <a:ext cx="360" cy="360"/>
            </p14:xfrm>
          </p:contentPart>
        </mc:Choice>
        <mc:Fallback xmlns="">
          <p:pic>
            <p:nvPicPr>
              <p:cNvPr id="6188" name="Ink 618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22535" y="5795379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" name="Ink 2"/>
              <p14:cNvContentPartPr/>
              <p14:nvPr/>
            </p14:nvContentPartPr>
            <p14:xfrm>
              <a:off x="4748015" y="5088699"/>
              <a:ext cx="26280" cy="51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1175" y="5081139"/>
                <a:ext cx="40680" cy="6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One-sided Limits : Examples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5257800"/>
              </a:xfrm>
            </p:spPr>
            <p:txBody>
              <a:bodyPr/>
              <a:lstStyle/>
              <a:p>
                <a:r>
                  <a:rPr lang="en-US" sz="2400" dirty="0" smtClean="0"/>
                  <a:t>Consider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Prove that                does not exist</a:t>
                </a:r>
                <a:endParaRPr lang="en-US" sz="24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sz="2400" u="sng" dirty="0" smtClean="0"/>
              </a:p>
              <a:p>
                <a:pPr marL="0" indent="0">
                  <a:buNone/>
                </a:pPr>
                <a:r>
                  <a:rPr lang="en-US" sz="2400" u="sng" dirty="0" smtClean="0"/>
                  <a:t>Solution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 smtClean="0"/>
                  <a:t>, we find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400" dirty="0" smtClean="0"/>
                  <a:t>, we find</a:t>
                </a:r>
                <a:br>
                  <a:rPr lang="en-US" sz="2400" dirty="0" smtClean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Thus (based on theorem 3),</a:t>
                </a:r>
                <a:br>
                  <a:rPr lang="en-US" sz="2400" dirty="0" smtClean="0"/>
                </a:br>
                <a:r>
                  <a:rPr lang="en-US" sz="2400" dirty="0" smtClean="0"/>
                  <a:t>                         does not exist</a:t>
                </a:r>
                <a:endParaRPr lang="en-US" sz="2400" dirty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5257800"/>
              </a:xfrm>
              <a:blipFill rotWithShape="1">
                <a:blip r:embed="rId2"/>
                <a:stretch>
                  <a:fillRect l="-1034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08AB2C02-D887-4677-849B-C2FF44F6FEAE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5000" y="577639"/>
                <a:ext cx="34290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&lt;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7639"/>
                <a:ext cx="3429000" cy="683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57400" y="1578430"/>
                <a:ext cx="1219200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578430"/>
                <a:ext cx="1219200" cy="492764"/>
              </a:xfrm>
              <a:prstGeom prst="rect">
                <a:avLst/>
              </a:prstGeom>
              <a:blipFill rotWithShape="1"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19200" y="3200400"/>
                <a:ext cx="19050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200400"/>
                <a:ext cx="1905000" cy="501163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19200" y="4038600"/>
                <a:ext cx="19050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038600"/>
                <a:ext cx="1905000" cy="501163"/>
              </a:xfrm>
              <a:prstGeom prst="rect">
                <a:avLst/>
              </a:prstGeom>
              <a:blipFill rotWithShape="1">
                <a:blip r:embed="rId6"/>
                <a:stretch>
                  <a:fillRect r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21228" y="5257800"/>
                <a:ext cx="1317172" cy="49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28" y="5257800"/>
                <a:ext cx="1317172" cy="492764"/>
              </a:xfrm>
              <a:prstGeom prst="rect">
                <a:avLst/>
              </a:prstGeom>
              <a:blipFill rotWithShape="1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124575" y="3263900"/>
            <a:ext cx="6985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95000"/>
              </a:lnSpc>
              <a:spcBef>
                <a:spcPct val="50000"/>
              </a:spcBef>
            </a:pPr>
            <a:endParaRPr lang="en-US" sz="1900" b="1" dirty="0">
              <a:solidFill>
                <a:srgbClr val="0000CC"/>
              </a:solidFill>
            </a:endParaRPr>
          </a:p>
          <a:p>
            <a:pPr algn="r">
              <a:lnSpc>
                <a:spcPct val="1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1 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104188" y="394970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772025" y="4167188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440488" y="2141538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5862638" y="4230688"/>
            <a:ext cx="549275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 flipV="1">
            <a:off x="6472238" y="4230688"/>
            <a:ext cx="53975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H="1" flipV="1">
            <a:off x="4762500" y="4865688"/>
            <a:ext cx="1676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 flipV="1">
            <a:off x="6438900" y="2670175"/>
            <a:ext cx="4763" cy="2511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6438900" y="3511550"/>
            <a:ext cx="1630363" cy="4763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487558" y="3000345"/>
                <a:ext cx="656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58" y="3000345"/>
                <a:ext cx="656998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129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87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0" grpId="0"/>
      <p:bldP spid="16" grpId="0"/>
      <p:bldP spid="39" grpId="0"/>
      <p:bldP spid="40" grpId="0"/>
      <p:bldP spid="41" grpId="0"/>
      <p:bldP spid="24" grpId="0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52578C6A-70AE-45D8-98F4-DB7F8BB24EF1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998113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rPr>
              <a:t>Continuity of a function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0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functions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Loosely speaking, </a:t>
            </a:r>
            <a:r>
              <a:rPr lang="en-US" sz="2400" dirty="0">
                <a:solidFill>
                  <a:srgbClr val="0000CC"/>
                </a:solidFill>
              </a:rPr>
              <a:t>a function is continuous</a:t>
            </a:r>
            <a:r>
              <a:rPr lang="en-US" sz="2400" dirty="0"/>
              <a:t> at a given point if its graph at that point has </a:t>
            </a:r>
            <a:r>
              <a:rPr lang="en-US" sz="2400" dirty="0">
                <a:solidFill>
                  <a:srgbClr val="0000CC"/>
                </a:solidFill>
              </a:rPr>
              <a:t>no holes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gaps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jumps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00CC"/>
                </a:solidFill>
              </a:rPr>
              <a:t>breaks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Consider, for example, the graph of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This function is </a:t>
            </a:r>
            <a:r>
              <a:rPr lang="en-US" sz="2400" dirty="0">
                <a:solidFill>
                  <a:srgbClr val="0000CC"/>
                </a:solidFill>
              </a:rPr>
              <a:t>discontinuous</a:t>
            </a:r>
            <a:r>
              <a:rPr lang="en-US" sz="2400" dirty="0"/>
              <a:t> at the following points: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</a:t>
            </a:r>
            <a:r>
              <a:rPr lang="en-US" sz="2200" i="1" dirty="0">
                <a:solidFill>
                  <a:srgbClr val="0000CC"/>
                </a:solidFill>
              </a:rPr>
              <a:t>x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en-US" sz="2200" i="1" dirty="0">
                <a:solidFill>
                  <a:srgbClr val="0000CC"/>
                </a:solidFill>
              </a:rPr>
              <a:t> a</a:t>
            </a:r>
            <a:r>
              <a:rPr lang="en-US" sz="2200" dirty="0"/>
              <a:t>,</a:t>
            </a:r>
            <a:r>
              <a:rPr lang="en-US" sz="2200" i="1" dirty="0">
                <a:solidFill>
                  <a:srgbClr val="FFFF00"/>
                </a:solidFill>
              </a:rPr>
              <a:t> 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dirty="0"/>
              <a:t> is </a:t>
            </a:r>
            <a:r>
              <a:rPr lang="en-US" sz="2200" u="sng" dirty="0">
                <a:solidFill>
                  <a:srgbClr val="0000CC"/>
                </a:solidFill>
              </a:rPr>
              <a:t>not defined</a:t>
            </a:r>
            <a:r>
              <a:rPr lang="en-US" sz="2200" dirty="0"/>
              <a:t> (</a:t>
            </a:r>
            <a:r>
              <a:rPr lang="en-US" sz="2200" i="1" dirty="0">
                <a:solidFill>
                  <a:srgbClr val="0000CC"/>
                </a:solidFill>
              </a:rPr>
              <a:t>x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en-US" sz="2200" i="1" dirty="0">
                <a:solidFill>
                  <a:srgbClr val="0000CC"/>
                </a:solidFill>
              </a:rPr>
              <a:t> a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0000CC"/>
                </a:solidFill>
              </a:rPr>
              <a:t>not in the domain</a:t>
            </a:r>
            <a:r>
              <a:rPr lang="en-US" sz="2200" dirty="0"/>
              <a:t> of </a:t>
            </a:r>
            <a:r>
              <a:rPr lang="en-US" sz="2200" i="1" dirty="0">
                <a:solidFill>
                  <a:srgbClr val="0000CC"/>
                </a:solidFill>
              </a:rPr>
              <a:t>f</a:t>
            </a:r>
            <a:r>
              <a:rPr lang="en-US" sz="2200" i="1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).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55850" y="3916362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23163" y="36512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9388" y="3887787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022475" y="2082800"/>
            <a:ext cx="0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19300" y="192405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401763" y="2538412"/>
            <a:ext cx="3322637" cy="1254125"/>
          </a:xfrm>
          <a:custGeom>
            <a:avLst/>
            <a:gdLst>
              <a:gd name="T0" fmla="*/ 0 w 2093"/>
              <a:gd name="T1" fmla="*/ 433 h 790"/>
              <a:gd name="T2" fmla="*/ 384 w 2093"/>
              <a:gd name="T3" fmla="*/ 727 h 790"/>
              <a:gd name="T4" fmla="*/ 1095 w 2093"/>
              <a:gd name="T5" fmla="*/ 55 h 790"/>
              <a:gd name="T6" fmla="*/ 1677 w 2093"/>
              <a:gd name="T7" fmla="*/ 394 h 790"/>
              <a:gd name="T8" fmla="*/ 2093 w 2093"/>
              <a:gd name="T9" fmla="*/ 4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3" h="790">
                <a:moveTo>
                  <a:pt x="0" y="433"/>
                </a:moveTo>
                <a:cubicBezTo>
                  <a:pt x="101" y="611"/>
                  <a:pt x="202" y="790"/>
                  <a:pt x="384" y="727"/>
                </a:cubicBezTo>
                <a:cubicBezTo>
                  <a:pt x="566" y="664"/>
                  <a:pt x="880" y="110"/>
                  <a:pt x="1095" y="55"/>
                </a:cubicBezTo>
                <a:cubicBezTo>
                  <a:pt x="1310" y="0"/>
                  <a:pt x="1511" y="322"/>
                  <a:pt x="1677" y="394"/>
                </a:cubicBezTo>
                <a:cubicBezTo>
                  <a:pt x="1843" y="466"/>
                  <a:pt x="1968" y="478"/>
                  <a:pt x="2093" y="49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597150" y="3122612"/>
            <a:ext cx="0" cy="7524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703763" y="2341562"/>
            <a:ext cx="1108075" cy="881063"/>
          </a:xfrm>
          <a:custGeom>
            <a:avLst/>
            <a:gdLst>
              <a:gd name="T0" fmla="*/ 0 w 672"/>
              <a:gd name="T1" fmla="*/ 115 h 555"/>
              <a:gd name="T2" fmla="*/ 179 w 672"/>
              <a:gd name="T3" fmla="*/ 493 h 555"/>
              <a:gd name="T4" fmla="*/ 557 w 672"/>
              <a:gd name="T5" fmla="*/ 473 h 555"/>
              <a:gd name="T6" fmla="*/ 672 w 672"/>
              <a:gd name="T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555">
                <a:moveTo>
                  <a:pt x="0" y="115"/>
                </a:moveTo>
                <a:cubicBezTo>
                  <a:pt x="43" y="274"/>
                  <a:pt x="86" y="433"/>
                  <a:pt x="179" y="493"/>
                </a:cubicBezTo>
                <a:cubicBezTo>
                  <a:pt x="272" y="553"/>
                  <a:pt x="475" y="555"/>
                  <a:pt x="557" y="473"/>
                </a:cubicBezTo>
                <a:cubicBezTo>
                  <a:pt x="639" y="391"/>
                  <a:pt x="655" y="195"/>
                  <a:pt x="67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5881688" y="2332037"/>
            <a:ext cx="1117600" cy="1208088"/>
          </a:xfrm>
          <a:custGeom>
            <a:avLst/>
            <a:gdLst>
              <a:gd name="T0" fmla="*/ 0 w 512"/>
              <a:gd name="T1" fmla="*/ 570 h 570"/>
              <a:gd name="T2" fmla="*/ 96 w 512"/>
              <a:gd name="T3" fmla="*/ 160 h 570"/>
              <a:gd name="T4" fmla="*/ 512 w 512"/>
              <a:gd name="T5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570">
                <a:moveTo>
                  <a:pt x="0" y="570"/>
                </a:moveTo>
                <a:cubicBezTo>
                  <a:pt x="5" y="412"/>
                  <a:pt x="11" y="255"/>
                  <a:pt x="96" y="160"/>
                </a:cubicBezTo>
                <a:cubicBezTo>
                  <a:pt x="181" y="65"/>
                  <a:pt x="346" y="32"/>
                  <a:pt x="51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554288" y="30734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170238" y="221615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3170238" y="257175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4675188" y="327660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4675188" y="25019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functions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Loosely speaking, </a:t>
            </a:r>
            <a:r>
              <a:rPr lang="en-US" sz="2400" dirty="0">
                <a:solidFill>
                  <a:srgbClr val="0000CC"/>
                </a:solidFill>
              </a:rPr>
              <a:t>a function is continuous</a:t>
            </a:r>
            <a:r>
              <a:rPr lang="en-US" sz="2400" dirty="0"/>
              <a:t> at a given point if its graph at that point has </a:t>
            </a:r>
            <a:r>
              <a:rPr lang="en-US" sz="2400" dirty="0">
                <a:solidFill>
                  <a:srgbClr val="0000CC"/>
                </a:solidFill>
              </a:rPr>
              <a:t>no holes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gaps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jumps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00CC"/>
                </a:solidFill>
              </a:rPr>
              <a:t>breaks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Consider, for example, the graph of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This function is </a:t>
            </a:r>
            <a:r>
              <a:rPr lang="en-US" sz="2400" dirty="0">
                <a:solidFill>
                  <a:srgbClr val="0000CC"/>
                </a:solidFill>
              </a:rPr>
              <a:t>discontinuous</a:t>
            </a:r>
            <a:r>
              <a:rPr lang="en-US" sz="2400" dirty="0"/>
              <a:t> at the following points: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</a:t>
            </a:r>
            <a:r>
              <a:rPr lang="en-US" sz="2200" i="1" dirty="0">
                <a:solidFill>
                  <a:srgbClr val="0000CC"/>
                </a:solidFill>
              </a:rPr>
              <a:t>x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en-US" sz="2200" i="1" dirty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b</a:t>
            </a:r>
            <a:r>
              <a:rPr lang="en-US" sz="2200" dirty="0" smtClean="0"/>
              <a:t>,</a:t>
            </a:r>
            <a:r>
              <a:rPr lang="en-US" sz="2200" i="1" dirty="0" smtClean="0">
                <a:solidFill>
                  <a:srgbClr val="FFFF00"/>
                </a:solidFill>
              </a:rPr>
              <a:t>  </a:t>
            </a:r>
            <a:r>
              <a:rPr lang="en-US" sz="2200" i="1" dirty="0" smtClean="0">
                <a:solidFill>
                  <a:srgbClr val="0000CC"/>
                </a:solidFill>
              </a:rPr>
              <a:t>f(b)</a:t>
            </a:r>
            <a:r>
              <a:rPr lang="en-US" sz="2200" dirty="0" smtClean="0"/>
              <a:t> </a:t>
            </a:r>
            <a:r>
              <a:rPr lang="en-US" sz="2200" dirty="0"/>
              <a:t>is </a:t>
            </a:r>
            <a:r>
              <a:rPr lang="en-US" sz="2200" u="sng" dirty="0" smtClean="0">
                <a:solidFill>
                  <a:srgbClr val="0000CC"/>
                </a:solidFill>
              </a:rPr>
              <a:t>not equal to the limit</a:t>
            </a:r>
            <a:r>
              <a:rPr lang="en-US" sz="2200" dirty="0"/>
              <a:t> </a:t>
            </a:r>
            <a:r>
              <a:rPr lang="en-US" sz="2200" dirty="0" smtClean="0"/>
              <a:t>of </a:t>
            </a:r>
            <a:r>
              <a:rPr lang="en-US" sz="2200" i="1" dirty="0" smtClean="0">
                <a:solidFill>
                  <a:srgbClr val="0000CC"/>
                </a:solidFill>
              </a:rPr>
              <a:t>f(x)</a:t>
            </a:r>
            <a:r>
              <a:rPr lang="en-US" sz="2200" dirty="0" smtClean="0"/>
              <a:t> as </a:t>
            </a:r>
            <a:r>
              <a:rPr lang="en-US" sz="2200" dirty="0" smtClean="0">
                <a:solidFill>
                  <a:srgbClr val="0000CC"/>
                </a:solidFill>
              </a:rPr>
              <a:t>x approaches b</a:t>
            </a:r>
            <a:endParaRPr lang="en-US" sz="22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55850" y="3916362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23163" y="36512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9388" y="3887787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022475" y="2082800"/>
            <a:ext cx="0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19300" y="192405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401763" y="2538412"/>
            <a:ext cx="3322637" cy="1254125"/>
          </a:xfrm>
          <a:custGeom>
            <a:avLst/>
            <a:gdLst>
              <a:gd name="T0" fmla="*/ 0 w 2093"/>
              <a:gd name="T1" fmla="*/ 433 h 790"/>
              <a:gd name="T2" fmla="*/ 384 w 2093"/>
              <a:gd name="T3" fmla="*/ 727 h 790"/>
              <a:gd name="T4" fmla="*/ 1095 w 2093"/>
              <a:gd name="T5" fmla="*/ 55 h 790"/>
              <a:gd name="T6" fmla="*/ 1677 w 2093"/>
              <a:gd name="T7" fmla="*/ 394 h 790"/>
              <a:gd name="T8" fmla="*/ 2093 w 2093"/>
              <a:gd name="T9" fmla="*/ 4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3" h="790">
                <a:moveTo>
                  <a:pt x="0" y="433"/>
                </a:moveTo>
                <a:cubicBezTo>
                  <a:pt x="101" y="611"/>
                  <a:pt x="202" y="790"/>
                  <a:pt x="384" y="727"/>
                </a:cubicBezTo>
                <a:cubicBezTo>
                  <a:pt x="566" y="664"/>
                  <a:pt x="880" y="110"/>
                  <a:pt x="1095" y="55"/>
                </a:cubicBezTo>
                <a:cubicBezTo>
                  <a:pt x="1310" y="0"/>
                  <a:pt x="1511" y="322"/>
                  <a:pt x="1677" y="394"/>
                </a:cubicBezTo>
                <a:cubicBezTo>
                  <a:pt x="1843" y="466"/>
                  <a:pt x="1968" y="478"/>
                  <a:pt x="2093" y="49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597150" y="3122612"/>
            <a:ext cx="0" cy="7524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703763" y="2341562"/>
            <a:ext cx="1108075" cy="881063"/>
          </a:xfrm>
          <a:custGeom>
            <a:avLst/>
            <a:gdLst>
              <a:gd name="T0" fmla="*/ 0 w 672"/>
              <a:gd name="T1" fmla="*/ 115 h 555"/>
              <a:gd name="T2" fmla="*/ 179 w 672"/>
              <a:gd name="T3" fmla="*/ 493 h 555"/>
              <a:gd name="T4" fmla="*/ 557 w 672"/>
              <a:gd name="T5" fmla="*/ 473 h 555"/>
              <a:gd name="T6" fmla="*/ 672 w 672"/>
              <a:gd name="T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555">
                <a:moveTo>
                  <a:pt x="0" y="115"/>
                </a:moveTo>
                <a:cubicBezTo>
                  <a:pt x="43" y="274"/>
                  <a:pt x="86" y="433"/>
                  <a:pt x="179" y="493"/>
                </a:cubicBezTo>
                <a:cubicBezTo>
                  <a:pt x="272" y="553"/>
                  <a:pt x="475" y="555"/>
                  <a:pt x="557" y="473"/>
                </a:cubicBezTo>
                <a:cubicBezTo>
                  <a:pt x="639" y="391"/>
                  <a:pt x="655" y="195"/>
                  <a:pt x="67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5881688" y="2332037"/>
            <a:ext cx="1117600" cy="1208088"/>
          </a:xfrm>
          <a:custGeom>
            <a:avLst/>
            <a:gdLst>
              <a:gd name="T0" fmla="*/ 0 w 512"/>
              <a:gd name="T1" fmla="*/ 570 h 570"/>
              <a:gd name="T2" fmla="*/ 96 w 512"/>
              <a:gd name="T3" fmla="*/ 160 h 570"/>
              <a:gd name="T4" fmla="*/ 512 w 512"/>
              <a:gd name="T5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570">
                <a:moveTo>
                  <a:pt x="0" y="570"/>
                </a:moveTo>
                <a:cubicBezTo>
                  <a:pt x="5" y="412"/>
                  <a:pt x="11" y="255"/>
                  <a:pt x="96" y="160"/>
                </a:cubicBezTo>
                <a:cubicBezTo>
                  <a:pt x="181" y="65"/>
                  <a:pt x="346" y="32"/>
                  <a:pt x="51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554288" y="30734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170238" y="221615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3170238" y="257175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4675188" y="327660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4675188" y="25019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3206750" y="2209800"/>
            <a:ext cx="0" cy="164465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46400" y="3905250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808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functions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Loosely speaking, </a:t>
            </a:r>
            <a:r>
              <a:rPr lang="en-US" sz="2400" dirty="0">
                <a:solidFill>
                  <a:srgbClr val="0000CC"/>
                </a:solidFill>
              </a:rPr>
              <a:t>a function is continuous</a:t>
            </a:r>
            <a:r>
              <a:rPr lang="en-US" sz="2400" dirty="0"/>
              <a:t> at a given point if its graph at that point has </a:t>
            </a:r>
            <a:r>
              <a:rPr lang="en-US" sz="2400" dirty="0">
                <a:solidFill>
                  <a:srgbClr val="0000CC"/>
                </a:solidFill>
              </a:rPr>
              <a:t>no holes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gaps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jumps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00CC"/>
                </a:solidFill>
              </a:rPr>
              <a:t>breaks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Consider, for example, the graph of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This function is </a:t>
            </a:r>
            <a:r>
              <a:rPr lang="en-US" sz="2400" dirty="0">
                <a:solidFill>
                  <a:srgbClr val="0000CC"/>
                </a:solidFill>
              </a:rPr>
              <a:t>discontinuous</a:t>
            </a:r>
            <a:r>
              <a:rPr lang="en-US" sz="2400" dirty="0"/>
              <a:t> at the following points: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</a:t>
            </a:r>
            <a:r>
              <a:rPr lang="en-US" sz="2200" i="1" dirty="0">
                <a:solidFill>
                  <a:srgbClr val="0000CC"/>
                </a:solidFill>
              </a:rPr>
              <a:t>x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en-US" sz="2200" i="1" dirty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c</a:t>
            </a:r>
            <a:r>
              <a:rPr lang="en-US" sz="2200" dirty="0" smtClean="0"/>
              <a:t>,</a:t>
            </a:r>
            <a:r>
              <a:rPr lang="en-US" sz="2200" i="1" dirty="0" smtClean="0">
                <a:solidFill>
                  <a:srgbClr val="FFFF00"/>
                </a:solidFill>
              </a:rPr>
              <a:t>  </a:t>
            </a:r>
            <a:r>
              <a:rPr lang="en-US" sz="2200" dirty="0" smtClean="0"/>
              <a:t>the function </a:t>
            </a:r>
            <a:r>
              <a:rPr lang="en-US" sz="2200" u="sng" dirty="0" smtClean="0">
                <a:solidFill>
                  <a:srgbClr val="0000CC"/>
                </a:solidFill>
              </a:rPr>
              <a:t>does not have a limit</a:t>
            </a:r>
            <a:r>
              <a:rPr lang="en-US" sz="2200" dirty="0" smtClean="0"/>
              <a:t>, since </a:t>
            </a:r>
            <a:r>
              <a:rPr lang="en-US" sz="2200" i="1" dirty="0" smtClean="0">
                <a:solidFill>
                  <a:srgbClr val="0000CC"/>
                </a:solidFill>
              </a:rPr>
              <a:t>the left-hand </a:t>
            </a:r>
            <a:r>
              <a:rPr lang="en-US" sz="2200" dirty="0" smtClean="0"/>
              <a:t>and</a:t>
            </a:r>
            <a:r>
              <a:rPr lang="en-US" sz="2200" dirty="0" smtClean="0">
                <a:solidFill>
                  <a:srgbClr val="0000CC"/>
                </a:solidFill>
              </a:rPr>
              <a:t> the right-hand limits </a:t>
            </a:r>
            <a:r>
              <a:rPr lang="en-US" sz="2200" dirty="0" smtClean="0"/>
              <a:t>are</a:t>
            </a:r>
            <a:r>
              <a:rPr lang="en-US" sz="2200" dirty="0" smtClean="0">
                <a:solidFill>
                  <a:srgbClr val="0000CC"/>
                </a:solidFill>
              </a:rPr>
              <a:t> not equal</a:t>
            </a:r>
            <a:endParaRPr lang="en-US" sz="22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55850" y="3916362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23163" y="36512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9388" y="3887787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022475" y="2082800"/>
            <a:ext cx="0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19300" y="192405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401763" y="2538412"/>
            <a:ext cx="3322637" cy="1254125"/>
          </a:xfrm>
          <a:custGeom>
            <a:avLst/>
            <a:gdLst>
              <a:gd name="T0" fmla="*/ 0 w 2093"/>
              <a:gd name="T1" fmla="*/ 433 h 790"/>
              <a:gd name="T2" fmla="*/ 384 w 2093"/>
              <a:gd name="T3" fmla="*/ 727 h 790"/>
              <a:gd name="T4" fmla="*/ 1095 w 2093"/>
              <a:gd name="T5" fmla="*/ 55 h 790"/>
              <a:gd name="T6" fmla="*/ 1677 w 2093"/>
              <a:gd name="T7" fmla="*/ 394 h 790"/>
              <a:gd name="T8" fmla="*/ 2093 w 2093"/>
              <a:gd name="T9" fmla="*/ 4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3" h="790">
                <a:moveTo>
                  <a:pt x="0" y="433"/>
                </a:moveTo>
                <a:cubicBezTo>
                  <a:pt x="101" y="611"/>
                  <a:pt x="202" y="790"/>
                  <a:pt x="384" y="727"/>
                </a:cubicBezTo>
                <a:cubicBezTo>
                  <a:pt x="566" y="664"/>
                  <a:pt x="880" y="110"/>
                  <a:pt x="1095" y="55"/>
                </a:cubicBezTo>
                <a:cubicBezTo>
                  <a:pt x="1310" y="0"/>
                  <a:pt x="1511" y="322"/>
                  <a:pt x="1677" y="394"/>
                </a:cubicBezTo>
                <a:cubicBezTo>
                  <a:pt x="1843" y="466"/>
                  <a:pt x="1968" y="478"/>
                  <a:pt x="2093" y="49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597150" y="3122612"/>
            <a:ext cx="0" cy="7524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703763" y="2341562"/>
            <a:ext cx="1108075" cy="881063"/>
          </a:xfrm>
          <a:custGeom>
            <a:avLst/>
            <a:gdLst>
              <a:gd name="T0" fmla="*/ 0 w 672"/>
              <a:gd name="T1" fmla="*/ 115 h 555"/>
              <a:gd name="T2" fmla="*/ 179 w 672"/>
              <a:gd name="T3" fmla="*/ 493 h 555"/>
              <a:gd name="T4" fmla="*/ 557 w 672"/>
              <a:gd name="T5" fmla="*/ 473 h 555"/>
              <a:gd name="T6" fmla="*/ 672 w 672"/>
              <a:gd name="T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555">
                <a:moveTo>
                  <a:pt x="0" y="115"/>
                </a:moveTo>
                <a:cubicBezTo>
                  <a:pt x="43" y="274"/>
                  <a:pt x="86" y="433"/>
                  <a:pt x="179" y="493"/>
                </a:cubicBezTo>
                <a:cubicBezTo>
                  <a:pt x="272" y="553"/>
                  <a:pt x="475" y="555"/>
                  <a:pt x="557" y="473"/>
                </a:cubicBezTo>
                <a:cubicBezTo>
                  <a:pt x="639" y="391"/>
                  <a:pt x="655" y="195"/>
                  <a:pt x="67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5881688" y="2332037"/>
            <a:ext cx="1117600" cy="1208088"/>
          </a:xfrm>
          <a:custGeom>
            <a:avLst/>
            <a:gdLst>
              <a:gd name="T0" fmla="*/ 0 w 512"/>
              <a:gd name="T1" fmla="*/ 570 h 570"/>
              <a:gd name="T2" fmla="*/ 96 w 512"/>
              <a:gd name="T3" fmla="*/ 160 h 570"/>
              <a:gd name="T4" fmla="*/ 512 w 512"/>
              <a:gd name="T5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570">
                <a:moveTo>
                  <a:pt x="0" y="570"/>
                </a:moveTo>
                <a:cubicBezTo>
                  <a:pt x="5" y="412"/>
                  <a:pt x="11" y="255"/>
                  <a:pt x="96" y="160"/>
                </a:cubicBezTo>
                <a:cubicBezTo>
                  <a:pt x="181" y="65"/>
                  <a:pt x="346" y="32"/>
                  <a:pt x="51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554288" y="30734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170238" y="221615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3170238" y="257175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4675188" y="327660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4675188" y="25019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3206750" y="2242458"/>
            <a:ext cx="0" cy="164465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46400" y="3937908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4711700" y="2209800"/>
            <a:ext cx="0" cy="1646238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489450" y="3876675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16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functions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Loosely speaking, </a:t>
            </a:r>
            <a:r>
              <a:rPr lang="en-US" sz="2400" dirty="0">
                <a:solidFill>
                  <a:srgbClr val="0000CC"/>
                </a:solidFill>
              </a:rPr>
              <a:t>a function is continuous</a:t>
            </a:r>
            <a:r>
              <a:rPr lang="en-US" sz="2400" dirty="0"/>
              <a:t> at a given point if its graph at that point has </a:t>
            </a:r>
            <a:r>
              <a:rPr lang="en-US" sz="2400" dirty="0">
                <a:solidFill>
                  <a:srgbClr val="0000CC"/>
                </a:solidFill>
              </a:rPr>
              <a:t>no holes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gaps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jumps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00CC"/>
                </a:solidFill>
              </a:rPr>
              <a:t>breaks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Consider, for example, the graph of </a:t>
            </a:r>
            <a:r>
              <a:rPr lang="en-US" sz="2400" i="1" dirty="0" smtClean="0">
                <a:solidFill>
                  <a:srgbClr val="0000CC"/>
                </a:solidFill>
              </a:rPr>
              <a:t>f</a:t>
            </a: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This function is </a:t>
            </a:r>
            <a:r>
              <a:rPr lang="en-US" sz="2400" dirty="0">
                <a:solidFill>
                  <a:srgbClr val="0000CC"/>
                </a:solidFill>
              </a:rPr>
              <a:t>discontinuous</a:t>
            </a:r>
            <a:r>
              <a:rPr lang="en-US" sz="2400" dirty="0"/>
              <a:t> at the following points: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</a:t>
            </a:r>
            <a:r>
              <a:rPr lang="en-US" sz="2200" i="1" dirty="0">
                <a:solidFill>
                  <a:srgbClr val="0000CC"/>
                </a:solidFill>
              </a:rPr>
              <a:t>x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en-US" sz="2200" i="1" dirty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d</a:t>
            </a:r>
            <a:r>
              <a:rPr lang="en-US" sz="2200" dirty="0" smtClean="0"/>
              <a:t>,</a:t>
            </a:r>
            <a:r>
              <a:rPr lang="en-US" sz="2200" i="1" dirty="0" smtClean="0">
                <a:solidFill>
                  <a:srgbClr val="FFFF00"/>
                </a:solidFill>
              </a:rPr>
              <a:t>  </a:t>
            </a:r>
            <a:r>
              <a:rPr lang="en-US" sz="2200" dirty="0" smtClean="0"/>
              <a:t>the function </a:t>
            </a:r>
            <a:r>
              <a:rPr lang="en-US" sz="2200" u="sng" dirty="0" smtClean="0">
                <a:solidFill>
                  <a:srgbClr val="0000CC"/>
                </a:solidFill>
              </a:rPr>
              <a:t>does not have a limit</a:t>
            </a:r>
            <a:r>
              <a:rPr lang="en-US" sz="2200" dirty="0" smtClean="0"/>
              <a:t>, resulting a break in the graph</a:t>
            </a:r>
            <a:endParaRPr lang="en-US" sz="22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55850" y="3916362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23163" y="365125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x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449388" y="3887787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022475" y="2082800"/>
            <a:ext cx="0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19300" y="192405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0000CC"/>
                </a:solidFill>
              </a:rPr>
              <a:t>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401763" y="2538412"/>
            <a:ext cx="3322637" cy="1254125"/>
          </a:xfrm>
          <a:custGeom>
            <a:avLst/>
            <a:gdLst>
              <a:gd name="T0" fmla="*/ 0 w 2093"/>
              <a:gd name="T1" fmla="*/ 433 h 790"/>
              <a:gd name="T2" fmla="*/ 384 w 2093"/>
              <a:gd name="T3" fmla="*/ 727 h 790"/>
              <a:gd name="T4" fmla="*/ 1095 w 2093"/>
              <a:gd name="T5" fmla="*/ 55 h 790"/>
              <a:gd name="T6" fmla="*/ 1677 w 2093"/>
              <a:gd name="T7" fmla="*/ 394 h 790"/>
              <a:gd name="T8" fmla="*/ 2093 w 2093"/>
              <a:gd name="T9" fmla="*/ 4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3" h="790">
                <a:moveTo>
                  <a:pt x="0" y="433"/>
                </a:moveTo>
                <a:cubicBezTo>
                  <a:pt x="101" y="611"/>
                  <a:pt x="202" y="790"/>
                  <a:pt x="384" y="727"/>
                </a:cubicBezTo>
                <a:cubicBezTo>
                  <a:pt x="566" y="664"/>
                  <a:pt x="880" y="110"/>
                  <a:pt x="1095" y="55"/>
                </a:cubicBezTo>
                <a:cubicBezTo>
                  <a:pt x="1310" y="0"/>
                  <a:pt x="1511" y="322"/>
                  <a:pt x="1677" y="394"/>
                </a:cubicBezTo>
                <a:cubicBezTo>
                  <a:pt x="1843" y="466"/>
                  <a:pt x="1968" y="478"/>
                  <a:pt x="2093" y="49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597150" y="3122612"/>
            <a:ext cx="0" cy="7524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4703763" y="2341562"/>
            <a:ext cx="1108075" cy="881063"/>
          </a:xfrm>
          <a:custGeom>
            <a:avLst/>
            <a:gdLst>
              <a:gd name="T0" fmla="*/ 0 w 672"/>
              <a:gd name="T1" fmla="*/ 115 h 555"/>
              <a:gd name="T2" fmla="*/ 179 w 672"/>
              <a:gd name="T3" fmla="*/ 493 h 555"/>
              <a:gd name="T4" fmla="*/ 557 w 672"/>
              <a:gd name="T5" fmla="*/ 473 h 555"/>
              <a:gd name="T6" fmla="*/ 672 w 672"/>
              <a:gd name="T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555">
                <a:moveTo>
                  <a:pt x="0" y="115"/>
                </a:moveTo>
                <a:cubicBezTo>
                  <a:pt x="43" y="274"/>
                  <a:pt x="86" y="433"/>
                  <a:pt x="179" y="493"/>
                </a:cubicBezTo>
                <a:cubicBezTo>
                  <a:pt x="272" y="553"/>
                  <a:pt x="475" y="555"/>
                  <a:pt x="557" y="473"/>
                </a:cubicBezTo>
                <a:cubicBezTo>
                  <a:pt x="639" y="391"/>
                  <a:pt x="655" y="195"/>
                  <a:pt x="67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5881688" y="2332037"/>
            <a:ext cx="1117600" cy="1208088"/>
          </a:xfrm>
          <a:custGeom>
            <a:avLst/>
            <a:gdLst>
              <a:gd name="T0" fmla="*/ 0 w 512"/>
              <a:gd name="T1" fmla="*/ 570 h 570"/>
              <a:gd name="T2" fmla="*/ 96 w 512"/>
              <a:gd name="T3" fmla="*/ 160 h 570"/>
              <a:gd name="T4" fmla="*/ 512 w 512"/>
              <a:gd name="T5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570">
                <a:moveTo>
                  <a:pt x="0" y="570"/>
                </a:moveTo>
                <a:cubicBezTo>
                  <a:pt x="5" y="412"/>
                  <a:pt x="11" y="255"/>
                  <a:pt x="96" y="160"/>
                </a:cubicBezTo>
                <a:cubicBezTo>
                  <a:pt x="181" y="65"/>
                  <a:pt x="346" y="32"/>
                  <a:pt x="512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554288" y="30734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3170238" y="221615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3170238" y="257175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4675188" y="3276600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4675188" y="2501900"/>
            <a:ext cx="76200" cy="7620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3206750" y="2242458"/>
            <a:ext cx="0" cy="1644650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46400" y="3937908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4711700" y="2209800"/>
            <a:ext cx="0" cy="1646238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489450" y="3876675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V="1">
            <a:off x="5849938" y="2111828"/>
            <a:ext cx="0" cy="1757363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616575" y="3902528"/>
            <a:ext cx="4365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42950" algn="ctr"/>
                <a:tab pos="2225675" algn="ctr"/>
                <a:tab pos="3373438" algn="ct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33989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Continuity of a function at a point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46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63538" y="914400"/>
            <a:ext cx="8399462" cy="4724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0000CC"/>
                </a:solidFill>
              </a:rPr>
              <a:t>continuous at a point x=a</a:t>
            </a:r>
            <a:r>
              <a:rPr lang="en-US" sz="2400" dirty="0" smtClean="0"/>
              <a:t> if the following conditions are satisfied: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f</a:t>
            </a:r>
            <a:r>
              <a:rPr lang="en-US" sz="2400" dirty="0" smtClean="0">
                <a:solidFill>
                  <a:srgbClr val="0000CC"/>
                </a:solidFill>
              </a:rPr>
              <a:t>(a)</a:t>
            </a:r>
            <a:r>
              <a:rPr lang="en-US" sz="2400" dirty="0" smtClean="0"/>
              <a:t> is defined</a:t>
            </a:r>
            <a:br>
              <a:rPr lang="en-US" sz="2400" dirty="0" smtClean="0"/>
            </a:b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            exists</a:t>
            </a:r>
            <a:br>
              <a:rPr lang="en-US" sz="2400" dirty="0" smtClean="0"/>
            </a:b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f is </a:t>
            </a:r>
            <a:r>
              <a:rPr lang="en-US" sz="2400" dirty="0">
                <a:solidFill>
                  <a:srgbClr val="0000CC"/>
                </a:solidFill>
              </a:rPr>
              <a:t>not continuous at x = a</a:t>
            </a:r>
            <a:r>
              <a:rPr lang="en-US" sz="2400" dirty="0"/>
              <a:t>, then f is said to be </a:t>
            </a:r>
            <a:r>
              <a:rPr lang="en-US" sz="2400" dirty="0">
                <a:solidFill>
                  <a:srgbClr val="0000CC"/>
                </a:solidFill>
              </a:rPr>
              <a:t>discontinuous at x = a</a:t>
            </a:r>
            <a:r>
              <a:rPr lang="en-US" sz="24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Also, f is </a:t>
            </a:r>
            <a:r>
              <a:rPr lang="en-US" sz="2400" dirty="0">
                <a:solidFill>
                  <a:srgbClr val="0000CC"/>
                </a:solidFill>
              </a:rPr>
              <a:t>continuous on an interval</a:t>
            </a:r>
            <a:r>
              <a:rPr lang="en-US" sz="2400" dirty="0"/>
              <a:t> if f is </a:t>
            </a:r>
            <a:r>
              <a:rPr lang="en-US" sz="2400" dirty="0">
                <a:solidFill>
                  <a:srgbClr val="0000CC"/>
                </a:solidFill>
              </a:rPr>
              <a:t>continuous at every number in the interval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3514" y="2535953"/>
                <a:ext cx="22098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" y="2535953"/>
                <a:ext cx="2209800" cy="5011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8942" y="3221753"/>
                <a:ext cx="2209800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42" y="3221753"/>
                <a:ext cx="2209800" cy="5011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9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Continuity of a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Find the values of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for which the </a:t>
            </a:r>
            <a:r>
              <a:rPr lang="en-US" sz="2400" dirty="0">
                <a:solidFill>
                  <a:srgbClr val="0000CC"/>
                </a:solidFill>
              </a:rPr>
              <a:t>function is </a:t>
            </a:r>
            <a:r>
              <a:rPr lang="en-US" sz="2400" dirty="0" smtClean="0">
                <a:solidFill>
                  <a:srgbClr val="0000CC"/>
                </a:solidFill>
              </a:rPr>
              <a:t>continuous</a:t>
            </a:r>
            <a:r>
              <a:rPr lang="en-US" sz="2400" dirty="0" smtClean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4400" y="1200090"/>
                <a:ext cx="2209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00090"/>
                <a:ext cx="22098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7054" y="1809690"/>
                <a:ext cx="2209800" cy="715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4" y="1809690"/>
                <a:ext cx="2209800" cy="7157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1400" y="1066800"/>
                <a:ext cx="34290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 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066800"/>
                <a:ext cx="3429000" cy="683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61654" y="1828800"/>
                <a:ext cx="3429000" cy="68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𝒌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&lt;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4" y="1828800"/>
                <a:ext cx="3429000" cy="683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2886" y="2669471"/>
                <a:ext cx="3429000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den>
                                  </m:f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      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𝒊𝒇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&gt;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6" y="2669471"/>
                <a:ext cx="3429000" cy="10749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92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Continuity of a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0037" y="3873047"/>
            <a:ext cx="37988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 – 2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1 		1	2	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900237" y="1531484"/>
            <a:ext cx="379413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5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3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900" b="1" dirty="0">
                <a:solidFill>
                  <a:srgbClr val="0000CC"/>
                </a:solidFill>
              </a:rPr>
              <a:t>1</a:t>
            </a:r>
            <a:r>
              <a:rPr lang="en-US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73500" y="3607934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41337" y="3825422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2233612" y="1399722"/>
            <a:ext cx="0" cy="271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230437" y="1240972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941387" y="1675947"/>
            <a:ext cx="2933700" cy="233997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7815263" y="2181225"/>
            <a:ext cx="0" cy="16414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876800" y="3851275"/>
            <a:ext cx="37988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 – 2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1 		1	2	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77000" y="1509712"/>
            <a:ext cx="379413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5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4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3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2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900" b="1">
                <a:solidFill>
                  <a:srgbClr val="0000CC"/>
                </a:solidFill>
              </a:rPr>
              <a:t>1</a:t>
            </a:r>
            <a:r>
              <a:rPr lang="en-US" b="1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450263" y="3586162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118100" y="3803650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H="1" flipV="1">
            <a:off x="6810375" y="1377950"/>
            <a:ext cx="0" cy="271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807200" y="12192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V="1">
            <a:off x="5518150" y="1654175"/>
            <a:ext cx="2933700" cy="233997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7781925" y="2120900"/>
            <a:ext cx="76200" cy="76200"/>
          </a:xfrm>
          <a:prstGeom prst="flowChartConnector">
            <a:avLst/>
          </a:prstGeom>
          <a:solidFill>
            <a:schemeClr val="bg1"/>
          </a:solidFill>
          <a:ln w="222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67000" y="1200090"/>
                <a:ext cx="2209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00090"/>
                <a:ext cx="22098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86600" y="808227"/>
                <a:ext cx="2209800" cy="715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808227"/>
                <a:ext cx="2209800" cy="7157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801" y="4495800"/>
            <a:ext cx="384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0000CC"/>
                </a:solidFill>
              </a:rPr>
              <a:t>continuous everywhere</a:t>
            </a:r>
            <a:r>
              <a:rPr lang="en-US" sz="2000" dirty="0"/>
              <a:t> because the three conditions for continuity are satisfied for all values of </a:t>
            </a:r>
            <a:r>
              <a:rPr lang="en-US" sz="2000" i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67300" y="4495800"/>
            <a:ext cx="384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 smtClean="0">
                <a:solidFill>
                  <a:srgbClr val="0000CC"/>
                </a:solidFill>
              </a:rPr>
              <a:t>g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>
                <a:solidFill>
                  <a:srgbClr val="0000CC"/>
                </a:solidFill>
              </a:rPr>
              <a:t>discontinuous at x=2</a:t>
            </a:r>
            <a:r>
              <a:rPr lang="en-US" sz="2000" dirty="0" smtClean="0"/>
              <a:t> </a:t>
            </a:r>
            <a:r>
              <a:rPr lang="en-US" sz="2000" dirty="0"/>
              <a:t>because </a:t>
            </a:r>
            <a:r>
              <a:rPr lang="en-US" sz="2000" dirty="0" smtClean="0"/>
              <a:t>g is not defined at that point. </a:t>
            </a:r>
            <a:r>
              <a:rPr lang="en-US" sz="2000" i="1" dirty="0" smtClean="0">
                <a:solidFill>
                  <a:srgbClr val="0000CC"/>
                </a:solidFill>
              </a:rPr>
              <a:t>g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00CC"/>
                </a:solidFill>
              </a:rPr>
              <a:t>continuous</a:t>
            </a:r>
            <a:r>
              <a:rPr lang="en-US" sz="2000" dirty="0">
                <a:solidFill>
                  <a:srgbClr val="00FF00"/>
                </a:solidFill>
              </a:rPr>
              <a:t> </a:t>
            </a:r>
            <a:r>
              <a:rPr lang="en-US" sz="2000" dirty="0"/>
              <a:t>everywhere else.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22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10" grpId="0"/>
      <p:bldP spid="11" grpId="0"/>
      <p:bldP spid="12" grpId="0"/>
      <p:bldP spid="13" grpId="0" animBg="1"/>
      <p:bldP spid="14" grpId="0" animBg="1"/>
      <p:bldP spid="15" grpId="0"/>
      <p:bldP spid="17" grpId="0" animBg="1"/>
      <p:bldP spid="18" grpId="0" animBg="1"/>
      <p:bldP spid="25" grpId="0"/>
      <p:bldP spid="26" grpId="0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/>
      <p:bldP spid="2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Continuity of a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0037" y="3873047"/>
            <a:ext cx="37988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4075" algn="r"/>
                <a:tab pos="1371600" algn="r"/>
                <a:tab pos="1828800" algn="ctr"/>
                <a:tab pos="2286000" algn="l"/>
                <a:tab pos="2803525" algn="l"/>
                <a:tab pos="32591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	 – 2	 –</a:t>
            </a:r>
            <a:r>
              <a:rPr lang="en-US" sz="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1 		1	2	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900237" y="1531484"/>
            <a:ext cx="379413" cy="20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5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4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3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2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900" b="1" dirty="0">
                <a:solidFill>
                  <a:srgbClr val="0000CC"/>
                </a:solidFill>
              </a:rPr>
              <a:t>1</a:t>
            </a:r>
            <a:r>
              <a:rPr lang="en-US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73500" y="3607934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41337" y="3825422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2233612" y="1399722"/>
            <a:ext cx="0" cy="271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230437" y="1240972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941387" y="1675947"/>
            <a:ext cx="2933700" cy="2339975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67000" y="1200090"/>
                <a:ext cx="2209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𝒉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00090"/>
                <a:ext cx="22098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801" y="4495800"/>
            <a:ext cx="38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 smtClean="0">
                <a:solidFill>
                  <a:srgbClr val="0000CC"/>
                </a:solidFill>
              </a:rPr>
              <a:t>h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>
                <a:solidFill>
                  <a:srgbClr val="0000CC"/>
                </a:solidFill>
              </a:rPr>
              <a:t>discontinuous at x=2</a:t>
            </a:r>
            <a:r>
              <a:rPr lang="en-US" sz="2000" dirty="0" smtClean="0"/>
              <a:t> because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>
                <a:solidFill>
                  <a:srgbClr val="0000CC"/>
                </a:solidFill>
              </a:rPr>
              <a:t>h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00CC"/>
                </a:solidFill>
              </a:rPr>
              <a:t>continuous</a:t>
            </a:r>
            <a:r>
              <a:rPr lang="en-US" sz="2000" dirty="0">
                <a:solidFill>
                  <a:srgbClr val="00FF00"/>
                </a:solidFill>
              </a:rPr>
              <a:t> </a:t>
            </a:r>
            <a:r>
              <a:rPr lang="en-US" sz="2000" dirty="0"/>
              <a:t>everywhere else.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67300" y="4495800"/>
            <a:ext cx="384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 smtClean="0">
                <a:solidFill>
                  <a:srgbClr val="0000CC"/>
                </a:solidFill>
              </a:rPr>
              <a:t>k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>
                <a:solidFill>
                  <a:srgbClr val="0000CC"/>
                </a:solidFill>
              </a:rPr>
              <a:t>discontinuous at x=0</a:t>
            </a:r>
            <a:r>
              <a:rPr lang="en-US" sz="2000" dirty="0" smtClean="0"/>
              <a:t> because</a:t>
            </a:r>
            <a:br>
              <a:rPr lang="en-US" sz="2000" dirty="0" smtClean="0"/>
            </a:br>
            <a:r>
              <a:rPr lang="en-US" sz="2000" dirty="0" smtClean="0"/>
              <a:t>                   does not exist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0000CC"/>
                </a:solidFill>
              </a:rPr>
              <a:t>k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00CC"/>
                </a:solidFill>
              </a:rPr>
              <a:t>continuous</a:t>
            </a:r>
            <a:r>
              <a:rPr lang="en-US" sz="2000" dirty="0">
                <a:solidFill>
                  <a:srgbClr val="00FF00"/>
                </a:solidFill>
              </a:rPr>
              <a:t> </a:t>
            </a:r>
            <a:r>
              <a:rPr lang="en-US" sz="2000" dirty="0"/>
              <a:t>everywhere else.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3200400" y="3341914"/>
            <a:ext cx="76200" cy="76200"/>
          </a:xfrm>
          <a:prstGeom prst="flowChartConnector">
            <a:avLst/>
          </a:prstGeom>
          <a:solidFill>
            <a:srgbClr val="0000C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3200400" y="2133600"/>
            <a:ext cx="76200" cy="76200"/>
          </a:xfrm>
          <a:prstGeom prst="flowChartConnector">
            <a:avLst/>
          </a:prstGeom>
          <a:solidFill>
            <a:schemeClr val="bg1"/>
          </a:solidFill>
          <a:ln w="222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3233054" y="2177142"/>
            <a:ext cx="0" cy="164147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0" y="5238690"/>
                <a:ext cx="4038600" cy="49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8690"/>
                <a:ext cx="4038600" cy="498278"/>
              </a:xfrm>
              <a:prstGeom prst="rect">
                <a:avLst/>
              </a:prstGeom>
              <a:blipFill rotWithShape="1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238875" y="1965325"/>
            <a:ext cx="6985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1</a:t>
            </a:r>
          </a:p>
          <a:p>
            <a:pPr algn="r">
              <a:lnSpc>
                <a:spcPct val="195000"/>
              </a:lnSpc>
              <a:spcBef>
                <a:spcPct val="50000"/>
              </a:spcBef>
            </a:pPr>
            <a:endParaRPr lang="en-US" sz="1900" b="1" dirty="0">
              <a:solidFill>
                <a:srgbClr val="0000CC"/>
              </a:solidFill>
            </a:endParaRPr>
          </a:p>
          <a:p>
            <a:pPr algn="r">
              <a:lnSpc>
                <a:spcPct val="195000"/>
              </a:lnSpc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–</a:t>
            </a:r>
            <a:r>
              <a:rPr lang="en-US" sz="400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1 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8218488" y="265112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886325" y="2868612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6564313" y="10668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 flipV="1">
            <a:off x="4876800" y="3567112"/>
            <a:ext cx="1676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H="1" flipV="1">
            <a:off x="6553200" y="1371600"/>
            <a:ext cx="4763" cy="2511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6553200" y="2212975"/>
            <a:ext cx="1630363" cy="4762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629400" y="1733490"/>
                <a:ext cx="2209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733490"/>
                <a:ext cx="2209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95187" y="5203372"/>
                <a:ext cx="1666875" cy="49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87" y="5203372"/>
                <a:ext cx="1666875" cy="498278"/>
              </a:xfrm>
              <a:prstGeom prst="rect">
                <a:avLst/>
              </a:prstGeom>
              <a:blipFill rotWithShape="1"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7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10" grpId="0"/>
      <p:bldP spid="11" grpId="0"/>
      <p:bldP spid="12" grpId="0"/>
      <p:bldP spid="13" grpId="0" animBg="1"/>
      <p:bldP spid="14" grpId="0" animBg="1"/>
      <p:bldP spid="15" grpId="0"/>
      <p:bldP spid="17" grpId="0" animBg="1"/>
      <p:bldP spid="33" grpId="0"/>
      <p:bldP spid="2" grpId="0"/>
      <p:bldP spid="35" grpId="0"/>
      <p:bldP spid="36" grpId="0" animBg="1"/>
      <p:bldP spid="37" grpId="0" animBg="1"/>
      <p:bldP spid="38" grpId="0" animBg="1"/>
      <p:bldP spid="39" grpId="0"/>
      <p:bldP spid="41" grpId="0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Limits by example : A speeding train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Say we want to find the </a:t>
            </a:r>
            <a:r>
              <a:rPr lang="en-US" sz="2400" dirty="0" smtClean="0">
                <a:solidFill>
                  <a:srgbClr val="0000CC"/>
                </a:solidFill>
              </a:rPr>
              <a:t>instant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velocity</a:t>
            </a:r>
            <a:r>
              <a:rPr lang="en-US" sz="2400" dirty="0" smtClean="0"/>
              <a:t> </a:t>
            </a:r>
            <a:r>
              <a:rPr lang="en-US" sz="2400" dirty="0"/>
              <a:t>of the </a:t>
            </a:r>
            <a:r>
              <a:rPr lang="en-US" sz="2400" dirty="0" smtClean="0"/>
              <a:t>train </a:t>
            </a:r>
            <a:r>
              <a:rPr lang="en-US" sz="2400" dirty="0"/>
              <a:t>at </a:t>
            </a:r>
            <a:r>
              <a:rPr lang="en-US" sz="2400" i="1" dirty="0">
                <a:solidFill>
                  <a:srgbClr val="0000CC"/>
                </a:solidFill>
              </a:rPr>
              <a:t>t </a:t>
            </a:r>
            <a:r>
              <a:rPr lang="en-US" sz="2400" dirty="0">
                <a:solidFill>
                  <a:srgbClr val="0000CC"/>
                </a:solidFill>
              </a:rPr>
              <a:t>= 2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may compute the </a:t>
            </a:r>
            <a:r>
              <a:rPr lang="en-US" sz="2400" dirty="0">
                <a:solidFill>
                  <a:srgbClr val="0000CC"/>
                </a:solidFill>
              </a:rPr>
              <a:t>average velocity</a:t>
            </a:r>
            <a:r>
              <a:rPr lang="en-US" sz="2400" dirty="0"/>
              <a:t> of the </a:t>
            </a:r>
            <a:r>
              <a:rPr lang="en-US" sz="2400" dirty="0" smtClean="0"/>
              <a:t>train </a:t>
            </a:r>
            <a:r>
              <a:rPr lang="en-US" sz="2400" dirty="0"/>
              <a:t>over an </a:t>
            </a:r>
            <a:r>
              <a:rPr lang="en-US" sz="2400" dirty="0">
                <a:solidFill>
                  <a:srgbClr val="0000CC"/>
                </a:solidFill>
              </a:rPr>
              <a:t>interval of time</a:t>
            </a:r>
            <a:r>
              <a:rPr lang="en-US" sz="2400" dirty="0"/>
              <a:t>, such as </a:t>
            </a:r>
            <a:r>
              <a:rPr lang="en-US" sz="2400" dirty="0">
                <a:solidFill>
                  <a:srgbClr val="0000CC"/>
                </a:solidFill>
              </a:rPr>
              <a:t>[2, 4]</a:t>
            </a:r>
            <a:r>
              <a:rPr lang="en-US" sz="2400" dirty="0"/>
              <a:t> as follows: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>
              <a:lnSpc>
                <a:spcPct val="140000"/>
              </a:lnSpc>
            </a:pPr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0000CC"/>
                </a:solidFill>
              </a:rPr>
              <a:t>not</a:t>
            </a:r>
            <a:r>
              <a:rPr lang="en-US" sz="2400" dirty="0" smtClean="0"/>
              <a:t> the velocity of the train at t=2, but it is a useful </a:t>
            </a:r>
            <a:r>
              <a:rPr lang="en-US" sz="2400" dirty="0" smtClean="0">
                <a:solidFill>
                  <a:srgbClr val="0000CC"/>
                </a:solidFill>
              </a:rPr>
              <a:t>approximation</a:t>
            </a:r>
            <a:r>
              <a:rPr lang="en-US" sz="2400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US" sz="2400" dirty="0" smtClean="0"/>
              <a:t>We may find a better approximation by choosing a </a:t>
            </a:r>
            <a:r>
              <a:rPr lang="en-US" sz="2400" dirty="0" smtClean="0">
                <a:solidFill>
                  <a:srgbClr val="0000CC"/>
                </a:solidFill>
              </a:rPr>
              <a:t>smaller interval</a:t>
            </a:r>
            <a:r>
              <a:rPr lang="en-US" sz="2400" dirty="0" smtClean="0"/>
              <a:t> to compute the speed, for example [2,3]. More generally, let t&gt;2 then the </a:t>
            </a:r>
            <a:r>
              <a:rPr lang="en-US" sz="2400" dirty="0" smtClean="0">
                <a:solidFill>
                  <a:srgbClr val="0000CC"/>
                </a:solidFill>
              </a:rPr>
              <a:t>average velocity</a:t>
            </a:r>
            <a:r>
              <a:rPr lang="en-US" sz="2400" dirty="0" smtClean="0"/>
              <a:t> of the train over the </a:t>
            </a:r>
            <a:r>
              <a:rPr lang="en-US" sz="2400" dirty="0" smtClean="0">
                <a:solidFill>
                  <a:srgbClr val="0000CC"/>
                </a:solidFill>
              </a:rPr>
              <a:t>time interval [2,t]</a:t>
            </a:r>
            <a:r>
              <a:rPr lang="en-US" sz="2400" dirty="0" smtClean="0"/>
              <a:t> is given by: 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vi-VN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1905000"/>
                <a:ext cx="8077200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𝑫𝒊𝒔𝒕𝒂𝒏𝒄𝒆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𝒄𝒐𝒗𝒆𝒓𝒆𝒅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𝑻𝒊𝒎𝒆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𝒆𝒍𝒂𝒑𝒔𝒆𝒅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𝟔𝟒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𝟐𝟒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𝒇𝒆𝒆𝒕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𝒔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05000"/>
                <a:ext cx="8077200" cy="701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927541"/>
                <a:ext cx="8077200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𝑫𝒊𝒔𝒕𝒂𝒏𝒄𝒆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𝒄𝒐𝒗𝒆𝒓𝒆𝒅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𝑻𝒊𝒎𝒆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𝒆𝒍𝒂𝒑𝒔𝒆𝒅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27541"/>
                <a:ext cx="8077200" cy="7018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3202535" y="5781699"/>
              <a:ext cx="37800" cy="54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5335" y="5774499"/>
                <a:ext cx="496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/>
              <p14:cNvContentPartPr/>
              <p14:nvPr/>
            </p14:nvContentPartPr>
            <p14:xfrm>
              <a:off x="7856975" y="6251139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1575" y="6245739"/>
                <a:ext cx="11160" cy="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248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9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Continuity of a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50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495800"/>
            <a:ext cx="8534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function </a:t>
            </a:r>
            <a:r>
              <a:rPr lang="en-US" sz="2000" i="1" dirty="0" smtClean="0">
                <a:solidFill>
                  <a:srgbClr val="0000CC"/>
                </a:solidFill>
              </a:rPr>
              <a:t>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>
                <a:solidFill>
                  <a:srgbClr val="0000CC"/>
                </a:solidFill>
              </a:rPr>
              <a:t>discontinuous at x=0</a:t>
            </a:r>
            <a:r>
              <a:rPr lang="en-US" sz="2000" dirty="0" smtClean="0"/>
              <a:t> because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     does not exist. </a:t>
            </a:r>
            <a:r>
              <a:rPr lang="en-US" sz="2000" i="1" dirty="0" smtClean="0">
                <a:solidFill>
                  <a:srgbClr val="0000CC"/>
                </a:solidFill>
              </a:rPr>
              <a:t>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00CC"/>
                </a:solidFill>
              </a:rPr>
              <a:t>continuous</a:t>
            </a:r>
            <a:r>
              <a:rPr lang="en-US" sz="2000" dirty="0">
                <a:solidFill>
                  <a:srgbClr val="00FF00"/>
                </a:solidFill>
              </a:rPr>
              <a:t> </a:t>
            </a:r>
            <a:r>
              <a:rPr lang="en-US" sz="2000" dirty="0"/>
              <a:t>everywhere else.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971925" y="1660525"/>
            <a:ext cx="6985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endParaRPr lang="en-US"/>
          </a:p>
          <a:p>
            <a:pPr algn="r">
              <a:lnSpc>
                <a:spcPct val="195000"/>
              </a:lnSpc>
              <a:spcBef>
                <a:spcPct val="50000"/>
              </a:spcBef>
            </a:pPr>
            <a:endParaRPr lang="en-US" sz="1900"/>
          </a:p>
          <a:p>
            <a:pPr algn="r">
              <a:lnSpc>
                <a:spcPct val="195000"/>
              </a:lnSpc>
              <a:spcBef>
                <a:spcPct val="50000"/>
              </a:spcBef>
            </a:pPr>
            <a:r>
              <a:rPr lang="en-US"/>
              <a:t>–</a:t>
            </a:r>
            <a:r>
              <a:rPr lang="en-US" sz="400"/>
              <a:t> </a:t>
            </a:r>
            <a:r>
              <a:rPr lang="en-US"/>
              <a:t>1 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951538" y="234632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x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2619375" y="2563812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297363" y="7620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flipH="1" flipV="1">
            <a:off x="2609850" y="3262312"/>
            <a:ext cx="1676400" cy="0"/>
          </a:xfrm>
          <a:prstGeom prst="line">
            <a:avLst/>
          </a:pr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 flipV="1">
            <a:off x="4286250" y="1066800"/>
            <a:ext cx="4763" cy="2511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3"/>
          <p:cNvSpPr>
            <a:spLocks/>
          </p:cNvSpPr>
          <p:nvPr/>
        </p:nvSpPr>
        <p:spPr bwMode="auto">
          <a:xfrm>
            <a:off x="4391025" y="1139825"/>
            <a:ext cx="1481138" cy="1341437"/>
          </a:xfrm>
          <a:custGeom>
            <a:avLst/>
            <a:gdLst>
              <a:gd name="T0" fmla="*/ 0 w 889"/>
              <a:gd name="T1" fmla="*/ 0 h 755"/>
              <a:gd name="T2" fmla="*/ 153 w 889"/>
              <a:gd name="T3" fmla="*/ 601 h 755"/>
              <a:gd name="T4" fmla="*/ 889 w 889"/>
              <a:gd name="T5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9" h="755">
                <a:moveTo>
                  <a:pt x="0" y="0"/>
                </a:moveTo>
                <a:cubicBezTo>
                  <a:pt x="2" y="237"/>
                  <a:pt x="5" y="475"/>
                  <a:pt x="153" y="601"/>
                </a:cubicBezTo>
                <a:cubicBezTo>
                  <a:pt x="301" y="727"/>
                  <a:pt x="595" y="741"/>
                  <a:pt x="889" y="755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62400" y="1581090"/>
                <a:ext cx="2209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581090"/>
                <a:ext cx="22098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5725" y="5105400"/>
                <a:ext cx="1666875" cy="49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105400"/>
                <a:ext cx="1666875" cy="498278"/>
              </a:xfrm>
              <a:prstGeom prst="rect">
                <a:avLst/>
              </a:prstGeom>
              <a:blipFill rotWithShape="1"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2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2" grpId="0"/>
      <p:bldP spid="37" grpId="0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Continuous Function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63538" y="914400"/>
            <a:ext cx="8399462" cy="4724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SzPct val="105000"/>
              <a:buFont typeface="Wingdings" pitchFamily="2" charset="2"/>
              <a:buAutoNum type="arabicPeriod"/>
              <a:tabLst>
                <a:tab pos="3768725" algn="l"/>
                <a:tab pos="5659438" algn="l"/>
              </a:tabLst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constant</a:t>
            </a:r>
            <a:r>
              <a:rPr lang="en-US" sz="2400" dirty="0">
                <a:cs typeface="Times New Roman" pitchFamily="18" charset="0"/>
              </a:rPr>
              <a:t> function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=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 everywhere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457200" indent="-457200">
              <a:buSzPct val="105000"/>
              <a:buFont typeface="Wingdings" pitchFamily="2" charset="2"/>
              <a:buAutoNum type="arabicPeriod"/>
              <a:tabLst>
                <a:tab pos="3768725" algn="l"/>
                <a:tab pos="5659438" algn="l"/>
              </a:tabLst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identity</a:t>
            </a:r>
            <a:r>
              <a:rPr lang="en-US" sz="2400" dirty="0">
                <a:cs typeface="Times New Roman" pitchFamily="18" charset="0"/>
              </a:rPr>
              <a:t>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=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everywhere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>
              <a:buSzPct val="105000"/>
              <a:tabLst>
                <a:tab pos="3768725" algn="l"/>
                <a:tab pos="5659438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>
              <a:buSzPct val="105000"/>
              <a:tabLst>
                <a:tab pos="3768725" algn="l"/>
                <a:tab pos="5659438" algn="l"/>
              </a:tabLst>
            </a:pPr>
            <a:r>
              <a:rPr lang="en-US" sz="2400" dirty="0" smtClean="0">
                <a:cs typeface="Times New Roman" pitchFamily="18" charset="0"/>
              </a:rPr>
              <a:t>If</a:t>
            </a:r>
            <a:r>
              <a:rPr lang="en-US" sz="2400" dirty="0" smtClean="0">
                <a:solidFill>
                  <a:srgbClr val="FF99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and</a:t>
            </a:r>
            <a:r>
              <a:rPr lang="en-US" sz="2400" dirty="0">
                <a:solidFill>
                  <a:srgbClr val="FF99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g</a:t>
            </a:r>
            <a:r>
              <a:rPr lang="en-US" sz="2400" i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are</a:t>
            </a:r>
            <a:r>
              <a:rPr lang="en-US" sz="2400" dirty="0">
                <a:solidFill>
                  <a:srgbClr val="00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</a:t>
            </a:r>
            <a:r>
              <a:rPr lang="en-US" sz="2400" dirty="0">
                <a:solidFill>
                  <a:srgbClr val="00FF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at</a:t>
            </a:r>
            <a:r>
              <a:rPr lang="en-US" sz="2400" dirty="0">
                <a:solidFill>
                  <a:srgbClr val="FF9900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 = 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smtClean="0">
                <a:cs typeface="Times New Roman" pitchFamily="18" charset="0"/>
              </a:rPr>
              <a:t>then</a:t>
            </a:r>
            <a:br>
              <a:rPr lang="en-US" sz="2400" dirty="0" smtClean="0">
                <a:cs typeface="Times New Roman" pitchFamily="18" charset="0"/>
              </a:rPr>
            </a:br>
            <a:endParaRPr lang="en-US" sz="2400" dirty="0" smtClean="0">
              <a:cs typeface="Times New Roman" pitchFamily="18" charset="0"/>
            </a:endParaRPr>
          </a:p>
          <a:p>
            <a:pPr marL="457200" indent="-457200">
              <a:buSzPct val="105000"/>
              <a:buAutoNum type="arabicPeriod" startAt="3"/>
              <a:tabLst>
                <a:tab pos="3768725" algn="l"/>
                <a:tab pos="5659438" algn="l"/>
              </a:tabLst>
            </a:pPr>
            <a:r>
              <a:rPr lang="en-US" sz="2400" dirty="0" smtClean="0">
                <a:cs typeface="Times New Roman" pitchFamily="18" charset="0"/>
              </a:rPr>
              <a:t>          , </a:t>
            </a: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is a real number,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at</a:t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0000CC"/>
                </a:solidFill>
                <a:cs typeface="Times New Roman" pitchFamily="18" charset="0"/>
              </a:rPr>
              <a:t>x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= a</a:t>
            </a:r>
            <a:r>
              <a:rPr lang="en-US" sz="2400" dirty="0">
                <a:cs typeface="Times New Roman" pitchFamily="18" charset="0"/>
              </a:rPr>
              <a:t> whenever it is defined at that number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marL="457200" indent="-457200">
              <a:buSzPct val="105000"/>
              <a:buAutoNum type="arabicPeriod" startAt="3"/>
              <a:tabLst>
                <a:tab pos="3768725" algn="l"/>
                <a:tab pos="5659438" algn="l"/>
              </a:tabLst>
            </a:pP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 ± g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</a:t>
            </a:r>
            <a:r>
              <a:rPr lang="en-US" sz="2400" dirty="0">
                <a:cs typeface="Times New Roman" pitchFamily="18" charset="0"/>
              </a:rPr>
              <a:t> at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 = a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457200" indent="-457200">
              <a:buSzPct val="105000"/>
              <a:buFont typeface="Wingdings" pitchFamily="2" charset="2"/>
              <a:buAutoNum type="arabicPeriod" startAt="3"/>
              <a:tabLst>
                <a:tab pos="3768725" algn="l"/>
                <a:tab pos="5659438" algn="l"/>
              </a:tabLst>
            </a:pPr>
            <a:r>
              <a:rPr lang="en-US" sz="2400" i="1" dirty="0" err="1">
                <a:solidFill>
                  <a:srgbClr val="0000CC"/>
                </a:solidFill>
                <a:cs typeface="Times New Roman" pitchFamily="18" charset="0"/>
              </a:rPr>
              <a:t>fg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</a:t>
            </a:r>
            <a:r>
              <a:rPr lang="en-US" sz="2400" dirty="0">
                <a:cs typeface="Times New Roman" pitchFamily="18" charset="0"/>
              </a:rPr>
              <a:t> at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 = a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457200" indent="-457200">
              <a:buSzPct val="105000"/>
              <a:buFont typeface="Wingdings" pitchFamily="2" charset="2"/>
              <a:buAutoNum type="arabicPeriod" startAt="3"/>
              <a:tabLst>
                <a:tab pos="3768725" algn="l"/>
                <a:tab pos="5659438" algn="l"/>
              </a:tabLst>
            </a:pP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/g</a:t>
            </a:r>
            <a:r>
              <a:rPr lang="en-US" sz="2400" dirty="0"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</a:t>
            </a:r>
            <a:r>
              <a:rPr lang="en-US" sz="2400" dirty="0">
                <a:cs typeface="Times New Roman" pitchFamily="18" charset="0"/>
              </a:rPr>
              <a:t> at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g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≠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0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2" y="3235718"/>
                <a:ext cx="1001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3235718"/>
                <a:ext cx="1001486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77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Continuous Function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Using these properties, we can obtain the following 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additional properties</a:t>
            </a:r>
            <a:r>
              <a:rPr lang="en-US" sz="2800" dirty="0">
                <a:cs typeface="Times New Roman" pitchFamily="18" charset="0"/>
              </a:rPr>
              <a:t>.</a:t>
            </a:r>
            <a:endParaRPr lang="en-US" sz="28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63538" y="2133600"/>
            <a:ext cx="8399462" cy="2514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SzPct val="105000"/>
              <a:buFont typeface="Wingdings" pitchFamily="2" charset="2"/>
              <a:buAutoNum type="arabicPeriod"/>
              <a:tabLst>
                <a:tab pos="3768725" algn="l"/>
                <a:tab pos="5659438" algn="l"/>
              </a:tabLst>
            </a:pPr>
            <a:r>
              <a:rPr lang="en-US" sz="2400" dirty="0"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polynomial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y = P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is continuous at every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457200" indent="-457200">
              <a:buSzPct val="105000"/>
              <a:buFont typeface="Wingdings" pitchFamily="2" charset="2"/>
              <a:buAutoNum type="arabicPeriod"/>
              <a:tabLst>
                <a:tab pos="3768725" algn="l"/>
                <a:tab pos="5659438" algn="l"/>
              </a:tabLst>
            </a:pPr>
            <a:r>
              <a:rPr lang="en-US" sz="2400" dirty="0"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rational function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=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)/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q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is continuous at every value of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where 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q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CC"/>
                </a:solidFill>
                <a:cs typeface="Times New Roman" pitchFamily="18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) ≠ 0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>
              <a:buSzPct val="105000"/>
              <a:tabLst>
                <a:tab pos="3768725" algn="l"/>
                <a:tab pos="5659438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>
              <a:buSzPct val="105000"/>
              <a:tabLst>
                <a:tab pos="3768725" algn="l"/>
                <a:tab pos="5659438" algn="l"/>
              </a:tabLst>
            </a:pP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403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Continuity of a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Find the values of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for which the </a:t>
            </a:r>
            <a:r>
              <a:rPr lang="en-US" sz="2400" dirty="0">
                <a:solidFill>
                  <a:srgbClr val="0000CC"/>
                </a:solidFill>
              </a:rPr>
              <a:t>function is </a:t>
            </a:r>
            <a:r>
              <a:rPr lang="en-US" sz="2400" dirty="0" smtClean="0">
                <a:solidFill>
                  <a:srgbClr val="0000CC"/>
                </a:solidFill>
              </a:rPr>
              <a:t>continuous</a:t>
            </a:r>
            <a:r>
              <a:rPr lang="en-US" sz="2400" dirty="0" smtClean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53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1200090"/>
                <a:ext cx="35814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00090"/>
                <a:ext cx="3581400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0114" y="1809690"/>
                <a:ext cx="2971800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" y="1809690"/>
                <a:ext cx="2971800" cy="7229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91000" y="1715445"/>
                <a:ext cx="2971800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715445"/>
                <a:ext cx="2971800" cy="72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Continuity of a </a:t>
            </a:r>
            <a:r>
              <a:rPr lang="en-US" dirty="0" smtClean="0"/>
              <a:t>function: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(x)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00CC"/>
                </a:solidFill>
              </a:rPr>
              <a:t>polynomial function of degree 3</a:t>
            </a:r>
            <a:r>
              <a:rPr lang="en-US" sz="2400" dirty="0"/>
              <a:t>, so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is continuous for all values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r>
              <a:rPr lang="en-US" sz="2400" dirty="0"/>
              <a:t>g</a:t>
            </a:r>
            <a:r>
              <a:rPr lang="en-US" sz="2400" dirty="0" smtClean="0"/>
              <a:t>(x)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00CC"/>
                </a:solidFill>
              </a:rPr>
              <a:t>rational function</a:t>
            </a:r>
            <a:r>
              <a:rPr lang="en-US" sz="2400" dirty="0" smtClean="0"/>
              <a:t>. </a:t>
            </a:r>
            <a:r>
              <a:rPr lang="en-US" sz="2400" dirty="0"/>
              <a:t>Observe that the </a:t>
            </a:r>
            <a:r>
              <a:rPr lang="en-US" sz="2400" dirty="0">
                <a:solidFill>
                  <a:srgbClr val="0000CC"/>
                </a:solidFill>
              </a:rPr>
              <a:t>denominator</a:t>
            </a:r>
            <a:r>
              <a:rPr lang="en-US" sz="2400" dirty="0"/>
              <a:t> of </a:t>
            </a:r>
            <a:r>
              <a:rPr lang="en-US" sz="2400" i="1" dirty="0"/>
              <a:t>g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never equal to zero</a:t>
            </a:r>
            <a:r>
              <a:rPr lang="en-US" sz="2400" dirty="0" smtClean="0"/>
              <a:t>. Therefore</a:t>
            </a:r>
            <a:r>
              <a:rPr lang="en-US" sz="2400" dirty="0"/>
              <a:t>, we conclude that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is continuous for all values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h</a:t>
            </a:r>
            <a:r>
              <a:rPr lang="en-US" sz="2400" dirty="0" smtClean="0"/>
              <a:t>(x)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00CC"/>
                </a:solidFill>
              </a:rPr>
              <a:t>rational function</a:t>
            </a:r>
            <a:r>
              <a:rPr lang="en-US" sz="2400" dirty="0" smtClean="0"/>
              <a:t>. </a:t>
            </a:r>
            <a:r>
              <a:rPr lang="en-US" sz="2400" dirty="0"/>
              <a:t>In this case, however, the </a:t>
            </a:r>
            <a:r>
              <a:rPr lang="en-US" sz="2400" dirty="0">
                <a:solidFill>
                  <a:srgbClr val="0000CC"/>
                </a:solidFill>
              </a:rPr>
              <a:t>denominator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equal to zero</a:t>
            </a:r>
            <a:r>
              <a:rPr lang="en-US" sz="2400" dirty="0"/>
              <a:t> at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1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2</a:t>
            </a:r>
            <a:r>
              <a:rPr lang="en-US" sz="2400" dirty="0"/>
              <a:t>, which we can see by factoring</a:t>
            </a:r>
            <a:r>
              <a:rPr lang="en-US" sz="2400" dirty="0" smtClean="0"/>
              <a:t>. Therefore</a:t>
            </a:r>
            <a:r>
              <a:rPr lang="en-US" sz="2400" dirty="0"/>
              <a:t>, we conclude that </a:t>
            </a:r>
            <a:r>
              <a:rPr lang="en-US" sz="2400" i="1" dirty="0">
                <a:solidFill>
                  <a:srgbClr val="0000CC"/>
                </a:solidFill>
              </a:rPr>
              <a:t>h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is continuous everywhere except at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1 and 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 2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54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24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Intermediate value theorem (Theorem 4)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r>
              <a:rPr lang="en-US" sz="2800" dirty="0"/>
              <a:t>Let’s look again at the </a:t>
            </a:r>
            <a:r>
              <a:rPr lang="en-US" sz="2800" dirty="0" smtClean="0">
                <a:solidFill>
                  <a:srgbClr val="0000CC"/>
                </a:solidFill>
              </a:rPr>
              <a:t>train </a:t>
            </a:r>
            <a:r>
              <a:rPr lang="en-US" sz="2800" dirty="0">
                <a:solidFill>
                  <a:srgbClr val="0000CC"/>
                </a:solidFill>
              </a:rPr>
              <a:t>example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Recall </a:t>
            </a:r>
            <a:r>
              <a:rPr lang="en-US" sz="2800" dirty="0"/>
              <a:t>that the position of the </a:t>
            </a:r>
            <a:r>
              <a:rPr lang="en-US" sz="2800" dirty="0" smtClean="0"/>
              <a:t>train </a:t>
            </a:r>
            <a:r>
              <a:rPr lang="en-US" sz="2800" dirty="0"/>
              <a:t>is a function of time given by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t</a:t>
            </a:r>
            <a:r>
              <a:rPr lang="en-US" sz="2800" dirty="0">
                <a:solidFill>
                  <a:srgbClr val="0000CC"/>
                </a:solidFill>
              </a:rPr>
              <a:t>) = 4</a:t>
            </a:r>
            <a:r>
              <a:rPr lang="en-US" sz="2800" i="1" dirty="0">
                <a:solidFill>
                  <a:srgbClr val="0000CC"/>
                </a:solidFill>
              </a:rPr>
              <a:t>t</a:t>
            </a:r>
            <a:r>
              <a:rPr lang="en-US" sz="2800" baseline="30000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for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0 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30</a:t>
            </a:r>
            <a:r>
              <a:rPr lang="en-US" sz="2800" dirty="0" smtClean="0"/>
              <a:t>.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t</a:t>
            </a:r>
            <a:r>
              <a:rPr lang="en-US" sz="2800" dirty="0" smtClean="0">
                <a:solidFill>
                  <a:srgbClr val="0000CC"/>
                </a:solidFill>
              </a:rPr>
              <a:t>) is </a:t>
            </a:r>
            <a:r>
              <a:rPr lang="en-US" sz="2800" dirty="0">
                <a:solidFill>
                  <a:srgbClr val="0000CC"/>
                </a:solidFill>
              </a:rPr>
              <a:t>continuous for all values of </a:t>
            </a:r>
            <a:r>
              <a:rPr lang="en-US" sz="2800" i="1" dirty="0" smtClean="0">
                <a:solidFill>
                  <a:srgbClr val="0000CC"/>
                </a:solidFill>
              </a:rPr>
              <a:t>t.</a:t>
            </a:r>
            <a:br>
              <a:rPr lang="en-US" sz="2800" i="1" dirty="0" smtClean="0">
                <a:solidFill>
                  <a:srgbClr val="0000CC"/>
                </a:solidFill>
              </a:rPr>
            </a:br>
            <a:r>
              <a:rPr lang="en-US" sz="2800" i="1" dirty="0" smtClean="0">
                <a:solidFill>
                  <a:srgbClr val="0000CC"/>
                </a:solidFill>
              </a:rPr>
              <a:t/>
            </a:r>
            <a:br>
              <a:rPr lang="en-US" sz="2800" i="1" dirty="0" smtClean="0">
                <a:solidFill>
                  <a:srgbClr val="0000CC"/>
                </a:solidFill>
              </a:rPr>
            </a:br>
            <a:r>
              <a:rPr lang="en-US" sz="2800" i="1" dirty="0" smtClean="0">
                <a:solidFill>
                  <a:srgbClr val="0000CC"/>
                </a:solidFill>
              </a:rPr>
              <a:t/>
            </a:r>
            <a:br>
              <a:rPr lang="en-US" sz="2800" i="1" dirty="0" smtClean="0">
                <a:solidFill>
                  <a:srgbClr val="0000CC"/>
                </a:solidFill>
              </a:rPr>
            </a:br>
            <a:r>
              <a:rPr lang="en-US" sz="2800" i="1" dirty="0" smtClean="0">
                <a:solidFill>
                  <a:srgbClr val="0000CC"/>
                </a:solidFill>
              </a:rPr>
              <a:t/>
            </a:r>
            <a:br>
              <a:rPr lang="en-US" sz="2800" i="1" dirty="0" smtClean="0">
                <a:solidFill>
                  <a:srgbClr val="0000CC"/>
                </a:solidFill>
              </a:rPr>
            </a:br>
            <a:r>
              <a:rPr lang="en-US" sz="2800" i="1" dirty="0" smtClean="0">
                <a:solidFill>
                  <a:srgbClr val="0000CC"/>
                </a:solidFill>
              </a:rPr>
              <a:t/>
            </a:r>
            <a:br>
              <a:rPr lang="en-US" sz="2800" i="1" dirty="0" smtClean="0">
                <a:solidFill>
                  <a:srgbClr val="0000CC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train </a:t>
            </a:r>
            <a:r>
              <a:rPr lang="en-US" sz="2400" dirty="0">
                <a:solidFill>
                  <a:srgbClr val="0000CC"/>
                </a:solidFill>
              </a:rPr>
              <a:t>cannot vanish</a:t>
            </a:r>
            <a:r>
              <a:rPr lang="en-US" sz="2400" dirty="0"/>
              <a:t> at any instant of time and </a:t>
            </a:r>
            <a:r>
              <a:rPr lang="en-US" sz="2400" dirty="0">
                <a:solidFill>
                  <a:srgbClr val="0000CC"/>
                </a:solidFill>
              </a:rPr>
              <a:t>cannot skip portions of track</a:t>
            </a:r>
            <a:r>
              <a:rPr lang="en-US" sz="2400" dirty="0"/>
              <a:t> and reappear elsewhere.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10038" y="4791075"/>
            <a:ext cx="40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100" b="1" i="1" dirty="0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sz="2100" b="1" baseline="-25000" dirty="0">
                <a:solidFill>
                  <a:srgbClr val="0000CC"/>
                </a:solidFill>
                <a:latin typeface="Times New Roman" pitchFamily="18" charset="0"/>
              </a:rPr>
              <a:t>1	</a:t>
            </a:r>
            <a:endParaRPr lang="en-US" sz="2100" b="1" i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79725" y="2987675"/>
            <a:ext cx="40481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s</a:t>
            </a:r>
            <a:r>
              <a:rPr lang="en-US" b="1" baseline="-25000">
                <a:solidFill>
                  <a:srgbClr val="0000CC"/>
                </a:solidFill>
              </a:rPr>
              <a:t>2</a:t>
            </a:r>
          </a:p>
          <a:p>
            <a:pPr>
              <a:lnSpc>
                <a:spcPct val="26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s</a:t>
            </a:r>
            <a:r>
              <a:rPr lang="en-US" b="1" baseline="-25000">
                <a:solidFill>
                  <a:srgbClr val="0000CC"/>
                </a:solidFill>
              </a:rPr>
              <a:t>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s</a:t>
            </a:r>
            <a:r>
              <a:rPr lang="en-US" b="1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22938" y="4625975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t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235325" y="26670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228975" y="3252787"/>
            <a:ext cx="2022475" cy="154940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3230563" y="4056062"/>
            <a:ext cx="1565275" cy="746125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228975" y="4497387"/>
            <a:ext cx="1082675" cy="30480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3228975" y="2874962"/>
            <a:ext cx="0" cy="218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60688" y="4803775"/>
            <a:ext cx="272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3228975" y="2943225"/>
            <a:ext cx="2165350" cy="1858962"/>
          </a:xfrm>
          <a:custGeom>
            <a:avLst/>
            <a:gdLst>
              <a:gd name="T0" fmla="*/ 0 w 1191"/>
              <a:gd name="T1" fmla="*/ 653 h 653"/>
              <a:gd name="T2" fmla="*/ 723 w 1191"/>
              <a:gd name="T3" fmla="*/ 487 h 653"/>
              <a:gd name="T4" fmla="*/ 1191 w 1191"/>
              <a:gd name="T5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653">
                <a:moveTo>
                  <a:pt x="0" y="653"/>
                </a:moveTo>
                <a:cubicBezTo>
                  <a:pt x="262" y="624"/>
                  <a:pt x="525" y="596"/>
                  <a:pt x="723" y="487"/>
                </a:cubicBezTo>
                <a:cubicBezTo>
                  <a:pt x="921" y="378"/>
                  <a:pt x="1056" y="189"/>
                  <a:pt x="119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211763" y="32146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4759325" y="40163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4271963" y="446405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4605338" y="4811712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3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5053013" y="4813300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1230" y="2819400"/>
                <a:ext cx="175157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30" y="2819400"/>
                <a:ext cx="1751570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06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Intermediate value theorem (Theorem 4)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r>
              <a:rPr lang="en-US" sz="2800" dirty="0" smtClean="0"/>
              <a:t>Recall </a:t>
            </a:r>
            <a:r>
              <a:rPr lang="en-US" sz="2800" dirty="0"/>
              <a:t>that the position of the maglev is a function of time given by </a:t>
            </a:r>
            <a:r>
              <a:rPr lang="en-US" sz="2800" i="1" dirty="0">
                <a:solidFill>
                  <a:srgbClr val="0000CC"/>
                </a:solidFill>
              </a:rPr>
              <a:t>f</a:t>
            </a:r>
            <a:r>
              <a:rPr lang="en-US" sz="2800" dirty="0">
                <a:solidFill>
                  <a:srgbClr val="0000CC"/>
                </a:solidFill>
              </a:rPr>
              <a:t>(</a:t>
            </a:r>
            <a:r>
              <a:rPr lang="en-US" sz="2800" i="1" dirty="0">
                <a:solidFill>
                  <a:srgbClr val="0000CC"/>
                </a:solidFill>
              </a:rPr>
              <a:t>t</a:t>
            </a:r>
            <a:r>
              <a:rPr lang="en-US" sz="2800" dirty="0">
                <a:solidFill>
                  <a:srgbClr val="0000CC"/>
                </a:solidFill>
              </a:rPr>
              <a:t>) = 4</a:t>
            </a:r>
            <a:r>
              <a:rPr lang="en-US" sz="2800" i="1" dirty="0">
                <a:solidFill>
                  <a:srgbClr val="0000CC"/>
                </a:solidFill>
              </a:rPr>
              <a:t>t</a:t>
            </a:r>
            <a:r>
              <a:rPr lang="en-US" sz="2800" baseline="30000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for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</a:rPr>
              <a:t>0 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00CC"/>
                </a:solidFill>
                <a:cs typeface="Times New Roman" pitchFamily="18" charset="0"/>
              </a:rPr>
              <a:t>t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cs typeface="Times New Roman" pitchFamily="18" charset="0"/>
              </a:rPr>
              <a:t>30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dirty="0"/>
              <a:t>Suppose the position of the </a:t>
            </a:r>
            <a:r>
              <a:rPr lang="en-US" sz="2400" dirty="0" smtClean="0"/>
              <a:t>train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CC"/>
                </a:solidFill>
              </a:rPr>
              <a:t>s1</a:t>
            </a:r>
            <a:r>
              <a:rPr lang="en-US" sz="2400" dirty="0"/>
              <a:t> at some time </a:t>
            </a:r>
            <a:r>
              <a:rPr lang="en-US" sz="2400" dirty="0">
                <a:solidFill>
                  <a:srgbClr val="0000CC"/>
                </a:solidFill>
              </a:rPr>
              <a:t>t1</a:t>
            </a:r>
            <a:r>
              <a:rPr lang="en-US" sz="2400" dirty="0"/>
              <a:t> and its position is </a:t>
            </a:r>
            <a:r>
              <a:rPr lang="en-US" sz="2400" dirty="0">
                <a:solidFill>
                  <a:srgbClr val="0000CC"/>
                </a:solidFill>
              </a:rPr>
              <a:t>s2</a:t>
            </a:r>
            <a:r>
              <a:rPr lang="en-US" sz="2400" dirty="0"/>
              <a:t> at some time </a:t>
            </a:r>
            <a:r>
              <a:rPr lang="en-US" sz="2400" dirty="0">
                <a:solidFill>
                  <a:srgbClr val="0000CC"/>
                </a:solidFill>
              </a:rPr>
              <a:t>t2</a:t>
            </a:r>
            <a:r>
              <a:rPr lang="en-US" sz="2400" dirty="0"/>
              <a:t>.</a:t>
            </a:r>
          </a:p>
          <a:p>
            <a:r>
              <a:rPr lang="en-US" sz="2400" dirty="0"/>
              <a:t>Then, if </a:t>
            </a:r>
            <a:r>
              <a:rPr lang="en-US" sz="2400" dirty="0">
                <a:solidFill>
                  <a:srgbClr val="0000CC"/>
                </a:solidFill>
              </a:rPr>
              <a:t>s3</a:t>
            </a:r>
            <a:r>
              <a:rPr lang="en-US" sz="2400" dirty="0"/>
              <a:t> is any number between </a:t>
            </a:r>
            <a:r>
              <a:rPr lang="en-US" sz="2400" dirty="0">
                <a:solidFill>
                  <a:srgbClr val="0000CC"/>
                </a:solidFill>
              </a:rPr>
              <a:t>s1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s2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there must be at least one t3 between t1 and t2</a:t>
            </a:r>
            <a:r>
              <a:rPr lang="en-US" sz="2400" dirty="0"/>
              <a:t> giving the time at which the </a:t>
            </a:r>
            <a:r>
              <a:rPr lang="en-US" sz="2400" dirty="0" smtClean="0"/>
              <a:t>train </a:t>
            </a:r>
            <a:r>
              <a:rPr lang="en-US" sz="2400" dirty="0"/>
              <a:t>is at </a:t>
            </a:r>
            <a:r>
              <a:rPr lang="en-US" sz="2400" dirty="0">
                <a:solidFill>
                  <a:srgbClr val="0000CC"/>
                </a:solidFill>
              </a:rPr>
              <a:t>s3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CC"/>
                </a:solidFill>
              </a:rPr>
              <a:t>f(t3) = s3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10038" y="3733800"/>
            <a:ext cx="40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100" b="1" i="1" dirty="0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sz="2100" b="1" baseline="-25000" dirty="0">
                <a:solidFill>
                  <a:srgbClr val="0000CC"/>
                </a:solidFill>
                <a:latin typeface="Times New Roman" pitchFamily="18" charset="0"/>
              </a:rPr>
              <a:t>1	</a:t>
            </a:r>
            <a:endParaRPr lang="en-US" sz="2100" b="1" i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79725" y="1930400"/>
            <a:ext cx="404813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s</a:t>
            </a:r>
            <a:r>
              <a:rPr lang="en-US" b="1" baseline="-25000">
                <a:solidFill>
                  <a:srgbClr val="0000CC"/>
                </a:solidFill>
              </a:rPr>
              <a:t>2</a:t>
            </a:r>
          </a:p>
          <a:p>
            <a:pPr>
              <a:lnSpc>
                <a:spcPct val="26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s</a:t>
            </a:r>
            <a:r>
              <a:rPr lang="en-US" b="1" baseline="-25000">
                <a:solidFill>
                  <a:srgbClr val="0000CC"/>
                </a:solidFill>
              </a:rPr>
              <a:t>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s</a:t>
            </a:r>
            <a:r>
              <a:rPr lang="en-US" b="1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22938" y="3568700"/>
            <a:ext cx="55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t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235325" y="1609725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solidFill>
                  <a:srgbClr val="0000CC"/>
                </a:solidFill>
              </a:rPr>
              <a:t>y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228975" y="2195512"/>
            <a:ext cx="2022475" cy="154940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3230563" y="2998787"/>
            <a:ext cx="1565275" cy="746125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228975" y="3440112"/>
            <a:ext cx="1082675" cy="30480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3228975" y="1817687"/>
            <a:ext cx="0" cy="218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60688" y="3746500"/>
            <a:ext cx="2722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3228975" y="1885950"/>
            <a:ext cx="2165350" cy="1858962"/>
          </a:xfrm>
          <a:custGeom>
            <a:avLst/>
            <a:gdLst>
              <a:gd name="T0" fmla="*/ 0 w 1191"/>
              <a:gd name="T1" fmla="*/ 653 h 653"/>
              <a:gd name="T2" fmla="*/ 723 w 1191"/>
              <a:gd name="T3" fmla="*/ 487 h 653"/>
              <a:gd name="T4" fmla="*/ 1191 w 1191"/>
              <a:gd name="T5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653">
                <a:moveTo>
                  <a:pt x="0" y="653"/>
                </a:moveTo>
                <a:cubicBezTo>
                  <a:pt x="262" y="624"/>
                  <a:pt x="525" y="596"/>
                  <a:pt x="723" y="487"/>
                </a:cubicBezTo>
                <a:cubicBezTo>
                  <a:pt x="921" y="378"/>
                  <a:pt x="1056" y="189"/>
                  <a:pt x="119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211763" y="2157412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4759325" y="29591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4271963" y="34067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4605338" y="3754437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3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5053013" y="3756025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11230" y="1762125"/>
                <a:ext cx="175157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230" y="1762125"/>
                <a:ext cx="1751570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73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Intermediate value theorem (Theorem 4)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Train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example</a:t>
            </a:r>
            <a:r>
              <a:rPr lang="en-US" sz="2400" dirty="0">
                <a:cs typeface="Times New Roman" pitchFamily="18" charset="0"/>
              </a:rPr>
              <a:t> carries the gist of </a:t>
            </a: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intermediate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value theorem</a:t>
            </a:r>
            <a:r>
              <a:rPr lang="en-US" sz="2400" dirty="0">
                <a:cs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600200"/>
            <a:ext cx="8399462" cy="1447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CC"/>
                </a:solidFill>
              </a:rPr>
              <a:t>continuous function</a:t>
            </a:r>
            <a:r>
              <a:rPr lang="en-US" sz="2400" dirty="0"/>
              <a:t> on a </a:t>
            </a:r>
            <a:r>
              <a:rPr lang="en-US" sz="2400" dirty="0">
                <a:solidFill>
                  <a:srgbClr val="0000CC"/>
                </a:solidFill>
              </a:rPr>
              <a:t>closed interval 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M</a:t>
            </a:r>
            <a:r>
              <a:rPr lang="en-US" sz="2400" dirty="0"/>
              <a:t> is any number between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then </a:t>
            </a:r>
            <a:r>
              <a:rPr lang="en-US" sz="2400" dirty="0">
                <a:solidFill>
                  <a:srgbClr val="0000CC"/>
                </a:solidFill>
              </a:rPr>
              <a:t>there is at least one number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such that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>
                <a:solidFill>
                  <a:srgbClr val="0000CC"/>
                </a:solidFill>
              </a:rPr>
              <a:t>) </a:t>
            </a:r>
            <a:r>
              <a:rPr lang="en-US" sz="2400" i="1" dirty="0">
                <a:solidFill>
                  <a:srgbClr val="0000CC"/>
                </a:solidFill>
              </a:rPr>
              <a:t>= M</a:t>
            </a:r>
            <a:r>
              <a:rPr lang="en-US" sz="2400" dirty="0"/>
              <a:t>.</a:t>
            </a:r>
          </a:p>
          <a:p>
            <a:pPr marL="457200" indent="-457200">
              <a:buSzPct val="105000"/>
              <a:buFont typeface="Wingdings" pitchFamily="2" charset="2"/>
              <a:buAutoNum type="arabicPeriod"/>
              <a:tabLst>
                <a:tab pos="3768725" algn="l"/>
                <a:tab pos="5659438" algn="l"/>
              </a:tabLst>
            </a:pPr>
            <a:endParaRPr lang="en-US" sz="2400" dirty="0">
              <a:cs typeface="Times New Roman" pitchFamily="18" charset="0"/>
            </a:endParaRPr>
          </a:p>
          <a:p>
            <a:pPr>
              <a:buSzPct val="105000"/>
              <a:tabLst>
                <a:tab pos="3768725" algn="l"/>
                <a:tab pos="5659438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>
              <a:buSzPct val="105000"/>
              <a:tabLst>
                <a:tab pos="3768725" algn="l"/>
                <a:tab pos="5659438" algn="l"/>
              </a:tabLst>
            </a:pP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36750" y="5476875"/>
            <a:ext cx="40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100" b="1" i="1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endParaRPr lang="en-US" sz="2100" b="1" i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5613" y="3673475"/>
            <a:ext cx="606425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baseline="-25000" dirty="0">
              <a:solidFill>
                <a:srgbClr val="0000CC"/>
              </a:solidFill>
            </a:endParaRPr>
          </a:p>
          <a:p>
            <a:pPr algn="r">
              <a:lnSpc>
                <a:spcPct val="26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M</a:t>
            </a:r>
            <a:endParaRPr lang="en-US" b="1" baseline="-25000" dirty="0">
              <a:solidFill>
                <a:srgbClr val="0000CC"/>
              </a:solidFill>
            </a:endParaRP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19488" y="5311775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62038" y="33528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55688" y="3938587"/>
            <a:ext cx="2022475" cy="154940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57275" y="4741862"/>
            <a:ext cx="1565275" cy="746125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55688" y="5183187"/>
            <a:ext cx="1082675" cy="30480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1055688" y="3560762"/>
            <a:ext cx="0" cy="218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787400" y="5489575"/>
            <a:ext cx="272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055688" y="3629025"/>
            <a:ext cx="2165350" cy="1858962"/>
          </a:xfrm>
          <a:custGeom>
            <a:avLst/>
            <a:gdLst>
              <a:gd name="T0" fmla="*/ 0 w 1191"/>
              <a:gd name="T1" fmla="*/ 653 h 653"/>
              <a:gd name="T2" fmla="*/ 723 w 1191"/>
              <a:gd name="T3" fmla="*/ 487 h 653"/>
              <a:gd name="T4" fmla="*/ 1191 w 1191"/>
              <a:gd name="T5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653">
                <a:moveTo>
                  <a:pt x="0" y="653"/>
                </a:moveTo>
                <a:cubicBezTo>
                  <a:pt x="262" y="624"/>
                  <a:pt x="525" y="596"/>
                  <a:pt x="723" y="487"/>
                </a:cubicBezTo>
                <a:cubicBezTo>
                  <a:pt x="921" y="378"/>
                  <a:pt x="1056" y="189"/>
                  <a:pt x="119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038475" y="39004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2586038" y="47021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2098675" y="514985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432050" y="5497512"/>
            <a:ext cx="3857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9725" y="5499100"/>
            <a:ext cx="3857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361363" y="5311775"/>
            <a:ext cx="630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822825" y="33528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816475" y="3868737"/>
            <a:ext cx="3021013" cy="1619250"/>
          </a:xfrm>
          <a:prstGeom prst="rect">
            <a:avLst/>
          </a:prstGeom>
          <a:noFill/>
          <a:ln w="15240" cap="rnd" algn="ctr">
            <a:solidFill>
              <a:schemeClr val="bg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4818063" y="4670425"/>
            <a:ext cx="2495550" cy="817562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816475" y="5103812"/>
            <a:ext cx="350838" cy="384175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4816475" y="3560762"/>
            <a:ext cx="0" cy="218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V="1">
            <a:off x="4548188" y="5489575"/>
            <a:ext cx="3819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5210175" y="5461000"/>
            <a:ext cx="3857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1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6049963" y="5461000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3" name="Freeform 40"/>
          <p:cNvSpPr>
            <a:spLocks/>
          </p:cNvSpPr>
          <p:nvPr/>
        </p:nvSpPr>
        <p:spPr bwMode="auto">
          <a:xfrm>
            <a:off x="5162550" y="3883025"/>
            <a:ext cx="2668588" cy="1230312"/>
          </a:xfrm>
          <a:custGeom>
            <a:avLst/>
            <a:gdLst>
              <a:gd name="T0" fmla="*/ 0 w 2060"/>
              <a:gd name="T1" fmla="*/ 992 h 992"/>
              <a:gd name="T2" fmla="*/ 428 w 2060"/>
              <a:gd name="T3" fmla="*/ 422 h 992"/>
              <a:gd name="T4" fmla="*/ 1312 w 2060"/>
              <a:gd name="T5" fmla="*/ 896 h 992"/>
              <a:gd name="T6" fmla="*/ 2060 w 2060"/>
              <a:gd name="T7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0" h="992">
                <a:moveTo>
                  <a:pt x="0" y="992"/>
                </a:moveTo>
                <a:cubicBezTo>
                  <a:pt x="104" y="715"/>
                  <a:pt x="209" y="438"/>
                  <a:pt x="428" y="422"/>
                </a:cubicBezTo>
                <a:cubicBezTo>
                  <a:pt x="647" y="406"/>
                  <a:pt x="1040" y="966"/>
                  <a:pt x="1312" y="896"/>
                </a:cubicBezTo>
                <a:cubicBezTo>
                  <a:pt x="1584" y="826"/>
                  <a:pt x="1822" y="413"/>
                  <a:pt x="2060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6203950" y="4670425"/>
            <a:ext cx="0" cy="822325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5357813" y="4665662"/>
            <a:ext cx="0" cy="823913"/>
          </a:xfrm>
          <a:prstGeom prst="line">
            <a:avLst/>
          </a:prstGeom>
          <a:noFill/>
          <a:ln w="1524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5124450" y="50673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7277100" y="46243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6162675" y="46370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>
            <a:off x="5319713" y="46355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44"/>
          <p:cNvSpPr>
            <a:spLocks noChangeArrowheads="1"/>
          </p:cNvSpPr>
          <p:nvPr/>
        </p:nvSpPr>
        <p:spPr bwMode="auto">
          <a:xfrm>
            <a:off x="7804150" y="38242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7112000" y="5461000"/>
            <a:ext cx="4016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3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634288" y="5461000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4964113" y="5461000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4217988" y="3619500"/>
            <a:ext cx="606425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f</a:t>
            </a:r>
            <a:r>
              <a:rPr lang="en-US" b="1">
                <a:solidFill>
                  <a:srgbClr val="0000CC"/>
                </a:solidFill>
              </a:rPr>
              <a:t>(</a:t>
            </a:r>
            <a:r>
              <a:rPr lang="en-US" b="1" i="1">
                <a:solidFill>
                  <a:srgbClr val="0000CC"/>
                </a:solidFill>
              </a:rPr>
              <a:t>b</a:t>
            </a:r>
            <a:r>
              <a:rPr lang="en-US" b="1">
                <a:solidFill>
                  <a:srgbClr val="0000CC"/>
                </a:solidFill>
              </a:rPr>
              <a:t>)</a:t>
            </a:r>
            <a:endParaRPr lang="en-US" b="1" baseline="-25000">
              <a:solidFill>
                <a:srgbClr val="0000CC"/>
              </a:solidFill>
            </a:endParaRPr>
          </a:p>
          <a:p>
            <a:pPr algn="r">
              <a:lnSpc>
                <a:spcPct val="26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M</a:t>
            </a:r>
            <a:endParaRPr lang="en-US" b="1" baseline="-25000">
              <a:solidFill>
                <a:srgbClr val="0000CC"/>
              </a:solidFill>
            </a:endParaRP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</a:rPr>
              <a:t>f</a:t>
            </a:r>
            <a:r>
              <a:rPr lang="en-US" b="1">
                <a:solidFill>
                  <a:srgbClr val="0000CC"/>
                </a:solidFill>
              </a:rPr>
              <a:t>(</a:t>
            </a:r>
            <a:r>
              <a:rPr lang="en-US" b="1" i="1">
                <a:solidFill>
                  <a:srgbClr val="0000CC"/>
                </a:solidFill>
              </a:rPr>
              <a:t>a</a:t>
            </a:r>
            <a:r>
              <a:rPr lang="en-US" b="1">
                <a:solidFill>
                  <a:srgbClr val="0000CC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6108" y="3733800"/>
                <a:ext cx="114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08" y="3733800"/>
                <a:ext cx="114249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134108" y="3516868"/>
                <a:ext cx="114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08" y="3516868"/>
                <a:ext cx="114249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86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Existence of Zeros of a Continuous Function (</a:t>
            </a:r>
            <a:r>
              <a:rPr lang="en-US" sz="2400" dirty="0"/>
              <a:t>Theorem </a:t>
            </a:r>
            <a:r>
              <a:rPr lang="en-US" sz="2400" dirty="0" smtClean="0"/>
              <a:t>5)</a:t>
            </a:r>
            <a:endParaRPr lang="vi-VN" sz="2400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58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special case</a:t>
            </a:r>
            <a:r>
              <a:rPr lang="en-US" sz="2400" dirty="0">
                <a:cs typeface="Times New Roman" pitchFamily="18" charset="0"/>
              </a:rPr>
              <a:t> of this theorem is when a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continuous </a:t>
            </a:r>
            <a:r>
              <a:rPr lang="en-US" sz="2400" dirty="0" smtClean="0">
                <a:solidFill>
                  <a:srgbClr val="0000CC"/>
                </a:solidFill>
                <a:cs typeface="Times New Roman" pitchFamily="18" charset="0"/>
              </a:rPr>
              <a:t>function crosses </a:t>
            </a:r>
            <a:r>
              <a:rPr lang="en-US" sz="2400" dirty="0">
                <a:solidFill>
                  <a:srgbClr val="0000CC"/>
                </a:solidFill>
                <a:cs typeface="Times New Roman" pitchFamily="18" charset="0"/>
              </a:rPr>
              <a:t>the x axis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600200"/>
            <a:ext cx="8399462" cy="1447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CC"/>
                </a:solidFill>
              </a:rPr>
              <a:t>continuous function</a:t>
            </a:r>
            <a:r>
              <a:rPr lang="en-US" sz="2400" dirty="0"/>
              <a:t> on a </a:t>
            </a:r>
            <a:r>
              <a:rPr lang="en-US" sz="2400" dirty="0">
                <a:solidFill>
                  <a:srgbClr val="0000CC"/>
                </a:solidFill>
              </a:rPr>
              <a:t>closed interval 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, and 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have opposite signs, then there is </a:t>
            </a:r>
            <a:r>
              <a:rPr lang="en-US" sz="2400" dirty="0">
                <a:solidFill>
                  <a:srgbClr val="0000CC"/>
                </a:solidFill>
              </a:rPr>
              <a:t>at least one solution</a:t>
            </a:r>
            <a:r>
              <a:rPr lang="en-US" sz="2400" dirty="0"/>
              <a:t> of the equation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</a:t>
            </a:r>
            <a:r>
              <a:rPr lang="en-US" sz="2400" i="1" dirty="0">
                <a:solidFill>
                  <a:srgbClr val="0000CC"/>
                </a:solidFill>
              </a:rPr>
              <a:t>= </a:t>
            </a:r>
            <a:r>
              <a:rPr lang="en-US" sz="2400" dirty="0">
                <a:solidFill>
                  <a:srgbClr val="0000CC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 the interval 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</a:t>
            </a:r>
          </a:p>
          <a:p>
            <a:pPr>
              <a:buSzPct val="105000"/>
              <a:tabLst>
                <a:tab pos="3768725" algn="l"/>
                <a:tab pos="5659438" algn="l"/>
              </a:tabLst>
            </a:pPr>
            <a:endParaRPr lang="en-US" sz="2400" dirty="0">
              <a:cs typeface="Times New Roman" pitchFamily="18" charset="0"/>
            </a:endParaRPr>
          </a:p>
          <a:p>
            <a:pPr>
              <a:buSzPct val="105000"/>
              <a:tabLst>
                <a:tab pos="3768725" algn="l"/>
                <a:tab pos="5659438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>
              <a:buSzPct val="105000"/>
              <a:tabLst>
                <a:tab pos="3768725" algn="l"/>
                <a:tab pos="5659438" algn="l"/>
              </a:tabLst>
            </a:pP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08013" y="3825875"/>
            <a:ext cx="606425" cy="166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baseline="-25000" dirty="0">
              <a:solidFill>
                <a:srgbClr val="0000CC"/>
              </a:solidFill>
            </a:endParaRPr>
          </a:p>
          <a:p>
            <a:pPr algn="r">
              <a:lnSpc>
                <a:spcPct val="435000"/>
              </a:lnSpc>
              <a:spcBef>
                <a:spcPct val="50000"/>
              </a:spcBef>
            </a:pPr>
            <a:endParaRPr lang="en-US" b="1" baseline="-25000" dirty="0">
              <a:solidFill>
                <a:srgbClr val="0000CC"/>
              </a:solidFill>
            </a:endParaRP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3681413" y="4711700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x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214438" y="350520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>
                <a:solidFill>
                  <a:srgbClr val="0000CC"/>
                </a:solidFill>
              </a:rPr>
              <a:t>y</a:t>
            </a:r>
            <a:endParaRPr lang="en-US" b="0" dirty="0">
              <a:solidFill>
                <a:srgbClr val="0000CC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208088" y="4090987"/>
            <a:ext cx="2022475" cy="798513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 flipV="1">
            <a:off x="1208088" y="4889500"/>
            <a:ext cx="1082675" cy="446087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H="1" flipV="1">
            <a:off x="1208088" y="3713162"/>
            <a:ext cx="0" cy="218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V="1">
            <a:off x="949325" y="4889500"/>
            <a:ext cx="272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6"/>
          <p:cNvSpPr>
            <a:spLocks/>
          </p:cNvSpPr>
          <p:nvPr/>
        </p:nvSpPr>
        <p:spPr bwMode="auto">
          <a:xfrm>
            <a:off x="1208088" y="3781425"/>
            <a:ext cx="2165350" cy="1858962"/>
          </a:xfrm>
          <a:custGeom>
            <a:avLst/>
            <a:gdLst>
              <a:gd name="T0" fmla="*/ 0 w 1191"/>
              <a:gd name="T1" fmla="*/ 653 h 653"/>
              <a:gd name="T2" fmla="*/ 723 w 1191"/>
              <a:gd name="T3" fmla="*/ 487 h 653"/>
              <a:gd name="T4" fmla="*/ 1191 w 1191"/>
              <a:gd name="T5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653">
                <a:moveTo>
                  <a:pt x="0" y="653"/>
                </a:moveTo>
                <a:cubicBezTo>
                  <a:pt x="262" y="624"/>
                  <a:pt x="525" y="596"/>
                  <a:pt x="723" y="487"/>
                </a:cubicBezTo>
                <a:cubicBezTo>
                  <a:pt x="921" y="378"/>
                  <a:pt x="1056" y="189"/>
                  <a:pt x="119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3190875" y="40528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2738438" y="4854575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19"/>
          <p:cNvSpPr>
            <a:spLocks noChangeArrowheads="1"/>
          </p:cNvSpPr>
          <p:nvPr/>
        </p:nvSpPr>
        <p:spPr bwMode="auto">
          <a:xfrm>
            <a:off x="2251075" y="530225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2593975" y="4897437"/>
            <a:ext cx="3857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3041650" y="4899025"/>
            <a:ext cx="38576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8513763" y="4640262"/>
            <a:ext cx="630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x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4975225" y="350520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CC"/>
                </a:solidFill>
              </a:rPr>
              <a:t>y</a:t>
            </a:r>
            <a:endParaRPr lang="en-US" b="0">
              <a:solidFill>
                <a:srgbClr val="0000CC"/>
              </a:solidFill>
            </a:endParaRP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968875" y="4021137"/>
            <a:ext cx="3021013" cy="796925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flipV="1">
            <a:off x="4968875" y="4818062"/>
            <a:ext cx="350838" cy="438150"/>
          </a:xfrm>
          <a:prstGeom prst="rect">
            <a:avLst/>
          </a:prstGeom>
          <a:noFill/>
          <a:ln w="1524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 flipH="1" flipV="1">
            <a:off x="4968875" y="3713162"/>
            <a:ext cx="0" cy="2185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V="1">
            <a:off x="4700588" y="4818062"/>
            <a:ext cx="3819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6202363" y="4789487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7" name="Freeform 32"/>
          <p:cNvSpPr>
            <a:spLocks/>
          </p:cNvSpPr>
          <p:nvPr/>
        </p:nvSpPr>
        <p:spPr bwMode="auto">
          <a:xfrm>
            <a:off x="5314950" y="4035425"/>
            <a:ext cx="2668588" cy="1230312"/>
          </a:xfrm>
          <a:custGeom>
            <a:avLst/>
            <a:gdLst>
              <a:gd name="T0" fmla="*/ 0 w 2060"/>
              <a:gd name="T1" fmla="*/ 992 h 992"/>
              <a:gd name="T2" fmla="*/ 428 w 2060"/>
              <a:gd name="T3" fmla="*/ 422 h 992"/>
              <a:gd name="T4" fmla="*/ 1312 w 2060"/>
              <a:gd name="T5" fmla="*/ 896 h 992"/>
              <a:gd name="T6" fmla="*/ 2060 w 2060"/>
              <a:gd name="T7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0" h="992">
                <a:moveTo>
                  <a:pt x="0" y="992"/>
                </a:moveTo>
                <a:cubicBezTo>
                  <a:pt x="104" y="715"/>
                  <a:pt x="209" y="438"/>
                  <a:pt x="428" y="422"/>
                </a:cubicBezTo>
                <a:cubicBezTo>
                  <a:pt x="647" y="406"/>
                  <a:pt x="1040" y="966"/>
                  <a:pt x="1312" y="896"/>
                </a:cubicBezTo>
                <a:cubicBezTo>
                  <a:pt x="1584" y="826"/>
                  <a:pt x="1822" y="413"/>
                  <a:pt x="2060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AutoShape 36"/>
          <p:cNvSpPr>
            <a:spLocks noChangeArrowheads="1"/>
          </p:cNvSpPr>
          <p:nvPr/>
        </p:nvSpPr>
        <p:spPr bwMode="auto">
          <a:xfrm>
            <a:off x="7429500" y="47767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utoShape 37"/>
          <p:cNvSpPr>
            <a:spLocks noChangeArrowheads="1"/>
          </p:cNvSpPr>
          <p:nvPr/>
        </p:nvSpPr>
        <p:spPr bwMode="auto">
          <a:xfrm>
            <a:off x="6315075" y="47894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AutoShape 39"/>
          <p:cNvSpPr>
            <a:spLocks noChangeArrowheads="1"/>
          </p:cNvSpPr>
          <p:nvPr/>
        </p:nvSpPr>
        <p:spPr bwMode="auto">
          <a:xfrm>
            <a:off x="7956550" y="3976687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7264400" y="4800600"/>
            <a:ext cx="4016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b="1" baseline="-25000" dirty="0">
                <a:solidFill>
                  <a:srgbClr val="0000CC"/>
                </a:solidFill>
                <a:latin typeface="Times New Roman" pitchFamily="18" charset="0"/>
              </a:rPr>
              <a:t>3</a:t>
            </a:r>
            <a:endParaRPr lang="en-US" sz="2100" b="1" i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7786688" y="4789487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73" name="Text Box 42"/>
          <p:cNvSpPr txBox="1">
            <a:spLocks noChangeArrowheads="1"/>
          </p:cNvSpPr>
          <p:nvPr/>
        </p:nvSpPr>
        <p:spPr bwMode="auto">
          <a:xfrm>
            <a:off x="5116513" y="4789487"/>
            <a:ext cx="3857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74" name="Text Box 43"/>
          <p:cNvSpPr txBox="1">
            <a:spLocks noChangeArrowheads="1"/>
          </p:cNvSpPr>
          <p:nvPr/>
        </p:nvSpPr>
        <p:spPr bwMode="auto">
          <a:xfrm>
            <a:off x="4370388" y="3771900"/>
            <a:ext cx="606425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baseline="-25000" dirty="0">
              <a:solidFill>
                <a:srgbClr val="0000CC"/>
              </a:solidFill>
            </a:endParaRPr>
          </a:p>
          <a:p>
            <a:pPr algn="r">
              <a:lnSpc>
                <a:spcPct val="405000"/>
              </a:lnSpc>
              <a:spcBef>
                <a:spcPct val="50000"/>
              </a:spcBef>
            </a:pPr>
            <a:endParaRPr lang="en-US" b="1" baseline="-25000" dirty="0">
              <a:solidFill>
                <a:srgbClr val="0000CC"/>
              </a:solidFill>
            </a:endParaRP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f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098675" y="4876800"/>
            <a:ext cx="4064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100" b="1" i="1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endParaRPr lang="en-US" sz="2100" b="1" i="1" baseline="-250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5362575" y="4789487"/>
            <a:ext cx="3857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b="1" baseline="-25000">
                <a:solidFill>
                  <a:srgbClr val="0000CC"/>
                </a:solidFill>
                <a:latin typeface="Times New Roman" pitchFamily="18" charset="0"/>
              </a:rPr>
              <a:t>1</a:t>
            </a:r>
            <a:endParaRPr lang="en-US" sz="2100" b="1" i="1" baseline="-250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77" name="AutoShape 35"/>
          <p:cNvSpPr>
            <a:spLocks noChangeArrowheads="1"/>
          </p:cNvSpPr>
          <p:nvPr/>
        </p:nvSpPr>
        <p:spPr bwMode="auto">
          <a:xfrm>
            <a:off x="5276850" y="52197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38"/>
          <p:cNvSpPr>
            <a:spLocks noChangeArrowheads="1"/>
          </p:cNvSpPr>
          <p:nvPr/>
        </p:nvSpPr>
        <p:spPr bwMode="auto">
          <a:xfrm>
            <a:off x="5472113" y="4787900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86508" y="3593068"/>
                <a:ext cx="114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08" y="3593068"/>
                <a:ext cx="114249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82308" y="4050268"/>
                <a:ext cx="1142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08" y="4050268"/>
                <a:ext cx="114249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9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" grpId="0" animBg="1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  <p:bldP spid="79" grpId="0"/>
      <p:bldP spid="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Theorem 5 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Prove that the equation </a:t>
            </a:r>
            <a:r>
              <a:rPr lang="en-US" sz="2400" i="1" dirty="0" smtClean="0">
                <a:solidFill>
                  <a:srgbClr val="0000CC"/>
                </a:solidFill>
              </a:rPr>
              <a:t>f(x)=0</a:t>
            </a:r>
            <a:r>
              <a:rPr lang="en-US" sz="2400" dirty="0" smtClean="0"/>
              <a:t> has at least one solution in the interval </a:t>
            </a:r>
            <a:r>
              <a:rPr lang="en-US" sz="2400" dirty="0" smtClean="0">
                <a:solidFill>
                  <a:srgbClr val="0000CC"/>
                </a:solidFill>
              </a:rPr>
              <a:t>(-1,1)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59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01486" y="659701"/>
                <a:ext cx="25908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659701"/>
                <a:ext cx="2590800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65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Limits by example : A speeding train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By choosing the values of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closer and closer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, we obtain </a:t>
            </a:r>
            <a:r>
              <a:rPr lang="en-US" sz="2400" dirty="0">
                <a:solidFill>
                  <a:srgbClr val="0000CC"/>
                </a:solidFill>
              </a:rPr>
              <a:t>average velocities</a:t>
            </a:r>
            <a:r>
              <a:rPr lang="en-US" sz="2400" dirty="0"/>
              <a:t> of the </a:t>
            </a:r>
            <a:r>
              <a:rPr lang="en-US" sz="2400" dirty="0" smtClean="0"/>
              <a:t>train </a:t>
            </a:r>
            <a:r>
              <a:rPr lang="en-US" sz="2400" dirty="0"/>
              <a:t>over </a:t>
            </a:r>
            <a:r>
              <a:rPr lang="en-US" sz="2400" dirty="0">
                <a:solidFill>
                  <a:srgbClr val="0000CC"/>
                </a:solidFill>
              </a:rPr>
              <a:t>smaller and smaller time intervals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smaller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time interval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00CC"/>
                </a:solidFill>
              </a:rPr>
              <a:t>closer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average velocity</a:t>
            </a:r>
            <a:r>
              <a:rPr lang="en-US" sz="2400" dirty="0"/>
              <a:t> becomes to the </a:t>
            </a:r>
            <a:r>
              <a:rPr lang="en-US" sz="2400" i="1" dirty="0">
                <a:solidFill>
                  <a:srgbClr val="0000CC"/>
                </a:solidFill>
              </a:rPr>
              <a:t>instantaneous velocity</a:t>
            </a:r>
            <a:r>
              <a:rPr lang="en-US" sz="2400" dirty="0"/>
              <a:t> of the train at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, as the table below demonstrates:</a:t>
            </a:r>
          </a:p>
          <a:p>
            <a:pPr eaLnBrk="1" hangingPunct="1"/>
            <a:endParaRPr lang="en-US" sz="2400" dirty="0" smtClean="0"/>
          </a:p>
          <a:p>
            <a:pPr>
              <a:lnSpc>
                <a:spcPct val="14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CC"/>
                </a:solidFill>
              </a:rPr>
              <a:t>closer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 gets to </a:t>
            </a:r>
            <a:r>
              <a:rPr lang="en-US" sz="24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00CC"/>
                </a:solidFill>
              </a:rPr>
              <a:t>closer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average velocity</a:t>
            </a:r>
            <a:r>
              <a:rPr lang="en-US" sz="2400" dirty="0"/>
              <a:t> gets to </a:t>
            </a:r>
            <a:r>
              <a:rPr lang="en-US" sz="2400" dirty="0">
                <a:solidFill>
                  <a:srgbClr val="0000CC"/>
                </a:solidFill>
              </a:rPr>
              <a:t>16 feet/second</a:t>
            </a:r>
            <a:r>
              <a:rPr lang="en-US" sz="2400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Thus, the </a:t>
            </a:r>
            <a:r>
              <a:rPr lang="en-US" sz="2400" dirty="0">
                <a:solidFill>
                  <a:srgbClr val="0000CC"/>
                </a:solidFill>
              </a:rPr>
              <a:t>instantaneous velocity</a:t>
            </a:r>
            <a:r>
              <a:rPr lang="en-US" sz="2400" dirty="0"/>
              <a:t> at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 seems to be              </a:t>
            </a:r>
            <a:r>
              <a:rPr lang="en-US" sz="2400" dirty="0">
                <a:solidFill>
                  <a:srgbClr val="0000CC"/>
                </a:solidFill>
              </a:rPr>
              <a:t>16 feet/second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vi-VN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664030"/>
                <a:ext cx="8077200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𝑫𝒊𝒔𝒕𝒂𝒏𝒄𝒆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𝒄𝒐𝒗𝒆𝒓𝒆𝒅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𝑻𝒊𝒎𝒆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𝒆𝒍𝒂𝒑𝒔𝒆𝒅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64030"/>
                <a:ext cx="8077200" cy="701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17070"/>
              </p:ext>
            </p:extLst>
          </p:nvPr>
        </p:nvGraphicFramePr>
        <p:xfrm>
          <a:off x="1295400" y="3429000"/>
          <a:ext cx="6608763" cy="792480"/>
        </p:xfrm>
        <a:graphic>
          <a:graphicData uri="http://schemas.openxmlformats.org/drawingml/2006/table">
            <a:tbl>
              <a:tblPr/>
              <a:tblGrid>
                <a:gridCol w="2097088"/>
                <a:gridCol w="611187"/>
                <a:gridCol w="801688"/>
                <a:gridCol w="854075"/>
                <a:gridCol w="1025525"/>
                <a:gridCol w="1219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2.001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2.0001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Average Velocity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16.0004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7023935" y="1712259"/>
              <a:ext cx="208080" cy="622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17095" y="1705419"/>
                <a:ext cx="223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/>
              <p14:cNvContentPartPr/>
              <p14:nvPr/>
            </p14:nvContentPartPr>
            <p14:xfrm>
              <a:off x="7043735" y="1725219"/>
              <a:ext cx="157680" cy="385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7615" y="1717659"/>
                <a:ext cx="168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/>
              <p14:cNvContentPartPr/>
              <p14:nvPr/>
            </p14:nvContentPartPr>
            <p14:xfrm>
              <a:off x="7016735" y="1739259"/>
              <a:ext cx="226080" cy="18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10975" y="1731699"/>
                <a:ext cx="2394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/>
              <p14:cNvContentPartPr/>
              <p14:nvPr/>
            </p14:nvContentPartPr>
            <p14:xfrm>
              <a:off x="7135535" y="1753299"/>
              <a:ext cx="133920" cy="8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29055" y="1746459"/>
                <a:ext cx="144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/>
              <p14:cNvContentPartPr/>
              <p14:nvPr/>
            </p14:nvContentPartPr>
            <p14:xfrm>
              <a:off x="7049495" y="1763379"/>
              <a:ext cx="360" cy="3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43735" y="1757619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/>
              <p14:cNvContentPartPr/>
              <p14:nvPr/>
            </p14:nvContentPartPr>
            <p14:xfrm>
              <a:off x="679655" y="6005259"/>
              <a:ext cx="210600" cy="597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2455" y="5998419"/>
                <a:ext cx="22356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2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Theorem 5 : Example</a:t>
            </a:r>
            <a:endParaRPr lang="vi-VN" dirty="0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Prove that the equation </a:t>
            </a:r>
            <a:r>
              <a:rPr lang="en-US" sz="2400" i="1" dirty="0" smtClean="0">
                <a:solidFill>
                  <a:srgbClr val="0000CC"/>
                </a:solidFill>
              </a:rPr>
              <a:t>f(x)=0</a:t>
            </a:r>
            <a:r>
              <a:rPr lang="en-US" sz="2400" dirty="0" smtClean="0"/>
              <a:t> has at least one solution in the interval </a:t>
            </a:r>
            <a:r>
              <a:rPr lang="en-US" sz="2400" dirty="0" smtClean="0">
                <a:solidFill>
                  <a:srgbClr val="0000CC"/>
                </a:solidFill>
              </a:rPr>
              <a:t>(-1,1)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u="sng" dirty="0" smtClean="0"/>
              <a:t>Solution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function f is </a:t>
            </a:r>
            <a:r>
              <a:rPr lang="en-US" sz="2400" dirty="0">
                <a:solidFill>
                  <a:srgbClr val="0000CC"/>
                </a:solidFill>
              </a:rPr>
              <a:t>a polynomial function of degree 3</a:t>
            </a:r>
            <a:r>
              <a:rPr lang="en-US" sz="2400" dirty="0"/>
              <a:t> and is therefore </a:t>
            </a:r>
            <a:r>
              <a:rPr lang="en-US" sz="2400" dirty="0">
                <a:solidFill>
                  <a:srgbClr val="0000CC"/>
                </a:solidFill>
              </a:rPr>
              <a:t>continuous everywhere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We compute </a:t>
            </a:r>
            <a:r>
              <a:rPr lang="en-US" sz="2400" i="1" dirty="0" smtClean="0">
                <a:solidFill>
                  <a:srgbClr val="0000CC"/>
                </a:solidFill>
              </a:rPr>
              <a:t>f(-1)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0000CC"/>
                </a:solidFill>
              </a:rPr>
              <a:t>f(1)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Since </a:t>
            </a:r>
            <a:r>
              <a:rPr lang="en-US" sz="2400" i="1" dirty="0">
                <a:solidFill>
                  <a:srgbClr val="0000CC"/>
                </a:solidFill>
              </a:rPr>
              <a:t>f (–1)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f (1)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00CC"/>
                </a:solidFill>
              </a:rPr>
              <a:t>opposite signs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Theorem 5</a:t>
            </a:r>
            <a:r>
              <a:rPr lang="en-US" sz="2400" dirty="0"/>
              <a:t> tells us </a:t>
            </a:r>
            <a:r>
              <a:rPr lang="en-US" sz="2400" dirty="0" smtClean="0"/>
              <a:t>that the equation </a:t>
            </a:r>
            <a:r>
              <a:rPr lang="en-US" sz="2400" i="1" dirty="0" smtClean="0">
                <a:solidFill>
                  <a:srgbClr val="0000CC"/>
                </a:solidFill>
              </a:rPr>
              <a:t>f(x)=0</a:t>
            </a:r>
            <a:r>
              <a:rPr lang="en-US" sz="2400" dirty="0" smtClean="0"/>
              <a:t> must have at least one solution in the interval </a:t>
            </a:r>
            <a:r>
              <a:rPr lang="en-US" sz="2400" i="1" dirty="0" smtClean="0">
                <a:solidFill>
                  <a:srgbClr val="0000CC"/>
                </a:solidFill>
              </a:rPr>
              <a:t>(-1,1)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0000CC"/>
              </a:solidFill>
            </a:endParaRPr>
          </a:p>
          <a:p>
            <a:endParaRPr lang="vi-VN" sz="24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60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01486" y="659701"/>
                <a:ext cx="25908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659701"/>
                <a:ext cx="2590800" cy="407099"/>
              </a:xfrm>
              <a:prstGeom prst="rect">
                <a:avLst/>
              </a:prstGeom>
              <a:blipFill rotWithShape="1">
                <a:blip r:embed="rId2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3783901"/>
                <a:ext cx="33528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783901"/>
                <a:ext cx="3352800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6686" y="4241101"/>
                <a:ext cx="335280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4241101"/>
                <a:ext cx="3352800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52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  <p:bldP spid="20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vi-VN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Describe </a:t>
            </a:r>
            <a:r>
              <a:rPr lang="en-US" sz="2400" dirty="0" smtClean="0">
                <a:solidFill>
                  <a:srgbClr val="0000CC"/>
                </a:solidFill>
              </a:rPr>
              <a:t>the behavior</a:t>
            </a:r>
            <a:r>
              <a:rPr lang="en-US" sz="2400" dirty="0" smtClean="0"/>
              <a:t> of functions as </a:t>
            </a:r>
            <a:r>
              <a:rPr lang="en-US" sz="2400" dirty="0" smtClean="0">
                <a:solidFill>
                  <a:srgbClr val="0000CC"/>
                </a:solidFill>
              </a:rPr>
              <a:t>they approach certain x-values</a:t>
            </a:r>
            <a:r>
              <a:rPr lang="en-US" sz="2400" dirty="0" smtClean="0"/>
              <a:t>. </a:t>
            </a:r>
          </a:p>
          <a:p>
            <a:pPr eaLnBrk="1" hangingPunct="1"/>
            <a:r>
              <a:rPr lang="en-US" sz="2400" dirty="0" smtClean="0"/>
              <a:t>Definition of </a:t>
            </a:r>
            <a:r>
              <a:rPr lang="en-US" sz="2400" dirty="0" smtClean="0">
                <a:solidFill>
                  <a:srgbClr val="0000CC"/>
                </a:solidFill>
              </a:rPr>
              <a:t>limit of a function</a:t>
            </a:r>
            <a:r>
              <a:rPr lang="en-US" sz="2400" dirty="0" smtClean="0"/>
              <a:t> including </a:t>
            </a:r>
            <a:r>
              <a:rPr lang="en-US" sz="2400" dirty="0" smtClean="0">
                <a:solidFill>
                  <a:srgbClr val="0000CC"/>
                </a:solidFill>
              </a:rPr>
              <a:t>one-sided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CC"/>
                </a:solidFill>
              </a:rPr>
              <a:t>two-sided limits</a:t>
            </a:r>
            <a:r>
              <a:rPr lang="en-US" sz="2400" dirty="0" smtClean="0"/>
              <a:t>. 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Properties of limit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0000CC"/>
                </a:solidFill>
              </a:rPr>
              <a:t> evaluating the limit of a function </a:t>
            </a:r>
            <a:r>
              <a:rPr lang="en-US" sz="2400" dirty="0" smtClean="0"/>
              <a:t>graphically, numerically and algebraically.</a:t>
            </a:r>
          </a:p>
          <a:p>
            <a:pPr eaLnBrk="1" hangingPunct="1"/>
            <a:r>
              <a:rPr lang="en-US" sz="2400" dirty="0" smtClean="0">
                <a:solidFill>
                  <a:srgbClr val="0000CC"/>
                </a:solidFill>
              </a:rPr>
              <a:t>Indeterminate limit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CC"/>
                </a:solidFill>
              </a:rPr>
              <a:t>limit at infinity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/>
              <a:t>Describe the </a:t>
            </a:r>
            <a:r>
              <a:rPr lang="en-US" sz="2400" dirty="0">
                <a:solidFill>
                  <a:srgbClr val="0000CC"/>
                </a:solidFill>
              </a:rPr>
              <a:t>connection between limits and </a:t>
            </a:r>
            <a:r>
              <a:rPr lang="en-US" sz="2400" dirty="0" smtClean="0">
                <a:solidFill>
                  <a:srgbClr val="0000CC"/>
                </a:solidFill>
              </a:rPr>
              <a:t>continuity</a:t>
            </a:r>
            <a:r>
              <a:rPr lang="en-US" sz="2400" dirty="0" smtClean="0"/>
              <a:t>.</a:t>
            </a:r>
            <a:endParaRPr lang="vi-VN" sz="24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61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Homework</a:t>
            </a:r>
            <a:endParaRPr lang="vi-VN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Problem Set :</a:t>
            </a:r>
          </a:p>
          <a:p>
            <a:pPr lvl="1" eaLnBrk="1" hangingPunct="1"/>
            <a:r>
              <a:rPr lang="en-US" dirty="0" smtClean="0"/>
              <a:t>Read sections 1.1, 1.2, 1.3, 1.5 in Chapter 1. Test with some exercises at the end of each section (students should do as much as possible)</a:t>
            </a:r>
          </a:p>
          <a:p>
            <a:pPr lvl="1" eaLnBrk="1" hangingPunct="1"/>
            <a:r>
              <a:rPr lang="en-US" dirty="0" smtClean="0"/>
              <a:t>Read Study guide for topic 2.</a:t>
            </a:r>
          </a:p>
          <a:p>
            <a:pPr lvl="1" eaLnBrk="1" hangingPunct="1"/>
            <a:r>
              <a:rPr lang="en-US" dirty="0" smtClean="0"/>
              <a:t>All exercises in textbook page 128-129 (chapter 1 review exercise) – except the CAS exercises.</a:t>
            </a:r>
          </a:p>
          <a:p>
            <a:pPr lvl="1" eaLnBrk="1" hangingPunct="1"/>
            <a:r>
              <a:rPr lang="en-US" dirty="0" smtClean="0"/>
              <a:t>Important exercises in chapter 1 review (page128): 5 </a:t>
            </a:r>
            <a:r>
              <a:rPr lang="en-US" dirty="0"/>
              <a:t>-&gt; 20, 26, 27, 31, 32, 35, 36, 37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61824950-0A2F-4231-993C-D589DD0B10C2}" type="slidenum">
              <a:rPr lang="en-US">
                <a:solidFill>
                  <a:schemeClr val="bg1"/>
                </a:solidFill>
              </a:rPr>
              <a:pPr eaLnBrk="1" hangingPunct="1"/>
              <a:t>62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50292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 of Limits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Consider function g, which gives the average velocity of the train: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Suppose we want to find the value that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 approaches</a:t>
            </a:r>
            <a:r>
              <a:rPr lang="en-US" sz="2400" dirty="0"/>
              <a:t>                as </a:t>
            </a:r>
            <a:r>
              <a:rPr lang="en-US" sz="2400" i="1" dirty="0">
                <a:solidFill>
                  <a:srgbClr val="0000CC"/>
                </a:solidFill>
              </a:rPr>
              <a:t>t </a:t>
            </a:r>
            <a:r>
              <a:rPr lang="en-US" sz="2400" dirty="0">
                <a:solidFill>
                  <a:srgbClr val="0000CC"/>
                </a:solidFill>
              </a:rPr>
              <a:t>approaches 2</a:t>
            </a:r>
            <a:r>
              <a:rPr lang="en-US" sz="2400" dirty="0"/>
              <a:t>.</a:t>
            </a:r>
          </a:p>
          <a:p>
            <a:pPr lvl="1" eaLnBrk="1" hangingPunct="1"/>
            <a:r>
              <a:rPr lang="en-US" sz="2000" dirty="0"/>
              <a:t>We take values of </a:t>
            </a:r>
            <a:r>
              <a:rPr lang="en-US" sz="2000" i="1" dirty="0">
                <a:solidFill>
                  <a:srgbClr val="0000CC"/>
                </a:solidFill>
              </a:rPr>
              <a:t>t</a:t>
            </a:r>
            <a:r>
              <a:rPr lang="en-US" sz="2000" dirty="0">
                <a:solidFill>
                  <a:srgbClr val="0000CC"/>
                </a:solidFill>
              </a:rPr>
              <a:t> approaching 2 </a:t>
            </a:r>
            <a:r>
              <a:rPr lang="en-US" sz="2000" u="sng" dirty="0">
                <a:solidFill>
                  <a:srgbClr val="0000CC"/>
                </a:solidFill>
              </a:rPr>
              <a:t>from the right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as we did before), and we find that </a:t>
            </a:r>
            <a:r>
              <a:rPr lang="en-US" sz="2000" i="1" dirty="0">
                <a:solidFill>
                  <a:srgbClr val="0000CC"/>
                </a:solidFill>
              </a:rPr>
              <a:t>g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t</a:t>
            </a:r>
            <a:r>
              <a:rPr lang="en-US" sz="2000" dirty="0">
                <a:solidFill>
                  <a:srgbClr val="0000CC"/>
                </a:solidFill>
              </a:rPr>
              <a:t>) approaches 16</a:t>
            </a:r>
            <a:r>
              <a:rPr lang="en-US" sz="2000" dirty="0" smtClean="0"/>
              <a:t>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 smtClean="0"/>
              <a:t>Similarly, we take values of </a:t>
            </a:r>
            <a:r>
              <a:rPr lang="en-US" sz="2000" i="1" dirty="0" smtClean="0">
                <a:solidFill>
                  <a:srgbClr val="0000CC"/>
                </a:solidFill>
              </a:rPr>
              <a:t>t </a:t>
            </a:r>
            <a:r>
              <a:rPr lang="en-US" sz="2000" dirty="0" smtClean="0">
                <a:solidFill>
                  <a:srgbClr val="0000CC"/>
                </a:solidFill>
              </a:rPr>
              <a:t>approaching 2 </a:t>
            </a:r>
            <a:r>
              <a:rPr lang="en-US" sz="2000" u="sng" dirty="0" smtClean="0">
                <a:solidFill>
                  <a:srgbClr val="0000CC"/>
                </a:solidFill>
              </a:rPr>
              <a:t>from the left</a:t>
            </a:r>
            <a:r>
              <a:rPr lang="en-US" sz="2000" dirty="0" smtClean="0"/>
              <a:t>, and we find that </a:t>
            </a:r>
            <a:r>
              <a:rPr lang="en-US" sz="2000" i="1" dirty="0" smtClean="0">
                <a:solidFill>
                  <a:srgbClr val="0000CC"/>
                </a:solidFill>
              </a:rPr>
              <a:t>g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i="1" dirty="0" smtClean="0">
                <a:solidFill>
                  <a:srgbClr val="0000CC"/>
                </a:solidFill>
              </a:rPr>
              <a:t>t</a:t>
            </a:r>
            <a:r>
              <a:rPr lang="en-US" sz="2000" dirty="0" smtClean="0">
                <a:solidFill>
                  <a:srgbClr val="0000CC"/>
                </a:solidFill>
              </a:rPr>
              <a:t>) also approaches 16</a:t>
            </a:r>
            <a:r>
              <a:rPr lang="en-US" sz="2000" dirty="0" smtClean="0"/>
              <a:t>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219200"/>
                <a:ext cx="8077200" cy="6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𝒈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077200" cy="6551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59278"/>
              </p:ext>
            </p:extLst>
          </p:nvPr>
        </p:nvGraphicFramePr>
        <p:xfrm>
          <a:off x="1295401" y="3581400"/>
          <a:ext cx="5486399" cy="838200"/>
        </p:xfrm>
        <a:graphic>
          <a:graphicData uri="http://schemas.openxmlformats.org/drawingml/2006/table">
            <a:tbl>
              <a:tblPr/>
              <a:tblGrid>
                <a:gridCol w="914399"/>
                <a:gridCol w="838200"/>
                <a:gridCol w="914400"/>
                <a:gridCol w="838200"/>
                <a:gridCol w="969056"/>
                <a:gridCol w="1012144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2.001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2.0001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g(t)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16.0004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43130"/>
              </p:ext>
            </p:extLst>
          </p:nvPr>
        </p:nvGraphicFramePr>
        <p:xfrm>
          <a:off x="1371600" y="5410200"/>
          <a:ext cx="5410201" cy="792480"/>
        </p:xfrm>
        <a:graphic>
          <a:graphicData uri="http://schemas.openxmlformats.org/drawingml/2006/table">
            <a:tbl>
              <a:tblPr/>
              <a:tblGrid>
                <a:gridCol w="936593"/>
                <a:gridCol w="606030"/>
                <a:gridCol w="794924"/>
                <a:gridCol w="846869"/>
                <a:gridCol w="1016872"/>
                <a:gridCol w="12089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1.999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1.9999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g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15.6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15.96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15.996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15.9996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  <a:gs pos="50000">
                          <a:srgbClr val="5A5A38"/>
                        </a:gs>
                        <a:gs pos="100000">
                          <a:srgbClr val="5A5A38">
                            <a:gamma/>
                            <a:shade val="3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/>
              <p14:cNvContentPartPr/>
              <p14:nvPr/>
            </p14:nvContentPartPr>
            <p14:xfrm>
              <a:off x="976295" y="5748579"/>
              <a:ext cx="23400" cy="385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375" y="5740659"/>
                <a:ext cx="38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7628015" y="3212739"/>
              <a:ext cx="6840" cy="4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1535" y="3208419"/>
                <a:ext cx="176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5972015" y="4276539"/>
              <a:ext cx="133200" cy="1598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8415" y="4271139"/>
                <a:ext cx="14184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50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 of Limits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We have found that as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approaches 2 </a:t>
            </a:r>
            <a:r>
              <a:rPr lang="en-US" sz="2400" u="sng" dirty="0">
                <a:solidFill>
                  <a:srgbClr val="0000CC"/>
                </a:solidFill>
              </a:rPr>
              <a:t>from either side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 approaches 16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this situation, we say that </a:t>
            </a:r>
            <a:r>
              <a:rPr lang="en-US" sz="2400" i="1" dirty="0">
                <a:solidFill>
                  <a:srgbClr val="0000CC"/>
                </a:solidFill>
              </a:rPr>
              <a:t>the limit</a:t>
            </a:r>
            <a:r>
              <a:rPr lang="en-US" sz="2400" dirty="0">
                <a:solidFill>
                  <a:srgbClr val="0000CC"/>
                </a:solidFill>
              </a:rPr>
              <a:t> of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as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approaches 2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00CC"/>
                </a:solidFill>
              </a:rPr>
              <a:t>16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written </a:t>
            </a:r>
            <a:r>
              <a:rPr lang="en-US" sz="2400" dirty="0" smtClean="0"/>
              <a:t>as: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>Observe that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= 2 is </a:t>
            </a:r>
            <a:r>
              <a:rPr lang="en-US" sz="2400" u="sng" dirty="0">
                <a:solidFill>
                  <a:srgbClr val="0000CC"/>
                </a:solidFill>
              </a:rPr>
              <a:t>not</a:t>
            </a:r>
            <a:r>
              <a:rPr lang="en-US" sz="2400" dirty="0">
                <a:solidFill>
                  <a:srgbClr val="0000CC"/>
                </a:solidFill>
              </a:rPr>
              <a:t> in the domain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 this </a:t>
            </a:r>
            <a:r>
              <a:rPr lang="en-US" sz="2400" dirty="0">
                <a:solidFill>
                  <a:srgbClr val="0000CC"/>
                </a:solidFill>
              </a:rPr>
              <a:t>does not matter</a:t>
            </a:r>
            <a:r>
              <a:rPr lang="en-US" sz="2400" dirty="0"/>
              <a:t>, since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 does not play any role in computing this limit.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514600"/>
                <a:ext cx="8077200" cy="717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𝒈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𝟏𝟔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8077200" cy="717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762215" y="2423619"/>
              <a:ext cx="3240" cy="15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7175" y="2417859"/>
                <a:ext cx="14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600575" y="2543139"/>
              <a:ext cx="4320" cy="5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2295" y="2534859"/>
                <a:ext cx="208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424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Limit of a function</a:t>
            </a:r>
            <a:endParaRPr lang="vi-VN" dirty="0" smtClean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BA0FFA90-8BAA-48B4-9D79-FAD0E0425FEB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600" dirty="0">
                <a:solidFill>
                  <a:srgbClr val="0000CC"/>
                </a:solidFill>
              </a:rPr>
              <a:t>Limit (an informal 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541809" y="1599678"/>
                <a:ext cx="8399462" cy="3641725"/>
              </a:xfrm>
              <a:prstGeom prst="roundRect">
                <a:avLst>
                  <a:gd name="adj" fmla="val 8421"/>
                </a:avLst>
              </a:prstGeom>
              <a:noFill/>
              <a:ln w="31750" algn="ctr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solidFill>
                    <a:srgbClr val="0000CC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dirty="0">
                    <a:solidFill>
                      <a:srgbClr val="0000CC"/>
                    </a:solidFill>
                  </a:rPr>
                  <a:t>function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f</a:t>
                </a:r>
                <a:r>
                  <a:rPr lang="en-US" sz="2400" i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dirty="0"/>
                  <a:t>has a </a:t>
                </a:r>
                <a:r>
                  <a:rPr lang="en-US" sz="2400" dirty="0">
                    <a:solidFill>
                      <a:srgbClr val="0000CC"/>
                    </a:solidFill>
                  </a:rPr>
                  <a:t>limit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L</a:t>
                </a:r>
                <a:r>
                  <a:rPr lang="en-US" sz="2400" dirty="0"/>
                  <a:t> as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x</a:t>
                </a:r>
                <a:r>
                  <a:rPr lang="en-US" sz="2400" dirty="0">
                    <a:solidFill>
                      <a:srgbClr val="0000CC"/>
                    </a:solidFill>
                  </a:rPr>
                  <a:t> approaches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a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written: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solidFill>
                                    <a:srgbClr val="0000CC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8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400" b="1" i="1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CC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if </a:t>
                </a:r>
                <a:r>
                  <a:rPr lang="en-US" sz="2400" dirty="0"/>
                  <a:t>the value of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f</a:t>
                </a:r>
                <a:r>
                  <a:rPr lang="en-US" sz="2400" dirty="0">
                    <a:solidFill>
                      <a:srgbClr val="0000CC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x</a:t>
                </a:r>
                <a:r>
                  <a:rPr lang="en-US" sz="2400" dirty="0">
                    <a:solidFill>
                      <a:srgbClr val="0000CC"/>
                    </a:solidFill>
                  </a:rPr>
                  <a:t>)</a:t>
                </a:r>
                <a:r>
                  <a:rPr lang="en-US" sz="2400" dirty="0"/>
                  <a:t> can be made as </a:t>
                </a:r>
                <a:r>
                  <a:rPr lang="en-US" sz="2400" dirty="0">
                    <a:solidFill>
                      <a:srgbClr val="0000CC"/>
                    </a:solidFill>
                  </a:rPr>
                  <a:t>close</a:t>
                </a:r>
                <a:r>
                  <a:rPr lang="en-US" sz="2400" dirty="0"/>
                  <a:t> to the </a:t>
                </a:r>
                <a:r>
                  <a:rPr lang="en-US" sz="2400" dirty="0" smtClean="0"/>
                  <a:t>number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L</a:t>
                </a:r>
                <a:r>
                  <a:rPr lang="en-US" sz="2400" dirty="0"/>
                  <a:t> as we please by taking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dirty="0"/>
                  <a:t>values</a:t>
                </a:r>
                <a:r>
                  <a:rPr lang="en-US" sz="2400" i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</a:rPr>
                  <a:t>sufficiently close</a:t>
                </a:r>
                <a:r>
                  <a:rPr lang="en-US" sz="2400" dirty="0"/>
                  <a:t> to (</a:t>
                </a:r>
                <a:r>
                  <a:rPr lang="en-US" sz="2400" u="sng" dirty="0">
                    <a:solidFill>
                      <a:srgbClr val="0000CC"/>
                    </a:solidFill>
                  </a:rPr>
                  <a:t>but not equal to</a:t>
                </a:r>
                <a:r>
                  <a:rPr lang="en-US" sz="2400" dirty="0"/>
                  <a:t>) </a:t>
                </a:r>
                <a:r>
                  <a:rPr lang="en-US" sz="2400" i="1" dirty="0">
                    <a:solidFill>
                      <a:srgbClr val="0000CC"/>
                    </a:solidFill>
                  </a:rPr>
                  <a:t>a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809" y="1599678"/>
                <a:ext cx="8399462" cy="3641725"/>
              </a:xfrm>
              <a:prstGeom prst="roundRect">
                <a:avLst>
                  <a:gd name="adj" fmla="val 8421"/>
                </a:avLst>
              </a:prstGeom>
              <a:blipFill rotWithShape="0">
                <a:blip r:embed="rId2"/>
                <a:stretch>
                  <a:fillRect r="-506"/>
                </a:stretch>
              </a:blipFill>
              <a:ln w="31750" algn="ctr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2890" y="1406455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99775" y="4434939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5815" y="4430979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813815" y="3440259"/>
              <a:ext cx="18720" cy="1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6975" y="3433419"/>
                <a:ext cx="30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4379735" y="3379059"/>
              <a:ext cx="2160" cy="2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75775" y="3372939"/>
                <a:ext cx="12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3928655" y="3457539"/>
              <a:ext cx="2952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23975" y="3452859"/>
                <a:ext cx="3780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4455695" y="3408579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49575" y="340245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4173815" y="3439899"/>
              <a:ext cx="3600" cy="2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68055" y="3434139"/>
                <a:ext cx="154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4284335" y="3422619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79295" y="3417579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4611935" y="3956859"/>
              <a:ext cx="360" cy="43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06175" y="3951819"/>
                <a:ext cx="11880" cy="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67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18439</TotalTime>
  <Words>2573</Words>
  <Application>Microsoft Office PowerPoint</Application>
  <PresentationFormat>On-screen Show (4:3)</PresentationFormat>
  <Paragraphs>820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Cambria Math</vt:lpstr>
      <vt:lpstr>Symbol</vt:lpstr>
      <vt:lpstr>Times New Roman</vt:lpstr>
      <vt:lpstr>Wingdings</vt:lpstr>
      <vt:lpstr>Custom Design</vt:lpstr>
      <vt:lpstr>PowerPoint Presentation</vt:lpstr>
      <vt:lpstr>Contents</vt:lpstr>
      <vt:lpstr>PowerPoint Presentation</vt:lpstr>
      <vt:lpstr>Limits by example : A speeding train</vt:lpstr>
      <vt:lpstr>Limits by example : A speeding train</vt:lpstr>
      <vt:lpstr>Limits by example : A speeding train</vt:lpstr>
      <vt:lpstr>Definition of Limits</vt:lpstr>
      <vt:lpstr>Definition of Limits</vt:lpstr>
      <vt:lpstr>Limit of a function</vt:lpstr>
      <vt:lpstr>Limit of a function: Examples</vt:lpstr>
      <vt:lpstr>Limit of a function: Examples</vt:lpstr>
      <vt:lpstr>Limit of a function: Examples</vt:lpstr>
      <vt:lpstr>PowerPoint Presentation</vt:lpstr>
      <vt:lpstr>Theorem 1 : Properties of Limit</vt:lpstr>
      <vt:lpstr>Theorem 2 : Properties of Limits</vt:lpstr>
      <vt:lpstr>Theorem 1 and 2: Examples</vt:lpstr>
      <vt:lpstr>Theorem 1 and 2: Examples</vt:lpstr>
      <vt:lpstr>PowerPoint Presentation</vt:lpstr>
      <vt:lpstr>Indeterminate form</vt:lpstr>
      <vt:lpstr>Indeterminate form</vt:lpstr>
      <vt:lpstr>Indeterminate form</vt:lpstr>
      <vt:lpstr>Indeterminate form : Example</vt:lpstr>
      <vt:lpstr>PowerPoint Presentation</vt:lpstr>
      <vt:lpstr>Limit at infinity</vt:lpstr>
      <vt:lpstr>Limit at infinity : Example</vt:lpstr>
      <vt:lpstr>Limit at infinity: Definition (An informal view)</vt:lpstr>
      <vt:lpstr>Limit at infinity : Example</vt:lpstr>
      <vt:lpstr>Limit at infinity : Example</vt:lpstr>
      <vt:lpstr>Limit at infinity properties – Theorem 3</vt:lpstr>
      <vt:lpstr>Limit at infinity : Example</vt:lpstr>
      <vt:lpstr>Limit at infinity : Example</vt:lpstr>
      <vt:lpstr>Limit at infinity : Example</vt:lpstr>
      <vt:lpstr>PowerPoint Presentation</vt:lpstr>
      <vt:lpstr>One-sided Limits</vt:lpstr>
      <vt:lpstr>One-sided Limits</vt:lpstr>
      <vt:lpstr>One-sided Limits</vt:lpstr>
      <vt:lpstr>One-sided Limits: Definition</vt:lpstr>
      <vt:lpstr>One-sided Limits: Theorem 3</vt:lpstr>
      <vt:lpstr>One-sided Limits : Examples</vt:lpstr>
      <vt:lpstr>One-sided Limits : Examples</vt:lpstr>
      <vt:lpstr>PowerPoint Presentation</vt:lpstr>
      <vt:lpstr>Continuous functions</vt:lpstr>
      <vt:lpstr>Continuous functions</vt:lpstr>
      <vt:lpstr>Continuous functions</vt:lpstr>
      <vt:lpstr>Continuous functions</vt:lpstr>
      <vt:lpstr>Continuity of a function at a point</vt:lpstr>
      <vt:lpstr>Continuity of a function: Example</vt:lpstr>
      <vt:lpstr>Continuity of a function: Example</vt:lpstr>
      <vt:lpstr>Continuity of a function: Example</vt:lpstr>
      <vt:lpstr>Continuity of a function: Example</vt:lpstr>
      <vt:lpstr>Properties of Continuous Function</vt:lpstr>
      <vt:lpstr>Properties of Continuous Function</vt:lpstr>
      <vt:lpstr>Continuity of a function: Example</vt:lpstr>
      <vt:lpstr>Continuity of a function: Example</vt:lpstr>
      <vt:lpstr>Intermediate value theorem (Theorem 4)</vt:lpstr>
      <vt:lpstr>Intermediate value theorem (Theorem 4)</vt:lpstr>
      <vt:lpstr>Intermediate value theorem (Theorem 4)</vt:lpstr>
      <vt:lpstr>Existence of Zeros of a Continuous Function (Theorem 5)</vt:lpstr>
      <vt:lpstr>Theorem 5 : Example</vt:lpstr>
      <vt:lpstr>Theorem 5 : Example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Microsoft account</cp:lastModifiedBy>
  <cp:revision>2926</cp:revision>
  <cp:lastPrinted>2021-10-24T13:40:40Z</cp:lastPrinted>
  <dcterms:created xsi:type="dcterms:W3CDTF">2007-03-29T01:06:11Z</dcterms:created>
  <dcterms:modified xsi:type="dcterms:W3CDTF">2021-10-25T16:48:45Z</dcterms:modified>
</cp:coreProperties>
</file>