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handoutMasterIdLst>
    <p:handoutMasterId r:id="rId18"/>
  </p:handoutMasterIdLst>
  <p:sldIdLst>
    <p:sldId id="257" r:id="rId2"/>
    <p:sldId id="258" r:id="rId3"/>
    <p:sldId id="261" r:id="rId4"/>
    <p:sldId id="262" r:id="rId5"/>
    <p:sldId id="263" r:id="rId6"/>
    <p:sldId id="265" r:id="rId7"/>
    <p:sldId id="274" r:id="rId8"/>
    <p:sldId id="266" r:id="rId9"/>
    <p:sldId id="267" r:id="rId10"/>
    <p:sldId id="268" r:id="rId11"/>
    <p:sldId id="277" r:id="rId12"/>
    <p:sldId id="278" r:id="rId13"/>
    <p:sldId id="279"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30353F"/>
    <a:srgbClr val="43CDD9"/>
    <a:srgbClr val="667181"/>
    <a:srgbClr val="BABABA"/>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915" autoAdjust="0"/>
  </p:normalViewPr>
  <p:slideViewPr>
    <p:cSldViewPr snapToGrid="0" showGuides="1">
      <p:cViewPr varScale="1">
        <p:scale>
          <a:sx n="82" d="100"/>
          <a:sy n="82" d="100"/>
        </p:scale>
        <p:origin x="672" y="62"/>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D3DDFB-212B-386A-C22D-4E8E379918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9F5B452-3887-7C0E-154F-5F5936B224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C4AD2A-06A9-4820-8BCF-AF2EF70F9D59}" type="datetimeFigureOut">
              <a:rPr lang="en-US" smtClean="0"/>
              <a:t>11/16/2022</a:t>
            </a:fld>
            <a:endParaRPr lang="en-US"/>
          </a:p>
        </p:txBody>
      </p:sp>
      <p:sp>
        <p:nvSpPr>
          <p:cNvPr id="4" name="Footer Placeholder 3">
            <a:extLst>
              <a:ext uri="{FF2B5EF4-FFF2-40B4-BE49-F238E27FC236}">
                <a16:creationId xmlns:a16="http://schemas.microsoft.com/office/drawing/2014/main" id="{B3868B8D-E57D-C7A4-D1B6-A0FDD6C0BAF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Truong Nguyen</a:t>
            </a:r>
          </a:p>
        </p:txBody>
      </p:sp>
      <p:sp>
        <p:nvSpPr>
          <p:cNvPr id="5" name="Slide Number Placeholder 4">
            <a:extLst>
              <a:ext uri="{FF2B5EF4-FFF2-40B4-BE49-F238E27FC236}">
                <a16:creationId xmlns:a16="http://schemas.microsoft.com/office/drawing/2014/main" id="{7D17C4F3-CE52-C703-40C7-23DCC53857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D295D8-7816-40FB-8C59-86BBD8411CC8}" type="slidenum">
              <a:rPr lang="en-US" smtClean="0"/>
              <a:t>‹#›</a:t>
            </a:fld>
            <a:endParaRPr lang="en-US"/>
          </a:p>
        </p:txBody>
      </p:sp>
    </p:spTree>
    <p:extLst>
      <p:ext uri="{BB962C8B-B14F-4D97-AF65-F5344CB8AC3E}">
        <p14:creationId xmlns:p14="http://schemas.microsoft.com/office/powerpoint/2010/main" val="188660451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16/11/2022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id-ID"/>
              <a:t>Truong Nguyen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222222"/>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5FD34AC2-3728-4A8B-B58F-6888FAEC3D20}" type="slidenum">
              <a:rPr lang="id-ID" smtClean="0"/>
              <a:t>6</a:t>
            </a:fld>
            <a:endParaRPr lang="id-ID"/>
          </a:p>
        </p:txBody>
      </p:sp>
      <p:sp>
        <p:nvSpPr>
          <p:cNvPr id="5" name="Footer Placeholder 4">
            <a:extLst>
              <a:ext uri="{FF2B5EF4-FFF2-40B4-BE49-F238E27FC236}">
                <a16:creationId xmlns:a16="http://schemas.microsoft.com/office/drawing/2014/main" id="{C8D27003-8491-00DE-1CEF-73F847AA6B88}"/>
              </a:ext>
            </a:extLst>
          </p:cNvPr>
          <p:cNvSpPr>
            <a:spLocks noGrp="1"/>
          </p:cNvSpPr>
          <p:nvPr>
            <p:ph type="ftr" sz="quarter" idx="4"/>
          </p:nvPr>
        </p:nvSpPr>
        <p:spPr/>
        <p:txBody>
          <a:bodyPr/>
          <a:lstStyle/>
          <a:p>
            <a:r>
              <a:rPr lang="id-ID"/>
              <a:t>Truong Nguyen</a:t>
            </a:r>
          </a:p>
        </p:txBody>
      </p:sp>
    </p:spTree>
    <p:extLst>
      <p:ext uri="{BB962C8B-B14F-4D97-AF65-F5344CB8AC3E}">
        <p14:creationId xmlns:p14="http://schemas.microsoft.com/office/powerpoint/2010/main" val="2921917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222222"/>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5FD34AC2-3728-4A8B-B58F-6888FAEC3D20}" type="slidenum">
              <a:rPr lang="id-ID" smtClean="0"/>
              <a:t>7</a:t>
            </a:fld>
            <a:endParaRPr lang="id-ID"/>
          </a:p>
        </p:txBody>
      </p:sp>
      <p:sp>
        <p:nvSpPr>
          <p:cNvPr id="5" name="Footer Placeholder 4">
            <a:extLst>
              <a:ext uri="{FF2B5EF4-FFF2-40B4-BE49-F238E27FC236}">
                <a16:creationId xmlns:a16="http://schemas.microsoft.com/office/drawing/2014/main" id="{BFB64BE1-FBE6-7A9D-10F2-7A36159532FD}"/>
              </a:ext>
            </a:extLst>
          </p:cNvPr>
          <p:cNvSpPr>
            <a:spLocks noGrp="1"/>
          </p:cNvSpPr>
          <p:nvPr>
            <p:ph type="ftr" sz="quarter" idx="4"/>
          </p:nvPr>
        </p:nvSpPr>
        <p:spPr/>
        <p:txBody>
          <a:bodyPr/>
          <a:lstStyle/>
          <a:p>
            <a:r>
              <a:rPr lang="id-ID"/>
              <a:t>Truong Nguyen</a:t>
            </a:r>
          </a:p>
        </p:txBody>
      </p:sp>
    </p:spTree>
    <p:extLst>
      <p:ext uri="{BB962C8B-B14F-4D97-AF65-F5344CB8AC3E}">
        <p14:creationId xmlns:p14="http://schemas.microsoft.com/office/powerpoint/2010/main" val="3843780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222222"/>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5FD34AC2-3728-4A8B-B58F-6888FAEC3D20}" type="slidenum">
              <a:rPr lang="id-ID" smtClean="0"/>
              <a:t>8</a:t>
            </a:fld>
            <a:endParaRPr lang="id-ID"/>
          </a:p>
        </p:txBody>
      </p:sp>
      <p:sp>
        <p:nvSpPr>
          <p:cNvPr id="5" name="Footer Placeholder 4">
            <a:extLst>
              <a:ext uri="{FF2B5EF4-FFF2-40B4-BE49-F238E27FC236}">
                <a16:creationId xmlns:a16="http://schemas.microsoft.com/office/drawing/2014/main" id="{42030D5C-0E40-F8F0-586E-C36CDA4E2F24}"/>
              </a:ext>
            </a:extLst>
          </p:cNvPr>
          <p:cNvSpPr>
            <a:spLocks noGrp="1"/>
          </p:cNvSpPr>
          <p:nvPr>
            <p:ph type="ftr" sz="quarter" idx="4"/>
          </p:nvPr>
        </p:nvSpPr>
        <p:spPr/>
        <p:txBody>
          <a:bodyPr/>
          <a:lstStyle/>
          <a:p>
            <a:r>
              <a:rPr lang="id-ID"/>
              <a:t>Truong Nguyen</a:t>
            </a:r>
          </a:p>
        </p:txBody>
      </p:sp>
    </p:spTree>
    <p:extLst>
      <p:ext uri="{BB962C8B-B14F-4D97-AF65-F5344CB8AC3E}">
        <p14:creationId xmlns:p14="http://schemas.microsoft.com/office/powerpoint/2010/main" val="88443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222222"/>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5FD34AC2-3728-4A8B-B58F-6888FAEC3D20}" type="slidenum">
              <a:rPr lang="id-ID" smtClean="0"/>
              <a:t>9</a:t>
            </a:fld>
            <a:endParaRPr lang="id-ID"/>
          </a:p>
        </p:txBody>
      </p:sp>
      <p:sp>
        <p:nvSpPr>
          <p:cNvPr id="5" name="Footer Placeholder 4">
            <a:extLst>
              <a:ext uri="{FF2B5EF4-FFF2-40B4-BE49-F238E27FC236}">
                <a16:creationId xmlns:a16="http://schemas.microsoft.com/office/drawing/2014/main" id="{4C35A964-2BA1-2134-57B4-7CF8BA2DD68A}"/>
              </a:ext>
            </a:extLst>
          </p:cNvPr>
          <p:cNvSpPr>
            <a:spLocks noGrp="1"/>
          </p:cNvSpPr>
          <p:nvPr>
            <p:ph type="ftr" sz="quarter" idx="4"/>
          </p:nvPr>
        </p:nvSpPr>
        <p:spPr/>
        <p:txBody>
          <a:bodyPr/>
          <a:lstStyle/>
          <a:p>
            <a:r>
              <a:rPr lang="id-ID"/>
              <a:t>Truong Nguyen</a:t>
            </a:r>
          </a:p>
        </p:txBody>
      </p:sp>
    </p:spTree>
    <p:extLst>
      <p:ext uri="{BB962C8B-B14F-4D97-AF65-F5344CB8AC3E}">
        <p14:creationId xmlns:p14="http://schemas.microsoft.com/office/powerpoint/2010/main" val="1120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22222"/>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5FD34AC2-3728-4A8B-B58F-6888FAEC3D20}" type="slidenum">
              <a:rPr lang="id-ID" smtClean="0"/>
              <a:t>10</a:t>
            </a:fld>
            <a:endParaRPr lang="id-ID"/>
          </a:p>
        </p:txBody>
      </p:sp>
      <p:sp>
        <p:nvSpPr>
          <p:cNvPr id="5" name="Footer Placeholder 4">
            <a:extLst>
              <a:ext uri="{FF2B5EF4-FFF2-40B4-BE49-F238E27FC236}">
                <a16:creationId xmlns:a16="http://schemas.microsoft.com/office/drawing/2014/main" id="{9AEA8F77-B7F1-ED18-C320-C7FFA047C0DC}"/>
              </a:ext>
            </a:extLst>
          </p:cNvPr>
          <p:cNvSpPr>
            <a:spLocks noGrp="1"/>
          </p:cNvSpPr>
          <p:nvPr>
            <p:ph type="ftr" sz="quarter" idx="4"/>
          </p:nvPr>
        </p:nvSpPr>
        <p:spPr/>
        <p:txBody>
          <a:bodyPr/>
          <a:lstStyle/>
          <a:p>
            <a:r>
              <a:rPr lang="id-ID"/>
              <a:t>Truong Nguyen</a:t>
            </a:r>
          </a:p>
        </p:txBody>
      </p:sp>
    </p:spTree>
    <p:extLst>
      <p:ext uri="{BB962C8B-B14F-4D97-AF65-F5344CB8AC3E}">
        <p14:creationId xmlns:p14="http://schemas.microsoft.com/office/powerpoint/2010/main" val="244081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22222"/>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5FD34AC2-3728-4A8B-B58F-6888FAEC3D20}" type="slidenum">
              <a:rPr lang="id-ID" smtClean="0"/>
              <a:t>11</a:t>
            </a:fld>
            <a:endParaRPr lang="id-ID"/>
          </a:p>
        </p:txBody>
      </p:sp>
      <p:sp>
        <p:nvSpPr>
          <p:cNvPr id="5" name="Footer Placeholder 4">
            <a:extLst>
              <a:ext uri="{FF2B5EF4-FFF2-40B4-BE49-F238E27FC236}">
                <a16:creationId xmlns:a16="http://schemas.microsoft.com/office/drawing/2014/main" id="{9AEA8F77-B7F1-ED18-C320-C7FFA047C0DC}"/>
              </a:ext>
            </a:extLst>
          </p:cNvPr>
          <p:cNvSpPr>
            <a:spLocks noGrp="1"/>
          </p:cNvSpPr>
          <p:nvPr>
            <p:ph type="ftr" sz="quarter" idx="4"/>
          </p:nvPr>
        </p:nvSpPr>
        <p:spPr/>
        <p:txBody>
          <a:bodyPr/>
          <a:lstStyle/>
          <a:p>
            <a:r>
              <a:rPr lang="id-ID"/>
              <a:t>Truong Nguyen</a:t>
            </a:r>
          </a:p>
        </p:txBody>
      </p:sp>
    </p:spTree>
    <p:extLst>
      <p:ext uri="{BB962C8B-B14F-4D97-AF65-F5344CB8AC3E}">
        <p14:creationId xmlns:p14="http://schemas.microsoft.com/office/powerpoint/2010/main" val="2680085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22222"/>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5FD34AC2-3728-4A8B-B58F-6888FAEC3D20}" type="slidenum">
              <a:rPr lang="id-ID" smtClean="0"/>
              <a:t>12</a:t>
            </a:fld>
            <a:endParaRPr lang="id-ID"/>
          </a:p>
        </p:txBody>
      </p:sp>
      <p:sp>
        <p:nvSpPr>
          <p:cNvPr id="5" name="Footer Placeholder 4">
            <a:extLst>
              <a:ext uri="{FF2B5EF4-FFF2-40B4-BE49-F238E27FC236}">
                <a16:creationId xmlns:a16="http://schemas.microsoft.com/office/drawing/2014/main" id="{9AEA8F77-B7F1-ED18-C320-C7FFA047C0DC}"/>
              </a:ext>
            </a:extLst>
          </p:cNvPr>
          <p:cNvSpPr>
            <a:spLocks noGrp="1"/>
          </p:cNvSpPr>
          <p:nvPr>
            <p:ph type="ftr" sz="quarter" idx="4"/>
          </p:nvPr>
        </p:nvSpPr>
        <p:spPr/>
        <p:txBody>
          <a:bodyPr/>
          <a:lstStyle/>
          <a:p>
            <a:r>
              <a:rPr lang="id-ID"/>
              <a:t>Truong Nguyen</a:t>
            </a:r>
          </a:p>
        </p:txBody>
      </p:sp>
    </p:spTree>
    <p:extLst>
      <p:ext uri="{BB962C8B-B14F-4D97-AF65-F5344CB8AC3E}">
        <p14:creationId xmlns:p14="http://schemas.microsoft.com/office/powerpoint/2010/main" val="2516228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22222"/>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5FD34AC2-3728-4A8B-B58F-6888FAEC3D20}" type="slidenum">
              <a:rPr lang="id-ID" smtClean="0"/>
              <a:t>13</a:t>
            </a:fld>
            <a:endParaRPr lang="id-ID"/>
          </a:p>
        </p:txBody>
      </p:sp>
      <p:sp>
        <p:nvSpPr>
          <p:cNvPr id="5" name="Footer Placeholder 4">
            <a:extLst>
              <a:ext uri="{FF2B5EF4-FFF2-40B4-BE49-F238E27FC236}">
                <a16:creationId xmlns:a16="http://schemas.microsoft.com/office/drawing/2014/main" id="{9AEA8F77-B7F1-ED18-C320-C7FFA047C0DC}"/>
              </a:ext>
            </a:extLst>
          </p:cNvPr>
          <p:cNvSpPr>
            <a:spLocks noGrp="1"/>
          </p:cNvSpPr>
          <p:nvPr>
            <p:ph type="ftr" sz="quarter" idx="4"/>
          </p:nvPr>
        </p:nvSpPr>
        <p:spPr/>
        <p:txBody>
          <a:bodyPr/>
          <a:lstStyle/>
          <a:p>
            <a:r>
              <a:rPr lang="id-ID"/>
              <a:t>Truong Nguyen</a:t>
            </a:r>
          </a:p>
        </p:txBody>
      </p:sp>
    </p:spTree>
    <p:extLst>
      <p:ext uri="{BB962C8B-B14F-4D97-AF65-F5344CB8AC3E}">
        <p14:creationId xmlns:p14="http://schemas.microsoft.com/office/powerpoint/2010/main" val="307082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E0A181-C161-4AAA-9040-1729FC02B97E}" type="datetime1">
              <a:rPr lang="en-US" smtClean="0"/>
              <a:t>11/16/2022</a:t>
            </a:fld>
            <a:endParaRPr lang="en-US" dirty="0"/>
          </a:p>
        </p:txBody>
      </p:sp>
      <p:sp>
        <p:nvSpPr>
          <p:cNvPr id="5" name="Footer Placeholder 4"/>
          <p:cNvSpPr>
            <a:spLocks noGrp="1"/>
          </p:cNvSpPr>
          <p:nvPr>
            <p:ph type="ftr" sz="quarter" idx="11"/>
          </p:nvPr>
        </p:nvSpPr>
        <p:spPr/>
        <p:txBody>
          <a:bodyPr/>
          <a:lstStyle/>
          <a:p>
            <a:r>
              <a:rPr lang="en-US"/>
              <a:t>Truong Nguyen</a:t>
            </a:r>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4827AD-6FEF-4217-931A-12AA8677B1FE}" type="datetime1">
              <a:rPr lang="en-US" smtClean="0"/>
              <a:t>11/16/2022</a:t>
            </a:fld>
            <a:endParaRPr lang="en-US" dirty="0"/>
          </a:p>
        </p:txBody>
      </p:sp>
      <p:sp>
        <p:nvSpPr>
          <p:cNvPr id="6" name="Footer Placeholder 5"/>
          <p:cNvSpPr>
            <a:spLocks noGrp="1"/>
          </p:cNvSpPr>
          <p:nvPr>
            <p:ph type="ftr" sz="quarter" idx="11"/>
          </p:nvPr>
        </p:nvSpPr>
        <p:spPr/>
        <p:txBody>
          <a:bodyPr/>
          <a:lstStyle/>
          <a:p>
            <a:r>
              <a:rPr lang="en-US"/>
              <a:t>Truong Nguyen</a:t>
            </a:r>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ED11B-45B1-4679-ACCF-EBB30084952A}" type="datetime1">
              <a:rPr lang="en-US" smtClean="0"/>
              <a:t>11/16/2022</a:t>
            </a:fld>
            <a:endParaRPr lang="en-US" dirty="0"/>
          </a:p>
        </p:txBody>
      </p:sp>
      <p:sp>
        <p:nvSpPr>
          <p:cNvPr id="5" name="Footer Placeholder 4"/>
          <p:cNvSpPr>
            <a:spLocks noGrp="1"/>
          </p:cNvSpPr>
          <p:nvPr>
            <p:ph type="ftr" sz="quarter" idx="11"/>
          </p:nvPr>
        </p:nvSpPr>
        <p:spPr/>
        <p:txBody>
          <a:bodyPr/>
          <a:lstStyle/>
          <a:p>
            <a:r>
              <a:rPr lang="en-US"/>
              <a:t>Truong Nguyen</a:t>
            </a:r>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8856B-AD62-45AE-ADE5-E494367689AE}" type="datetime1">
              <a:rPr lang="en-US" smtClean="0"/>
              <a:t>11/16/2022</a:t>
            </a:fld>
            <a:endParaRPr lang="en-US" dirty="0"/>
          </a:p>
        </p:txBody>
      </p:sp>
      <p:sp>
        <p:nvSpPr>
          <p:cNvPr id="5" name="Footer Placeholder 4"/>
          <p:cNvSpPr>
            <a:spLocks noGrp="1"/>
          </p:cNvSpPr>
          <p:nvPr>
            <p:ph type="ftr" sz="quarter" idx="11"/>
          </p:nvPr>
        </p:nvSpPr>
        <p:spPr/>
        <p:txBody>
          <a:bodyPr/>
          <a:lstStyle/>
          <a:p>
            <a:r>
              <a:rPr lang="en-US"/>
              <a:t>Truong Nguyen</a:t>
            </a:r>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9C015-3778-49F0-B2D9-503487CB5E84}" type="datetime1">
              <a:rPr lang="en-US" smtClean="0"/>
              <a:t>11/16/2022</a:t>
            </a:fld>
            <a:endParaRPr lang="en-US" dirty="0"/>
          </a:p>
        </p:txBody>
      </p:sp>
      <p:sp>
        <p:nvSpPr>
          <p:cNvPr id="5" name="Footer Placeholder 4"/>
          <p:cNvSpPr>
            <a:spLocks noGrp="1"/>
          </p:cNvSpPr>
          <p:nvPr>
            <p:ph type="ftr" sz="quarter" idx="11"/>
          </p:nvPr>
        </p:nvSpPr>
        <p:spPr/>
        <p:txBody>
          <a:bodyPr/>
          <a:lstStyle/>
          <a:p>
            <a:r>
              <a:rPr lang="en-US"/>
              <a:t>Truong Nguyen</a:t>
            </a:r>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8543D-6169-4CCC-A9A2-B72A6185F296}" type="datetime1">
              <a:rPr lang="en-US" smtClean="0"/>
              <a:t>11/16/2022</a:t>
            </a:fld>
            <a:endParaRPr lang="en-US" dirty="0"/>
          </a:p>
        </p:txBody>
      </p:sp>
      <p:sp>
        <p:nvSpPr>
          <p:cNvPr id="5" name="Footer Placeholder 4"/>
          <p:cNvSpPr>
            <a:spLocks noGrp="1"/>
          </p:cNvSpPr>
          <p:nvPr>
            <p:ph type="ftr" sz="quarter" idx="11"/>
          </p:nvPr>
        </p:nvSpPr>
        <p:spPr/>
        <p:txBody>
          <a:bodyPr/>
          <a:lstStyle/>
          <a:p>
            <a:r>
              <a:rPr lang="en-US"/>
              <a:t>Truong Nguyen</a:t>
            </a:r>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9063AA-B059-4335-A904-1428CA25FC03}" type="datetime1">
              <a:rPr lang="en-US" smtClean="0"/>
              <a:t>11/16/2022</a:t>
            </a:fld>
            <a:endParaRPr lang="en-US" dirty="0"/>
          </a:p>
        </p:txBody>
      </p:sp>
      <p:sp>
        <p:nvSpPr>
          <p:cNvPr id="6" name="Footer Placeholder 5"/>
          <p:cNvSpPr>
            <a:spLocks noGrp="1"/>
          </p:cNvSpPr>
          <p:nvPr>
            <p:ph type="ftr" sz="quarter" idx="11"/>
          </p:nvPr>
        </p:nvSpPr>
        <p:spPr/>
        <p:txBody>
          <a:bodyPr/>
          <a:lstStyle/>
          <a:p>
            <a:r>
              <a:rPr lang="en-US"/>
              <a:t>Truong Nguyen</a:t>
            </a:r>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4706E8-70B1-4CDC-AA21-33CAAA89A312}" type="datetime1">
              <a:rPr lang="en-US" smtClean="0"/>
              <a:t>11/16/2022</a:t>
            </a:fld>
            <a:endParaRPr lang="en-US" dirty="0"/>
          </a:p>
        </p:txBody>
      </p:sp>
      <p:sp>
        <p:nvSpPr>
          <p:cNvPr id="8" name="Footer Placeholder 7"/>
          <p:cNvSpPr>
            <a:spLocks noGrp="1"/>
          </p:cNvSpPr>
          <p:nvPr>
            <p:ph type="ftr" sz="quarter" idx="11"/>
          </p:nvPr>
        </p:nvSpPr>
        <p:spPr/>
        <p:txBody>
          <a:bodyPr/>
          <a:lstStyle/>
          <a:p>
            <a:r>
              <a:rPr lang="en-US"/>
              <a:t>Truong Nguyen</a:t>
            </a:r>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957140-336B-4FC1-B766-8EB4F766F575}" type="datetime1">
              <a:rPr lang="en-US" smtClean="0"/>
              <a:t>11/16/2022</a:t>
            </a:fld>
            <a:endParaRPr lang="en-US" dirty="0"/>
          </a:p>
        </p:txBody>
      </p:sp>
      <p:sp>
        <p:nvSpPr>
          <p:cNvPr id="4" name="Footer Placeholder 3"/>
          <p:cNvSpPr>
            <a:spLocks noGrp="1"/>
          </p:cNvSpPr>
          <p:nvPr>
            <p:ph type="ftr" sz="quarter" idx="11"/>
          </p:nvPr>
        </p:nvSpPr>
        <p:spPr/>
        <p:txBody>
          <a:bodyPr/>
          <a:lstStyle/>
          <a:p>
            <a:r>
              <a:rPr lang="en-US"/>
              <a:t>Truong Nguyen</a:t>
            </a:r>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36FBC-AC3B-4457-A71B-8127A4BD7258}" type="datetime1">
              <a:rPr lang="en-US" smtClean="0"/>
              <a:t>11/16/2022</a:t>
            </a:fld>
            <a:endParaRPr lang="en-US" dirty="0"/>
          </a:p>
        </p:txBody>
      </p:sp>
      <p:sp>
        <p:nvSpPr>
          <p:cNvPr id="3" name="Footer Placeholder 2"/>
          <p:cNvSpPr>
            <a:spLocks noGrp="1"/>
          </p:cNvSpPr>
          <p:nvPr>
            <p:ph type="ftr" sz="quarter" idx="11"/>
          </p:nvPr>
        </p:nvSpPr>
        <p:spPr/>
        <p:txBody>
          <a:bodyPr/>
          <a:lstStyle/>
          <a:p>
            <a:r>
              <a:rPr lang="en-US"/>
              <a:t>Truong Nguyen</a:t>
            </a:r>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34A222C5-A7E5-4257-8ADD-B893A6AF5035}" type="datetime1">
              <a:rPr lang="en-US" smtClean="0"/>
              <a:t>11/16/2022</a:t>
            </a:fld>
            <a:endParaRPr lang="en-US" dirty="0"/>
          </a:p>
        </p:txBody>
      </p:sp>
      <p:sp>
        <p:nvSpPr>
          <p:cNvPr id="3" name="Footer Placeholder 2"/>
          <p:cNvSpPr>
            <a:spLocks noGrp="1"/>
          </p:cNvSpPr>
          <p:nvPr>
            <p:ph type="ftr" sz="quarter" idx="11"/>
          </p:nvPr>
        </p:nvSpPr>
        <p:spPr/>
        <p:txBody>
          <a:bodyPr/>
          <a:lstStyle/>
          <a:p>
            <a:r>
              <a:rPr lang="en-US"/>
              <a:t>Truong Nguyen</a:t>
            </a:r>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4C9F3-C2E8-4B08-B764-992BC94AECB1}" type="datetime1">
              <a:rPr lang="en-US" smtClean="0"/>
              <a:t>11/16/2022</a:t>
            </a:fld>
            <a:endParaRPr lang="en-US" dirty="0"/>
          </a:p>
        </p:txBody>
      </p:sp>
      <p:sp>
        <p:nvSpPr>
          <p:cNvPr id="6" name="Footer Placeholder 5"/>
          <p:cNvSpPr>
            <a:spLocks noGrp="1"/>
          </p:cNvSpPr>
          <p:nvPr>
            <p:ph type="ftr" sz="quarter" idx="11"/>
          </p:nvPr>
        </p:nvSpPr>
        <p:spPr/>
        <p:txBody>
          <a:bodyPr/>
          <a:lstStyle/>
          <a:p>
            <a:r>
              <a:rPr lang="en-US"/>
              <a:t>Truong Nguyen</a:t>
            </a:r>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18921-E8C6-4DFB-9B4E-01576DBC8F1A}" type="datetime1">
              <a:rPr lang="en-US" smtClean="0"/>
              <a:t>11/16/2022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Truong Nguyen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E105F7-135A-EAEC-F4EB-A14978AF0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97" y="0"/>
            <a:ext cx="11718006" cy="6857999"/>
          </a:xfrm>
          <a:prstGeom prst="rect">
            <a:avLst/>
          </a:prstGeom>
        </p:spPr>
      </p:pic>
      <p:sp>
        <p:nvSpPr>
          <p:cNvPr id="7" name="TextBox 6"/>
          <p:cNvSpPr txBox="1"/>
          <p:nvPr/>
        </p:nvSpPr>
        <p:spPr>
          <a:xfrm>
            <a:off x="2264637" y="5881272"/>
            <a:ext cx="3894623" cy="677108"/>
          </a:xfrm>
          <a:prstGeom prst="rect">
            <a:avLst/>
          </a:prstGeom>
          <a:noFill/>
        </p:spPr>
        <p:txBody>
          <a:bodyPr wrap="square" lIns="0" tIns="0" rIns="0" bIns="0" rtlCol="0">
            <a:spAutoFit/>
          </a:bodyPr>
          <a:lstStyle/>
          <a:p>
            <a:pPr algn="ctr">
              <a:tabLst>
                <a:tab pos="347663" algn="l"/>
              </a:tabLst>
            </a:pPr>
            <a:r>
              <a:rPr lang="en-US" sz="4400" b="1" dirty="0">
                <a:solidFill>
                  <a:schemeClr val="bg2">
                    <a:lumMod val="75000"/>
                  </a:schemeClr>
                </a:solidFill>
                <a:latin typeface="+mj-lt"/>
              </a:rPr>
              <a:t>Training SS2</a:t>
            </a: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
        <p:nvSpPr>
          <p:cNvPr id="12" name="Footer Placeholder 11">
            <a:extLst>
              <a:ext uri="{FF2B5EF4-FFF2-40B4-BE49-F238E27FC236}">
                <a16:creationId xmlns:a16="http://schemas.microsoft.com/office/drawing/2014/main" id="{A2228D90-5BE9-3291-E5D3-D8229F7FDA50}"/>
              </a:ext>
            </a:extLst>
          </p:cNvPr>
          <p:cNvSpPr>
            <a:spLocks noGrp="1"/>
          </p:cNvSpPr>
          <p:nvPr>
            <p:ph type="ftr" sz="quarter" idx="11"/>
          </p:nvPr>
        </p:nvSpPr>
        <p:spPr/>
        <p:txBody>
          <a:bodyPr/>
          <a:lstStyle/>
          <a:p>
            <a:r>
              <a:rPr lang="en-US"/>
              <a:t>Truong Nguyen</a:t>
            </a:r>
            <a:endParaRPr lang="en-US" dirty="0"/>
          </a:p>
        </p:txBody>
      </p:sp>
      <p:sp>
        <p:nvSpPr>
          <p:cNvPr id="13" name="Slide Number Placeholder 12">
            <a:extLst>
              <a:ext uri="{FF2B5EF4-FFF2-40B4-BE49-F238E27FC236}">
                <a16:creationId xmlns:a16="http://schemas.microsoft.com/office/drawing/2014/main" id="{54538216-ED9A-26B5-D700-ECA6F6CDD0D5}"/>
              </a:ext>
            </a:extLst>
          </p:cNvPr>
          <p:cNvSpPr>
            <a:spLocks noGrp="1"/>
          </p:cNvSpPr>
          <p:nvPr>
            <p:ph type="sldNum" sz="quarter" idx="12"/>
          </p:nvPr>
        </p:nvSpPr>
        <p:spPr/>
        <p:txBody>
          <a:bodyPr/>
          <a:lstStyle/>
          <a:p>
            <a:fld id="{A428E537-E56B-49CA-B596-52598082FBE8}" type="slidenum">
              <a:rPr lang="en-US" smtClean="0"/>
              <a:t>1</a:t>
            </a:fld>
            <a:endParaRPr lang="en-US" dirty="0"/>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ctrTitle"/>
          </p:nvPr>
        </p:nvSpPr>
        <p:spPr/>
        <p:txBody>
          <a:bodyPr/>
          <a:lstStyle/>
          <a:p>
            <a:r>
              <a:rPr lang="en-US" dirty="0"/>
              <a:t>Slide 3</a:t>
            </a:r>
          </a:p>
        </p:txBody>
      </p:sp>
      <p:sp>
        <p:nvSpPr>
          <p:cNvPr id="5" name="Footer Placeholder 4">
            <a:extLst>
              <a:ext uri="{FF2B5EF4-FFF2-40B4-BE49-F238E27FC236}">
                <a16:creationId xmlns:a16="http://schemas.microsoft.com/office/drawing/2014/main" id="{A932BC73-09C7-4BC2-587F-884332D8D631}"/>
              </a:ext>
            </a:extLst>
          </p:cNvPr>
          <p:cNvSpPr>
            <a:spLocks noGrp="1"/>
          </p:cNvSpPr>
          <p:nvPr>
            <p:ph type="ftr" sz="quarter" idx="11"/>
          </p:nvPr>
        </p:nvSpPr>
        <p:spPr>
          <a:xfrm>
            <a:off x="0" y="6481180"/>
            <a:ext cx="4114800" cy="365125"/>
          </a:xfrm>
        </p:spPr>
        <p:txBody>
          <a:bodyPr/>
          <a:lstStyle/>
          <a:p>
            <a:r>
              <a:rPr lang="en-US" dirty="0"/>
              <a:t>Truong Nguyen</a:t>
            </a:r>
          </a:p>
        </p:txBody>
      </p:sp>
      <p:sp>
        <p:nvSpPr>
          <p:cNvPr id="2" name="TextBox 1">
            <a:extLst>
              <a:ext uri="{FF2B5EF4-FFF2-40B4-BE49-F238E27FC236}">
                <a16:creationId xmlns:a16="http://schemas.microsoft.com/office/drawing/2014/main" id="{F54C43CE-1CB1-B8EF-69EA-972107B818CF}"/>
              </a:ext>
            </a:extLst>
          </p:cNvPr>
          <p:cNvSpPr txBox="1"/>
          <p:nvPr/>
        </p:nvSpPr>
        <p:spPr>
          <a:xfrm>
            <a:off x="724492" y="243706"/>
            <a:ext cx="70131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8. Use SELECT fields instead of SELECT *</a:t>
            </a:r>
          </a:p>
        </p:txBody>
      </p:sp>
      <p:sp>
        <p:nvSpPr>
          <p:cNvPr id="3" name="Subtitle 2">
            <a:extLst>
              <a:ext uri="{FF2B5EF4-FFF2-40B4-BE49-F238E27FC236}">
                <a16:creationId xmlns:a16="http://schemas.microsoft.com/office/drawing/2014/main" id="{1E2991ED-7EFC-2B03-D59B-416422A8859A}"/>
              </a:ext>
            </a:extLst>
          </p:cNvPr>
          <p:cNvSpPr txBox="1">
            <a:spLocks/>
          </p:cNvSpPr>
          <p:nvPr/>
        </p:nvSpPr>
        <p:spPr>
          <a:xfrm>
            <a:off x="545053" y="988292"/>
            <a:ext cx="11101892" cy="48578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The SELECT statement is used to retrieve data from the database. In the case of large databases, it is not recommended to retrieve all data because this will take more resources on querying a huge volume of data.</a:t>
            </a: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If we execute the following query, we will retrieve all data from the Users table, including, for example, users’ avatar pictures. The result table will contain lots of data and will take too much memory and CPU usage.</a:t>
            </a:r>
            <a:endParaRPr lang="en-US" b="1" dirty="0">
              <a:solidFill>
                <a:srgbClr val="11111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53761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ctrTitle"/>
          </p:nvPr>
        </p:nvSpPr>
        <p:spPr/>
        <p:txBody>
          <a:bodyPr/>
          <a:lstStyle/>
          <a:p>
            <a:r>
              <a:rPr lang="en-US" dirty="0"/>
              <a:t>Slide 3</a:t>
            </a:r>
          </a:p>
        </p:txBody>
      </p:sp>
      <p:sp>
        <p:nvSpPr>
          <p:cNvPr id="5" name="Footer Placeholder 4">
            <a:extLst>
              <a:ext uri="{FF2B5EF4-FFF2-40B4-BE49-F238E27FC236}">
                <a16:creationId xmlns:a16="http://schemas.microsoft.com/office/drawing/2014/main" id="{A932BC73-09C7-4BC2-587F-884332D8D631}"/>
              </a:ext>
            </a:extLst>
          </p:cNvPr>
          <p:cNvSpPr>
            <a:spLocks noGrp="1"/>
          </p:cNvSpPr>
          <p:nvPr>
            <p:ph type="ftr" sz="quarter" idx="11"/>
          </p:nvPr>
        </p:nvSpPr>
        <p:spPr>
          <a:xfrm>
            <a:off x="0" y="6481180"/>
            <a:ext cx="4114800" cy="365125"/>
          </a:xfrm>
        </p:spPr>
        <p:txBody>
          <a:bodyPr/>
          <a:lstStyle/>
          <a:p>
            <a:r>
              <a:rPr lang="en-US" dirty="0"/>
              <a:t>Truong Nguyen</a:t>
            </a:r>
          </a:p>
        </p:txBody>
      </p:sp>
      <p:sp>
        <p:nvSpPr>
          <p:cNvPr id="3" name="Subtitle 2">
            <a:extLst>
              <a:ext uri="{FF2B5EF4-FFF2-40B4-BE49-F238E27FC236}">
                <a16:creationId xmlns:a16="http://schemas.microsoft.com/office/drawing/2014/main" id="{1E2991ED-7EFC-2B03-D59B-416422A8859A}"/>
              </a:ext>
            </a:extLst>
          </p:cNvPr>
          <p:cNvSpPr txBox="1">
            <a:spLocks/>
          </p:cNvSpPr>
          <p:nvPr/>
        </p:nvSpPr>
        <p:spPr>
          <a:xfrm>
            <a:off x="545053" y="988292"/>
            <a:ext cx="11101892" cy="48578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The SELECT TOP command is used to set a limit on the number of records to be returned from the database. To make sure that your query will output the required result, you can use this command to fetch several rows as a sample.</a:t>
            </a:r>
            <a:endParaRPr lang="en-US" b="1" dirty="0">
              <a:solidFill>
                <a:srgbClr val="11111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B8BDFCE-7F07-B91E-DC7E-452891E23702}"/>
              </a:ext>
            </a:extLst>
          </p:cNvPr>
          <p:cNvSpPr txBox="1"/>
          <p:nvPr/>
        </p:nvSpPr>
        <p:spPr>
          <a:xfrm>
            <a:off x="782681" y="116777"/>
            <a:ext cx="70131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9. Use TOP to sample query results</a:t>
            </a:r>
          </a:p>
        </p:txBody>
      </p:sp>
    </p:spTree>
    <p:extLst>
      <p:ext uri="{BB962C8B-B14F-4D97-AF65-F5344CB8AC3E}">
        <p14:creationId xmlns:p14="http://schemas.microsoft.com/office/powerpoint/2010/main" val="4055912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ctrTitle"/>
          </p:nvPr>
        </p:nvSpPr>
        <p:spPr/>
        <p:txBody>
          <a:bodyPr/>
          <a:lstStyle/>
          <a:p>
            <a:r>
              <a:rPr lang="en-US" dirty="0"/>
              <a:t>Slide 3</a:t>
            </a:r>
          </a:p>
        </p:txBody>
      </p:sp>
      <p:sp>
        <p:nvSpPr>
          <p:cNvPr id="5" name="Footer Placeholder 4">
            <a:extLst>
              <a:ext uri="{FF2B5EF4-FFF2-40B4-BE49-F238E27FC236}">
                <a16:creationId xmlns:a16="http://schemas.microsoft.com/office/drawing/2014/main" id="{A932BC73-09C7-4BC2-587F-884332D8D631}"/>
              </a:ext>
            </a:extLst>
          </p:cNvPr>
          <p:cNvSpPr>
            <a:spLocks noGrp="1"/>
          </p:cNvSpPr>
          <p:nvPr>
            <p:ph type="ftr" sz="quarter" idx="11"/>
          </p:nvPr>
        </p:nvSpPr>
        <p:spPr>
          <a:xfrm>
            <a:off x="0" y="6481180"/>
            <a:ext cx="4114800" cy="365125"/>
          </a:xfrm>
        </p:spPr>
        <p:txBody>
          <a:bodyPr/>
          <a:lstStyle/>
          <a:p>
            <a:r>
              <a:rPr lang="en-US" dirty="0"/>
              <a:t>Truong Nguyen</a:t>
            </a:r>
          </a:p>
        </p:txBody>
      </p:sp>
      <p:sp>
        <p:nvSpPr>
          <p:cNvPr id="3" name="Subtitle 2">
            <a:extLst>
              <a:ext uri="{FF2B5EF4-FFF2-40B4-BE49-F238E27FC236}">
                <a16:creationId xmlns:a16="http://schemas.microsoft.com/office/drawing/2014/main" id="{1E2991ED-7EFC-2B03-D59B-416422A8859A}"/>
              </a:ext>
            </a:extLst>
          </p:cNvPr>
          <p:cNvSpPr txBox="1">
            <a:spLocks/>
          </p:cNvSpPr>
          <p:nvPr/>
        </p:nvSpPr>
        <p:spPr>
          <a:xfrm>
            <a:off x="545053" y="988292"/>
            <a:ext cx="11101892" cy="48578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1800" dirty="0">
                <a:latin typeface="Arial" panose="020B0604020202020204" pitchFamily="34" charset="0"/>
                <a:cs typeface="Arial" panose="020B0604020202020204" pitchFamily="34" charset="0"/>
              </a:rPr>
              <a:t>Another SQL tuning technique is to schedule the query execution at off-peak hours, especially if you need to run multiple SELECT queries from large tables, or execute complex queries with nested subqueries, looping queries, etc. If you are running a heavy query against a database, SQL Server locks tables you are working with to prevent concurrent use of resources by different transactions. That means that other users are not able to work with those tables. Thus, executing heavy queries at peak times leads not only to server overload but also to restricting other users’ access to certain amounts of data. One of the popular mechanisms to avoid this is to use the WITH (NOLOCK) hint. It allows the user to retrieve the data without being affected by the locks. The biggest drawback of using WITH (NOLOCK) is that it may result in working with dirty data. We recommend that users should give preference to snapshot isolation which helps avoid data locking by using row versioning and guarantees that each transaction sees a consistent snapshot of the database.</a:t>
            </a:r>
            <a:endParaRPr lang="en-US" sz="1800" b="1" dirty="0">
              <a:solidFill>
                <a:srgbClr val="11111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CE92409-A05D-1C5C-3A5F-43DD58C7367F}"/>
              </a:ext>
            </a:extLst>
          </p:cNvPr>
          <p:cNvSpPr txBox="1"/>
          <p:nvPr/>
        </p:nvSpPr>
        <p:spPr>
          <a:xfrm>
            <a:off x="699552" y="168592"/>
            <a:ext cx="70131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10. Run the query during off-peak hours</a:t>
            </a:r>
          </a:p>
        </p:txBody>
      </p:sp>
    </p:spTree>
    <p:extLst>
      <p:ext uri="{BB962C8B-B14F-4D97-AF65-F5344CB8AC3E}">
        <p14:creationId xmlns:p14="http://schemas.microsoft.com/office/powerpoint/2010/main" val="3693724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ctrTitle"/>
          </p:nvPr>
        </p:nvSpPr>
        <p:spPr/>
        <p:txBody>
          <a:bodyPr/>
          <a:lstStyle/>
          <a:p>
            <a:r>
              <a:rPr lang="en-US" dirty="0"/>
              <a:t>Slide 3</a:t>
            </a:r>
          </a:p>
        </p:txBody>
      </p:sp>
      <p:sp>
        <p:nvSpPr>
          <p:cNvPr id="5" name="Footer Placeholder 4">
            <a:extLst>
              <a:ext uri="{FF2B5EF4-FFF2-40B4-BE49-F238E27FC236}">
                <a16:creationId xmlns:a16="http://schemas.microsoft.com/office/drawing/2014/main" id="{A932BC73-09C7-4BC2-587F-884332D8D631}"/>
              </a:ext>
            </a:extLst>
          </p:cNvPr>
          <p:cNvSpPr>
            <a:spLocks noGrp="1"/>
          </p:cNvSpPr>
          <p:nvPr>
            <p:ph type="ftr" sz="quarter" idx="11"/>
          </p:nvPr>
        </p:nvSpPr>
        <p:spPr>
          <a:xfrm>
            <a:off x="0" y="6481180"/>
            <a:ext cx="4114800" cy="365125"/>
          </a:xfrm>
        </p:spPr>
        <p:txBody>
          <a:bodyPr/>
          <a:lstStyle/>
          <a:p>
            <a:r>
              <a:rPr lang="en-US" dirty="0"/>
              <a:t>Truong Nguyen</a:t>
            </a:r>
          </a:p>
        </p:txBody>
      </p:sp>
      <p:sp>
        <p:nvSpPr>
          <p:cNvPr id="3" name="Subtitle 2">
            <a:extLst>
              <a:ext uri="{FF2B5EF4-FFF2-40B4-BE49-F238E27FC236}">
                <a16:creationId xmlns:a16="http://schemas.microsoft.com/office/drawing/2014/main" id="{1E2991ED-7EFC-2B03-D59B-416422A8859A}"/>
              </a:ext>
            </a:extLst>
          </p:cNvPr>
          <p:cNvSpPr txBox="1">
            <a:spLocks/>
          </p:cNvSpPr>
          <p:nvPr/>
        </p:nvSpPr>
        <p:spPr>
          <a:xfrm>
            <a:off x="545053" y="988292"/>
            <a:ext cx="11101892" cy="48578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1800" dirty="0">
                <a:latin typeface="Arial" panose="020B0604020202020204" pitchFamily="34" charset="0"/>
                <a:cs typeface="Arial" panose="020B0604020202020204" pitchFamily="34" charset="0"/>
              </a:rPr>
              <a:t>When you face performance issues, you may use query hints to optimize queries. They are specified in T-SQL statements and make the optimizer select the execution plan based on this hint. Usually, query hints include NOLOCK, Optimize For and Recompile. However, you should carefully consider their usage because sometimes they may cause more unexpected side effects, undesirable impacts, or even break business logic when trying to solve the issue. For example, you write additional code for the hints that can be inapplicable or obsolete after a while. This means that you should always monitor, manage, check, and keep hints up to date.</a:t>
            </a:r>
            <a:endParaRPr lang="en-US" sz="1800" b="1" dirty="0">
              <a:solidFill>
                <a:srgbClr val="11111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EB45B83-E9F2-82C5-3F5B-283248DEF619}"/>
              </a:ext>
            </a:extLst>
          </p:cNvPr>
          <p:cNvSpPr txBox="1"/>
          <p:nvPr/>
        </p:nvSpPr>
        <p:spPr>
          <a:xfrm>
            <a:off x="545053" y="168592"/>
            <a:ext cx="70131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11. Minimize the usage of any query hint</a:t>
            </a:r>
          </a:p>
        </p:txBody>
      </p:sp>
    </p:spTree>
    <p:extLst>
      <p:ext uri="{BB962C8B-B14F-4D97-AF65-F5344CB8AC3E}">
        <p14:creationId xmlns:p14="http://schemas.microsoft.com/office/powerpoint/2010/main" val="2368839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4365D0-19BF-A29B-3242-CED1ADFD3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563" y="460142"/>
            <a:ext cx="7519637" cy="4400891"/>
          </a:xfrm>
          <a:prstGeom prst="rect">
            <a:avLst/>
          </a:prstGeom>
        </p:spPr>
      </p:pic>
      <p:sp>
        <p:nvSpPr>
          <p:cNvPr id="2" name="Title 1">
            <a:extLst>
              <a:ext uri="{FF2B5EF4-FFF2-40B4-BE49-F238E27FC236}">
                <a16:creationId xmlns:a16="http://schemas.microsoft.com/office/drawing/2014/main" id="{0B25475E-7E77-154F-0550-396A0DDDF87F}"/>
              </a:ext>
            </a:extLst>
          </p:cNvPr>
          <p:cNvSpPr>
            <a:spLocks noGrp="1"/>
          </p:cNvSpPr>
          <p:nvPr>
            <p:ph type="title"/>
          </p:nvPr>
        </p:nvSpPr>
        <p:spPr>
          <a:xfrm>
            <a:off x="3834961" y="4594441"/>
            <a:ext cx="3608990" cy="1014250"/>
          </a:xfrm>
        </p:spPr>
        <p:txBody>
          <a:bodyPr>
            <a:normAutofit/>
          </a:bodyPr>
          <a:lstStyle/>
          <a:p>
            <a:pPr algn="ctr"/>
            <a:r>
              <a:rPr lang="en-US" b="1" dirty="0">
                <a:solidFill>
                  <a:schemeClr val="bg2">
                    <a:lumMod val="75000"/>
                  </a:schemeClr>
                </a:solidFill>
              </a:rPr>
              <a:t>Q&amp;A</a:t>
            </a:r>
          </a:p>
        </p:txBody>
      </p:sp>
      <p:sp>
        <p:nvSpPr>
          <p:cNvPr id="4" name="Footer Placeholder 3">
            <a:extLst>
              <a:ext uri="{FF2B5EF4-FFF2-40B4-BE49-F238E27FC236}">
                <a16:creationId xmlns:a16="http://schemas.microsoft.com/office/drawing/2014/main" id="{E9C660CA-ECB5-C31E-B1A5-CBC7F0B980C3}"/>
              </a:ext>
            </a:extLst>
          </p:cNvPr>
          <p:cNvSpPr>
            <a:spLocks noGrp="1"/>
          </p:cNvSpPr>
          <p:nvPr>
            <p:ph type="ftr" sz="quarter" idx="11"/>
          </p:nvPr>
        </p:nvSpPr>
        <p:spPr/>
        <p:txBody>
          <a:bodyPr/>
          <a:lstStyle/>
          <a:p>
            <a:r>
              <a:rPr lang="en-US"/>
              <a:t>Truong Nguyen</a:t>
            </a:r>
            <a:endParaRPr lang="en-US" dirty="0"/>
          </a:p>
        </p:txBody>
      </p:sp>
      <p:sp>
        <p:nvSpPr>
          <p:cNvPr id="5" name="Slide Number Placeholder 4">
            <a:extLst>
              <a:ext uri="{FF2B5EF4-FFF2-40B4-BE49-F238E27FC236}">
                <a16:creationId xmlns:a16="http://schemas.microsoft.com/office/drawing/2014/main" id="{96E2676B-9795-CC44-6B3E-0F10EBF64EAD}"/>
              </a:ext>
            </a:extLst>
          </p:cNvPr>
          <p:cNvSpPr>
            <a:spLocks noGrp="1"/>
          </p:cNvSpPr>
          <p:nvPr>
            <p:ph type="sldNum" sz="quarter" idx="12"/>
          </p:nvPr>
        </p:nvSpPr>
        <p:spPr/>
        <p:txBody>
          <a:bodyPr/>
          <a:lstStyle/>
          <a:p>
            <a:fld id="{A428E537-E56B-49CA-B596-52598082FBE8}" type="slidenum">
              <a:rPr lang="en-US" smtClean="0"/>
              <a:t>14</a:t>
            </a:fld>
            <a:endParaRPr lang="en-US" dirty="0"/>
          </a:p>
        </p:txBody>
      </p:sp>
    </p:spTree>
    <p:extLst>
      <p:ext uri="{BB962C8B-B14F-4D97-AF65-F5344CB8AC3E}">
        <p14:creationId xmlns:p14="http://schemas.microsoft.com/office/powerpoint/2010/main" val="1157494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4365D0-19BF-A29B-3242-CED1ADFD3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563" y="460142"/>
            <a:ext cx="7519637" cy="4400891"/>
          </a:xfrm>
          <a:prstGeom prst="rect">
            <a:avLst/>
          </a:prstGeom>
        </p:spPr>
      </p:pic>
      <p:sp>
        <p:nvSpPr>
          <p:cNvPr id="2" name="Title 1">
            <a:extLst>
              <a:ext uri="{FF2B5EF4-FFF2-40B4-BE49-F238E27FC236}">
                <a16:creationId xmlns:a16="http://schemas.microsoft.com/office/drawing/2014/main" id="{0B25475E-7E77-154F-0550-396A0DDDF87F}"/>
              </a:ext>
            </a:extLst>
          </p:cNvPr>
          <p:cNvSpPr>
            <a:spLocks noGrp="1"/>
          </p:cNvSpPr>
          <p:nvPr>
            <p:ph type="title"/>
          </p:nvPr>
        </p:nvSpPr>
        <p:spPr>
          <a:xfrm>
            <a:off x="3834961" y="4594441"/>
            <a:ext cx="3608990" cy="1014250"/>
          </a:xfrm>
        </p:spPr>
        <p:txBody>
          <a:bodyPr>
            <a:normAutofit/>
          </a:bodyPr>
          <a:lstStyle/>
          <a:p>
            <a:pPr algn="ctr"/>
            <a:r>
              <a:rPr lang="en-US" b="1" dirty="0">
                <a:solidFill>
                  <a:schemeClr val="bg2">
                    <a:lumMod val="75000"/>
                  </a:schemeClr>
                </a:solidFill>
              </a:rPr>
              <a:t>Thank You</a:t>
            </a:r>
          </a:p>
        </p:txBody>
      </p:sp>
      <p:sp>
        <p:nvSpPr>
          <p:cNvPr id="4" name="Footer Placeholder 3">
            <a:extLst>
              <a:ext uri="{FF2B5EF4-FFF2-40B4-BE49-F238E27FC236}">
                <a16:creationId xmlns:a16="http://schemas.microsoft.com/office/drawing/2014/main" id="{E9C660CA-ECB5-C31E-B1A5-CBC7F0B980C3}"/>
              </a:ext>
            </a:extLst>
          </p:cNvPr>
          <p:cNvSpPr>
            <a:spLocks noGrp="1"/>
          </p:cNvSpPr>
          <p:nvPr>
            <p:ph type="ftr" sz="quarter" idx="11"/>
          </p:nvPr>
        </p:nvSpPr>
        <p:spPr/>
        <p:txBody>
          <a:bodyPr/>
          <a:lstStyle/>
          <a:p>
            <a:r>
              <a:rPr lang="en-US"/>
              <a:t>Truong Nguyen</a:t>
            </a:r>
            <a:endParaRPr lang="en-US" dirty="0"/>
          </a:p>
        </p:txBody>
      </p:sp>
      <p:sp>
        <p:nvSpPr>
          <p:cNvPr id="5" name="Slide Number Placeholder 4">
            <a:extLst>
              <a:ext uri="{FF2B5EF4-FFF2-40B4-BE49-F238E27FC236}">
                <a16:creationId xmlns:a16="http://schemas.microsoft.com/office/drawing/2014/main" id="{96E2676B-9795-CC44-6B3E-0F10EBF64EAD}"/>
              </a:ext>
            </a:extLst>
          </p:cNvPr>
          <p:cNvSpPr>
            <a:spLocks noGrp="1"/>
          </p:cNvSpPr>
          <p:nvPr>
            <p:ph type="sldNum" sz="quarter" idx="12"/>
          </p:nvPr>
        </p:nvSpPr>
        <p:spPr/>
        <p:txBody>
          <a:bodyPr/>
          <a:lstStyle/>
          <a:p>
            <a:fld id="{A428E537-E56B-49CA-B596-52598082FBE8}" type="slidenum">
              <a:rPr lang="en-US" smtClean="0"/>
              <a:t>15</a:t>
            </a:fld>
            <a:endParaRPr lang="en-US" dirty="0"/>
          </a:p>
        </p:txBody>
      </p:sp>
    </p:spTree>
    <p:extLst>
      <p:ext uri="{BB962C8B-B14F-4D97-AF65-F5344CB8AC3E}">
        <p14:creationId xmlns:p14="http://schemas.microsoft.com/office/powerpoint/2010/main" val="196357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5219160" y="165381"/>
            <a:ext cx="1753685" cy="492443"/>
          </a:xfrm>
          <a:prstGeom prst="rect">
            <a:avLst/>
          </a:prstGeom>
          <a:noFill/>
        </p:spPr>
        <p:txBody>
          <a:bodyPr wrap="none" lIns="0" tIns="0" rIns="0" bIns="0" rtlCol="0">
            <a:spAutoFit/>
          </a:bodyPr>
          <a:lstStyle/>
          <a:p>
            <a:pPr algn="ctr">
              <a:tabLst>
                <a:tab pos="347663" algn="l"/>
              </a:tabLst>
            </a:pPr>
            <a:r>
              <a:rPr lang="en-US" sz="3200" b="1" dirty="0">
                <a:solidFill>
                  <a:schemeClr val="bg2">
                    <a:lumMod val="75000"/>
                  </a:schemeClr>
                </a:solidFill>
                <a:latin typeface="+mj-lt"/>
              </a:rPr>
              <a:t>AGENDA</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 name="Footer Placeholder 2">
            <a:extLst>
              <a:ext uri="{FF2B5EF4-FFF2-40B4-BE49-F238E27FC236}">
                <a16:creationId xmlns:a16="http://schemas.microsoft.com/office/drawing/2014/main" id="{35871986-5300-D97C-5652-659D814798BB}"/>
              </a:ext>
            </a:extLst>
          </p:cNvPr>
          <p:cNvSpPr>
            <a:spLocks noGrp="1"/>
          </p:cNvSpPr>
          <p:nvPr>
            <p:ph type="ftr" sz="quarter" idx="11"/>
          </p:nvPr>
        </p:nvSpPr>
        <p:spPr>
          <a:xfrm>
            <a:off x="6906" y="6452505"/>
            <a:ext cx="4114800" cy="365125"/>
          </a:xfrm>
        </p:spPr>
        <p:txBody>
          <a:bodyPr/>
          <a:lstStyle/>
          <a:p>
            <a:r>
              <a:rPr lang="en-US" dirty="0"/>
              <a:t>Truong Nguyen</a:t>
            </a:r>
          </a:p>
        </p:txBody>
      </p:sp>
      <p:sp>
        <p:nvSpPr>
          <p:cNvPr id="4" name="Slide Number Placeholder 3">
            <a:extLst>
              <a:ext uri="{FF2B5EF4-FFF2-40B4-BE49-F238E27FC236}">
                <a16:creationId xmlns:a16="http://schemas.microsoft.com/office/drawing/2014/main" id="{1BCFF11A-ED40-AD63-3F69-E40C850EF059}"/>
              </a:ext>
            </a:extLst>
          </p:cNvPr>
          <p:cNvSpPr>
            <a:spLocks noGrp="1"/>
          </p:cNvSpPr>
          <p:nvPr>
            <p:ph type="sldNum" sz="quarter" idx="12"/>
          </p:nvPr>
        </p:nvSpPr>
        <p:spPr>
          <a:xfrm>
            <a:off x="11929298" y="6500582"/>
            <a:ext cx="246776" cy="268970"/>
          </a:xfrm>
        </p:spPr>
        <p:txBody>
          <a:bodyPr/>
          <a:lstStyle/>
          <a:p>
            <a:fld id="{A428E537-E56B-49CA-B596-52598082FBE8}" type="slidenum">
              <a:rPr lang="en-US" smtClean="0">
                <a:solidFill>
                  <a:schemeClr val="bg2">
                    <a:lumMod val="75000"/>
                  </a:schemeClr>
                </a:solidFill>
              </a:rPr>
              <a:t>2</a:t>
            </a:fld>
            <a:endParaRPr lang="en-US" dirty="0">
              <a:solidFill>
                <a:schemeClr val="bg2">
                  <a:lumMod val="75000"/>
                </a:schemeClr>
              </a:solidFill>
            </a:endParaRPr>
          </a:p>
        </p:txBody>
      </p:sp>
      <p:sp>
        <p:nvSpPr>
          <p:cNvPr id="5" name="TextBox 4">
            <a:extLst>
              <a:ext uri="{FF2B5EF4-FFF2-40B4-BE49-F238E27FC236}">
                <a16:creationId xmlns:a16="http://schemas.microsoft.com/office/drawing/2014/main" id="{493C3B95-E7FB-2B45-D06E-D095E4642742}"/>
              </a:ext>
            </a:extLst>
          </p:cNvPr>
          <p:cNvSpPr txBox="1"/>
          <p:nvPr/>
        </p:nvSpPr>
        <p:spPr>
          <a:xfrm>
            <a:off x="1057012" y="1065402"/>
            <a:ext cx="800935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 Overview </a:t>
            </a:r>
            <a:r>
              <a:rPr lang="en-US" b="0" i="0" dirty="0">
                <a:solidFill>
                  <a:srgbClr val="3C3C3C"/>
                </a:solidFill>
                <a:effectLst/>
                <a:latin typeface="Fira Sans" panose="020B0604020202020204" pitchFamily="34" charset="0"/>
              </a:rPr>
              <a:t>Query optimization tips for better performance</a:t>
            </a:r>
          </a:p>
          <a:p>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0CD65E6-94E5-38CC-A3D5-204E85FC9FD6}"/>
              </a:ext>
            </a:extLst>
          </p:cNvPr>
          <p:cNvSpPr txBox="1"/>
          <p:nvPr/>
        </p:nvSpPr>
        <p:spPr>
          <a:xfrm>
            <a:off x="1057003" y="1479313"/>
            <a:ext cx="701319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2. Add missing indexes</a:t>
            </a:r>
          </a:p>
        </p:txBody>
      </p:sp>
      <p:sp>
        <p:nvSpPr>
          <p:cNvPr id="7" name="TextBox 6">
            <a:extLst>
              <a:ext uri="{FF2B5EF4-FFF2-40B4-BE49-F238E27FC236}">
                <a16:creationId xmlns:a16="http://schemas.microsoft.com/office/drawing/2014/main" id="{8E241023-B89A-B63C-30BA-7766CEC1A747}"/>
              </a:ext>
            </a:extLst>
          </p:cNvPr>
          <p:cNvSpPr txBox="1"/>
          <p:nvPr/>
        </p:nvSpPr>
        <p:spPr>
          <a:xfrm>
            <a:off x="1057003" y="1959884"/>
            <a:ext cx="701319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3. Check for unused indexes</a:t>
            </a:r>
          </a:p>
        </p:txBody>
      </p:sp>
      <p:sp>
        <p:nvSpPr>
          <p:cNvPr id="8" name="TextBox 7">
            <a:extLst>
              <a:ext uri="{FF2B5EF4-FFF2-40B4-BE49-F238E27FC236}">
                <a16:creationId xmlns:a16="http://schemas.microsoft.com/office/drawing/2014/main" id="{4EE7F317-56CA-FB64-4DEF-387209D6EB14}"/>
              </a:ext>
            </a:extLst>
          </p:cNvPr>
          <p:cNvSpPr txBox="1"/>
          <p:nvPr/>
        </p:nvSpPr>
        <p:spPr>
          <a:xfrm>
            <a:off x="1057003" y="3297680"/>
            <a:ext cx="701319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6. Avoid too many JOINs</a:t>
            </a:r>
          </a:p>
        </p:txBody>
      </p:sp>
      <p:sp>
        <p:nvSpPr>
          <p:cNvPr id="9" name="TextBox 8">
            <a:extLst>
              <a:ext uri="{FF2B5EF4-FFF2-40B4-BE49-F238E27FC236}">
                <a16:creationId xmlns:a16="http://schemas.microsoft.com/office/drawing/2014/main" id="{0E13F3C9-1AFC-630F-F752-56DF94FDC4F5}"/>
              </a:ext>
            </a:extLst>
          </p:cNvPr>
          <p:cNvSpPr txBox="1"/>
          <p:nvPr/>
        </p:nvSpPr>
        <p:spPr>
          <a:xfrm>
            <a:off x="1057002" y="3703020"/>
            <a:ext cx="701319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7. Avoid using SELECT DISTINCT</a:t>
            </a:r>
          </a:p>
        </p:txBody>
      </p:sp>
      <p:sp>
        <p:nvSpPr>
          <p:cNvPr id="10" name="TextBox 9">
            <a:extLst>
              <a:ext uri="{FF2B5EF4-FFF2-40B4-BE49-F238E27FC236}">
                <a16:creationId xmlns:a16="http://schemas.microsoft.com/office/drawing/2014/main" id="{C51C7874-E719-0899-0EF4-4D66454A5D7D}"/>
              </a:ext>
            </a:extLst>
          </p:cNvPr>
          <p:cNvSpPr txBox="1"/>
          <p:nvPr/>
        </p:nvSpPr>
        <p:spPr>
          <a:xfrm>
            <a:off x="1057001" y="4175626"/>
            <a:ext cx="701319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8. Use SELECT fields instead of SELECT *</a:t>
            </a:r>
          </a:p>
        </p:txBody>
      </p:sp>
      <p:sp>
        <p:nvSpPr>
          <p:cNvPr id="11" name="TextBox 10">
            <a:extLst>
              <a:ext uri="{FF2B5EF4-FFF2-40B4-BE49-F238E27FC236}">
                <a16:creationId xmlns:a16="http://schemas.microsoft.com/office/drawing/2014/main" id="{424842CA-CE83-9799-1E6C-93FCEA902A46}"/>
              </a:ext>
            </a:extLst>
          </p:cNvPr>
          <p:cNvSpPr txBox="1"/>
          <p:nvPr/>
        </p:nvSpPr>
        <p:spPr>
          <a:xfrm>
            <a:off x="1057003" y="2850495"/>
            <a:ext cx="701319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5. Use wildcards at the end of a phrase only</a:t>
            </a:r>
          </a:p>
        </p:txBody>
      </p:sp>
      <p:sp>
        <p:nvSpPr>
          <p:cNvPr id="12" name="TextBox 11">
            <a:extLst>
              <a:ext uri="{FF2B5EF4-FFF2-40B4-BE49-F238E27FC236}">
                <a16:creationId xmlns:a16="http://schemas.microsoft.com/office/drawing/2014/main" id="{903DA4E6-5A97-DE2A-7C47-E31C116D299C}"/>
              </a:ext>
            </a:extLst>
          </p:cNvPr>
          <p:cNvSpPr txBox="1"/>
          <p:nvPr/>
        </p:nvSpPr>
        <p:spPr>
          <a:xfrm>
            <a:off x="1057003" y="2403310"/>
            <a:ext cx="701319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4. Avoid using multiple OR in the FILTER predicate</a:t>
            </a:r>
          </a:p>
        </p:txBody>
      </p:sp>
      <p:sp>
        <p:nvSpPr>
          <p:cNvPr id="13" name="TextBox 12">
            <a:extLst>
              <a:ext uri="{FF2B5EF4-FFF2-40B4-BE49-F238E27FC236}">
                <a16:creationId xmlns:a16="http://schemas.microsoft.com/office/drawing/2014/main" id="{29E901FC-D3C9-9AAF-50EE-298E89FCB53A}"/>
              </a:ext>
            </a:extLst>
          </p:cNvPr>
          <p:cNvSpPr txBox="1"/>
          <p:nvPr/>
        </p:nvSpPr>
        <p:spPr>
          <a:xfrm>
            <a:off x="1057001" y="4634138"/>
            <a:ext cx="701319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9. Use TOP to sample query results</a:t>
            </a:r>
          </a:p>
        </p:txBody>
      </p:sp>
      <p:sp>
        <p:nvSpPr>
          <p:cNvPr id="14" name="TextBox 13">
            <a:extLst>
              <a:ext uri="{FF2B5EF4-FFF2-40B4-BE49-F238E27FC236}">
                <a16:creationId xmlns:a16="http://schemas.microsoft.com/office/drawing/2014/main" id="{41E11B18-B114-DCA6-2108-0FD141BD0DBF}"/>
              </a:ext>
            </a:extLst>
          </p:cNvPr>
          <p:cNvSpPr txBox="1"/>
          <p:nvPr/>
        </p:nvSpPr>
        <p:spPr>
          <a:xfrm>
            <a:off x="1057000" y="5092737"/>
            <a:ext cx="701319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10. Run the query during off-peak hours</a:t>
            </a:r>
          </a:p>
        </p:txBody>
      </p:sp>
      <p:sp>
        <p:nvSpPr>
          <p:cNvPr id="15" name="TextBox 14">
            <a:extLst>
              <a:ext uri="{FF2B5EF4-FFF2-40B4-BE49-F238E27FC236}">
                <a16:creationId xmlns:a16="http://schemas.microsoft.com/office/drawing/2014/main" id="{C83EBD45-CCFC-3F6B-1E30-93F009A31704}"/>
              </a:ext>
            </a:extLst>
          </p:cNvPr>
          <p:cNvSpPr txBox="1"/>
          <p:nvPr/>
        </p:nvSpPr>
        <p:spPr>
          <a:xfrm>
            <a:off x="1057000" y="5557018"/>
            <a:ext cx="701319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11. Minimize the usage of any query hint</a:t>
            </a:r>
          </a:p>
        </p:txBody>
      </p:sp>
    </p:spTree>
    <p:extLst>
      <p:ext uri="{BB962C8B-B14F-4D97-AF65-F5344CB8AC3E}">
        <p14:creationId xmlns:p14="http://schemas.microsoft.com/office/powerpoint/2010/main" val="304131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3</a:t>
            </a:r>
          </a:p>
        </p:txBody>
      </p:sp>
      <p:sp>
        <p:nvSpPr>
          <p:cNvPr id="83" name="TextBox 82">
            <a:extLst>
              <a:ext uri="{FF2B5EF4-FFF2-40B4-BE49-F238E27FC236}">
                <a16:creationId xmlns:a16="http://schemas.microsoft.com/office/drawing/2014/main" id="{DCD843C5-0DBD-4721-ACAD-288CC256EF82}"/>
              </a:ext>
            </a:extLst>
          </p:cNvPr>
          <p:cNvSpPr txBox="1"/>
          <p:nvPr/>
        </p:nvSpPr>
        <p:spPr>
          <a:xfrm>
            <a:off x="0" y="243019"/>
            <a:ext cx="12192000" cy="492443"/>
          </a:xfrm>
          <a:prstGeom prst="rect">
            <a:avLst/>
          </a:prstGeom>
          <a:noFill/>
        </p:spPr>
        <p:txBody>
          <a:bodyPr wrap="square" lIns="0" tIns="0" rIns="0" bIns="0" rtlCol="0">
            <a:spAutoFit/>
          </a:bodyPr>
          <a:lstStyle/>
          <a:p>
            <a:pPr algn="ctr">
              <a:tabLst>
                <a:tab pos="347663" algn="l"/>
              </a:tabLst>
            </a:pPr>
            <a:r>
              <a:rPr lang="en-US" sz="3200" dirty="0">
                <a:latin typeface="Arial" panose="020B0604020202020204" pitchFamily="34" charset="0"/>
                <a:cs typeface="Arial" panose="020B0604020202020204" pitchFamily="34" charset="0"/>
              </a:rPr>
              <a:t>Overview </a:t>
            </a:r>
            <a:r>
              <a:rPr lang="en-US" sz="3200" dirty="0">
                <a:solidFill>
                  <a:srgbClr val="3C3C3C"/>
                </a:solidFill>
                <a:latin typeface="Fira Sans" panose="020B0604020202020204" pitchFamily="34" charset="0"/>
              </a:rPr>
              <a:t>Query optimization tips for better performance</a:t>
            </a:r>
            <a:endParaRPr lang="en-US" sz="3200" b="1" dirty="0">
              <a:solidFill>
                <a:srgbClr val="30353F"/>
              </a:solidFill>
              <a:latin typeface="+mj-lt"/>
            </a:endParaRPr>
          </a:p>
        </p:txBody>
      </p:sp>
      <p:sp>
        <p:nvSpPr>
          <p:cNvPr id="4" name="Title 3" hidden="1">
            <a:extLst>
              <a:ext uri="{FF2B5EF4-FFF2-40B4-BE49-F238E27FC236}">
                <a16:creationId xmlns:a16="http://schemas.microsoft.com/office/drawing/2014/main" id="{19D7E498-2D9B-4F60-93FF-25DEC5873336}"/>
              </a:ext>
            </a:extLst>
          </p:cNvPr>
          <p:cNvSpPr>
            <a:spLocks noGrp="1"/>
          </p:cNvSpPr>
          <p:nvPr>
            <p:ph type="ctrTitle"/>
          </p:nvPr>
        </p:nvSpPr>
        <p:spPr/>
        <p:txBody>
          <a:bodyPr/>
          <a:lstStyle/>
          <a:p>
            <a:r>
              <a:rPr lang="en-US" dirty="0"/>
              <a:t>Slide 3</a:t>
            </a:r>
          </a:p>
        </p:txBody>
      </p:sp>
      <p:sp>
        <p:nvSpPr>
          <p:cNvPr id="3" name="Subtitle 2">
            <a:extLst>
              <a:ext uri="{FF2B5EF4-FFF2-40B4-BE49-F238E27FC236}">
                <a16:creationId xmlns:a16="http://schemas.microsoft.com/office/drawing/2014/main" id="{7ADFEB40-89F1-C78E-F630-5141472730A8}"/>
              </a:ext>
            </a:extLst>
          </p:cNvPr>
          <p:cNvSpPr>
            <a:spLocks noGrp="1"/>
          </p:cNvSpPr>
          <p:nvPr>
            <p:ph type="subTitle" idx="1"/>
          </p:nvPr>
        </p:nvSpPr>
        <p:spPr>
          <a:xfrm>
            <a:off x="911574" y="1992701"/>
            <a:ext cx="9540766" cy="4088921"/>
          </a:xfrm>
        </p:spPr>
        <p:txBody>
          <a:bodyPr>
            <a:normAutofit/>
          </a:bodyPr>
          <a:lstStyle/>
          <a:p>
            <a:pPr algn="l"/>
            <a:r>
              <a:rPr lang="en-US" sz="1600" b="1" dirty="0">
                <a:solidFill>
                  <a:srgbClr val="222222"/>
                </a:solidFill>
                <a:latin typeface="Verdana" panose="020B0604030504040204" pitchFamily="34" charset="0"/>
              </a:rPr>
              <a:t>- Execution plan: </a:t>
            </a:r>
            <a:r>
              <a:rPr lang="en-US" sz="1600" dirty="0">
                <a:solidFill>
                  <a:srgbClr val="222222"/>
                </a:solidFill>
                <a:latin typeface="Verdana" panose="020B0604030504040204" pitchFamily="34" charset="0"/>
              </a:rPr>
              <a:t>A SQL Server query optimizer executes the query step by step, scans indexes to retrieve data, and provides a detailed overview of metrics during query execution.</a:t>
            </a:r>
          </a:p>
          <a:p>
            <a:pPr algn="l"/>
            <a:r>
              <a:rPr lang="en-US" sz="1600" b="1" dirty="0">
                <a:solidFill>
                  <a:srgbClr val="222222"/>
                </a:solidFill>
                <a:latin typeface="Verdana" panose="020B0604030504040204" pitchFamily="34" charset="0"/>
              </a:rPr>
              <a:t>- Input/Output statistics: </a:t>
            </a:r>
            <a:r>
              <a:rPr lang="en-US" sz="1600" dirty="0">
                <a:solidFill>
                  <a:srgbClr val="222222"/>
                </a:solidFill>
                <a:latin typeface="Verdana" panose="020B0604030504040204" pitchFamily="34" charset="0"/>
              </a:rPr>
              <a:t>Used to identify the number of logical and physical reading operations during the query execution that helps users detect cache/memory capacity issues.</a:t>
            </a:r>
          </a:p>
          <a:p>
            <a:pPr algn="l"/>
            <a:r>
              <a:rPr lang="en-US" sz="1600" b="1" dirty="0">
                <a:solidFill>
                  <a:srgbClr val="222222"/>
                </a:solidFill>
                <a:latin typeface="Verdana" panose="020B0604030504040204" pitchFamily="34" charset="0"/>
              </a:rPr>
              <a:t>- Buffer cache: </a:t>
            </a:r>
            <a:r>
              <a:rPr lang="en-US" sz="1600" dirty="0">
                <a:solidFill>
                  <a:srgbClr val="222222"/>
                </a:solidFill>
                <a:latin typeface="Verdana" panose="020B0604030504040204" pitchFamily="34" charset="0"/>
              </a:rPr>
              <a:t>Used to reduce memory usage on the server.</a:t>
            </a:r>
          </a:p>
          <a:p>
            <a:pPr algn="l"/>
            <a:r>
              <a:rPr lang="en-US" sz="1600" b="1" dirty="0">
                <a:solidFill>
                  <a:srgbClr val="222222"/>
                </a:solidFill>
                <a:latin typeface="Verdana" panose="020B0604030504040204" pitchFamily="34" charset="0"/>
              </a:rPr>
              <a:t>- Latency</a:t>
            </a:r>
            <a:r>
              <a:rPr lang="en-US" sz="1600" dirty="0">
                <a:solidFill>
                  <a:srgbClr val="222222"/>
                </a:solidFill>
                <a:latin typeface="Verdana" panose="020B0604030504040204" pitchFamily="34" charset="0"/>
              </a:rPr>
              <a:t>: Used to analyze the duration of queries or operations.</a:t>
            </a:r>
          </a:p>
          <a:p>
            <a:pPr algn="l"/>
            <a:r>
              <a:rPr lang="en-US" sz="1600" b="1" dirty="0">
                <a:solidFill>
                  <a:srgbClr val="222222"/>
                </a:solidFill>
                <a:latin typeface="Verdana" panose="020B0604030504040204" pitchFamily="34" charset="0"/>
              </a:rPr>
              <a:t>- Indexes: </a:t>
            </a:r>
            <a:r>
              <a:rPr lang="en-US" sz="1600" dirty="0">
                <a:solidFill>
                  <a:srgbClr val="222222"/>
                </a:solidFill>
                <a:latin typeface="Verdana" panose="020B0604030504040204" pitchFamily="34" charset="0"/>
              </a:rPr>
              <a:t>Used to accelerate reading operations on the SQL Server.</a:t>
            </a:r>
          </a:p>
          <a:p>
            <a:pPr algn="l"/>
            <a:r>
              <a:rPr lang="en-US" sz="1600" b="1" dirty="0">
                <a:solidFill>
                  <a:srgbClr val="222222"/>
                </a:solidFill>
                <a:latin typeface="Verdana" panose="020B0604030504040204" pitchFamily="34" charset="0"/>
              </a:rPr>
              <a:t>- Memory-optimized tables: </a:t>
            </a:r>
            <a:r>
              <a:rPr lang="en-US" sz="1600" dirty="0">
                <a:solidFill>
                  <a:srgbClr val="222222"/>
                </a:solidFill>
                <a:latin typeface="Verdana" panose="020B0604030504040204" pitchFamily="34" charset="0"/>
              </a:rPr>
              <a:t>Used to store table data in memory to make reading and writing operations run faster.</a:t>
            </a:r>
            <a:endParaRPr lang="en-US" sz="1600" dirty="0"/>
          </a:p>
        </p:txBody>
      </p:sp>
      <p:sp>
        <p:nvSpPr>
          <p:cNvPr id="5" name="Footer Placeholder 4">
            <a:extLst>
              <a:ext uri="{FF2B5EF4-FFF2-40B4-BE49-F238E27FC236}">
                <a16:creationId xmlns:a16="http://schemas.microsoft.com/office/drawing/2014/main" id="{A932BC73-09C7-4BC2-587F-884332D8D631}"/>
              </a:ext>
            </a:extLst>
          </p:cNvPr>
          <p:cNvSpPr>
            <a:spLocks noGrp="1"/>
          </p:cNvSpPr>
          <p:nvPr>
            <p:ph type="ftr" sz="quarter" idx="11"/>
          </p:nvPr>
        </p:nvSpPr>
        <p:spPr/>
        <p:txBody>
          <a:bodyPr/>
          <a:lstStyle/>
          <a:p>
            <a:r>
              <a:rPr lang="en-US"/>
              <a:t>Truong Nguyen</a:t>
            </a:r>
            <a:endParaRPr lang="en-US" dirty="0"/>
          </a:p>
        </p:txBody>
      </p:sp>
      <p:sp>
        <p:nvSpPr>
          <p:cNvPr id="2" name="TextBox 1">
            <a:extLst>
              <a:ext uri="{FF2B5EF4-FFF2-40B4-BE49-F238E27FC236}">
                <a16:creationId xmlns:a16="http://schemas.microsoft.com/office/drawing/2014/main" id="{A4B63E3F-D7A1-97EE-91C9-EAA1BFF1CBC8}"/>
              </a:ext>
            </a:extLst>
          </p:cNvPr>
          <p:cNvSpPr txBox="1"/>
          <p:nvPr/>
        </p:nvSpPr>
        <p:spPr>
          <a:xfrm>
            <a:off x="779225" y="1227904"/>
            <a:ext cx="11211492" cy="646331"/>
          </a:xfrm>
          <a:prstGeom prst="rect">
            <a:avLst/>
          </a:prstGeom>
          <a:noFill/>
        </p:spPr>
        <p:txBody>
          <a:bodyPr wrap="square" rtlCol="0">
            <a:spAutoFit/>
          </a:bodyPr>
          <a:lstStyle/>
          <a:p>
            <a:r>
              <a:rPr lang="en-US" dirty="0"/>
              <a:t>Monitoring metrics can be used to evaluate query runtime, detect performance pitfalls, </a:t>
            </a:r>
          </a:p>
          <a:p>
            <a:r>
              <a:rPr lang="en-US" dirty="0"/>
              <a:t>and show how they can be improved. For example, they include:</a:t>
            </a:r>
          </a:p>
        </p:txBody>
      </p:sp>
    </p:spTree>
    <p:extLst>
      <p:ext uri="{BB962C8B-B14F-4D97-AF65-F5344CB8AC3E}">
        <p14:creationId xmlns:p14="http://schemas.microsoft.com/office/powerpoint/2010/main" val="1519777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anim calcmode="lin" valueType="num">
                                      <p:cBhvr>
                                        <p:cTn id="8" dur="1000" fill="hold"/>
                                        <p:tgtEl>
                                          <p:spTgt spid="83"/>
                                        </p:tgtEl>
                                        <p:attrNameLst>
                                          <p:attrName>ppt_x</p:attrName>
                                        </p:attrNameLst>
                                      </p:cBhvr>
                                      <p:tavLst>
                                        <p:tav tm="0">
                                          <p:val>
                                            <p:strVal val="#ppt_x"/>
                                          </p:val>
                                        </p:tav>
                                        <p:tav tm="100000">
                                          <p:val>
                                            <p:strVal val="#ppt_x"/>
                                          </p:val>
                                        </p:tav>
                                      </p:tavLst>
                                    </p:anim>
                                    <p:anim calcmode="lin" valueType="num">
                                      <p:cBhvr>
                                        <p:cTn id="9"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ctrTitle"/>
          </p:nvPr>
        </p:nvSpPr>
        <p:spPr/>
        <p:txBody>
          <a:bodyPr/>
          <a:lstStyle/>
          <a:p>
            <a:r>
              <a:rPr lang="en-US" dirty="0"/>
              <a:t>Slide 3</a:t>
            </a:r>
          </a:p>
        </p:txBody>
      </p:sp>
      <p:sp>
        <p:nvSpPr>
          <p:cNvPr id="3" name="Subtitle 2">
            <a:extLst>
              <a:ext uri="{FF2B5EF4-FFF2-40B4-BE49-F238E27FC236}">
                <a16:creationId xmlns:a16="http://schemas.microsoft.com/office/drawing/2014/main" id="{7ADFEB40-89F1-C78E-F630-5141472730A8}"/>
              </a:ext>
            </a:extLst>
          </p:cNvPr>
          <p:cNvSpPr>
            <a:spLocks noGrp="1"/>
          </p:cNvSpPr>
          <p:nvPr>
            <p:ph type="subTitle" idx="1"/>
          </p:nvPr>
        </p:nvSpPr>
        <p:spPr>
          <a:xfrm>
            <a:off x="1127234" y="969579"/>
            <a:ext cx="9540766" cy="4542700"/>
          </a:xfrm>
        </p:spPr>
        <p:txBody>
          <a:bodyPr>
            <a:normAutofit/>
          </a:bodyPr>
          <a:lstStyle/>
          <a:p>
            <a:pPr algn="l"/>
            <a:r>
              <a:rPr lang="en-US" sz="2000" i="0" dirty="0">
                <a:solidFill>
                  <a:srgbClr val="222222"/>
                </a:solidFill>
                <a:effectLst/>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sys.dm_db_missing_index_details</a:t>
            </a:r>
            <a:r>
              <a:rPr lang="en-US" sz="2000" dirty="0">
                <a:latin typeface="Arial" panose="020B0604020202020204" pitchFamily="34" charset="0"/>
                <a:cs typeface="Arial" panose="020B0604020202020204" pitchFamily="34" charset="0"/>
              </a:rPr>
              <a:t>: Provides information about the suggested missing index, except for spatial indexes.</a:t>
            </a:r>
          </a:p>
          <a:p>
            <a:pPr algn="l"/>
            <a:r>
              <a:rPr lang="en-US" sz="2000" b="1" dirty="0" err="1">
                <a:latin typeface="Arial" panose="020B0604020202020204" pitchFamily="34" charset="0"/>
                <a:cs typeface="Arial" panose="020B0604020202020204" pitchFamily="34" charset="0"/>
              </a:rPr>
              <a:t>sys.dm_db_missing_index_columns</a:t>
            </a:r>
            <a:r>
              <a:rPr lang="en-US" sz="2000" dirty="0">
                <a:latin typeface="Arial" panose="020B0604020202020204" pitchFamily="34" charset="0"/>
                <a:cs typeface="Arial" panose="020B0604020202020204" pitchFamily="34" charset="0"/>
              </a:rPr>
              <a:t>: Returns information about the table columns that do not contain indexes.</a:t>
            </a:r>
          </a:p>
          <a:p>
            <a:pPr algn="l"/>
            <a:r>
              <a:rPr lang="en-US" sz="2000" b="1" dirty="0" err="1">
                <a:latin typeface="Arial" panose="020B0604020202020204" pitchFamily="34" charset="0"/>
                <a:cs typeface="Arial" panose="020B0604020202020204" pitchFamily="34" charset="0"/>
              </a:rPr>
              <a:t>sys.dm_db_missing_index_group_stats</a:t>
            </a:r>
            <a:r>
              <a:rPr lang="en-US" sz="2000" dirty="0">
                <a:latin typeface="Arial" panose="020B0604020202020204" pitchFamily="34" charset="0"/>
                <a:cs typeface="Arial" panose="020B0604020202020204" pitchFamily="34" charset="0"/>
              </a:rPr>
              <a:t>: Returns summary information about the missing index group, such as query cost, </a:t>
            </a:r>
            <a:r>
              <a:rPr lang="en-US" sz="2000" i="1" dirty="0" err="1">
                <a:latin typeface="Arial" panose="020B0604020202020204" pitchFamily="34" charset="0"/>
                <a:cs typeface="Arial" panose="020B0604020202020204" pitchFamily="34" charset="0"/>
              </a:rPr>
              <a:t>avg_user_impact</a:t>
            </a:r>
            <a:r>
              <a:rPr lang="en-US" sz="2000" dirty="0">
                <a:latin typeface="Arial" panose="020B0604020202020204" pitchFamily="34" charset="0"/>
                <a:cs typeface="Arial" panose="020B0604020202020204" pitchFamily="34" charset="0"/>
              </a:rPr>
              <a:t> (informs you how much performance can be improved by increasing the missing index), and some other metrics to measure effectiveness.</a:t>
            </a:r>
          </a:p>
          <a:p>
            <a:pPr algn="l"/>
            <a:r>
              <a:rPr lang="en-US" sz="2000" b="1" dirty="0" err="1">
                <a:latin typeface="Arial" panose="020B0604020202020204" pitchFamily="34" charset="0"/>
                <a:cs typeface="Arial" panose="020B0604020202020204" pitchFamily="34" charset="0"/>
              </a:rPr>
              <a:t>sys.dm_db_missing_index_groups</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Provides information about missing indexes included in a specific index group.</a:t>
            </a:r>
          </a:p>
          <a:p>
            <a:pPr algn="l"/>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A932BC73-09C7-4BC2-587F-884332D8D631}"/>
              </a:ext>
            </a:extLst>
          </p:cNvPr>
          <p:cNvSpPr>
            <a:spLocks noGrp="1"/>
          </p:cNvSpPr>
          <p:nvPr>
            <p:ph type="ftr" sz="quarter" idx="11"/>
          </p:nvPr>
        </p:nvSpPr>
        <p:spPr/>
        <p:txBody>
          <a:bodyPr/>
          <a:lstStyle/>
          <a:p>
            <a:r>
              <a:rPr lang="en-US"/>
              <a:t>Truong Nguyen</a:t>
            </a:r>
            <a:endParaRPr lang="en-US" dirty="0"/>
          </a:p>
        </p:txBody>
      </p:sp>
      <p:sp>
        <p:nvSpPr>
          <p:cNvPr id="2" name="TextBox 1">
            <a:extLst>
              <a:ext uri="{FF2B5EF4-FFF2-40B4-BE49-F238E27FC236}">
                <a16:creationId xmlns:a16="http://schemas.microsoft.com/office/drawing/2014/main" id="{53EE0538-2D14-AC76-5AA8-5040D9C12A52}"/>
              </a:ext>
            </a:extLst>
          </p:cNvPr>
          <p:cNvSpPr txBox="1"/>
          <p:nvPr/>
        </p:nvSpPr>
        <p:spPr>
          <a:xfrm>
            <a:off x="435901" y="125508"/>
            <a:ext cx="70131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2. Add missing indexes</a:t>
            </a:r>
          </a:p>
        </p:txBody>
      </p:sp>
    </p:spTree>
    <p:extLst>
      <p:ext uri="{BB962C8B-B14F-4D97-AF65-F5344CB8AC3E}">
        <p14:creationId xmlns:p14="http://schemas.microsoft.com/office/powerpoint/2010/main" val="1734363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19D7E498-2D9B-4F60-93FF-25DEC5873336}"/>
              </a:ext>
            </a:extLst>
          </p:cNvPr>
          <p:cNvSpPr>
            <a:spLocks noGrp="1"/>
          </p:cNvSpPr>
          <p:nvPr>
            <p:ph type="ctrTitle"/>
          </p:nvPr>
        </p:nvSpPr>
        <p:spPr/>
        <p:txBody>
          <a:bodyPr/>
          <a:lstStyle/>
          <a:p>
            <a:r>
              <a:rPr lang="en-US" dirty="0"/>
              <a:t>Slide 3</a:t>
            </a:r>
          </a:p>
        </p:txBody>
      </p:sp>
      <p:sp>
        <p:nvSpPr>
          <p:cNvPr id="5" name="Footer Placeholder 4">
            <a:extLst>
              <a:ext uri="{FF2B5EF4-FFF2-40B4-BE49-F238E27FC236}">
                <a16:creationId xmlns:a16="http://schemas.microsoft.com/office/drawing/2014/main" id="{A932BC73-09C7-4BC2-587F-884332D8D631}"/>
              </a:ext>
            </a:extLst>
          </p:cNvPr>
          <p:cNvSpPr>
            <a:spLocks noGrp="1"/>
          </p:cNvSpPr>
          <p:nvPr>
            <p:ph type="ftr" sz="quarter" idx="11"/>
          </p:nvPr>
        </p:nvSpPr>
        <p:spPr>
          <a:xfrm>
            <a:off x="0" y="6481180"/>
            <a:ext cx="4114800" cy="365125"/>
          </a:xfrm>
        </p:spPr>
        <p:txBody>
          <a:bodyPr/>
          <a:lstStyle/>
          <a:p>
            <a:r>
              <a:rPr lang="en-US" dirty="0"/>
              <a:t>Truong Nguyen</a:t>
            </a:r>
          </a:p>
        </p:txBody>
      </p:sp>
      <p:sp>
        <p:nvSpPr>
          <p:cNvPr id="2" name="TextBox 1">
            <a:extLst>
              <a:ext uri="{FF2B5EF4-FFF2-40B4-BE49-F238E27FC236}">
                <a16:creationId xmlns:a16="http://schemas.microsoft.com/office/drawing/2014/main" id="{D39916CA-F44D-11C0-80BF-8838927178C5}"/>
              </a:ext>
            </a:extLst>
          </p:cNvPr>
          <p:cNvSpPr txBox="1"/>
          <p:nvPr/>
        </p:nvSpPr>
        <p:spPr>
          <a:xfrm>
            <a:off x="806837" y="148337"/>
            <a:ext cx="70131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3. Check for unused indexes</a:t>
            </a:r>
          </a:p>
        </p:txBody>
      </p:sp>
      <p:sp>
        <p:nvSpPr>
          <p:cNvPr id="6" name="Subtitle 2">
            <a:extLst>
              <a:ext uri="{FF2B5EF4-FFF2-40B4-BE49-F238E27FC236}">
                <a16:creationId xmlns:a16="http://schemas.microsoft.com/office/drawing/2014/main" id="{D3F84EDC-2244-3488-8357-53B48068D12E}"/>
              </a:ext>
            </a:extLst>
          </p:cNvPr>
          <p:cNvSpPr>
            <a:spLocks noGrp="1"/>
          </p:cNvSpPr>
          <p:nvPr>
            <p:ph type="subTitle" idx="1"/>
          </p:nvPr>
        </p:nvSpPr>
        <p:spPr>
          <a:xfrm>
            <a:off x="1127234" y="969579"/>
            <a:ext cx="9540766" cy="4542700"/>
          </a:xfrm>
        </p:spPr>
        <p:txBody>
          <a:bodyPr>
            <a:normAutofit/>
          </a:bodyPr>
          <a:lstStyle/>
          <a:p>
            <a:pPr algn="l"/>
            <a:r>
              <a:rPr lang="en-US" dirty="0"/>
              <a:t>You may encounter a situation where indexes exist but are not being used. One of the reasons for that might be implicit data type conversion.</a:t>
            </a:r>
          </a:p>
          <a:p>
            <a:pPr algn="l"/>
            <a:r>
              <a:rPr lang="en-US" sz="2000" dirty="0">
                <a:latin typeface="Arial" panose="020B0604020202020204" pitchFamily="34" charset="0"/>
                <a:cs typeface="Arial" panose="020B0604020202020204" pitchFamily="34" charset="0"/>
              </a:rPr>
              <a:t>Ex: </a:t>
            </a:r>
          </a:p>
          <a:p>
            <a:pPr algn="l"/>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algn="l"/>
            <a:r>
              <a:rPr lang="en-US" dirty="0"/>
              <a:t>implicit data type conversion will take place too, and the indexes won’t be used. To avoid this, we can optimize the query in the following way:</a:t>
            </a:r>
          </a:p>
          <a:p>
            <a:pPr algn="l"/>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1716428E-8137-B093-0F7C-654DC851C776}"/>
              </a:ext>
            </a:extLst>
          </p:cNvPr>
          <p:cNvSpPr>
            <a:spLocks noChangeArrowheads="1"/>
          </p:cNvSpPr>
          <p:nvPr/>
        </p:nvSpPr>
        <p:spPr bwMode="auto">
          <a:xfrm>
            <a:off x="1802990" y="2081630"/>
            <a:ext cx="5153891" cy="6116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SELECT </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FROM </a:t>
            </a:r>
            <a:r>
              <a:rPr kumimoji="0" lang="en-US" altLang="en-US" b="0" i="0" u="none" strike="noStrike" cap="none" normalizeH="0" baseline="0">
                <a:ln>
                  <a:noFill/>
                </a:ln>
                <a:solidFill>
                  <a:srgbClr val="660066"/>
                </a:solidFill>
                <a:effectLst/>
                <a:latin typeface="Courier New" panose="02070309020205020404" pitchFamily="49" charset="0"/>
                <a:cs typeface="Courier New" panose="02070309020205020404" pitchFamily="49" charset="0"/>
              </a:rPr>
              <a:t>TestTable</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WHERE DATEPART</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YEAR</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660066"/>
                </a:solidFill>
                <a:effectLst/>
                <a:latin typeface="Courier New" panose="02070309020205020404" pitchFamily="49" charset="0"/>
                <a:cs typeface="Courier New" panose="02070309020205020404" pitchFamily="49" charset="0"/>
              </a:rPr>
              <a:t>SomeMyDate</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8800"/>
                </a:solidFill>
                <a:effectLst/>
                <a:latin typeface="Courier New" panose="02070309020205020404" pitchFamily="49" charset="0"/>
                <a:cs typeface="Courier New" panose="02070309020205020404" pitchFamily="49" charset="0"/>
              </a:rPr>
              <a:t>'2021'</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8FB835A1-A02C-0EC2-F17E-960E20F04DDE}"/>
              </a:ext>
            </a:extLst>
          </p:cNvPr>
          <p:cNvSpPr>
            <a:spLocks noChangeArrowheads="1"/>
          </p:cNvSpPr>
          <p:nvPr/>
        </p:nvSpPr>
        <p:spPr bwMode="auto">
          <a:xfrm>
            <a:off x="1679170" y="3858839"/>
            <a:ext cx="6708371" cy="6116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SELECT </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FROM </a:t>
            </a:r>
            <a:r>
              <a:rPr kumimoji="0" lang="en-US" altLang="en-US" b="0" i="0" u="none" strike="noStrike" cap="none" normalizeH="0" baseline="0">
                <a:ln>
                  <a:noFill/>
                </a:ln>
                <a:solidFill>
                  <a:srgbClr val="660066"/>
                </a:solidFill>
                <a:effectLst/>
                <a:latin typeface="Courier New" panose="02070309020205020404" pitchFamily="49" charset="0"/>
                <a:cs typeface="Courier New" panose="02070309020205020404" pitchFamily="49" charset="0"/>
              </a:rPr>
              <a:t>TestTable</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WHERE </a:t>
            </a:r>
            <a:r>
              <a:rPr kumimoji="0" lang="en-US" altLang="en-US" b="0" i="0" u="none" strike="noStrike" cap="none" normalizeH="0" baseline="0">
                <a:ln>
                  <a:noFill/>
                </a:ln>
                <a:solidFill>
                  <a:srgbClr val="660066"/>
                </a:solidFill>
                <a:effectLst/>
                <a:latin typeface="Courier New" panose="02070309020205020404" pitchFamily="49" charset="0"/>
                <a:cs typeface="Courier New" panose="02070309020205020404" pitchFamily="49" charset="0"/>
              </a:rPr>
              <a:t>SomeDate</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8800"/>
                </a:solidFill>
                <a:effectLst/>
                <a:latin typeface="Courier New" panose="02070309020205020404" pitchFamily="49" charset="0"/>
                <a:cs typeface="Courier New" panose="02070309020205020404" pitchFamily="49" charset="0"/>
              </a:rPr>
              <a:t>'20210101'</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AND </a:t>
            </a:r>
            <a:r>
              <a:rPr kumimoji="0" lang="en-US" altLang="en-US" b="0" i="0" u="none" strike="noStrike" cap="none" normalizeH="0" baseline="0">
                <a:ln>
                  <a:noFill/>
                </a:ln>
                <a:solidFill>
                  <a:srgbClr val="660066"/>
                </a:solidFill>
                <a:effectLst/>
                <a:latin typeface="Courier New" panose="02070309020205020404" pitchFamily="49" charset="0"/>
                <a:cs typeface="Courier New" panose="02070309020205020404" pitchFamily="49" charset="0"/>
              </a:rPr>
              <a:t>SomeDate</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8800"/>
                </a:solidFill>
                <a:effectLst/>
                <a:latin typeface="Courier New" panose="02070309020205020404" pitchFamily="49" charset="0"/>
                <a:cs typeface="Courier New" panose="02070309020205020404" pitchFamily="49" charset="0"/>
              </a:rPr>
              <a:t>'20220101'</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84900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ctrTitle"/>
          </p:nvPr>
        </p:nvSpPr>
        <p:spPr/>
        <p:txBody>
          <a:bodyPr/>
          <a:lstStyle/>
          <a:p>
            <a:r>
              <a:rPr lang="en-US" dirty="0"/>
              <a:t>Slide 3</a:t>
            </a:r>
          </a:p>
        </p:txBody>
      </p:sp>
      <p:sp>
        <p:nvSpPr>
          <p:cNvPr id="5" name="Footer Placeholder 4">
            <a:extLst>
              <a:ext uri="{FF2B5EF4-FFF2-40B4-BE49-F238E27FC236}">
                <a16:creationId xmlns:a16="http://schemas.microsoft.com/office/drawing/2014/main" id="{A932BC73-09C7-4BC2-587F-884332D8D631}"/>
              </a:ext>
            </a:extLst>
          </p:cNvPr>
          <p:cNvSpPr>
            <a:spLocks noGrp="1"/>
          </p:cNvSpPr>
          <p:nvPr>
            <p:ph type="ftr" sz="quarter" idx="11"/>
          </p:nvPr>
        </p:nvSpPr>
        <p:spPr>
          <a:xfrm>
            <a:off x="0" y="6481180"/>
            <a:ext cx="4114800" cy="365125"/>
          </a:xfrm>
        </p:spPr>
        <p:txBody>
          <a:bodyPr/>
          <a:lstStyle/>
          <a:p>
            <a:r>
              <a:rPr lang="en-US" dirty="0"/>
              <a:t>Truong Nguyen</a:t>
            </a:r>
          </a:p>
        </p:txBody>
      </p:sp>
      <p:sp>
        <p:nvSpPr>
          <p:cNvPr id="2" name="Subtitle 2">
            <a:extLst>
              <a:ext uri="{FF2B5EF4-FFF2-40B4-BE49-F238E27FC236}">
                <a16:creationId xmlns:a16="http://schemas.microsoft.com/office/drawing/2014/main" id="{AC8C7935-BFAE-8EDE-25E3-85A775377154}"/>
              </a:ext>
            </a:extLst>
          </p:cNvPr>
          <p:cNvSpPr>
            <a:spLocks noGrp="1"/>
          </p:cNvSpPr>
          <p:nvPr>
            <p:ph type="subTitle" idx="1"/>
          </p:nvPr>
        </p:nvSpPr>
        <p:spPr>
          <a:xfrm>
            <a:off x="551040" y="1011855"/>
            <a:ext cx="11101892" cy="5147876"/>
          </a:xfrm>
        </p:spPr>
        <p:txBody>
          <a:bodyPr>
            <a:normAutofit/>
          </a:bodyPr>
          <a:lstStyle/>
          <a:p>
            <a:pPr algn="l"/>
            <a:r>
              <a:rPr lang="en-US" sz="1800" dirty="0"/>
              <a:t>When you need to combine two or more conditions, it is recommended to eliminate the usage of the OR operator or split the query into parts separating search expressions. SQL Server can not process OR within one operation. Instead, it evaluates each component of the OR which, in turn, may lead to poor performance.</a:t>
            </a:r>
          </a:p>
          <a:p>
            <a:pPr algn="l"/>
            <a:r>
              <a:rPr lang="en-US" sz="1800" dirty="0"/>
              <a:t>Ex: </a:t>
            </a:r>
          </a:p>
          <a:p>
            <a:pPr algn="l"/>
            <a:endParaRPr lang="en-US" sz="1800" dirty="0"/>
          </a:p>
          <a:p>
            <a:pPr algn="l"/>
            <a:endParaRPr lang="en-US" sz="1800" dirty="0"/>
          </a:p>
          <a:p>
            <a:pPr algn="l"/>
            <a:r>
              <a:rPr lang="en-US" sz="1800" dirty="0"/>
              <a:t>If we split this query into two SELECT queries and combine them by using the UNION operator, SQL Server will be able to make use of the indexes, and the query will be optimized.</a:t>
            </a:r>
          </a:p>
          <a:p>
            <a:pPr algn="l"/>
            <a:endParaRPr lang="en-US" sz="1800" dirty="0"/>
          </a:p>
          <a:p>
            <a:pPr algn="l"/>
            <a:endParaRPr lang="en-US" sz="1800" dirty="0"/>
          </a:p>
        </p:txBody>
      </p:sp>
      <p:sp>
        <p:nvSpPr>
          <p:cNvPr id="7" name="TextBox 6">
            <a:extLst>
              <a:ext uri="{FF2B5EF4-FFF2-40B4-BE49-F238E27FC236}">
                <a16:creationId xmlns:a16="http://schemas.microsoft.com/office/drawing/2014/main" id="{9EF3D076-E6A4-FEB5-5499-49746EAA1136}"/>
              </a:ext>
            </a:extLst>
          </p:cNvPr>
          <p:cNvSpPr txBox="1"/>
          <p:nvPr/>
        </p:nvSpPr>
        <p:spPr>
          <a:xfrm>
            <a:off x="608201" y="140340"/>
            <a:ext cx="9739448"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4. Avoid using multiple OR in the FILTER predicate</a:t>
            </a:r>
          </a:p>
        </p:txBody>
      </p:sp>
      <p:sp>
        <p:nvSpPr>
          <p:cNvPr id="8" name="Rectangle 1">
            <a:extLst>
              <a:ext uri="{FF2B5EF4-FFF2-40B4-BE49-F238E27FC236}">
                <a16:creationId xmlns:a16="http://schemas.microsoft.com/office/drawing/2014/main" id="{48515762-FE0B-AFA7-B1D4-359DD4F009CA}"/>
              </a:ext>
            </a:extLst>
          </p:cNvPr>
          <p:cNvSpPr>
            <a:spLocks noChangeArrowheads="1"/>
          </p:cNvSpPr>
          <p:nvPr/>
        </p:nvSpPr>
        <p:spPr bwMode="auto">
          <a:xfrm>
            <a:off x="1163782" y="2034189"/>
            <a:ext cx="5511338" cy="6116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SELECT </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FROM USER WHERE </a:t>
            </a:r>
            <a:r>
              <a:rPr kumimoji="0" lang="en-US" altLang="en-US" b="0" i="0" u="none" strike="noStrike" cap="none" normalizeH="0" baseline="0">
                <a:ln>
                  <a:noFill/>
                </a:ln>
                <a:solidFill>
                  <a:srgbClr val="660066"/>
                </a:solidFill>
                <a:effectLst/>
                <a:latin typeface="Courier New" panose="02070309020205020404" pitchFamily="49" charset="0"/>
                <a:cs typeface="Courier New" panose="02070309020205020404" pitchFamily="49" charset="0"/>
              </a:rPr>
              <a:t>Name</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6666"/>
                </a:solidFill>
                <a:effectLst/>
                <a:latin typeface="Courier New" panose="02070309020205020404" pitchFamily="49" charset="0"/>
                <a:cs typeface="Courier New" panose="02070309020205020404" pitchFamily="49" charset="0"/>
              </a:rPr>
              <a:t>@P</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OR login </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6666"/>
                </a:solidFill>
                <a:effectLst/>
                <a:latin typeface="Courier New" panose="02070309020205020404" pitchFamily="49" charset="0"/>
                <a:cs typeface="Courier New" panose="02070309020205020404" pitchFamily="49" charset="0"/>
              </a:rPr>
              <a:t>@P</a:t>
            </a:r>
            <a:r>
              <a:rPr kumimoji="0" lang="en-US" altLang="en-US" b="0" i="0" u="none" strike="noStrike" cap="none" normalizeH="0" baseline="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634A0268-6157-FA73-2884-6662E929A961}"/>
              </a:ext>
            </a:extLst>
          </p:cNvPr>
          <p:cNvSpPr>
            <a:spLocks noChangeArrowheads="1"/>
          </p:cNvSpPr>
          <p:nvPr/>
        </p:nvSpPr>
        <p:spPr bwMode="auto">
          <a:xfrm>
            <a:off x="1163782" y="3652617"/>
            <a:ext cx="8352919" cy="88868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FROM USER WHERE </a:t>
            </a:r>
            <a:r>
              <a:rPr kumimoji="0" lang="en-US" altLang="en-US"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Name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@P</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FROM USER WHERE login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@P</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175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ctrTitle"/>
          </p:nvPr>
        </p:nvSpPr>
        <p:spPr/>
        <p:txBody>
          <a:bodyPr/>
          <a:lstStyle/>
          <a:p>
            <a:r>
              <a:rPr lang="en-US" dirty="0"/>
              <a:t>Slide 3</a:t>
            </a:r>
          </a:p>
        </p:txBody>
      </p:sp>
      <p:sp>
        <p:nvSpPr>
          <p:cNvPr id="5" name="Footer Placeholder 4">
            <a:extLst>
              <a:ext uri="{FF2B5EF4-FFF2-40B4-BE49-F238E27FC236}">
                <a16:creationId xmlns:a16="http://schemas.microsoft.com/office/drawing/2014/main" id="{A932BC73-09C7-4BC2-587F-884332D8D631}"/>
              </a:ext>
            </a:extLst>
          </p:cNvPr>
          <p:cNvSpPr>
            <a:spLocks noGrp="1"/>
          </p:cNvSpPr>
          <p:nvPr>
            <p:ph type="ftr" sz="quarter" idx="11"/>
          </p:nvPr>
        </p:nvSpPr>
        <p:spPr>
          <a:xfrm>
            <a:off x="0" y="6481180"/>
            <a:ext cx="4114800" cy="365125"/>
          </a:xfrm>
        </p:spPr>
        <p:txBody>
          <a:bodyPr/>
          <a:lstStyle/>
          <a:p>
            <a:r>
              <a:rPr lang="en-US" dirty="0"/>
              <a:t>Truong Nguyen</a:t>
            </a:r>
          </a:p>
        </p:txBody>
      </p:sp>
      <p:sp>
        <p:nvSpPr>
          <p:cNvPr id="8" name="Subtitle 7">
            <a:extLst>
              <a:ext uri="{FF2B5EF4-FFF2-40B4-BE49-F238E27FC236}">
                <a16:creationId xmlns:a16="http://schemas.microsoft.com/office/drawing/2014/main" id="{7F6E0D04-9F5D-4A25-05F5-BC1D4C176083}"/>
              </a:ext>
            </a:extLst>
          </p:cNvPr>
          <p:cNvSpPr>
            <a:spLocks noGrp="1"/>
          </p:cNvSpPr>
          <p:nvPr>
            <p:ph type="subTitle" idx="1"/>
          </p:nvPr>
        </p:nvSpPr>
        <p:spPr>
          <a:xfrm>
            <a:off x="809106" y="875463"/>
            <a:ext cx="9144000" cy="2374813"/>
          </a:xfrm>
        </p:spPr>
        <p:txBody>
          <a:bodyPr/>
          <a:lstStyle/>
          <a:p>
            <a:pPr algn="l"/>
            <a:r>
              <a:rPr lang="en-US" dirty="0"/>
              <a:t>Wildcards serve as a placeholder for words and phrases and can be added at the beginning/end of them. To make data retrieval faster and more efficient, you can use wildcards in the SELECT statement at the end of a phrase</a:t>
            </a:r>
          </a:p>
        </p:txBody>
      </p:sp>
      <p:sp>
        <p:nvSpPr>
          <p:cNvPr id="2" name="TextBox 1">
            <a:extLst>
              <a:ext uri="{FF2B5EF4-FFF2-40B4-BE49-F238E27FC236}">
                <a16:creationId xmlns:a16="http://schemas.microsoft.com/office/drawing/2014/main" id="{F1D4F65C-F58D-3B4E-E04D-6E933D025260}"/>
              </a:ext>
            </a:extLst>
          </p:cNvPr>
          <p:cNvSpPr txBox="1"/>
          <p:nvPr/>
        </p:nvSpPr>
        <p:spPr>
          <a:xfrm>
            <a:off x="608201" y="123921"/>
            <a:ext cx="70131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5. Use wildcards at the end of a phrase only</a:t>
            </a:r>
          </a:p>
        </p:txBody>
      </p:sp>
    </p:spTree>
    <p:extLst>
      <p:ext uri="{BB962C8B-B14F-4D97-AF65-F5344CB8AC3E}">
        <p14:creationId xmlns:p14="http://schemas.microsoft.com/office/powerpoint/2010/main" val="16255055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ctrTitle"/>
          </p:nvPr>
        </p:nvSpPr>
        <p:spPr/>
        <p:txBody>
          <a:bodyPr/>
          <a:lstStyle/>
          <a:p>
            <a:r>
              <a:rPr lang="en-US" dirty="0"/>
              <a:t>Slide 3</a:t>
            </a:r>
          </a:p>
        </p:txBody>
      </p:sp>
      <p:sp>
        <p:nvSpPr>
          <p:cNvPr id="5" name="Footer Placeholder 4">
            <a:extLst>
              <a:ext uri="{FF2B5EF4-FFF2-40B4-BE49-F238E27FC236}">
                <a16:creationId xmlns:a16="http://schemas.microsoft.com/office/drawing/2014/main" id="{A932BC73-09C7-4BC2-587F-884332D8D631}"/>
              </a:ext>
            </a:extLst>
          </p:cNvPr>
          <p:cNvSpPr>
            <a:spLocks noGrp="1"/>
          </p:cNvSpPr>
          <p:nvPr>
            <p:ph type="ftr" sz="quarter" idx="11"/>
          </p:nvPr>
        </p:nvSpPr>
        <p:spPr>
          <a:xfrm>
            <a:off x="0" y="6481180"/>
            <a:ext cx="4114800" cy="365125"/>
          </a:xfrm>
        </p:spPr>
        <p:txBody>
          <a:bodyPr/>
          <a:lstStyle/>
          <a:p>
            <a:r>
              <a:rPr lang="en-US" dirty="0"/>
              <a:t>Truong Nguyen</a:t>
            </a:r>
          </a:p>
        </p:txBody>
      </p:sp>
      <p:sp>
        <p:nvSpPr>
          <p:cNvPr id="2" name="TextBox 1">
            <a:extLst>
              <a:ext uri="{FF2B5EF4-FFF2-40B4-BE49-F238E27FC236}">
                <a16:creationId xmlns:a16="http://schemas.microsoft.com/office/drawing/2014/main" id="{4EFC6FD9-8B87-3244-5256-B79BD951470F}"/>
              </a:ext>
            </a:extLst>
          </p:cNvPr>
          <p:cNvSpPr txBox="1"/>
          <p:nvPr/>
        </p:nvSpPr>
        <p:spPr>
          <a:xfrm>
            <a:off x="874123" y="296785"/>
            <a:ext cx="70131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6. Avoid too many JOINs</a:t>
            </a:r>
          </a:p>
        </p:txBody>
      </p:sp>
      <p:sp>
        <p:nvSpPr>
          <p:cNvPr id="3" name="Subtitle 7">
            <a:extLst>
              <a:ext uri="{FF2B5EF4-FFF2-40B4-BE49-F238E27FC236}">
                <a16:creationId xmlns:a16="http://schemas.microsoft.com/office/drawing/2014/main" id="{DACD1343-8E3B-F517-6CCC-CD3FE842C082}"/>
              </a:ext>
            </a:extLst>
          </p:cNvPr>
          <p:cNvSpPr>
            <a:spLocks noGrp="1"/>
          </p:cNvSpPr>
          <p:nvPr>
            <p:ph type="subTitle" idx="1"/>
          </p:nvPr>
        </p:nvSpPr>
        <p:spPr>
          <a:xfrm>
            <a:off x="809105" y="875463"/>
            <a:ext cx="10795461" cy="4278428"/>
          </a:xfrm>
        </p:spPr>
        <p:txBody>
          <a:bodyPr/>
          <a:lstStyle/>
          <a:p>
            <a:pPr algn="l"/>
            <a:r>
              <a:rPr lang="en-US" dirty="0"/>
              <a:t>When you add multiple tables to a query and join them, you may overload it. In addition, a large number of tables to retrieve data from may result in an inefficient execution plan. When generating a plan, the SQL query optimizer needs to identify how the tables are joined, in which order, how and when to apply filters and aggregation.</a:t>
            </a:r>
          </a:p>
          <a:p>
            <a:pPr algn="l"/>
            <a:endParaRPr lang="en-US" dirty="0"/>
          </a:p>
          <a:p>
            <a:pPr algn="l"/>
            <a:r>
              <a:rPr lang="en-US" dirty="0"/>
              <a:t>JOIN elimination is one of the many techniques to achieve efficient query plans. You can split a single query into several separate queries which can later be joined, and thus remove unnecessary joins, subqueries, tables, etc.</a:t>
            </a:r>
          </a:p>
        </p:txBody>
      </p:sp>
    </p:spTree>
    <p:extLst>
      <p:ext uri="{BB962C8B-B14F-4D97-AF65-F5344CB8AC3E}">
        <p14:creationId xmlns:p14="http://schemas.microsoft.com/office/powerpoint/2010/main" val="148787829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ctrTitle"/>
          </p:nvPr>
        </p:nvSpPr>
        <p:spPr/>
        <p:txBody>
          <a:bodyPr/>
          <a:lstStyle/>
          <a:p>
            <a:r>
              <a:rPr lang="en-US" dirty="0"/>
              <a:t>Slide 3</a:t>
            </a:r>
          </a:p>
        </p:txBody>
      </p:sp>
      <p:sp>
        <p:nvSpPr>
          <p:cNvPr id="5" name="Footer Placeholder 4">
            <a:extLst>
              <a:ext uri="{FF2B5EF4-FFF2-40B4-BE49-F238E27FC236}">
                <a16:creationId xmlns:a16="http://schemas.microsoft.com/office/drawing/2014/main" id="{A932BC73-09C7-4BC2-587F-884332D8D631}"/>
              </a:ext>
            </a:extLst>
          </p:cNvPr>
          <p:cNvSpPr>
            <a:spLocks noGrp="1"/>
          </p:cNvSpPr>
          <p:nvPr>
            <p:ph type="ftr" sz="quarter" idx="11"/>
          </p:nvPr>
        </p:nvSpPr>
        <p:spPr>
          <a:xfrm>
            <a:off x="0" y="6481180"/>
            <a:ext cx="4114800" cy="365125"/>
          </a:xfrm>
        </p:spPr>
        <p:txBody>
          <a:bodyPr/>
          <a:lstStyle/>
          <a:p>
            <a:r>
              <a:rPr lang="en-US" dirty="0"/>
              <a:t>Truong Nguyen</a:t>
            </a:r>
          </a:p>
        </p:txBody>
      </p:sp>
      <p:sp>
        <p:nvSpPr>
          <p:cNvPr id="2" name="Subtitle 2">
            <a:extLst>
              <a:ext uri="{FF2B5EF4-FFF2-40B4-BE49-F238E27FC236}">
                <a16:creationId xmlns:a16="http://schemas.microsoft.com/office/drawing/2014/main" id="{5B1F4DE0-DA4E-82AC-3B3C-F9E1F9525CBB}"/>
              </a:ext>
            </a:extLst>
          </p:cNvPr>
          <p:cNvSpPr txBox="1">
            <a:spLocks/>
          </p:cNvSpPr>
          <p:nvPr/>
        </p:nvSpPr>
        <p:spPr>
          <a:xfrm>
            <a:off x="545053" y="988292"/>
            <a:ext cx="11101892" cy="48578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The SQL DISTINCT operator is used to select only unique values of the column and thus eliminate duplicated values.</a:t>
            </a:r>
          </a:p>
          <a:p>
            <a:pPr marL="342900" indent="-342900" algn="l">
              <a:buFont typeface="Arial" panose="020B0604020202020204" pitchFamily="34" charset="0"/>
              <a:buChar char="•"/>
            </a:pPr>
            <a:endParaRPr lang="en-US" b="1" dirty="0">
              <a:solidFill>
                <a:srgbClr val="11111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97B5CFE-5068-9EE7-F3C1-200F69DDCD73}"/>
              </a:ext>
            </a:extLst>
          </p:cNvPr>
          <p:cNvSpPr txBox="1"/>
          <p:nvPr/>
        </p:nvSpPr>
        <p:spPr>
          <a:xfrm>
            <a:off x="545053" y="168592"/>
            <a:ext cx="70131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7. Avoid using SELECT DISTINCT</a:t>
            </a:r>
          </a:p>
        </p:txBody>
      </p:sp>
      <p:sp>
        <p:nvSpPr>
          <p:cNvPr id="8" name="TextBox 7">
            <a:extLst>
              <a:ext uri="{FF2B5EF4-FFF2-40B4-BE49-F238E27FC236}">
                <a16:creationId xmlns:a16="http://schemas.microsoft.com/office/drawing/2014/main" id="{A2E48E5E-A353-94F8-E892-3EE964BE9E96}"/>
              </a:ext>
            </a:extLst>
          </p:cNvPr>
          <p:cNvSpPr txBox="1"/>
          <p:nvPr/>
        </p:nvSpPr>
        <p:spPr>
          <a:xfrm>
            <a:off x="673330" y="1859340"/>
            <a:ext cx="10914611" cy="230832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However, this may require the tool to process large volumes of data and as a result, make the query run slowly. Generally, it is recommended to avoid using SELECT DISTINCT and simply execute the SELECT statement but specify columns.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Another issue is that quite often people build JOINs unnecessarily, and when the data doubles, they add DISTINCT. This happens mainly in a leader-follower relation when people do SELECT DISTINCT … FROM LEADER JOIN FOLLOWER… instead of doing the correct SELECT … FROM LEADER WHERE EXISTS (SELECT… FROM FOLLOWER).</a:t>
            </a:r>
          </a:p>
        </p:txBody>
      </p:sp>
    </p:spTree>
    <p:extLst>
      <p:ext uri="{BB962C8B-B14F-4D97-AF65-F5344CB8AC3E}">
        <p14:creationId xmlns:p14="http://schemas.microsoft.com/office/powerpoint/2010/main" val="161198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499</TotalTime>
  <Words>1498</Words>
  <Application>Microsoft Office PowerPoint</Application>
  <PresentationFormat>Widescreen</PresentationFormat>
  <Paragraphs>125</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Courier New</vt:lpstr>
      <vt:lpstr>Fira Sans</vt:lpstr>
      <vt:lpstr>Segoe UI Light</vt:lpstr>
      <vt:lpstr>Verdana</vt:lpstr>
      <vt:lpstr>Office Theme</vt:lpstr>
      <vt:lpstr>Slide 1</vt:lpstr>
      <vt:lpstr>Slide 2</vt:lpstr>
      <vt:lpstr>Slide 3</vt:lpstr>
      <vt:lpstr>Slide 3</vt:lpstr>
      <vt:lpstr>Slide 3</vt:lpstr>
      <vt:lpstr>Slide 3</vt:lpstr>
      <vt:lpstr>Slide 3</vt:lpstr>
      <vt:lpstr>Slide 3</vt:lpstr>
      <vt:lpstr>Slide 3</vt:lpstr>
      <vt:lpstr>Slide 3</vt:lpstr>
      <vt:lpstr>Slide 3</vt:lpstr>
      <vt:lpstr>Slide 3</vt:lpstr>
      <vt:lpstr>Slide 3</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Truong Nguyen</dc:creator>
  <cp:lastModifiedBy>Cangro</cp:lastModifiedBy>
  <cp:revision>14</cp:revision>
  <dcterms:created xsi:type="dcterms:W3CDTF">2022-10-14T16:14:27Z</dcterms:created>
  <dcterms:modified xsi:type="dcterms:W3CDTF">2022-11-16T07:30:40Z</dcterms:modified>
</cp:coreProperties>
</file>