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36"/>
  </p:notesMasterIdLst>
  <p:sldIdLst>
    <p:sldId id="256" r:id="rId2"/>
    <p:sldId id="259" r:id="rId3"/>
    <p:sldId id="267" r:id="rId4"/>
    <p:sldId id="347" r:id="rId5"/>
    <p:sldId id="374" r:id="rId6"/>
    <p:sldId id="379" r:id="rId7"/>
    <p:sldId id="375" r:id="rId8"/>
    <p:sldId id="380" r:id="rId9"/>
    <p:sldId id="376" r:id="rId10"/>
    <p:sldId id="381" r:id="rId11"/>
    <p:sldId id="396" r:id="rId12"/>
    <p:sldId id="382" r:id="rId13"/>
    <p:sldId id="394" r:id="rId14"/>
    <p:sldId id="384" r:id="rId15"/>
    <p:sldId id="393" r:id="rId16"/>
    <p:sldId id="411" r:id="rId17"/>
    <p:sldId id="387" r:id="rId18"/>
    <p:sldId id="386" r:id="rId19"/>
    <p:sldId id="409" r:id="rId20"/>
    <p:sldId id="410" r:id="rId21"/>
    <p:sldId id="388" r:id="rId22"/>
    <p:sldId id="389" r:id="rId23"/>
    <p:sldId id="390" r:id="rId24"/>
    <p:sldId id="391" r:id="rId25"/>
    <p:sldId id="398" r:id="rId26"/>
    <p:sldId id="399" r:id="rId27"/>
    <p:sldId id="400" r:id="rId28"/>
    <p:sldId id="402" r:id="rId29"/>
    <p:sldId id="407" r:id="rId30"/>
    <p:sldId id="408" r:id="rId31"/>
    <p:sldId id="403" r:id="rId32"/>
    <p:sldId id="404" r:id="rId33"/>
    <p:sldId id="405" r:id="rId34"/>
    <p:sldId id="406" r:id="rId35"/>
  </p:sldIdLst>
  <p:sldSz cx="9144000" cy="5143500" type="screen16x9"/>
  <p:notesSz cx="6858000" cy="9144000"/>
  <p:embeddedFontLst>
    <p:embeddedFont>
      <p:font typeface="Lato" panose="020F0502020204030203" pitchFamily="34" charset="0"/>
      <p:regular r:id="rId37"/>
      <p:bold r:id="rId38"/>
      <p:italic r:id="rId39"/>
      <p:boldItalic r:id="rId40"/>
    </p:embeddedFont>
    <p:embeddedFont>
      <p:font typeface="Montserrat" panose="00000500000000000000" pitchFamily="2" charset="0"/>
      <p:regular r:id="rId41"/>
      <p:bold r:id="rId42"/>
      <p:italic r:id="rId43"/>
      <p:boldItalic r:id="rId44"/>
    </p:embeddedFont>
    <p:embeddedFont>
      <p:font typeface="Vidaloka" panose="020B0604020202020204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FE17CB-8776-4C82-8F59-AAF1472DB98E}">
  <a:tblStyle styleId="{BEFE17CB-8776-4C82-8F59-AAF1472DB9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91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50044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198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435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407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73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330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923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380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702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673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680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688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250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053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36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919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29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163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0" r:id="rId3"/>
    <p:sldLayoutId id="2147483666" r:id="rId4"/>
    <p:sldLayoutId id="2147483696" r:id="rId5"/>
    <p:sldLayoutId id="2147483697" r:id="rId6"/>
    <p:sldLayoutId id="2147483698" r:id="rId7"/>
    <p:sldLayoutId id="214748369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15548" y="1293542"/>
            <a:ext cx="8649830" cy="10161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vi-VN" sz="4000" dirty="0"/>
              <a:t>BÁO </a:t>
            </a:r>
            <a:r>
              <a:rPr lang="vi-VN" sz="4000"/>
              <a:t>CÁO CUỐI KỲ</a:t>
            </a:r>
            <a:endParaRPr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59106-51C0-D289-28F6-6E5B0A498D50}"/>
              </a:ext>
            </a:extLst>
          </p:cNvPr>
          <p:cNvSpPr txBox="1"/>
          <p:nvPr/>
        </p:nvSpPr>
        <p:spPr>
          <a:xfrm>
            <a:off x="2049966" y="2388359"/>
            <a:ext cx="53693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4000" b="1" dirty="0"/>
              <a:t>TRÍ TUỆ NHÂN TẠO</a:t>
            </a:r>
            <a:endParaRPr lang="en-US" sz="4000" b="1" dirty="0">
              <a:latin typeface="Vidaloka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FE6C28-A512-4B18-8FEE-F569FB44ED51}"/>
              </a:ext>
            </a:extLst>
          </p:cNvPr>
          <p:cNvSpPr txBox="1"/>
          <p:nvPr/>
        </p:nvSpPr>
        <p:spPr>
          <a:xfrm>
            <a:off x="1435355" y="3096245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b="1">
                <a:latin typeface="Times New Roman" panose="02020603050405020304" pitchFamily="18" charset="0"/>
                <a:ea typeface="Calibri" panose="020F0502020204030204" pitchFamily="34" charset="0"/>
              </a:rPr>
              <a:t>MÔ HÌNH </a:t>
            </a:r>
            <a:r>
              <a:rPr lang="vi-VN" sz="18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 ĐOẠN CÁC TIỂU VÙNG BÊN TRÊN KHỐI U NÃO</a:t>
            </a:r>
            <a:endParaRPr 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-480906" y="1407804"/>
            <a:ext cx="4680374" cy="1873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/>
              <a:t>Các thách thức đề tài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04</a:t>
            </a: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4FDDF17-31EA-CA75-8DA9-25AB8E63E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81" y="1080487"/>
            <a:ext cx="2537401" cy="252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83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B4806-C508-F2FF-BD20-9AE519593661}"/>
              </a:ext>
            </a:extLst>
          </p:cNvPr>
          <p:cNvSpPr txBox="1"/>
          <p:nvPr/>
        </p:nvSpPr>
        <p:spPr>
          <a:xfrm>
            <a:off x="0" y="342545"/>
            <a:ext cx="526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ấn đề mất cân bằng dữ liệu giữa Positive và Nagative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collage of images of the brain&#10;&#10;Description automatically generated">
            <a:extLst>
              <a:ext uri="{FF2B5EF4-FFF2-40B4-BE49-F238E27FC236}">
                <a16:creationId xmlns:a16="http://schemas.microsoft.com/office/drawing/2014/main" id="{A8146F63-F97A-0BA1-DEF8-CE1B90BE1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78" y="649410"/>
            <a:ext cx="6664697" cy="415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721112" y="2536242"/>
            <a:ext cx="5066069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/>
              <a:t>Các phương pháp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05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4490F-A2AB-82AD-0413-2BCABBC056C8}"/>
              </a:ext>
            </a:extLst>
          </p:cNvPr>
          <p:cNvSpPr txBox="1"/>
          <p:nvPr/>
        </p:nvSpPr>
        <p:spPr>
          <a:xfrm>
            <a:off x="3207163" y="3297274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dirty="0">
                <a:latin typeface="+mj-lt"/>
              </a:rPr>
              <a:t>được đề xuất</a:t>
            </a:r>
            <a:endParaRPr lang="en-US" sz="1800" dirty="0">
              <a:latin typeface="+mj-lt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C1A1002-4502-9DED-8CBE-B80776FA9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019" y="954106"/>
            <a:ext cx="2537401" cy="252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18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B62291-BFFD-ADF5-FDE4-57B525B901E8}"/>
              </a:ext>
            </a:extLst>
          </p:cNvPr>
          <p:cNvSpPr txBox="1"/>
          <p:nvPr/>
        </p:nvSpPr>
        <p:spPr>
          <a:xfrm>
            <a:off x="334948" y="512656"/>
            <a:ext cx="565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để loại bỏ các vùng không quan trọng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62291-BFFD-ADF5-FDE4-57B525B901E8}"/>
              </a:ext>
            </a:extLst>
          </p:cNvPr>
          <p:cNvSpPr txBox="1"/>
          <p:nvPr/>
        </p:nvSpPr>
        <p:spPr>
          <a:xfrm>
            <a:off x="2816977" y="4313434"/>
            <a:ext cx="343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latin typeface="+mj-lt"/>
              </a:rPr>
              <a:t>MinMax Scaler và Standard Scaler</a:t>
            </a:r>
            <a:endParaRPr lang="en-US" sz="18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564F03-E270-1D01-B9B2-136A928B7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30" y="1306894"/>
            <a:ext cx="3067478" cy="2581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0ED337-2F6A-0E07-D7C7-C3061D4AB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275" y="1354525"/>
            <a:ext cx="3248478" cy="2486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63EEF7-235C-F360-32D7-75BF767D990D}"/>
              </a:ext>
            </a:extLst>
          </p:cNvPr>
          <p:cNvSpPr txBox="1"/>
          <p:nvPr/>
        </p:nvSpPr>
        <p:spPr>
          <a:xfrm>
            <a:off x="1679407" y="3948806"/>
            <a:ext cx="148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latin typeface="+mj-lt"/>
              </a:rPr>
              <a:t>240x240x155</a:t>
            </a:r>
            <a:endParaRPr lang="en-US" sz="18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66B0E-0129-B2F2-BFE4-770740AC62E3}"/>
              </a:ext>
            </a:extLst>
          </p:cNvPr>
          <p:cNvSpPr txBox="1"/>
          <p:nvPr/>
        </p:nvSpPr>
        <p:spPr>
          <a:xfrm>
            <a:off x="6072190" y="3948806"/>
            <a:ext cx="149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latin typeface="+mj-lt"/>
              </a:rPr>
              <a:t>128x128x128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5616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56B866-C747-93A1-9B70-92C092152A07}"/>
              </a:ext>
            </a:extLst>
          </p:cNvPr>
          <p:cNvSpPr txBox="1"/>
          <p:nvPr/>
        </p:nvSpPr>
        <p:spPr>
          <a:xfrm>
            <a:off x="334949" y="512656"/>
            <a:ext cx="413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>
                <a:latin typeface="+mj-lt"/>
              </a:rPr>
              <a:t>- Tính toán trọng số cho từng lớp</a:t>
            </a:r>
            <a:endParaRPr lang="en-US" sz="18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24DF3-4D6C-ED9C-538F-53A0C3898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49" y="1091495"/>
            <a:ext cx="3248478" cy="2486372"/>
          </a:xfrm>
          <a:prstGeom prst="rect">
            <a:avLst/>
          </a:prstGeom>
        </p:spPr>
      </p:pic>
      <p:pic>
        <p:nvPicPr>
          <p:cNvPr id="5" name="Picture 4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7D06CCF8-BF4A-4948-5D23-11952CAD6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873" y="1091496"/>
            <a:ext cx="4932680" cy="2486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8B6A3B-AFF9-BDF9-C4E9-29E78E1AA671}"/>
              </a:ext>
            </a:extLst>
          </p:cNvPr>
          <p:cNvSpPr txBox="1"/>
          <p:nvPr/>
        </p:nvSpPr>
        <p:spPr>
          <a:xfrm>
            <a:off x="440958" y="3577867"/>
            <a:ext cx="4131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1800">
                <a:latin typeface="+mj-lt"/>
              </a:rPr>
              <a:t>label_0: đen -&gt; Số lượng nhiều</a:t>
            </a:r>
          </a:p>
          <a:p>
            <a:pPr marL="285750" indent="-285750">
              <a:buFontTx/>
              <a:buChar char="-"/>
            </a:pPr>
            <a:r>
              <a:rPr lang="vi-VN" sz="1800">
                <a:latin typeface="+mj-lt"/>
              </a:rPr>
              <a:t>label_1: xanh lá cây </a:t>
            </a:r>
          </a:p>
          <a:p>
            <a:pPr marL="285750" indent="-285750">
              <a:buFontTx/>
              <a:buChar char="-"/>
            </a:pPr>
            <a:r>
              <a:rPr lang="vi-VN" sz="1800">
                <a:latin typeface="+mj-lt"/>
              </a:rPr>
              <a:t>label_2: vàng </a:t>
            </a:r>
          </a:p>
          <a:p>
            <a:pPr marL="285750" indent="-285750">
              <a:buFontTx/>
              <a:buChar char="-"/>
            </a:pPr>
            <a:r>
              <a:rPr lang="vi-VN" sz="1800">
                <a:latin typeface="+mj-lt"/>
              </a:rPr>
              <a:t>lable_3: xanh đậm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2375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B62291-BFFD-ADF5-FDE4-57B525B901E8}"/>
              </a:ext>
            </a:extLst>
          </p:cNvPr>
          <p:cNvSpPr txBox="1"/>
          <p:nvPr/>
        </p:nvSpPr>
        <p:spPr>
          <a:xfrm>
            <a:off x="334948" y="375442"/>
            <a:ext cx="413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kiến trúc mạng chuyên biệt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201" y="4362363"/>
            <a:ext cx="1311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Kiến trúc U-net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0B8311-D61C-5DE9-A252-3AAEEA0E7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11" y="744774"/>
            <a:ext cx="5670328" cy="387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90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0" y="517829"/>
            <a:ext cx="5066069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/>
              <a:t>Yêu cầu thiết kế</a:t>
            </a:r>
            <a:endParaRPr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86E6BAB-C20C-9F69-DC95-CD5738DA9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81" y="920729"/>
            <a:ext cx="2537402" cy="252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346FE2-957F-D929-3C1B-86717BAEEF09}"/>
              </a:ext>
            </a:extLst>
          </p:cNvPr>
          <p:cNvSpPr txBox="1"/>
          <p:nvPr/>
        </p:nvSpPr>
        <p:spPr>
          <a:xfrm>
            <a:off x="291097" y="1323629"/>
            <a:ext cx="4724400" cy="1777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vi-VN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Độ chính xác vừa phải nhưng đáng tin cậy</a:t>
            </a:r>
            <a:r>
              <a:rPr lang="en-US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15000"/>
              </a:lnSpc>
            </a:pPr>
            <a:r>
              <a:rPr lang="vi-VN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Minh họa và giải thích: Mô hình không cần phải đạt được độ chính xác tối đa nhưng cần đủ tốt để minh họa các đặc điểm quan trọng của khối u.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vi-VN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Tốc độ suy luận ở mức độ hợp lý. </a:t>
            </a:r>
          </a:p>
          <a:p>
            <a:pPr marL="914400">
              <a:lnSpc>
                <a:spcPct val="115000"/>
              </a:lnSpc>
            </a:pPr>
            <a:r>
              <a:rPr lang="vi-VN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Thời gian suy luận hợp lý: Đảm bảo rằng thời gian suy luận trên một hình ảnh là hợp lý và không gây ra thời gian chờ đợi quá lớn. 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15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721112" y="2536242"/>
            <a:ext cx="5066069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/>
              <a:t>Lựa chọn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06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4490F-A2AB-82AD-0413-2BCABBC056C8}"/>
              </a:ext>
            </a:extLst>
          </p:cNvPr>
          <p:cNvSpPr txBox="1"/>
          <p:nvPr/>
        </p:nvSpPr>
        <p:spPr>
          <a:xfrm>
            <a:off x="3950578" y="329727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>
                <a:latin typeface="+mj-lt"/>
              </a:rPr>
              <a:t>giải pháp</a:t>
            </a:r>
            <a:endParaRPr lang="en-US" sz="1800" dirty="0">
              <a:latin typeface="+mj-lt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86E6BAB-C20C-9F69-DC95-CD5738DA9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81" y="920729"/>
            <a:ext cx="2537402" cy="252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75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F46F1D-E175-DA3C-296B-7923057B37B6}"/>
              </a:ext>
            </a:extLst>
          </p:cNvPr>
          <p:cNvSpPr txBox="1"/>
          <p:nvPr/>
        </p:nvSpPr>
        <p:spPr>
          <a:xfrm>
            <a:off x="299018" y="541701"/>
            <a:ext cx="47281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+mj-lt"/>
              </a:rPr>
              <a:t>Ý tưởng chung cho cả hai phương pháp là loại bỏ phần nền, tập trung vào vùng khối u cần phân đoạn.</a:t>
            </a:r>
          </a:p>
          <a:p>
            <a:r>
              <a:rPr lang="vi-VN" sz="2000" dirty="0">
                <a:latin typeface="+mj-lt"/>
              </a:rPr>
              <a:t>Sử dụng cả hai phương pháp trên để tiến hành xử lý nền</a:t>
            </a:r>
            <a:endParaRPr lang="en-US" sz="2000" dirty="0">
              <a:latin typeface="+mj-lt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A932F0A-AFD1-B530-866B-4D383527C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995" y="465099"/>
            <a:ext cx="3218495" cy="210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071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B62291-BFFD-ADF5-FDE4-57B525B901E8}"/>
              </a:ext>
            </a:extLst>
          </p:cNvPr>
          <p:cNvSpPr txBox="1"/>
          <p:nvPr/>
        </p:nvSpPr>
        <p:spPr>
          <a:xfrm>
            <a:off x="145296" y="288694"/>
            <a:ext cx="413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Unet- tự define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8799" y="2522148"/>
            <a:ext cx="1186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</a:rPr>
              <a:t>Khối Encoder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41632-E0A2-D1E4-3DE3-0364AD3DB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" y="648499"/>
            <a:ext cx="4779328" cy="555948"/>
          </a:xfrm>
          <a:prstGeom prst="rect">
            <a:avLst/>
          </a:prstGeom>
        </p:spPr>
      </p:pic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86A7537-3779-CAEA-282F-2C8D0900B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32" y="1231947"/>
            <a:ext cx="5941695" cy="3195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F1CD98-7C80-C4AD-BD0D-85B00747B3D4}"/>
              </a:ext>
            </a:extLst>
          </p:cNvPr>
          <p:cNvSpPr txBox="1"/>
          <p:nvPr/>
        </p:nvSpPr>
        <p:spPr>
          <a:xfrm>
            <a:off x="5737013" y="741807"/>
            <a:ext cx="203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>
                <a:latin typeface="+mj-lt"/>
              </a:rPr>
              <a:t>128x128x128x3</a:t>
            </a:r>
            <a:endParaRPr lang="en-US" sz="1800" dirty="0">
              <a:latin typeface="+mj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72F6BA-3AC6-3808-DC36-477F3867C2EC}"/>
              </a:ext>
            </a:extLst>
          </p:cNvPr>
          <p:cNvCxnSpPr>
            <a:cxnSpLocks/>
          </p:cNvCxnSpPr>
          <p:nvPr/>
        </p:nvCxnSpPr>
        <p:spPr>
          <a:xfrm>
            <a:off x="5276427" y="926473"/>
            <a:ext cx="422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57C8FD-6791-206B-53B2-E228A96F9B83}"/>
              </a:ext>
            </a:extLst>
          </p:cNvPr>
          <p:cNvCxnSpPr>
            <a:cxnSpLocks/>
          </p:cNvCxnSpPr>
          <p:nvPr/>
        </p:nvCxnSpPr>
        <p:spPr>
          <a:xfrm>
            <a:off x="6438794" y="2696210"/>
            <a:ext cx="422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9E3ADBD-4FA5-49BB-7ACD-EC4B06D3947C}"/>
              </a:ext>
            </a:extLst>
          </p:cNvPr>
          <p:cNvSpPr/>
          <p:nvPr/>
        </p:nvSpPr>
        <p:spPr>
          <a:xfrm>
            <a:off x="6690010" y="1421835"/>
            <a:ext cx="20585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</a:rPr>
              <a:t>Filter:16, 32, 64, 128, 256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-168891" y="1668025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/>
              <a:t>Giới thiệu</a:t>
            </a:r>
            <a:endParaRPr dirty="0"/>
          </a:p>
        </p:txBody>
      </p:sp>
      <p:sp>
        <p:nvSpPr>
          <p:cNvPr id="512" name="Google Shape;512;p62"/>
          <p:cNvSpPr txBox="1">
            <a:spLocks noGrp="1"/>
          </p:cNvSpPr>
          <p:nvPr>
            <p:ph type="subTitle" idx="1"/>
          </p:nvPr>
        </p:nvSpPr>
        <p:spPr>
          <a:xfrm>
            <a:off x="-66533" y="205952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j-lt"/>
              </a:rPr>
              <a:t>Nhóm và Bảng phân công công việc</a:t>
            </a:r>
            <a:endParaRPr dirty="0">
              <a:latin typeface="+mj-lt"/>
            </a:endParaRPr>
          </a:p>
        </p:txBody>
      </p:sp>
      <p:sp>
        <p:nvSpPr>
          <p:cNvPr id="513" name="Google Shape;513;p62"/>
          <p:cNvSpPr txBox="1">
            <a:spLocks noGrp="1"/>
          </p:cNvSpPr>
          <p:nvPr>
            <p:ph type="subTitle" idx="8"/>
          </p:nvPr>
        </p:nvSpPr>
        <p:spPr>
          <a:xfrm>
            <a:off x="4363154" y="2017396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>
                <a:latin typeface="+mj-lt"/>
              </a:rPr>
              <a:t>Chọn đề tài</a:t>
            </a:r>
            <a:endParaRPr dirty="0">
              <a:latin typeface="+mj-lt"/>
            </a:endParaRPr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2998200" y="1179178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7425907" y="1178673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583069" y="114425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2238645" y="1657692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/>
              <a:t>Mục tiêu</a:t>
            </a:r>
            <a:endParaRPr dirty="0"/>
          </a:p>
        </p:txBody>
      </p:sp>
      <p:sp>
        <p:nvSpPr>
          <p:cNvPr id="518" name="Google Shape;518;p62"/>
          <p:cNvSpPr txBox="1">
            <a:spLocks noGrp="1"/>
          </p:cNvSpPr>
          <p:nvPr>
            <p:ph type="subTitle" idx="5"/>
          </p:nvPr>
        </p:nvSpPr>
        <p:spPr>
          <a:xfrm>
            <a:off x="2287638" y="2025227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>
                <a:latin typeface="+mj-lt"/>
              </a:rPr>
              <a:t>Của đề tài</a:t>
            </a:r>
            <a:endParaRPr dirty="0">
              <a:latin typeface="+mj-lt"/>
            </a:endParaRPr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4354448" y="1659762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/>
              <a:t>Lý do</a:t>
            </a:r>
            <a:endParaRPr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5095597" y="1178673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6614314" y="1663955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/>
              <a:t>Các thử thách</a:t>
            </a:r>
            <a:endParaRPr dirty="0"/>
          </a:p>
        </p:txBody>
      </p:sp>
      <p:sp>
        <p:nvSpPr>
          <p:cNvPr id="522" name="Google Shape;522;p62"/>
          <p:cNvSpPr txBox="1">
            <a:spLocks noGrp="1"/>
          </p:cNvSpPr>
          <p:nvPr>
            <p:ph type="subTitle" idx="14"/>
          </p:nvPr>
        </p:nvSpPr>
        <p:spPr>
          <a:xfrm>
            <a:off x="6663307" y="203862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>
                <a:latin typeface="+mj-lt"/>
              </a:rPr>
              <a:t>Của đề tài</a:t>
            </a:r>
            <a:endParaRPr dirty="0">
              <a:latin typeface="+mj-lt"/>
            </a:endParaRPr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-193432" y="3328316"/>
            <a:ext cx="2631687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/>
              <a:t>Các phương pháp</a:t>
            </a:r>
            <a:endParaRPr dirty="0"/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557246" y="2878606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25" name="Google Shape;525;p62"/>
          <p:cNvSpPr txBox="1">
            <a:spLocks noGrp="1"/>
          </p:cNvSpPr>
          <p:nvPr>
            <p:ph type="subTitle" idx="17"/>
          </p:nvPr>
        </p:nvSpPr>
        <p:spPr>
          <a:xfrm>
            <a:off x="-193432" y="3733316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>
                <a:latin typeface="+mj-lt"/>
              </a:rPr>
              <a:t>Được đề xuất</a:t>
            </a:r>
            <a:endParaRPr dirty="0">
              <a:latin typeface="+mj-lt"/>
            </a:endParaRPr>
          </a:p>
        </p:txBody>
      </p:sp>
      <p:sp>
        <p:nvSpPr>
          <p:cNvPr id="526" name="Google Shape;526;p62"/>
          <p:cNvSpPr txBox="1">
            <a:spLocks noGrp="1"/>
          </p:cNvSpPr>
          <p:nvPr>
            <p:ph type="title" idx="18"/>
          </p:nvPr>
        </p:nvSpPr>
        <p:spPr>
          <a:xfrm>
            <a:off x="2054018" y="3338649"/>
            <a:ext cx="2803639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Lựa chọn</a:t>
            </a:r>
            <a:endParaRPr dirty="0"/>
          </a:p>
        </p:txBody>
      </p:sp>
      <p:sp>
        <p:nvSpPr>
          <p:cNvPr id="527" name="Google Shape;527;p62"/>
          <p:cNvSpPr txBox="1">
            <a:spLocks noGrp="1"/>
          </p:cNvSpPr>
          <p:nvPr>
            <p:ph type="title" idx="19"/>
          </p:nvPr>
        </p:nvSpPr>
        <p:spPr>
          <a:xfrm>
            <a:off x="2998200" y="284027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06</a:t>
            </a:r>
          </a:p>
        </p:txBody>
      </p:sp>
      <p:sp>
        <p:nvSpPr>
          <p:cNvPr id="528" name="Google Shape;528;p62"/>
          <p:cNvSpPr txBox="1">
            <a:spLocks noGrp="1"/>
          </p:cNvSpPr>
          <p:nvPr>
            <p:ph type="subTitle" idx="20"/>
          </p:nvPr>
        </p:nvSpPr>
        <p:spPr>
          <a:xfrm>
            <a:off x="2287637" y="3753982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>
                <a:latin typeface="+mj-lt"/>
              </a:rPr>
              <a:t>Giải pháp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NỘI DUNG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602B84-5CCB-1238-0D25-A7DA68B6CAEF}"/>
              </a:ext>
            </a:extLst>
          </p:cNvPr>
          <p:cNvSpPr txBox="1"/>
          <p:nvPr/>
        </p:nvSpPr>
        <p:spPr>
          <a:xfrm>
            <a:off x="3088302" y="2878606"/>
            <a:ext cx="481361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800" dirty="0">
                <a:latin typeface="Vidaloka" panose="020B0604020202020204" charset="0"/>
              </a:rPr>
              <a:t>07</a:t>
            </a:r>
            <a:endParaRPr lang="en" sz="3800" dirty="0">
              <a:latin typeface="Vidaloka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716C6-113B-8772-CBA2-4D051231C556}"/>
              </a:ext>
            </a:extLst>
          </p:cNvPr>
          <p:cNvSpPr txBox="1"/>
          <p:nvPr/>
        </p:nvSpPr>
        <p:spPr>
          <a:xfrm>
            <a:off x="3124548" y="3765482"/>
            <a:ext cx="48136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>
                <a:latin typeface="+mj-lt"/>
              </a:rPr>
              <a:t>Dự kiến được sử dụng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B9EF4-01FA-3371-D3F8-730FF9843B94}"/>
              </a:ext>
            </a:extLst>
          </p:cNvPr>
          <p:cNvSpPr txBox="1"/>
          <p:nvPr/>
        </p:nvSpPr>
        <p:spPr>
          <a:xfrm>
            <a:off x="5417602" y="2839235"/>
            <a:ext cx="481361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800" dirty="0">
                <a:latin typeface="Vidaloka" panose="020B0604020202020204" charset="0"/>
              </a:rPr>
              <a:t>08</a:t>
            </a:r>
            <a:endParaRPr lang="en" sz="3800" dirty="0">
              <a:latin typeface="Vidaloka" panose="020B0604020202020204" charset="0"/>
            </a:endParaRPr>
          </a:p>
        </p:txBody>
      </p:sp>
      <p:sp>
        <p:nvSpPr>
          <p:cNvPr id="11" name="Google Shape;526;p62">
            <a:extLst>
              <a:ext uri="{FF2B5EF4-FFF2-40B4-BE49-F238E27FC236}">
                <a16:creationId xmlns:a16="http://schemas.microsoft.com/office/drawing/2014/main" id="{C7643ACD-FDF0-6D49-7A19-4FB7698242BF}"/>
              </a:ext>
            </a:extLst>
          </p:cNvPr>
          <p:cNvSpPr txBox="1">
            <a:spLocks/>
          </p:cNvSpPr>
          <p:nvPr/>
        </p:nvSpPr>
        <p:spPr>
          <a:xfrm>
            <a:off x="6429687" y="3277616"/>
            <a:ext cx="2803639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dirty="0"/>
              <a:t>Các phương pháp</a:t>
            </a:r>
          </a:p>
        </p:txBody>
      </p:sp>
      <p:sp>
        <p:nvSpPr>
          <p:cNvPr id="12" name="Google Shape;526;p62">
            <a:extLst>
              <a:ext uri="{FF2B5EF4-FFF2-40B4-BE49-F238E27FC236}">
                <a16:creationId xmlns:a16="http://schemas.microsoft.com/office/drawing/2014/main" id="{18460A2B-5998-AFB2-9F8C-F4C3946401FB}"/>
              </a:ext>
            </a:extLst>
          </p:cNvPr>
          <p:cNvSpPr txBox="1">
            <a:spLocks/>
          </p:cNvSpPr>
          <p:nvPr/>
        </p:nvSpPr>
        <p:spPr>
          <a:xfrm>
            <a:off x="4129534" y="3288737"/>
            <a:ext cx="2803639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dirty="0"/>
              <a:t>Tập dữ liệu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8B89C7-DE6C-8B23-9DE7-4FDAB27A1344}"/>
              </a:ext>
            </a:extLst>
          </p:cNvPr>
          <p:cNvSpPr txBox="1"/>
          <p:nvPr/>
        </p:nvSpPr>
        <p:spPr>
          <a:xfrm>
            <a:off x="6873389" y="3753982"/>
            <a:ext cx="18182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>
                <a:latin typeface="+mj-lt"/>
              </a:rPr>
              <a:t>Đánh giá dự kiến sử dụng</a:t>
            </a:r>
            <a:endParaRPr lang="vi-VN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B62291-BFFD-ADF5-FDE4-57B525B901E8}"/>
              </a:ext>
            </a:extLst>
          </p:cNvPr>
          <p:cNvSpPr txBox="1"/>
          <p:nvPr/>
        </p:nvSpPr>
        <p:spPr>
          <a:xfrm>
            <a:off x="145296" y="288694"/>
            <a:ext cx="413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Unet- tự define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8799" y="2522148"/>
            <a:ext cx="1197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</a:rPr>
              <a:t>Khối Decoder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F1CD98-7C80-C4AD-BD0D-85B00747B3D4}"/>
              </a:ext>
            </a:extLst>
          </p:cNvPr>
          <p:cNvSpPr txBox="1"/>
          <p:nvPr/>
        </p:nvSpPr>
        <p:spPr>
          <a:xfrm>
            <a:off x="6732692" y="3931790"/>
            <a:ext cx="203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>
                <a:latin typeface="+mj-lt"/>
              </a:rPr>
              <a:t>128x128x128x3</a:t>
            </a:r>
            <a:endParaRPr lang="en-US" sz="1800" dirty="0">
              <a:latin typeface="+mj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72F6BA-3AC6-3808-DC36-477F3867C2EC}"/>
              </a:ext>
            </a:extLst>
          </p:cNvPr>
          <p:cNvCxnSpPr>
            <a:cxnSpLocks/>
          </p:cNvCxnSpPr>
          <p:nvPr/>
        </p:nvCxnSpPr>
        <p:spPr>
          <a:xfrm>
            <a:off x="6185535" y="4063801"/>
            <a:ext cx="422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57C8FD-6791-206B-53B2-E228A96F9B83}"/>
              </a:ext>
            </a:extLst>
          </p:cNvPr>
          <p:cNvCxnSpPr>
            <a:cxnSpLocks/>
          </p:cNvCxnSpPr>
          <p:nvPr/>
        </p:nvCxnSpPr>
        <p:spPr>
          <a:xfrm>
            <a:off x="6438794" y="2696210"/>
            <a:ext cx="422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842AAD0-B04E-9872-6257-73A093A2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658026"/>
            <a:ext cx="5941695" cy="31984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CB083-CD26-DE3D-11EE-AD54E2CD6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1" y="3856521"/>
            <a:ext cx="5941694" cy="4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79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721112" y="2536242"/>
            <a:ext cx="5066069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/>
              <a:t>Tập dữ liệu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07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4490F-A2AB-82AD-0413-2BCABBC056C8}"/>
              </a:ext>
            </a:extLst>
          </p:cNvPr>
          <p:cNvSpPr txBox="1"/>
          <p:nvPr/>
        </p:nvSpPr>
        <p:spPr>
          <a:xfrm>
            <a:off x="3720572" y="326389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dirty="0">
                <a:latin typeface="+mj-lt"/>
              </a:rPr>
              <a:t>dự kiến sử dụng</a:t>
            </a:r>
            <a:endParaRPr lang="en-US" sz="1800" dirty="0">
              <a:latin typeface="+mj-lt"/>
            </a:endParaRPr>
          </a:p>
        </p:txBody>
      </p:sp>
      <p:pic>
        <p:nvPicPr>
          <p:cNvPr id="3" name="Google Shape;582;p70">
            <a:extLst>
              <a:ext uri="{FF2B5EF4-FFF2-40B4-BE49-F238E27FC236}">
                <a16:creationId xmlns:a16="http://schemas.microsoft.com/office/drawing/2014/main" id="{033F5C86-AAFF-BA99-58F2-6A586BB4A9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6783" r="6921"/>
          <a:stretch/>
        </p:blipFill>
        <p:spPr>
          <a:xfrm>
            <a:off x="5774975" y="1294350"/>
            <a:ext cx="2537400" cy="2554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19918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llage of images of the brain&#10;&#10;Description automatically generated">
            <a:extLst>
              <a:ext uri="{FF2B5EF4-FFF2-40B4-BE49-F238E27FC236}">
                <a16:creationId xmlns:a16="http://schemas.microsoft.com/office/drawing/2014/main" id="{1812D93E-9DFA-A125-84DB-B888C13AD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7" y="1694104"/>
            <a:ext cx="4414823" cy="27500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2C62BB-92E0-733E-ED73-31414C93D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961" y="1694105"/>
            <a:ext cx="4328862" cy="2750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21C4DF-0049-BAEB-8046-B1C2536E8550}"/>
              </a:ext>
            </a:extLst>
          </p:cNvPr>
          <p:cNvSpPr txBox="1"/>
          <p:nvPr/>
        </p:nvSpPr>
        <p:spPr>
          <a:xfrm>
            <a:off x="1400174" y="827008"/>
            <a:ext cx="61741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latin typeface="+mj-lt"/>
              </a:rPr>
              <a:t>Tập dữ liệu BraTS2020 chứa 4 kênh từ ảnh chụp MRI : T1-weighted, T1-weighted( T1CE), T2-weighted (T2), (FLAIR) và Mark</a:t>
            </a:r>
            <a:endParaRPr 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99B43E-64BF-6A80-4F71-F8F218D166E5}"/>
              </a:ext>
            </a:extLst>
          </p:cNvPr>
          <p:cNvSpPr txBox="1"/>
          <p:nvPr/>
        </p:nvSpPr>
        <p:spPr>
          <a:xfrm>
            <a:off x="2118732" y="4564566"/>
            <a:ext cx="3865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+mj-lt"/>
              </a:rPr>
              <a:t>Dữ liệu đã được đọc và visualize lên từ tập dữ liệu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8106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-930625" y="2277608"/>
            <a:ext cx="67056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/>
              <a:t>Các phương pháp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08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4490F-A2AB-82AD-0413-2BCABBC056C8}"/>
              </a:ext>
            </a:extLst>
          </p:cNvPr>
          <p:cNvSpPr txBox="1"/>
          <p:nvPr/>
        </p:nvSpPr>
        <p:spPr>
          <a:xfrm>
            <a:off x="3009988" y="3218489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dirty="0">
                <a:latin typeface="+mj-lt"/>
              </a:rPr>
              <a:t>đánh giá dự kiến sử dụng</a:t>
            </a:r>
            <a:endParaRPr lang="en-US" sz="1800" dirty="0">
              <a:latin typeface="+mj-lt"/>
            </a:endParaRPr>
          </a:p>
        </p:txBody>
      </p:sp>
      <p:pic>
        <p:nvPicPr>
          <p:cNvPr id="3" name="Google Shape;582;p70">
            <a:extLst>
              <a:ext uri="{FF2B5EF4-FFF2-40B4-BE49-F238E27FC236}">
                <a16:creationId xmlns:a16="http://schemas.microsoft.com/office/drawing/2014/main" id="{033F5C86-AAFF-BA99-58F2-6A586BB4A9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6783" r="6921"/>
          <a:stretch/>
        </p:blipFill>
        <p:spPr>
          <a:xfrm>
            <a:off x="5774975" y="1294350"/>
            <a:ext cx="2537400" cy="2554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6017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3021B1-C99F-31E4-1B2F-D3C5108CCF62}"/>
              </a:ext>
            </a:extLst>
          </p:cNvPr>
          <p:cNvSpPr txBox="1"/>
          <p:nvPr/>
        </p:nvSpPr>
        <p:spPr>
          <a:xfrm>
            <a:off x="192275" y="1092819"/>
            <a:ext cx="4043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+mj-lt"/>
              </a:rPr>
              <a:t>Tiến hành đánh giá trên Iou (Intersection over Union)</a:t>
            </a:r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11984-5044-8650-9F24-AB7B243D5FA4}"/>
              </a:ext>
            </a:extLst>
          </p:cNvPr>
          <p:cNvSpPr txBox="1"/>
          <p:nvPr/>
        </p:nvSpPr>
        <p:spPr>
          <a:xfrm>
            <a:off x="374779" y="3670980"/>
            <a:ext cx="49703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latin typeface="+mj-lt"/>
              </a:rPr>
              <a:t>Chỉ số này mang ý nghĩa về độ tương đồng giữa hai tập hợp hoặc vùng quan tâm trong phân đoạn hình ảnh.</a:t>
            </a:r>
          </a:p>
          <a:p>
            <a:r>
              <a:rPr lang="vi-VN" dirty="0">
                <a:latin typeface="+mj-lt"/>
              </a:rPr>
              <a:t>Nằm trong khoảng 0-1. Nghĩa là nếu như càng gần về 1 thì nó sẽ các biểu diễn sự khớp nhất giữa hai phân đoạn </a:t>
            </a:r>
            <a:endParaRPr lang="en-US" dirty="0">
              <a:latin typeface="+mj-lt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E562180-5522-EB28-F96E-749EFDA78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79" y="1400596"/>
            <a:ext cx="4048978" cy="221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AFCB47-FFA3-8FB8-6233-DF161AB48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040" y="1400595"/>
            <a:ext cx="4307181" cy="22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14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-1312775" y="2277608"/>
            <a:ext cx="67056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/>
              <a:t>Kết quả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09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4490F-A2AB-82AD-0413-2BCABBC056C8}"/>
              </a:ext>
            </a:extLst>
          </p:cNvPr>
          <p:cNvSpPr txBox="1"/>
          <p:nvPr/>
        </p:nvSpPr>
        <p:spPr>
          <a:xfrm>
            <a:off x="3009988" y="3218489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dirty="0">
                <a:latin typeface="+mj-lt"/>
              </a:rPr>
              <a:t>đánh giá dự kiến sử dụng</a:t>
            </a:r>
            <a:endParaRPr lang="en-US" sz="1800" dirty="0">
              <a:latin typeface="+mj-lt"/>
            </a:endParaRPr>
          </a:p>
        </p:txBody>
      </p:sp>
      <p:pic>
        <p:nvPicPr>
          <p:cNvPr id="3" name="Google Shape;582;p70">
            <a:extLst>
              <a:ext uri="{FF2B5EF4-FFF2-40B4-BE49-F238E27FC236}">
                <a16:creationId xmlns:a16="http://schemas.microsoft.com/office/drawing/2014/main" id="{033F5C86-AAFF-BA99-58F2-6A586BB4A9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6783" r="6921"/>
          <a:stretch/>
        </p:blipFill>
        <p:spPr>
          <a:xfrm>
            <a:off x="5774975" y="1294350"/>
            <a:ext cx="2537400" cy="2554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51966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1EA0F0-8256-8BD3-7796-2C12596B1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33" y="946450"/>
            <a:ext cx="4572000" cy="2725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2F3518-43C6-7D3E-A1BF-F53DFC6DC256}"/>
              </a:ext>
            </a:extLst>
          </p:cNvPr>
          <p:cNvSpPr txBox="1"/>
          <p:nvPr/>
        </p:nvSpPr>
        <p:spPr>
          <a:xfrm>
            <a:off x="798828" y="3694253"/>
            <a:ext cx="1295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latin typeface="+mj-lt"/>
              </a:rPr>
              <a:t>Epoch thứ 1</a:t>
            </a:r>
            <a:endParaRPr 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842ED-5E4D-0458-6BDF-83637AB6F279}"/>
              </a:ext>
            </a:extLst>
          </p:cNvPr>
          <p:cNvSpPr txBox="1"/>
          <p:nvPr/>
        </p:nvSpPr>
        <p:spPr>
          <a:xfrm>
            <a:off x="6158441" y="3694253"/>
            <a:ext cx="1295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latin typeface="+mj-lt"/>
              </a:rPr>
              <a:t>Epoch thứ 100</a:t>
            </a:r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AC7C8-5108-40E0-FF18-BB70D6AFB367}"/>
              </a:ext>
            </a:extLst>
          </p:cNvPr>
          <p:cNvSpPr txBox="1"/>
          <p:nvPr/>
        </p:nvSpPr>
        <p:spPr>
          <a:xfrm>
            <a:off x="0" y="529661"/>
            <a:ext cx="1718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latin typeface="+mj-lt"/>
              </a:rPr>
              <a:t>Kết quả định lượng</a:t>
            </a:r>
            <a:endParaRPr lang="en-US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58F75A-6E50-3FCD-DBC6-178763F6D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46450"/>
            <a:ext cx="3610188" cy="272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5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2F3518-43C6-7D3E-A1BF-F53DFC6DC256}"/>
              </a:ext>
            </a:extLst>
          </p:cNvPr>
          <p:cNvSpPr txBox="1"/>
          <p:nvPr/>
        </p:nvSpPr>
        <p:spPr>
          <a:xfrm>
            <a:off x="3833281" y="4084440"/>
            <a:ext cx="1295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latin typeface="+mj-lt"/>
              </a:rPr>
              <a:t>Tập Validation</a:t>
            </a:r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AC7C8-5108-40E0-FF18-BB70D6AFB367}"/>
              </a:ext>
            </a:extLst>
          </p:cNvPr>
          <p:cNvSpPr txBox="1"/>
          <p:nvPr/>
        </p:nvSpPr>
        <p:spPr>
          <a:xfrm>
            <a:off x="0" y="529661"/>
            <a:ext cx="1718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latin typeface="+mj-lt"/>
              </a:rPr>
              <a:t>Kết quả định tính</a:t>
            </a:r>
            <a:endParaRPr lang="en-US" dirty="0">
              <a:latin typeface="+mj-lt"/>
            </a:endParaRPr>
          </a:p>
        </p:txBody>
      </p:sp>
      <p:pic>
        <p:nvPicPr>
          <p:cNvPr id="2" name="Picture 1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343B74EF-D59A-7EC9-B169-68301F6E6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05171"/>
            <a:ext cx="7926432" cy="305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17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2F3518-43C6-7D3E-A1BF-F53DFC6DC256}"/>
              </a:ext>
            </a:extLst>
          </p:cNvPr>
          <p:cNvSpPr txBox="1"/>
          <p:nvPr/>
        </p:nvSpPr>
        <p:spPr>
          <a:xfrm>
            <a:off x="941067" y="4141202"/>
            <a:ext cx="1295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latin typeface="+mj-lt"/>
              </a:rPr>
              <a:t>Tập Test</a:t>
            </a:r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AC7C8-5108-40E0-FF18-BB70D6AFB367}"/>
              </a:ext>
            </a:extLst>
          </p:cNvPr>
          <p:cNvSpPr txBox="1"/>
          <p:nvPr/>
        </p:nvSpPr>
        <p:spPr>
          <a:xfrm>
            <a:off x="0" y="529661"/>
            <a:ext cx="1718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latin typeface="+mj-lt"/>
              </a:rPr>
              <a:t>Kết quả định tính</a:t>
            </a:r>
            <a:endParaRPr lang="en-US" dirty="0">
              <a:latin typeface="+mj-lt"/>
            </a:endParaRPr>
          </a:p>
        </p:txBody>
      </p:sp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9951C309-48B7-0162-06E0-DBA0A3858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78" y="894200"/>
            <a:ext cx="5941695" cy="319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6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717548" y="2168850"/>
            <a:ext cx="4866352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/>
              <a:t>Hạn chế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04827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10</a:t>
            </a:r>
            <a:endParaRPr dirty="0"/>
          </a:p>
        </p:txBody>
      </p:sp>
      <p:pic>
        <p:nvPicPr>
          <p:cNvPr id="3" name="Google Shape;582;p70">
            <a:extLst>
              <a:ext uri="{FF2B5EF4-FFF2-40B4-BE49-F238E27FC236}">
                <a16:creationId xmlns:a16="http://schemas.microsoft.com/office/drawing/2014/main" id="{033F5C86-AAFF-BA99-58F2-6A586BB4A9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6783" r="6921"/>
          <a:stretch/>
        </p:blipFill>
        <p:spPr>
          <a:xfrm>
            <a:off x="5774975" y="1294350"/>
            <a:ext cx="2537400" cy="2554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69675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/>
              <a:t>Giới thiệu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582" name="Google Shape;582;p70"/>
          <p:cNvPicPr preferRelativeResize="0"/>
          <p:nvPr/>
        </p:nvPicPr>
        <p:blipFill rotWithShape="1">
          <a:blip r:embed="rId3">
            <a:alphaModFix/>
          </a:blip>
          <a:srcRect l="26783" r="6921"/>
          <a:stretch/>
        </p:blipFill>
        <p:spPr>
          <a:xfrm>
            <a:off x="5774975" y="1294350"/>
            <a:ext cx="2537400" cy="2554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57AC7C8-5108-40E0-FF18-BB70D6AFB367}"/>
              </a:ext>
            </a:extLst>
          </p:cNvPr>
          <p:cNvSpPr txBox="1"/>
          <p:nvPr/>
        </p:nvSpPr>
        <p:spPr>
          <a:xfrm>
            <a:off x="0" y="529661"/>
            <a:ext cx="1718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latin typeface="+mj-lt"/>
              </a:rPr>
              <a:t>Kết quả định tính</a:t>
            </a:r>
            <a:endParaRPr lang="en-US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3C05B-3289-F395-E5EF-329FAB9D34EF}"/>
              </a:ext>
            </a:extLst>
          </p:cNvPr>
          <p:cNvSpPr txBox="1"/>
          <p:nvPr/>
        </p:nvSpPr>
        <p:spPr>
          <a:xfrm>
            <a:off x="1124374" y="2417861"/>
            <a:ext cx="1012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Overfitting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9C4CAA-AFC4-1704-F8CB-366904F05029}"/>
              </a:ext>
            </a:extLst>
          </p:cNvPr>
          <p:cNvSpPr txBox="1"/>
          <p:nvPr/>
        </p:nvSpPr>
        <p:spPr>
          <a:xfrm>
            <a:off x="4382348" y="1594386"/>
            <a:ext cx="4761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 chính xác trên tập validation và IoU vẫn còn thấp so với tập huấn luyện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2722A9-B1B7-FF36-F80C-EB7404567DE4}"/>
              </a:ext>
            </a:extLst>
          </p:cNvPr>
          <p:cNvSpPr txBox="1"/>
          <p:nvPr/>
        </p:nvSpPr>
        <p:spPr>
          <a:xfrm>
            <a:off x="50800" y="4459950"/>
            <a:ext cx="47616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 tối ưu hóa về mặt computational cost</a:t>
            </a:r>
            <a:endParaRPr lang="en-US"/>
          </a:p>
        </p:txBody>
      </p:sp>
      <p:pic>
        <p:nvPicPr>
          <p:cNvPr id="2050" name="Picture 2" descr="Solved – How to do when the neural network doesn’t generalize well ...">
            <a:extLst>
              <a:ext uri="{FF2B5EF4-FFF2-40B4-BE49-F238E27FC236}">
                <a16:creationId xmlns:a16="http://schemas.microsoft.com/office/drawing/2014/main" id="{D90B3DFD-5BB8-F527-BA2C-3E8DFEC5B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9792"/>
            <a:ext cx="4110318" cy="150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B6A03E-0B7D-8A1B-9FA7-E564AD957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531" y="860411"/>
            <a:ext cx="4782217" cy="5811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5AD5224-3CC1-4AFE-3262-9FBCCDAEA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79" y="3179782"/>
            <a:ext cx="2953162" cy="58914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897005-37CE-4728-1FB3-B3B0F0A21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79" y="3823592"/>
            <a:ext cx="2953162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97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717548" y="2168850"/>
            <a:ext cx="4866352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/>
              <a:t>Kết luận và hướng phát triển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04827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11</a:t>
            </a:r>
            <a:endParaRPr dirty="0"/>
          </a:p>
        </p:txBody>
      </p:sp>
      <p:pic>
        <p:nvPicPr>
          <p:cNvPr id="3" name="Google Shape;582;p70">
            <a:extLst>
              <a:ext uri="{FF2B5EF4-FFF2-40B4-BE49-F238E27FC236}">
                <a16:creationId xmlns:a16="http://schemas.microsoft.com/office/drawing/2014/main" id="{033F5C86-AAFF-BA99-58F2-6A586BB4A9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6783" r="6921"/>
          <a:stretch/>
        </p:blipFill>
        <p:spPr>
          <a:xfrm>
            <a:off x="5774975" y="1294350"/>
            <a:ext cx="2537400" cy="2554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74196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2F3518-43C6-7D3E-A1BF-F53DFC6DC256}"/>
              </a:ext>
            </a:extLst>
          </p:cNvPr>
          <p:cNvSpPr txBox="1"/>
          <p:nvPr/>
        </p:nvSpPr>
        <p:spPr>
          <a:xfrm>
            <a:off x="87314" y="878076"/>
            <a:ext cx="4349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Độ chính xác vừa phải nhưng đáng tin cậy.</a:t>
            </a:r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AC7C8-5108-40E0-FF18-BB70D6AFB367}"/>
              </a:ext>
            </a:extLst>
          </p:cNvPr>
          <p:cNvSpPr txBox="1"/>
          <p:nvPr/>
        </p:nvSpPr>
        <p:spPr>
          <a:xfrm>
            <a:off x="87314" y="543208"/>
            <a:ext cx="1718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latin typeface="+mj-lt"/>
              </a:rPr>
              <a:t>Kết luận</a:t>
            </a:r>
            <a:endParaRPr lang="en-US" dirty="0">
              <a:latin typeface="+mj-lt"/>
            </a:endParaRPr>
          </a:p>
        </p:txBody>
      </p:sp>
      <p:pic>
        <p:nvPicPr>
          <p:cNvPr id="4" name="Picture 3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0FDBAC8A-06BF-E9E6-1FF0-7AE766F70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4" y="2119831"/>
            <a:ext cx="4483947" cy="2337021"/>
          </a:xfrm>
          <a:prstGeom prst="rect">
            <a:avLst/>
          </a:prstGeom>
        </p:spPr>
      </p:pic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480EACA-AA59-F467-7CEB-CAF2A4375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391" y="2119832"/>
            <a:ext cx="4352609" cy="2337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0FF48E-5A84-E25E-874F-E79B29BF832E}"/>
              </a:ext>
            </a:extLst>
          </p:cNvPr>
          <p:cNvSpPr txBox="1"/>
          <p:nvPr/>
        </p:nvSpPr>
        <p:spPr>
          <a:xfrm>
            <a:off x="87314" y="4483944"/>
            <a:ext cx="1718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latin typeface="+mj-lt"/>
              </a:rPr>
              <a:t>Tập Validation</a:t>
            </a:r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30153-055A-4552-01DC-CFC17D174876}"/>
              </a:ext>
            </a:extLst>
          </p:cNvPr>
          <p:cNvSpPr txBox="1"/>
          <p:nvPr/>
        </p:nvSpPr>
        <p:spPr>
          <a:xfrm>
            <a:off x="4791391" y="4483944"/>
            <a:ext cx="1718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latin typeface="+mj-lt"/>
              </a:rPr>
              <a:t>Tập Test</a:t>
            </a:r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576674-CA3C-B18D-480B-954A93B743F7}"/>
              </a:ext>
            </a:extLst>
          </p:cNvPr>
          <p:cNvSpPr txBox="1"/>
          <p:nvPr/>
        </p:nvSpPr>
        <p:spPr>
          <a:xfrm>
            <a:off x="87313" y="1268657"/>
            <a:ext cx="4349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Tốc độ suy luận ở mức độ hợp lý.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6501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717548" y="2168850"/>
            <a:ext cx="4866352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/>
              <a:t>Định hướng phát triển đề tài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04827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12</a:t>
            </a:r>
            <a:endParaRPr dirty="0"/>
          </a:p>
        </p:txBody>
      </p:sp>
      <p:pic>
        <p:nvPicPr>
          <p:cNvPr id="3" name="Google Shape;582;p70">
            <a:extLst>
              <a:ext uri="{FF2B5EF4-FFF2-40B4-BE49-F238E27FC236}">
                <a16:creationId xmlns:a16="http://schemas.microsoft.com/office/drawing/2014/main" id="{033F5C86-AAFF-BA99-58F2-6A586BB4A9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6783" r="6921"/>
          <a:stretch/>
        </p:blipFill>
        <p:spPr>
          <a:xfrm>
            <a:off x="5774975" y="1294350"/>
            <a:ext cx="2537400" cy="2554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67849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2B5030E-F90C-9BEE-96B7-6D407DA3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94" y="400421"/>
            <a:ext cx="17811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8320C6-C12D-B2A5-3C8E-204A14E662B1}"/>
              </a:ext>
            </a:extLst>
          </p:cNvPr>
          <p:cNvSpPr txBox="1"/>
          <p:nvPr/>
        </p:nvSpPr>
        <p:spPr>
          <a:xfrm>
            <a:off x="237067" y="2197952"/>
            <a:ext cx="4724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 hợp hệ thống và phát triển giao diện người dùng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13C02F-FB00-4EB6-693A-97E1B8C780C2}"/>
              </a:ext>
            </a:extLst>
          </p:cNvPr>
          <p:cNvSpPr txBox="1"/>
          <p:nvPr/>
        </p:nvSpPr>
        <p:spPr>
          <a:xfrm>
            <a:off x="4572000" y="2197952"/>
            <a:ext cx="4724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Tối ưu hóa mô hình cho các thiết bị phần cứng nhúng cụ thể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D1FC5-28B1-0146-85D6-A5595BE2A04A}"/>
              </a:ext>
            </a:extLst>
          </p:cNvPr>
          <p:cNvSpPr txBox="1"/>
          <p:nvPr/>
        </p:nvSpPr>
        <p:spPr>
          <a:xfrm>
            <a:off x="521756" y="4457382"/>
            <a:ext cx="4724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Nâng cao chất lượng và độ chính xác của mô hình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4B6787-E7D7-234E-D52D-1553656A28EE}"/>
              </a:ext>
            </a:extLst>
          </p:cNvPr>
          <p:cNvSpPr txBox="1"/>
          <p:nvPr/>
        </p:nvSpPr>
        <p:spPr>
          <a:xfrm>
            <a:off x="4507759" y="4457382"/>
            <a:ext cx="4724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Tăng cường khả năng tự động hóa và thông minh của hệ thống</a:t>
            </a:r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D60E825-EDF7-3A1C-03EF-D70AED01A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788" y="260855"/>
            <a:ext cx="1452823" cy="193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A6C7E84-DC59-360F-604A-A4CAD3628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533" y="2505729"/>
            <a:ext cx="3197013" cy="179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FAFF718-7AD3-C4DA-601B-1CDCDA39A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95" y="2706432"/>
            <a:ext cx="2540952" cy="171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33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C265-8839-4906-9F1D-6641E003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30" y="400338"/>
            <a:ext cx="2540337" cy="348873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vi-V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3C93CA-AF91-FFCF-3FB0-0B0CD9044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026360"/>
              </p:ext>
            </p:extLst>
          </p:nvPr>
        </p:nvGraphicFramePr>
        <p:xfrm>
          <a:off x="1471961" y="1706911"/>
          <a:ext cx="6096000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2020534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3390862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vi-VN" dirty="0"/>
                        <a:t>Nhóm 6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86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+mj-lt"/>
                        </a:rPr>
                        <a:t>Lê Đình Tấn An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+mj-lt"/>
                        </a:rPr>
                        <a:t>21143104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38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+mj-lt"/>
                        </a:rPr>
                        <a:t>Phạm Trung Hiếu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+mj-lt"/>
                        </a:rPr>
                        <a:t>21146159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82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+mj-lt"/>
                        </a:rPr>
                        <a:t>Đoàn Phương Tú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+mj-lt"/>
                        </a:rPr>
                        <a:t>21146531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107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12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C265-8839-4906-9F1D-6641E003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30" y="400338"/>
            <a:ext cx="2792580" cy="348873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vi-V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Bảng phân công công việc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879610-531F-F8B7-E9CC-3060561AACB4}"/>
              </a:ext>
            </a:extLst>
          </p:cNvPr>
          <p:cNvSpPr/>
          <p:nvPr/>
        </p:nvSpPr>
        <p:spPr>
          <a:xfrm>
            <a:off x="3233472" y="845855"/>
            <a:ext cx="930031" cy="4597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BA5A61-9522-4BAD-A5B2-1028531657E1}"/>
              </a:ext>
            </a:extLst>
          </p:cNvPr>
          <p:cNvSpPr/>
          <p:nvPr/>
        </p:nvSpPr>
        <p:spPr>
          <a:xfrm>
            <a:off x="1156333" y="845854"/>
            <a:ext cx="930031" cy="45970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AB9F40-876E-0345-8224-6AB4C9C9BC45}"/>
              </a:ext>
            </a:extLst>
          </p:cNvPr>
          <p:cNvSpPr/>
          <p:nvPr/>
        </p:nvSpPr>
        <p:spPr>
          <a:xfrm>
            <a:off x="5316036" y="845854"/>
            <a:ext cx="930031" cy="459704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EEDD14-44E4-6864-04E3-CEB08AA31325}"/>
              </a:ext>
            </a:extLst>
          </p:cNvPr>
          <p:cNvSpPr/>
          <p:nvPr/>
        </p:nvSpPr>
        <p:spPr>
          <a:xfrm>
            <a:off x="7244576" y="858450"/>
            <a:ext cx="930031" cy="45970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68F67-1FC5-B0AD-82B2-0ED4376FD772}"/>
              </a:ext>
            </a:extLst>
          </p:cNvPr>
          <p:cNvSpPr txBox="1"/>
          <p:nvPr/>
        </p:nvSpPr>
        <p:spPr>
          <a:xfrm>
            <a:off x="263692" y="934413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+mj-lt"/>
              </a:rPr>
              <a:t>Cả nhóm</a:t>
            </a:r>
            <a:endParaRPr lang="en-US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105EB9-B6C9-C26C-23E5-CBA062622E6F}"/>
              </a:ext>
            </a:extLst>
          </p:cNvPr>
          <p:cNvSpPr txBox="1"/>
          <p:nvPr/>
        </p:nvSpPr>
        <p:spPr>
          <a:xfrm>
            <a:off x="2650931" y="9395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+mj-lt"/>
              </a:rPr>
              <a:t>Tú</a:t>
            </a:r>
            <a:endParaRPr lang="en-US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4A5308-7A83-1BA4-5D42-2EEFCCA86E10}"/>
              </a:ext>
            </a:extLst>
          </p:cNvPr>
          <p:cNvSpPr txBox="1"/>
          <p:nvPr/>
        </p:nvSpPr>
        <p:spPr>
          <a:xfrm>
            <a:off x="4713438" y="934413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>
                <a:latin typeface="+mj-lt"/>
              </a:rPr>
              <a:t>Hiếu</a:t>
            </a:r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2C8E5D-831C-CF38-4B48-304F314DDC7A}"/>
              </a:ext>
            </a:extLst>
          </p:cNvPr>
          <p:cNvSpPr txBox="1"/>
          <p:nvPr/>
        </p:nvSpPr>
        <p:spPr>
          <a:xfrm>
            <a:off x="6745807" y="921818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+mj-lt"/>
              </a:rPr>
              <a:t>An</a:t>
            </a:r>
            <a:endParaRPr lang="en-US" dirty="0">
              <a:latin typeface="+mj-lt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8201C15-5306-779C-2B00-DBE465BB2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830399"/>
              </p:ext>
            </p:extLst>
          </p:nvPr>
        </p:nvGraphicFramePr>
        <p:xfrm>
          <a:off x="698810" y="1503356"/>
          <a:ext cx="7475796" cy="2880685"/>
        </p:xfrm>
        <a:graphic>
          <a:graphicData uri="http://schemas.openxmlformats.org/drawingml/2006/table">
            <a:tbl>
              <a:tblPr firstRow="1" bandRow="1">
                <a:tableStyleId>{BEFE17CB-8776-4C82-8F59-AAF1472DB98E}</a:tableStyleId>
              </a:tblPr>
              <a:tblGrid>
                <a:gridCol w="2668858">
                  <a:extLst>
                    <a:ext uri="{9D8B030D-6E8A-4147-A177-3AD203B41FA5}">
                      <a16:colId xmlns:a16="http://schemas.microsoft.com/office/drawing/2014/main" val="2886253536"/>
                    </a:ext>
                  </a:extLst>
                </a:gridCol>
                <a:gridCol w="1286108">
                  <a:extLst>
                    <a:ext uri="{9D8B030D-6E8A-4147-A177-3AD203B41FA5}">
                      <a16:colId xmlns:a16="http://schemas.microsoft.com/office/drawing/2014/main" val="161474101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57149371"/>
                    </a:ext>
                  </a:extLst>
                </a:gridCol>
                <a:gridCol w="1141245">
                  <a:extLst>
                    <a:ext uri="{9D8B030D-6E8A-4147-A177-3AD203B41FA5}">
                      <a16:colId xmlns:a16="http://schemas.microsoft.com/office/drawing/2014/main" val="4175959618"/>
                    </a:ext>
                  </a:extLst>
                </a:gridCol>
                <a:gridCol w="1160385">
                  <a:extLst>
                    <a:ext uri="{9D8B030D-6E8A-4147-A177-3AD203B41FA5}">
                      <a16:colId xmlns:a16="http://schemas.microsoft.com/office/drawing/2014/main" val="1309417518"/>
                    </a:ext>
                  </a:extLst>
                </a:gridCol>
              </a:tblGrid>
              <a:tr h="413433"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+mj-lt"/>
                        </a:rPr>
                        <a:t>Nhiệm vụ 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+mj-lt"/>
                        </a:rPr>
                        <a:t>Tuần 9-10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+mj-lt"/>
                        </a:rPr>
                        <a:t>Tuần 11-12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+mj-lt"/>
                        </a:rPr>
                        <a:t>Tuần 13-14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+mj-lt"/>
                        </a:rPr>
                        <a:t>Tuần 15-16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87344"/>
                  </a:ext>
                </a:extLst>
              </a:tr>
              <a:tr h="616813"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+mj-lt"/>
                        </a:rPr>
                        <a:t>Khảo sát, lên ý tưởng cho đề tài, tìm kiếm dữ liệu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894469"/>
                  </a:ext>
                </a:extLst>
              </a:tr>
              <a:tr h="616813"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+mj-lt"/>
                        </a:rPr>
                        <a:t>Lựa chọn phương pháp, xây dựng mô hình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780026"/>
                  </a:ext>
                </a:extLst>
              </a:tr>
              <a:tr h="616813"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+mj-lt"/>
                        </a:rPr>
                        <a:t>Đánh giá mô hình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92294"/>
                  </a:ext>
                </a:extLst>
              </a:tr>
              <a:tr h="616813"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+mj-lt"/>
                        </a:rPr>
                        <a:t>Viết báo cáo dự án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61442"/>
                  </a:ext>
                </a:extLst>
              </a:tr>
            </a:tbl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27D0FC5-8583-587E-AF0F-86459C57536A}"/>
              </a:ext>
            </a:extLst>
          </p:cNvPr>
          <p:cNvSpPr/>
          <p:nvPr/>
        </p:nvSpPr>
        <p:spPr>
          <a:xfrm>
            <a:off x="3397728" y="1949825"/>
            <a:ext cx="1226311" cy="54061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8C33555-D535-A48B-382E-43E061BEB75E}"/>
              </a:ext>
            </a:extLst>
          </p:cNvPr>
          <p:cNvSpPr/>
          <p:nvPr/>
        </p:nvSpPr>
        <p:spPr>
          <a:xfrm>
            <a:off x="4624039" y="2527471"/>
            <a:ext cx="1524000" cy="2880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12B5AF8-84C1-60D3-08BA-0EE71E8D6966}"/>
              </a:ext>
            </a:extLst>
          </p:cNvPr>
          <p:cNvSpPr/>
          <p:nvPr/>
        </p:nvSpPr>
        <p:spPr>
          <a:xfrm>
            <a:off x="4628758" y="2861226"/>
            <a:ext cx="1519281" cy="228082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C7168A0-BDA0-72BC-504B-A49BAD7135E5}"/>
              </a:ext>
            </a:extLst>
          </p:cNvPr>
          <p:cNvSpPr/>
          <p:nvPr/>
        </p:nvSpPr>
        <p:spPr>
          <a:xfrm>
            <a:off x="5486426" y="3173064"/>
            <a:ext cx="1519281" cy="228082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4F777EF-50F5-6414-ED42-21746A3228AE}"/>
              </a:ext>
            </a:extLst>
          </p:cNvPr>
          <p:cNvSpPr/>
          <p:nvPr/>
        </p:nvSpPr>
        <p:spPr>
          <a:xfrm>
            <a:off x="5486426" y="3438873"/>
            <a:ext cx="1519281" cy="29494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098C7B5-5442-F08B-C498-0D8277B0AF4B}"/>
              </a:ext>
            </a:extLst>
          </p:cNvPr>
          <p:cNvSpPr/>
          <p:nvPr/>
        </p:nvSpPr>
        <p:spPr>
          <a:xfrm>
            <a:off x="7068309" y="3770047"/>
            <a:ext cx="1024521" cy="55869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09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/>
              <a:t>Mục tiêu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02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4490F-A2AB-82AD-0413-2BCABBC056C8}"/>
              </a:ext>
            </a:extLst>
          </p:cNvPr>
          <p:cNvSpPr txBox="1"/>
          <p:nvPr/>
        </p:nvSpPr>
        <p:spPr>
          <a:xfrm>
            <a:off x="3535375" y="331760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dirty="0">
                <a:latin typeface="+mj-lt"/>
              </a:rPr>
              <a:t>Chọn đề tài</a:t>
            </a:r>
            <a:endParaRPr lang="en-US" sz="1800" dirty="0">
              <a:latin typeface="+mj-lt"/>
            </a:endParaRPr>
          </a:p>
        </p:txBody>
      </p:sp>
      <p:pic>
        <p:nvPicPr>
          <p:cNvPr id="3076" name="Picture 4" descr="Mục tiêu doanh nghiệp là gì? Cách xây dựng mục tiêu chính xác">
            <a:extLst>
              <a:ext uri="{FF2B5EF4-FFF2-40B4-BE49-F238E27FC236}">
                <a16:creationId xmlns:a16="http://schemas.microsoft.com/office/drawing/2014/main" id="{2C4EF742-25F3-BFC6-F3B7-8BEED4459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541" y="1174430"/>
            <a:ext cx="2537400" cy="257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5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06ABC5-4137-AFB8-BD57-E4EE81A4B392}"/>
              </a:ext>
            </a:extLst>
          </p:cNvPr>
          <p:cNvSpPr txBox="1"/>
          <p:nvPr/>
        </p:nvSpPr>
        <p:spPr>
          <a:xfrm>
            <a:off x="-107202" y="379986"/>
            <a:ext cx="7097279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indent="190500">
              <a:lnSpc>
                <a:spcPct val="115000"/>
              </a:lnSpc>
              <a:spcAft>
                <a:spcPts val="1000"/>
              </a:spcAft>
            </a:pPr>
            <a:r>
              <a:rPr lang="vi-VN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 tiêu đề tài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5A3733-1BC7-983E-9859-783DCEF0A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8" y="827243"/>
            <a:ext cx="6297032" cy="22344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6BFDA1-1D1B-C400-00F3-5BAC771A3E04}"/>
              </a:ext>
            </a:extLst>
          </p:cNvPr>
          <p:cNvSpPr txBox="1"/>
          <p:nvPr/>
        </p:nvSpPr>
        <p:spPr>
          <a:xfrm>
            <a:off x="372618" y="3191293"/>
            <a:ext cx="4763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mô hình phân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đoạn vùng u não từ ảnh chụp MRI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965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/>
              <a:t>Lý do</a:t>
            </a:r>
            <a:endParaRPr dirty="0"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03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4490F-A2AB-82AD-0413-2BCABBC056C8}"/>
              </a:ext>
            </a:extLst>
          </p:cNvPr>
          <p:cNvSpPr txBox="1"/>
          <p:nvPr/>
        </p:nvSpPr>
        <p:spPr>
          <a:xfrm>
            <a:off x="3942845" y="331760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dirty="0">
                <a:latin typeface="+mj-lt"/>
              </a:rPr>
              <a:t>Chọn đề tài</a:t>
            </a:r>
            <a:endParaRPr lang="en-US" sz="1800" dirty="0">
              <a:latin typeface="+mj-lt"/>
            </a:endParaRPr>
          </a:p>
        </p:txBody>
      </p:sp>
      <p:pic>
        <p:nvPicPr>
          <p:cNvPr id="4098" name="Picture 2" descr="Những lý do người Việt không thích học Tiếng Anh">
            <a:extLst>
              <a:ext uri="{FF2B5EF4-FFF2-40B4-BE49-F238E27FC236}">
                <a16:creationId xmlns:a16="http://schemas.microsoft.com/office/drawing/2014/main" id="{F16E77BE-F292-A739-F793-5587317EC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81" y="1126969"/>
            <a:ext cx="2537400" cy="257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48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D41987-7102-E323-2C9B-C6D45022D781}"/>
              </a:ext>
            </a:extLst>
          </p:cNvPr>
          <p:cNvSpPr txBox="1"/>
          <p:nvPr/>
        </p:nvSpPr>
        <p:spPr>
          <a:xfrm>
            <a:off x="-174822" y="410519"/>
            <a:ext cx="2796050" cy="1664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2450" indent="-28575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vi-V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Nhu cầu: truyền đạt các thông tin xoay quanh vấn đề về những khối u, trong lĩnh vực y tế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145E1-5B11-1D03-A3F3-3E337F4D1D81}"/>
              </a:ext>
            </a:extLst>
          </p:cNvPr>
          <p:cNvSpPr txBox="1"/>
          <p:nvPr/>
        </p:nvSpPr>
        <p:spPr>
          <a:xfrm>
            <a:off x="1223203" y="4122892"/>
            <a:ext cx="2181014" cy="324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>
              <a:lnSpc>
                <a:spcPct val="115000"/>
              </a:lnSpc>
              <a:spcAft>
                <a:spcPts val="1000"/>
              </a:spcAft>
            </a:pPr>
            <a:r>
              <a:rPr lang="vi-VN" sz="1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 đạt ý kiến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DB1854-B0BD-334B-C0AE-5DD3104E506E}"/>
              </a:ext>
            </a:extLst>
          </p:cNvPr>
          <p:cNvSpPr txBox="1"/>
          <p:nvPr/>
        </p:nvSpPr>
        <p:spPr>
          <a:xfrm>
            <a:off x="5494440" y="3099145"/>
            <a:ext cx="4781972" cy="320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lvl="1">
              <a:lnSpc>
                <a:spcPct val="115000"/>
              </a:lnSpc>
              <a:spcAft>
                <a:spcPts val="1000"/>
              </a:spcAft>
            </a:pPr>
            <a:r>
              <a:rPr lang="vi-VN" sz="1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 trợ giảng dạy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D7075C76-CC99-72EE-7D7F-76D04731A1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594392"/>
            <a:ext cx="129758" cy="12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C8D79E9-DF98-AA5C-F54A-5F046D815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01" y="726340"/>
            <a:ext cx="3284495" cy="218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0F3C067-CCF9-5AB3-BD68-0312BC7E7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574" y="2241895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9076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50697F3-5F88-4187-BACD-9E40AC9DFFD4}">
  <we:reference id="4b785c87-866c-4bad-85d8-5d1ae467ac9a" version="3.12.2.0" store="EXCatalog" storeType="EXCatalog"/>
  <we:alternateReferences>
    <we:reference id="WA104381909" version="3.12.2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738</Words>
  <Application>Microsoft Office PowerPoint</Application>
  <PresentationFormat>On-screen Show (16:9)</PresentationFormat>
  <Paragraphs>137</Paragraphs>
  <Slides>34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Lato</vt:lpstr>
      <vt:lpstr>Vidaloka</vt:lpstr>
      <vt:lpstr>Times New Roman</vt:lpstr>
      <vt:lpstr>Montserrat</vt:lpstr>
      <vt:lpstr>Arial</vt:lpstr>
      <vt:lpstr>Calibri</vt:lpstr>
      <vt:lpstr>Minimalist Business Slides XL by Slidesgo</vt:lpstr>
      <vt:lpstr>BÁO CÁO CUỐI KỲ</vt:lpstr>
      <vt:lpstr>Giới thiệu</vt:lpstr>
      <vt:lpstr>Giới thiệu</vt:lpstr>
      <vt:lpstr>1.1 Nhóm</vt:lpstr>
      <vt:lpstr>1.2 Bảng phân công công việc</vt:lpstr>
      <vt:lpstr>Mục tiêu</vt:lpstr>
      <vt:lpstr>PowerPoint Presentation</vt:lpstr>
      <vt:lpstr>Lý do</vt:lpstr>
      <vt:lpstr>PowerPoint Presentation</vt:lpstr>
      <vt:lpstr>Các thách thức đề tài</vt:lpstr>
      <vt:lpstr>PowerPoint Presentation</vt:lpstr>
      <vt:lpstr>Các phương pháp</vt:lpstr>
      <vt:lpstr>PowerPoint Presentation</vt:lpstr>
      <vt:lpstr>PowerPoint Presentation</vt:lpstr>
      <vt:lpstr>PowerPoint Presentation</vt:lpstr>
      <vt:lpstr>Yêu cầu thiết kế</vt:lpstr>
      <vt:lpstr>Lựa chọn</vt:lpstr>
      <vt:lpstr>PowerPoint Presentation</vt:lpstr>
      <vt:lpstr>PowerPoint Presentation</vt:lpstr>
      <vt:lpstr>PowerPoint Presentation</vt:lpstr>
      <vt:lpstr>Tập dữ liệu</vt:lpstr>
      <vt:lpstr>PowerPoint Presentation</vt:lpstr>
      <vt:lpstr>Các phương pháp</vt:lpstr>
      <vt:lpstr>PowerPoint Presentation</vt:lpstr>
      <vt:lpstr>Kết quả</vt:lpstr>
      <vt:lpstr>PowerPoint Presentation</vt:lpstr>
      <vt:lpstr>PowerPoint Presentation</vt:lpstr>
      <vt:lpstr>PowerPoint Presentation</vt:lpstr>
      <vt:lpstr>Hạn chế</vt:lpstr>
      <vt:lpstr>PowerPoint Presentation</vt:lpstr>
      <vt:lpstr>Kết luận và hướng phát triển</vt:lpstr>
      <vt:lpstr>PowerPoint Presentation</vt:lpstr>
      <vt:lpstr>Định hướng phát triển đề tài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of Robotics and Artificial Intelligence</dc:title>
  <dc:creator>ACER</dc:creator>
  <cp:lastModifiedBy>hiếu phạm</cp:lastModifiedBy>
  <cp:revision>51</cp:revision>
  <dcterms:modified xsi:type="dcterms:W3CDTF">2024-06-07T01:38:43Z</dcterms:modified>
</cp:coreProperties>
</file>