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7B63D-BE68-44E9-ACF9-E70D8AD8A854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933D-CE89-4262-9AA9-5A21742D5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6933D-CE89-4262-9AA9-5A21742D5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fme.hcmute.edu.vn/Resources/Images/SubDomain/fme/fm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38200" cy="99447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1143000" y="152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11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Trường Đại Học </a:t>
            </a:r>
          </a:p>
          <a:p>
            <a:pPr>
              <a:defRPr/>
            </a:pPr>
            <a:r>
              <a:rPr lang="vi-VN" sz="1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Sư Phạm Kỹ Thuật TP. Hồ Chí Minh </a:t>
            </a:r>
          </a:p>
          <a:p>
            <a:pPr>
              <a:defRPr/>
            </a:pPr>
            <a:r>
              <a:rPr lang="vi-VN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Khoa Cơ khí Chế tạo </a:t>
            </a:r>
            <a:r>
              <a:rPr lang="vi-VN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máy</a:t>
            </a:r>
            <a:r>
              <a:rPr lang="en-US" sz="1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                                                                                                        PGS.TS.</a:t>
            </a:r>
            <a:r>
              <a:rPr lang="en-US" sz="1200" b="1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200" b="1" baseline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Nguyễn</a:t>
            </a:r>
            <a:r>
              <a:rPr lang="en-US" sz="1200" b="1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200" b="1" baseline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Ngọc</a:t>
            </a:r>
            <a:r>
              <a:rPr lang="en-US" sz="1200" b="1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1200" b="1" baseline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Phương</a:t>
            </a:r>
            <a:endParaRPr lang="vi-VN" sz="1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90600" y="762000"/>
            <a:ext cx="784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65A4-5186-461A-A17E-0B4111CB55F5}" type="datetimeFigureOut">
              <a:rPr lang="en-US" smtClean="0"/>
              <a:pPr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CCA64-841C-499B-8065-DDDF3441B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621" y="1210629"/>
            <a:ext cx="8404679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s-ES_tradnl" sz="1600" b="1" u="sng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s-ES_tradnl" sz="1600" b="1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600" b="1" u="sng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s-ES_tradnl" sz="1600" b="1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600" b="1" u="sng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s-ES_tradnl" sz="1600" b="1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600" b="1" u="sng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s-ES_tradnl" sz="1600" b="1" u="sng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 1.1 </a:t>
            </a:r>
            <a:r>
              <a:rPr lang="en-US" sz="1400" dirty="0" smtClean="0"/>
              <a:t>  </a:t>
            </a:r>
            <a:r>
              <a:rPr lang="en-US" sz="1400" dirty="0" err="1" smtClean="0"/>
              <a:t>Nén</a:t>
            </a:r>
            <a:r>
              <a:rPr lang="en-US" sz="1400" dirty="0" smtClean="0"/>
              <a:t> V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= 6[m</a:t>
            </a:r>
            <a:r>
              <a:rPr lang="en-US" sz="1400" baseline="30000" dirty="0" smtClean="0"/>
              <a:t>3</a:t>
            </a:r>
            <a:r>
              <a:rPr lang="en-US" sz="1400" dirty="0"/>
              <a:t> </a:t>
            </a:r>
            <a:r>
              <a:rPr lang="en-US" sz="1400" dirty="0" smtClean="0"/>
              <a:t>] </a:t>
            </a:r>
            <a:r>
              <a:rPr lang="en-US" sz="1400" dirty="0" err="1" smtClean="0"/>
              <a:t>áp</a:t>
            </a:r>
            <a:r>
              <a:rPr lang="en-US" sz="1400" dirty="0" smtClean="0"/>
              <a:t> </a:t>
            </a:r>
            <a:r>
              <a:rPr lang="en-US" sz="1400" dirty="0" err="1" smtClean="0"/>
              <a:t>suất</a:t>
            </a:r>
            <a:r>
              <a:rPr lang="en-US" sz="1400" dirty="0" smtClean="0"/>
              <a:t> </a:t>
            </a:r>
            <a:r>
              <a:rPr lang="en-US" sz="1400" dirty="0" err="1" smtClean="0"/>
              <a:t>khí</a:t>
            </a:r>
            <a:r>
              <a:rPr lang="en-US" sz="1400" dirty="0" smtClean="0"/>
              <a:t> </a:t>
            </a:r>
            <a:r>
              <a:rPr lang="en-US" sz="1400" dirty="0" err="1"/>
              <a:t>quyển</a:t>
            </a:r>
            <a:r>
              <a:rPr lang="en-US" sz="1400" dirty="0"/>
              <a:t> vào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bằng</a:t>
            </a:r>
            <a:r>
              <a:rPr lang="en-US" sz="1400" dirty="0"/>
              <a:t> </a:t>
            </a:r>
            <a:r>
              <a:rPr lang="en-US" sz="1400" dirty="0" smtClean="0"/>
              <a:t>V</a:t>
            </a:r>
            <a:r>
              <a:rPr lang="en-US" sz="1400" baseline="-25000" dirty="0" smtClean="0"/>
              <a:t>1 </a:t>
            </a:r>
            <a:r>
              <a:rPr lang="en-US" sz="1400" dirty="0" smtClean="0"/>
              <a:t>= 0.5 [m</a:t>
            </a:r>
            <a:r>
              <a:rPr lang="en-US" sz="1400" baseline="30000" dirty="0" smtClean="0"/>
              <a:t>3</a:t>
            </a:r>
            <a:r>
              <a:rPr lang="en-US" sz="1400" dirty="0"/>
              <a:t> </a:t>
            </a:r>
            <a:r>
              <a:rPr lang="en-US" sz="1400" dirty="0" smtClean="0"/>
              <a:t>]</a:t>
            </a:r>
            <a:r>
              <a:rPr lang="en-US" sz="1400" dirty="0" err="1" smtClean="0"/>
              <a:t>bằng</a:t>
            </a:r>
            <a:r>
              <a:rPr lang="en-US" sz="1400" dirty="0" smtClean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nén</a:t>
            </a:r>
            <a:r>
              <a:rPr lang="en-US" sz="1400" dirty="0"/>
              <a:t> </a:t>
            </a:r>
            <a:r>
              <a:rPr lang="en-US" sz="1400" dirty="0" err="1"/>
              <a:t>khí</a:t>
            </a:r>
            <a:r>
              <a:rPr lang="en-US" sz="1400" dirty="0"/>
              <a:t> </a:t>
            </a:r>
            <a:r>
              <a:rPr lang="en-US" sz="1400" dirty="0" smtClean="0"/>
              <a:t>(</a:t>
            </a:r>
            <a:r>
              <a:rPr lang="en-US" sz="1400" dirty="0" err="1"/>
              <a:t>giả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nén</a:t>
            </a:r>
            <a:r>
              <a:rPr lang="en-US" sz="1400" dirty="0"/>
              <a:t>, </a:t>
            </a:r>
            <a:r>
              <a:rPr lang="en-US" sz="1400" dirty="0" err="1"/>
              <a:t>nhiệt</a:t>
            </a:r>
            <a:r>
              <a:rPr lang="en-US" sz="1400" dirty="0"/>
              <a:t>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khí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). </a:t>
            </a:r>
            <a:r>
              <a:rPr lang="en-US" sz="1400" dirty="0" err="1"/>
              <a:t>Hãy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áp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err="1"/>
              <a:t>khí</a:t>
            </a:r>
            <a:r>
              <a:rPr lang="en-US" sz="1400" dirty="0"/>
              <a:t> </a:t>
            </a:r>
            <a:r>
              <a:rPr lang="en-US" sz="1400" dirty="0" err="1"/>
              <a:t>nén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 smtClean="0"/>
              <a:t>bình</a:t>
            </a:r>
            <a:r>
              <a:rPr lang="en-US" sz="1400" dirty="0" smtClean="0"/>
              <a:t> (</a:t>
            </a:r>
            <a:r>
              <a:rPr lang="en-US" sz="1400" dirty="0" err="1" smtClean="0"/>
              <a:t>áp</a:t>
            </a:r>
            <a:r>
              <a:rPr lang="en-US" sz="1400" dirty="0" smtClean="0"/>
              <a:t> </a:t>
            </a:r>
            <a:r>
              <a:rPr lang="en-US" sz="1400" dirty="0" err="1" smtClean="0"/>
              <a:t>suất</a:t>
            </a:r>
            <a:r>
              <a:rPr lang="en-US" sz="1400" dirty="0" smtClean="0"/>
              <a:t> </a:t>
            </a:r>
            <a:r>
              <a:rPr lang="en-US" sz="1400" dirty="0" err="1" smtClean="0"/>
              <a:t>dư</a:t>
            </a:r>
            <a:r>
              <a:rPr lang="en-US" sz="1400" dirty="0" smtClean="0"/>
              <a:t>)? 1 </a:t>
            </a:r>
            <a:r>
              <a:rPr lang="en-US" sz="1400" dirty="0" err="1" smtClean="0"/>
              <a:t>atm</a:t>
            </a:r>
            <a:r>
              <a:rPr lang="en-US" sz="1400" dirty="0" smtClean="0"/>
              <a:t> = 10</a:t>
            </a:r>
            <a:r>
              <a:rPr lang="en-US" sz="1400" baseline="30000" dirty="0" smtClean="0"/>
              <a:t>5</a:t>
            </a:r>
            <a:r>
              <a:rPr lang="en-US" sz="1400" dirty="0" smtClean="0"/>
              <a:t>  [Pa]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 smtClean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1. 2</a:t>
            </a:r>
            <a:r>
              <a:rPr lang="en-US" sz="1400" b="1" dirty="0"/>
              <a:t>.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nén</a:t>
            </a:r>
            <a:r>
              <a:rPr lang="en-US" sz="1400" dirty="0"/>
              <a:t> </a:t>
            </a:r>
            <a:r>
              <a:rPr lang="en-US" sz="1400" dirty="0" err="1"/>
              <a:t>khí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lưu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 </a:t>
            </a:r>
            <a:r>
              <a:rPr lang="en-US" sz="1400" dirty="0" err="1"/>
              <a:t>hút</a:t>
            </a:r>
            <a:r>
              <a:rPr lang="en-US" sz="1400" dirty="0"/>
              <a:t> Q = 3m</a:t>
            </a:r>
            <a:r>
              <a:rPr lang="en-US" sz="1400" baseline="30000" dirty="0"/>
              <a:t>3</a:t>
            </a:r>
            <a:r>
              <a:rPr lang="en-US" sz="1400" dirty="0"/>
              <a:t>/min, </a:t>
            </a:r>
            <a:r>
              <a:rPr lang="en-US" sz="1400" dirty="0" err="1"/>
              <a:t>nén</a:t>
            </a:r>
            <a:r>
              <a:rPr lang="en-US" sz="1400" dirty="0"/>
              <a:t> vào </a:t>
            </a:r>
            <a:r>
              <a:rPr lang="en-US" sz="1400" dirty="0" err="1"/>
              <a:t>bình</a:t>
            </a:r>
            <a:r>
              <a:rPr lang="en-US" sz="1400" dirty="0"/>
              <a:t> </a:t>
            </a:r>
            <a:r>
              <a:rPr lang="en-US" sz="1400" dirty="0" err="1"/>
              <a:t>chứa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0,5m</a:t>
            </a:r>
            <a:r>
              <a:rPr lang="en-US" sz="1400" baseline="30000" dirty="0"/>
              <a:t>3</a:t>
            </a:r>
            <a:r>
              <a:rPr lang="en-US" sz="1400" dirty="0"/>
              <a:t>. </a:t>
            </a:r>
            <a:r>
              <a:rPr lang="en-US" sz="1400" dirty="0" err="1"/>
              <a:t>Hãy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gian</a:t>
            </a:r>
            <a:r>
              <a:rPr lang="en-US" sz="1400" dirty="0"/>
              <a:t> </a:t>
            </a:r>
            <a:r>
              <a:rPr lang="en-US" sz="1400" dirty="0" err="1"/>
              <a:t>cần</a:t>
            </a:r>
            <a:r>
              <a:rPr lang="en-US" sz="1400" dirty="0"/>
              <a:t> </a:t>
            </a:r>
            <a:r>
              <a:rPr lang="en-US" sz="1400" dirty="0" err="1"/>
              <a:t>thiết</a:t>
            </a:r>
            <a:r>
              <a:rPr lang="en-US" sz="1400" dirty="0"/>
              <a:t> 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bình</a:t>
            </a:r>
            <a:r>
              <a:rPr lang="en-US" sz="1400" dirty="0"/>
              <a:t> 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nạp</a:t>
            </a:r>
            <a:r>
              <a:rPr lang="en-US" sz="1400" dirty="0"/>
              <a:t>  </a:t>
            </a:r>
            <a:r>
              <a:rPr lang="en-US" sz="1400" dirty="0" err="1"/>
              <a:t>đầy</a:t>
            </a:r>
            <a:r>
              <a:rPr lang="en-US" sz="1400" dirty="0"/>
              <a:t> </a:t>
            </a:r>
            <a:r>
              <a:rPr lang="en-US" sz="1400" dirty="0" err="1"/>
              <a:t>khí</a:t>
            </a:r>
            <a:r>
              <a:rPr lang="en-US" sz="1400" dirty="0"/>
              <a:t> </a:t>
            </a:r>
            <a:r>
              <a:rPr lang="en-US" sz="1400" dirty="0" err="1"/>
              <a:t>nén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áp</a:t>
            </a:r>
            <a:r>
              <a:rPr lang="en-US" sz="1400" dirty="0"/>
              <a:t> </a:t>
            </a:r>
            <a:r>
              <a:rPr lang="en-US" sz="1400" dirty="0" err="1"/>
              <a:t>suất</a:t>
            </a:r>
            <a:r>
              <a:rPr lang="en-US" sz="1400" dirty="0"/>
              <a:t> </a:t>
            </a:r>
            <a:r>
              <a:rPr lang="en-US" sz="1400" dirty="0" smtClean="0"/>
              <a:t>P = 6 bar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nhiệt</a:t>
            </a:r>
            <a:r>
              <a:rPr lang="en-US" sz="1400" dirty="0"/>
              <a:t>  </a:t>
            </a:r>
            <a:r>
              <a:rPr lang="en-US" sz="1400" dirty="0" err="1"/>
              <a:t>độ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smtClean="0"/>
              <a:t>T = 293 K</a:t>
            </a:r>
            <a:r>
              <a:rPr lang="en-US" sz="1400" dirty="0"/>
              <a:t>. </a:t>
            </a:r>
            <a:r>
              <a:rPr lang="en-US" sz="1400" dirty="0" err="1"/>
              <a:t>Biết</a:t>
            </a:r>
            <a:r>
              <a:rPr lang="en-US" sz="1400" dirty="0"/>
              <a:t> </a:t>
            </a:r>
            <a:r>
              <a:rPr lang="en-US" sz="1400" dirty="0" err="1"/>
              <a:t>rằng</a:t>
            </a:r>
            <a:r>
              <a:rPr lang="en-US" sz="1400" dirty="0"/>
              <a:t>, </a:t>
            </a:r>
            <a:r>
              <a:rPr lang="en-US" sz="1400" dirty="0" err="1"/>
              <a:t>khí</a:t>
            </a:r>
            <a:r>
              <a:rPr lang="en-US" sz="1400" dirty="0"/>
              <a:t> </a:t>
            </a:r>
            <a:r>
              <a:rPr lang="en-US" sz="1400" dirty="0" err="1"/>
              <a:t>quyển</a:t>
            </a:r>
            <a:r>
              <a:rPr lang="en-US" sz="1400" dirty="0"/>
              <a:t>  ở </a:t>
            </a:r>
            <a:r>
              <a:rPr lang="en-US" sz="1400" dirty="0" err="1"/>
              <a:t>điều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</a:t>
            </a:r>
            <a:r>
              <a:rPr lang="en-US" sz="1400" dirty="0" err="1"/>
              <a:t>tiêu</a:t>
            </a:r>
            <a:r>
              <a:rPr lang="en-US" sz="1400" dirty="0"/>
              <a:t> </a:t>
            </a:r>
            <a:r>
              <a:rPr lang="en-US" sz="1400" dirty="0" err="1"/>
              <a:t>chuẩn</a:t>
            </a:r>
            <a:r>
              <a:rPr lang="en-US" sz="1400" dirty="0"/>
              <a:t> </a:t>
            </a:r>
            <a:r>
              <a:rPr lang="en-US" sz="1400" dirty="0" smtClean="0"/>
              <a:t>(</a:t>
            </a:r>
            <a:r>
              <a:rPr lang="en-US" sz="1400" dirty="0" err="1" smtClean="0"/>
              <a:t>Pn</a:t>
            </a:r>
            <a:r>
              <a:rPr lang="en-US" sz="1400" dirty="0" smtClean="0"/>
              <a:t> </a:t>
            </a:r>
            <a:r>
              <a:rPr lang="en-US" sz="1400" dirty="0"/>
              <a:t>= 1,013 bar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T = 273K).</a:t>
            </a:r>
          </a:p>
          <a:p>
            <a:pPr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s-ES_tradnl" sz="1400" b="1" dirty="0" smtClean="0">
                <a:cs typeface="Times New Roman" panose="02020603050405020304" pitchFamily="18" charset="0"/>
              </a:rPr>
              <a:t>1.3  </a:t>
            </a:r>
            <a:r>
              <a:rPr lang="es-ES_tradnl" sz="1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kín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s-ES_tradnl" sz="14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= 60 dm</a:t>
            </a:r>
            <a:r>
              <a:rPr lang="es-ES_tradnl" sz="1400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s-ES_tradnl" sz="14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1abs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= 700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kPa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(7 bar/101.5 psi),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ES_tradnl" sz="14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= 280 K (7</a:t>
            </a:r>
            <a:r>
              <a:rPr lang="es-ES_tradnl" sz="1400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C). </a:t>
            </a:r>
            <a:r>
              <a:rPr lang="es-ES_tradnl" sz="1400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s-ES_tradnl" sz="1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s-ES_tradnl" sz="14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_tradnl" sz="1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300 K 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(27</a:t>
            </a:r>
            <a:r>
              <a:rPr lang="es-ES_tradnl" sz="1400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ống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s-ES_tradnl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_tradnl" sz="14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s-ES_tradnl" sz="14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endParaRPr lang="es-ES_tradnl" sz="1400" b="1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6905" y="3546098"/>
            <a:ext cx="7848601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Times New Roman" pitchFamily="18" charset="0"/>
                <a:cs typeface="Arial" pitchFamily="34" charset="0"/>
              </a:rPr>
              <a:t>2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.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Giải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thích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các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ứng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dụng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thực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ea typeface="Times New Roman" pitchFamily="18" charset="0"/>
                <a:cs typeface="Arial" pitchFamily="34" charset="0"/>
              </a:rPr>
              <a:t>tế</a:t>
            </a:r>
            <a:r>
              <a:rPr lang="en-US" sz="1600" b="1" u="sng" dirty="0" smtClean="0">
                <a:ea typeface="Times New Roman" pitchFamily="18" charset="0"/>
                <a:cs typeface="Arial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ea typeface="Times New Roman" pitchFamily="18" charset="0"/>
                <a:cs typeface="Arial" pitchFamily="34" charset="0"/>
              </a:rPr>
              <a:t>   </a:t>
            </a:r>
            <a:r>
              <a:rPr lang="en-US" sz="1400" b="1" dirty="0" smtClean="0">
                <a:ea typeface="Times New Roman" pitchFamily="18" charset="0"/>
                <a:cs typeface="Arial" pitchFamily="34" charset="0"/>
              </a:rPr>
              <a:t>2.1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Trình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bày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,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giải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thích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nguyên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lý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của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dụng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cụ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sau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: 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Nhiệt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kế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thủy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ngân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,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Kinh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khí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cầu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và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Nồi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áp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suất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dựa vào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định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luật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1400" dirty="0" err="1" smtClean="0">
                <a:ea typeface="Times New Roman" pitchFamily="18" charset="0"/>
                <a:cs typeface="Arial" pitchFamily="34" charset="0"/>
              </a:rPr>
              <a:t>khí</a:t>
            </a:r>
            <a:r>
              <a:rPr lang="en-US" sz="1400" dirty="0" smtClean="0">
                <a:ea typeface="Times New Roman" pitchFamily="18" charset="0"/>
                <a:cs typeface="Arial" pitchFamily="34" charset="0"/>
              </a:rPr>
              <a:t> ?</a:t>
            </a:r>
            <a:endParaRPr lang="en-US" sz="1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4519" y="4542739"/>
            <a:ext cx="36802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3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. </a:t>
            </a:r>
            <a:r>
              <a:rPr lang="en-US" sz="1600" b="1" u="sng" dirty="0" err="1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Câu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hỏi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tham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khảo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 </a:t>
            </a:r>
            <a:r>
              <a:rPr lang="en-US" sz="1600" b="1" u="sng" dirty="0" err="1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thêm</a:t>
            </a:r>
            <a:r>
              <a:rPr lang="en-US" sz="1600" b="1" u="sng" dirty="0" smtClean="0">
                <a:solidFill>
                  <a:srgbClr val="0000FF"/>
                </a:solidFill>
                <a:ea typeface="Times New Roman" pitchFamily="18" charset="0"/>
                <a:cs typeface="Arial" pitchFamily="34" charset="0"/>
              </a:rPr>
              <a:t>:</a:t>
            </a:r>
            <a:endParaRPr lang="en-US" sz="1600" b="1" dirty="0" smtClean="0">
              <a:solidFill>
                <a:srgbClr val="0000FF"/>
              </a:solidFill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707" y="4867121"/>
            <a:ext cx="8001000" cy="14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sz="1400" dirty="0" err="1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đẳng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b="1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lít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sz="1400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lít</a:t>
            </a:r>
            <a:r>
              <a:rPr lang="en-US" sz="140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3.2 </a:t>
            </a:r>
            <a:r>
              <a:rPr lang="en-US" sz="1400" dirty="0" err="1">
                <a:solidFill>
                  <a:srgbClr val="0000FF"/>
                </a:solidFill>
              </a:rPr>
              <a:t>Một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quả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bóng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cao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su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có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thể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tích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V= 4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lít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có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áp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suất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trong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bóng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là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</a:rPr>
              <a:t>p= 2</a:t>
            </a:r>
            <a:r>
              <a:rPr lang="en-US" sz="1400" dirty="0" smtClean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</a:rPr>
              <a:t>atm. </a:t>
            </a:r>
            <a:r>
              <a:rPr lang="en-US" sz="1400" dirty="0" err="1">
                <a:solidFill>
                  <a:srgbClr val="0000FF"/>
                </a:solidFill>
              </a:rPr>
              <a:t>Mỗi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lần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bơm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đưa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được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100 cm</a:t>
            </a:r>
            <a:r>
              <a:rPr lang="en-US" sz="1400" b="1" baseline="30000" dirty="0">
                <a:solidFill>
                  <a:srgbClr val="0000FF"/>
                </a:solidFill>
              </a:rPr>
              <a:t>3</a:t>
            </a:r>
            <a:r>
              <a:rPr lang="en-US" sz="1400" dirty="0">
                <a:solidFill>
                  <a:srgbClr val="0000FF"/>
                </a:solidFill>
              </a:rPr>
              <a:t> </a:t>
            </a:r>
            <a:r>
              <a:rPr lang="en-US" sz="1400" dirty="0" err="1">
                <a:solidFill>
                  <a:srgbClr val="0000FF"/>
                </a:solidFill>
              </a:rPr>
              <a:t>không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khí</a:t>
            </a:r>
            <a:r>
              <a:rPr lang="en-US" sz="1400" dirty="0">
                <a:solidFill>
                  <a:srgbClr val="0000FF"/>
                </a:solidFill>
              </a:rPr>
              <a:t> ở </a:t>
            </a:r>
            <a:r>
              <a:rPr lang="en-US" sz="1400" dirty="0" err="1">
                <a:solidFill>
                  <a:srgbClr val="0000FF"/>
                </a:solidFill>
              </a:rPr>
              <a:t>áp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suất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khí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quyển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vào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bóng</a:t>
            </a:r>
            <a:r>
              <a:rPr lang="en-US" sz="1400" dirty="0">
                <a:solidFill>
                  <a:srgbClr val="0000FF"/>
                </a:solidFill>
              </a:rPr>
              <a:t>. </a:t>
            </a:r>
            <a:r>
              <a:rPr lang="en-US" sz="1400" dirty="0" err="1">
                <a:solidFill>
                  <a:srgbClr val="0000FF"/>
                </a:solidFill>
              </a:rPr>
              <a:t>Bơm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châm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để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nhiệt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độ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không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đổi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và</a:t>
            </a:r>
            <a:r>
              <a:rPr lang="en-US" sz="1400" dirty="0">
                <a:solidFill>
                  <a:srgbClr val="0000FF"/>
                </a:solidFill>
              </a:rPr>
              <a:t> ban </a:t>
            </a:r>
            <a:r>
              <a:rPr lang="en-US" sz="1400" dirty="0" err="1">
                <a:solidFill>
                  <a:srgbClr val="0000FF"/>
                </a:solidFill>
              </a:rPr>
              <a:t>đầu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trong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bóng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có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không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khí</a:t>
            </a:r>
            <a:r>
              <a:rPr lang="en-US" sz="1400" dirty="0">
                <a:solidFill>
                  <a:srgbClr val="0000FF"/>
                </a:solidFill>
              </a:rPr>
              <a:t> ở </a:t>
            </a:r>
            <a:r>
              <a:rPr lang="en-US" sz="1400" dirty="0" err="1">
                <a:solidFill>
                  <a:srgbClr val="0000FF"/>
                </a:solidFill>
              </a:rPr>
              <a:t>áp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suất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khí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quyển</a:t>
            </a:r>
            <a:r>
              <a:rPr lang="en-US" sz="1400" dirty="0">
                <a:solidFill>
                  <a:srgbClr val="0000FF"/>
                </a:solidFill>
              </a:rPr>
              <a:t>, (</a:t>
            </a:r>
            <a:r>
              <a:rPr lang="en-US" sz="1400" dirty="0" err="1">
                <a:solidFill>
                  <a:srgbClr val="0000FF"/>
                </a:solidFill>
              </a:rPr>
              <a:t>biết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áp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suất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khí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quyển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là</a:t>
            </a:r>
            <a:r>
              <a:rPr lang="en-US" sz="1400" dirty="0">
                <a:solidFill>
                  <a:srgbClr val="0000FF"/>
                </a:solidFill>
              </a:rPr>
              <a:t> 1 </a:t>
            </a:r>
            <a:r>
              <a:rPr lang="en-US" sz="1400" dirty="0" err="1">
                <a:solidFill>
                  <a:srgbClr val="0000FF"/>
                </a:solidFill>
              </a:rPr>
              <a:t>atm</a:t>
            </a:r>
            <a:r>
              <a:rPr lang="en-US" sz="1400" dirty="0">
                <a:solidFill>
                  <a:srgbClr val="0000FF"/>
                </a:solidFill>
              </a:rPr>
              <a:t>) </a:t>
            </a:r>
            <a:r>
              <a:rPr lang="en-US" sz="1400" dirty="0" err="1">
                <a:solidFill>
                  <a:srgbClr val="0000FF"/>
                </a:solidFill>
              </a:rPr>
              <a:t>số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lần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cần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bơm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của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bóng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là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bao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 err="1">
                <a:solidFill>
                  <a:srgbClr val="0000FF"/>
                </a:solidFill>
              </a:rPr>
              <a:t>nhiêu</a:t>
            </a:r>
            <a:r>
              <a:rPr lang="en-US" sz="1400" dirty="0" smtClean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10" name="Text Box 97"/>
          <p:cNvSpPr txBox="1">
            <a:spLocks noChangeArrowheads="1"/>
          </p:cNvSpPr>
          <p:nvPr/>
        </p:nvSpPr>
        <p:spPr bwMode="auto">
          <a:xfrm>
            <a:off x="3024128" y="822590"/>
            <a:ext cx="27741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-46038" algn="l"/>
                <a:tab pos="342900" algn="l"/>
              </a:tabLst>
            </a:pPr>
            <a:r>
              <a:rPr lang="pt-BR" b="1" cap="all" dirty="0" smtClean="0">
                <a:solidFill>
                  <a:srgbClr val="FF0000"/>
                </a:solidFill>
                <a:latin typeface="Calibri (body)"/>
                <a:ea typeface="Calibri" pitchFamily="34" charset="0"/>
                <a:cs typeface="Times New Roman" pitchFamily="18" charset="0"/>
              </a:rPr>
              <a:t>VI. Bài tập chương 1</a:t>
            </a:r>
            <a:endParaRPr lang="pt-BR" sz="3200" cap="all" dirty="0" smtClean="0">
              <a:solidFill>
                <a:srgbClr val="FF0000"/>
              </a:solidFill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143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311</cp:revision>
  <dcterms:created xsi:type="dcterms:W3CDTF">2017-12-25T06:37:59Z</dcterms:created>
  <dcterms:modified xsi:type="dcterms:W3CDTF">2022-02-23T06:45:57Z</dcterms:modified>
</cp:coreProperties>
</file>