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90" r:id="rId15"/>
    <p:sldId id="286" r:id="rId16"/>
    <p:sldId id="287" r:id="rId17"/>
    <p:sldId id="288" r:id="rId18"/>
    <p:sldId id="289" r:id="rId19"/>
    <p:sldId id="273" r:id="rId20"/>
  </p:sldIdLst>
  <p:sldSz cx="9144000" cy="6858000" type="screen4x3"/>
  <p:notesSz cx="6858000" cy="9144000"/>
  <p:embeddedFontLst>
    <p:embeddedFont>
      <p:font typeface="ADLaM Display" panose="02010000000000000000" pitchFamily="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EFE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1440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3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2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4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9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6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6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5"/>
            <a:ext cx="3886200" cy="908050"/>
          </a:xfrm>
        </p:spPr>
        <p:txBody>
          <a:bodyPr anchor="t"/>
          <a:lstStyle>
            <a:lvl1pPr algn="l">
              <a:defRPr sz="1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12"/>
            <a:ext cx="3886200" cy="1000125"/>
          </a:xfrm>
        </p:spPr>
        <p:txBody>
          <a:bodyPr anchor="b"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5241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831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3pPr>
            <a:lvl4pPr marL="457246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4pPr>
            <a:lvl5pPr marL="609661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5pPr>
            <a:lvl6pPr marL="762076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6pPr>
            <a:lvl7pPr marL="914492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7pPr>
            <a:lvl8pPr marL="1066907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8pPr>
            <a:lvl9pPr marL="1219322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4"/>
            <a:ext cx="2019300" cy="3017309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4"/>
            <a:ext cx="2019300" cy="3017309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15" indent="0">
              <a:buNone/>
              <a:defRPr sz="667" b="1"/>
            </a:lvl2pPr>
            <a:lvl3pPr marL="304831" indent="0">
              <a:buNone/>
              <a:defRPr sz="600" b="1"/>
            </a:lvl3pPr>
            <a:lvl4pPr marL="457246" indent="0">
              <a:buNone/>
              <a:defRPr sz="533" b="1"/>
            </a:lvl4pPr>
            <a:lvl5pPr marL="609661" indent="0">
              <a:buNone/>
              <a:defRPr sz="533" b="1"/>
            </a:lvl5pPr>
            <a:lvl6pPr marL="762076" indent="0">
              <a:buNone/>
              <a:defRPr sz="533" b="1"/>
            </a:lvl6pPr>
            <a:lvl7pPr marL="914492" indent="0">
              <a:buNone/>
              <a:defRPr sz="533" b="1"/>
            </a:lvl7pPr>
            <a:lvl8pPr marL="1066907" indent="0">
              <a:buNone/>
              <a:defRPr sz="533" b="1"/>
            </a:lvl8pPr>
            <a:lvl9pPr marL="1219322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7"/>
            <a:ext cx="2020094" cy="2634192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1023409"/>
            <a:ext cx="2020887" cy="42650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15" indent="0">
              <a:buNone/>
              <a:defRPr sz="667" b="1"/>
            </a:lvl2pPr>
            <a:lvl3pPr marL="304831" indent="0">
              <a:buNone/>
              <a:defRPr sz="600" b="1"/>
            </a:lvl3pPr>
            <a:lvl4pPr marL="457246" indent="0">
              <a:buNone/>
              <a:defRPr sz="533" b="1"/>
            </a:lvl4pPr>
            <a:lvl5pPr marL="609661" indent="0">
              <a:buNone/>
              <a:defRPr sz="533" b="1"/>
            </a:lvl5pPr>
            <a:lvl6pPr marL="762076" indent="0">
              <a:buNone/>
              <a:defRPr sz="533" b="1"/>
            </a:lvl6pPr>
            <a:lvl7pPr marL="914492" indent="0">
              <a:buNone/>
              <a:defRPr sz="533" b="1"/>
            </a:lvl7pPr>
            <a:lvl8pPr marL="1066907" indent="0">
              <a:buNone/>
              <a:defRPr sz="533" b="1"/>
            </a:lvl8pPr>
            <a:lvl9pPr marL="1219322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449917"/>
            <a:ext cx="2020887" cy="2634192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3"/>
            <a:ext cx="1504157" cy="774700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7" y="182037"/>
            <a:ext cx="2555875" cy="3902075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7"/>
            <a:ext cx="1504157" cy="3127375"/>
          </a:xfrm>
        </p:spPr>
        <p:txBody>
          <a:bodyPr/>
          <a:lstStyle>
            <a:lvl1pPr marL="0" indent="0">
              <a:buNone/>
              <a:defRPr sz="467"/>
            </a:lvl1pPr>
            <a:lvl2pPr marL="152415" indent="0">
              <a:buNone/>
              <a:defRPr sz="400"/>
            </a:lvl2pPr>
            <a:lvl3pPr marL="304831" indent="0">
              <a:buNone/>
              <a:defRPr sz="333"/>
            </a:lvl3pPr>
            <a:lvl4pPr marL="457246" indent="0">
              <a:buNone/>
              <a:defRPr sz="300"/>
            </a:lvl4pPr>
            <a:lvl5pPr marL="609661" indent="0">
              <a:buNone/>
              <a:defRPr sz="300"/>
            </a:lvl5pPr>
            <a:lvl6pPr marL="762076" indent="0">
              <a:buNone/>
              <a:defRPr sz="300"/>
            </a:lvl6pPr>
            <a:lvl7pPr marL="914492" indent="0">
              <a:buNone/>
              <a:defRPr sz="300"/>
            </a:lvl7pPr>
            <a:lvl8pPr marL="1066907" indent="0">
              <a:buNone/>
              <a:defRPr sz="300"/>
            </a:lvl8pPr>
            <a:lvl9pPr marL="1219322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2"/>
            <a:ext cx="2743200" cy="377825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067"/>
            </a:lvl1pPr>
            <a:lvl2pPr marL="152415" indent="0">
              <a:buNone/>
              <a:defRPr sz="933"/>
            </a:lvl2pPr>
            <a:lvl3pPr marL="304831" indent="0">
              <a:buNone/>
              <a:defRPr sz="800"/>
            </a:lvl3pPr>
            <a:lvl4pPr marL="457246" indent="0">
              <a:buNone/>
              <a:defRPr sz="667"/>
            </a:lvl4pPr>
            <a:lvl5pPr marL="609661" indent="0">
              <a:buNone/>
              <a:defRPr sz="667"/>
            </a:lvl5pPr>
            <a:lvl6pPr marL="762076" indent="0">
              <a:buNone/>
              <a:defRPr sz="667"/>
            </a:lvl6pPr>
            <a:lvl7pPr marL="914492" indent="0">
              <a:buNone/>
              <a:defRPr sz="667"/>
            </a:lvl7pPr>
            <a:lvl8pPr marL="1066907" indent="0">
              <a:buNone/>
              <a:defRPr sz="667"/>
            </a:lvl8pPr>
            <a:lvl9pPr marL="1219322" indent="0">
              <a:buNone/>
              <a:defRPr sz="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7"/>
            <a:ext cx="2743200" cy="536575"/>
          </a:xfrm>
        </p:spPr>
        <p:txBody>
          <a:bodyPr/>
          <a:lstStyle>
            <a:lvl1pPr marL="0" indent="0">
              <a:buNone/>
              <a:defRPr sz="467"/>
            </a:lvl1pPr>
            <a:lvl2pPr marL="152415" indent="0">
              <a:buNone/>
              <a:defRPr sz="400"/>
            </a:lvl2pPr>
            <a:lvl3pPr marL="304831" indent="0">
              <a:buNone/>
              <a:defRPr sz="333"/>
            </a:lvl3pPr>
            <a:lvl4pPr marL="457246" indent="0">
              <a:buNone/>
              <a:defRPr sz="300"/>
            </a:lvl4pPr>
            <a:lvl5pPr marL="609661" indent="0">
              <a:buNone/>
              <a:defRPr sz="300"/>
            </a:lvl5pPr>
            <a:lvl6pPr marL="762076" indent="0">
              <a:buNone/>
              <a:defRPr sz="300"/>
            </a:lvl6pPr>
            <a:lvl7pPr marL="914492" indent="0">
              <a:buNone/>
              <a:defRPr sz="300"/>
            </a:lvl7pPr>
            <a:lvl8pPr marL="1066907" indent="0">
              <a:buNone/>
              <a:defRPr sz="300"/>
            </a:lvl8pPr>
            <a:lvl9pPr marL="1219322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4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70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70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70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831" rtl="0" eaLnBrk="1" latinLnBrk="0" hangingPunct="1"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12" indent="-114312" algn="l" defTabSz="304831" rtl="0" eaLnBrk="1" latinLnBrk="0" hangingPunct="1">
        <a:spcBef>
          <a:spcPct val="20000"/>
        </a:spcBef>
        <a:buFont typeface="Arial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47675" indent="-95259" algn="l" defTabSz="304831" rtl="0" eaLnBrk="1" latinLnBrk="0" hangingPunct="1">
        <a:spcBef>
          <a:spcPct val="20000"/>
        </a:spcBef>
        <a:buFont typeface="Arial" pitchFamily="34" charset="0"/>
        <a:buChar char="–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381038" indent="-76208" algn="l" defTabSz="304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53" indent="-76208" algn="l" defTabSz="304831" rtl="0" eaLnBrk="1" latinLnBrk="0" hangingPunct="1">
        <a:spcBef>
          <a:spcPct val="20000"/>
        </a:spcBef>
        <a:buFont typeface="Arial" pitchFamily="34" charset="0"/>
        <a:buChar char="–"/>
        <a:defRPr sz="667" kern="1200">
          <a:solidFill>
            <a:schemeClr val="tx1"/>
          </a:solidFill>
          <a:latin typeface="+mn-lt"/>
          <a:ea typeface="+mn-ea"/>
          <a:cs typeface="+mn-cs"/>
        </a:defRPr>
      </a:lvl4pPr>
      <a:lvl5pPr marL="685868" indent="-76208" algn="l" defTabSz="304831" rtl="0" eaLnBrk="1" latinLnBrk="0" hangingPunct="1">
        <a:spcBef>
          <a:spcPct val="20000"/>
        </a:spcBef>
        <a:buFont typeface="Arial" pitchFamily="34" charset="0"/>
        <a:buChar char="»"/>
        <a:defRPr sz="667" kern="1200">
          <a:solidFill>
            <a:schemeClr val="tx1"/>
          </a:solidFill>
          <a:latin typeface="+mn-lt"/>
          <a:ea typeface="+mn-ea"/>
          <a:cs typeface="+mn-cs"/>
        </a:defRPr>
      </a:lvl5pPr>
      <a:lvl6pPr marL="838284" indent="-76208" algn="l" defTabSz="304831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6pPr>
      <a:lvl7pPr marL="990699" indent="-76208" algn="l" defTabSz="304831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3114" indent="-76208" algn="l" defTabSz="304831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8pPr>
      <a:lvl9pPr marL="1295529" indent="-76208" algn="l" defTabSz="304831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15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1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46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661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076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92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907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322" algn="l" defTabSz="3048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" y="2614250"/>
            <a:ext cx="8991600" cy="890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267"/>
              </a:spcAft>
            </a:pPr>
            <a:r>
              <a:rPr lang="vi-VN" sz="2800" b="1" kern="100" dirty="0">
                <a:ea typeface="Arial" panose="020B0604020202020204" pitchFamily="34" charset="0"/>
                <a:cs typeface="Poppins" panose="00000500000000000000" pitchFamily="2" charset="0"/>
              </a:rPr>
              <a:t>NGHIÊN CỨU MEVN STACK NHẰM XÂY DỰNG WEBSITE BÁN QUẦN ÁO NVH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D07D9-0BF2-F34E-4DEC-ED379F0F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82" y="685800"/>
            <a:ext cx="1938839" cy="1219200"/>
          </a:xfrm>
          <a:prstGeom prst="rect">
            <a:avLst/>
          </a:prstGeom>
          <a:noFill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7F0E528-97FF-D4D3-D3B0-D23ACCF3B409}"/>
              </a:ext>
            </a:extLst>
          </p:cNvPr>
          <p:cNvSpPr txBox="1"/>
          <p:nvPr/>
        </p:nvSpPr>
        <p:spPr>
          <a:xfrm>
            <a:off x="685801" y="4724402"/>
            <a:ext cx="7772399" cy="67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2000" kern="100" dirty="0">
                <a:ea typeface="Arial" panose="020B0604020202020204" pitchFamily="34" charset="0"/>
                <a:cs typeface="Poppins" panose="00000500000000000000" pitchFamily="2" charset="0"/>
              </a:rPr>
              <a:t>Sinh viên: Nguyễn Văn Hiếu</a:t>
            </a:r>
          </a:p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2000" kern="100" dirty="0">
                <a:ea typeface="Arial" panose="020B0604020202020204" pitchFamily="34" charset="0"/>
                <a:cs typeface="Poppins" panose="00000500000000000000" pitchFamily="2" charset="0"/>
              </a:rPr>
              <a:t>Giảng viên hướng dẫn: Th.S Nguyễn Văn Cường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Khảo sát, phân tích thiết kế hệ thống [1/6]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837B58-94D3-A22A-D1AD-33E963877027}"/>
              </a:ext>
            </a:extLst>
          </p:cNvPr>
          <p:cNvSpPr/>
          <p:nvPr/>
        </p:nvSpPr>
        <p:spPr>
          <a:xfrm>
            <a:off x="5865600" y="4313541"/>
            <a:ext cx="1677600" cy="167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A54A5-1D17-EC47-8E31-5A24C36E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5772"/>
            <a:ext cx="4038600" cy="3606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F7BB3-CFAC-E8D7-44FA-61EE645373BB}"/>
              </a:ext>
            </a:extLst>
          </p:cNvPr>
          <p:cNvSpPr txBox="1"/>
          <p:nvPr/>
        </p:nvSpPr>
        <p:spPr>
          <a:xfrm>
            <a:off x="529389" y="1662587"/>
            <a:ext cx="411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Google biểu mẫu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Phỏng vấn trực tiếp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7E4615-98DC-8D2A-B61D-5E80F5160E02}"/>
              </a:ext>
            </a:extLst>
          </p:cNvPr>
          <p:cNvGrpSpPr/>
          <p:nvPr/>
        </p:nvGrpSpPr>
        <p:grpSpPr>
          <a:xfrm>
            <a:off x="559369" y="2767280"/>
            <a:ext cx="3936432" cy="1881990"/>
            <a:chOff x="545374" y="2513492"/>
            <a:chExt cx="2098876" cy="188199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D2AD7F1-5120-EDE0-A879-CD91C16D839C}"/>
                </a:ext>
              </a:extLst>
            </p:cNvPr>
            <p:cNvSpPr/>
            <p:nvPr/>
          </p:nvSpPr>
          <p:spPr>
            <a:xfrm>
              <a:off x="545374" y="2705583"/>
              <a:ext cx="286543" cy="228600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11E8E-3028-B7DF-F728-07E06D57B898}"/>
                </a:ext>
              </a:extLst>
            </p:cNvPr>
            <p:cNvSpPr txBox="1"/>
            <p:nvPr/>
          </p:nvSpPr>
          <p:spPr>
            <a:xfrm>
              <a:off x="937820" y="2513492"/>
              <a:ext cx="1706430" cy="18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vi-VN" sz="2000" dirty="0"/>
                <a:t>Nhu cầu mua sắm.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vi-VN" sz="2000" dirty="0"/>
                <a:t>Giao diện website.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vi-VN" sz="2000" dirty="0"/>
                <a:t>Trải nghiệm mua hàng.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vi-VN" sz="2000" dirty="0"/>
                <a:t>Hình thức thanh toán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81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Khảo sát, phân tích thiết kế hệ thống [2/6]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3F8126-3E89-D120-8B23-0B52DE9E5CB3}"/>
              </a:ext>
            </a:extLst>
          </p:cNvPr>
          <p:cNvGrpSpPr/>
          <p:nvPr/>
        </p:nvGrpSpPr>
        <p:grpSpPr>
          <a:xfrm>
            <a:off x="595267" y="2133600"/>
            <a:ext cx="7954780" cy="3699018"/>
            <a:chOff x="476267" y="2031532"/>
            <a:chExt cx="7954780" cy="36990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11DD55-063E-DE93-9E82-306D434DCBEA}"/>
                </a:ext>
              </a:extLst>
            </p:cNvPr>
            <p:cNvGrpSpPr/>
            <p:nvPr/>
          </p:nvGrpSpPr>
          <p:grpSpPr>
            <a:xfrm>
              <a:off x="476267" y="2031532"/>
              <a:ext cx="7924800" cy="746073"/>
              <a:chOff x="914400" y="2036476"/>
              <a:chExt cx="7924800" cy="74607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D4E72-E3F8-E7DD-07F5-2F75BA564C20}"/>
                  </a:ext>
                </a:extLst>
              </p:cNvPr>
              <p:cNvGrpSpPr/>
              <p:nvPr/>
            </p:nvGrpSpPr>
            <p:grpSpPr>
              <a:xfrm>
                <a:off x="9144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FB452B6-F6C0-101E-0CD7-71910596D210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45CA208-7E5E-8C99-9063-34490B114BB5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1800" dirty="0">
                      <a:solidFill>
                        <a:schemeClr val="tx1"/>
                      </a:solidFill>
                      <a:effectLst/>
                      <a:ea typeface="Arial" panose="020B0604020202020204" pitchFamily="34" charset="0"/>
                    </a:rPr>
                    <a:t>Đăng nhập, đăng xuất, đăng ký, đổi mật khẩu</a:t>
                  </a:r>
                  <a:endParaRPr lang="vi-VN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69C5B6F-41A0-2CEF-4459-9F33576E4639}"/>
                  </a:ext>
                </a:extLst>
              </p:cNvPr>
              <p:cNvGrpSpPr/>
              <p:nvPr/>
            </p:nvGrpSpPr>
            <p:grpSpPr>
              <a:xfrm>
                <a:off x="50292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14822B-B378-53BB-3809-EFB52D2D0A27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A8E82A7-C269-4AE4-3405-22CF9EE504E1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Quản lý sản phẩm, danh mục, ...</a:t>
                  </a: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0F07FC-F28A-5F3B-1749-72A618220AAF}"/>
                </a:ext>
              </a:extLst>
            </p:cNvPr>
            <p:cNvGrpSpPr/>
            <p:nvPr/>
          </p:nvGrpSpPr>
          <p:grpSpPr>
            <a:xfrm>
              <a:off x="503749" y="2993281"/>
              <a:ext cx="7924800" cy="746073"/>
              <a:chOff x="914400" y="2036476"/>
              <a:chExt cx="7924800" cy="74607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30A1990-E41F-6B3A-69C3-7ACF304AA0A2}"/>
                  </a:ext>
                </a:extLst>
              </p:cNvPr>
              <p:cNvGrpSpPr/>
              <p:nvPr/>
            </p:nvGrpSpPr>
            <p:grpSpPr>
              <a:xfrm>
                <a:off x="9144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B42F52E-4EC5-95CF-2980-E026C0A0F9AD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14ADF92B-7F69-ED77-E3C5-399107C587F4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Xem, tìm kiếm sản phẩm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8B20B39-C409-8A51-C349-A53791DDAE52}"/>
                  </a:ext>
                </a:extLst>
              </p:cNvPr>
              <p:cNvGrpSpPr/>
              <p:nvPr/>
            </p:nvGrpSpPr>
            <p:grpSpPr>
              <a:xfrm>
                <a:off x="50292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CAFDB-539F-9AF1-8474-DAB7EFBC4A40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01CC7969-16F4-8A5E-1717-9D361070AEB2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Quản lý tài khoản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3B32FD-D838-3328-615A-B0C9B1AEBE75}"/>
                </a:ext>
              </a:extLst>
            </p:cNvPr>
            <p:cNvGrpSpPr/>
            <p:nvPr/>
          </p:nvGrpSpPr>
          <p:grpSpPr>
            <a:xfrm>
              <a:off x="506247" y="3988879"/>
              <a:ext cx="7924800" cy="746073"/>
              <a:chOff x="914400" y="2036476"/>
              <a:chExt cx="7924800" cy="74607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B047F47-1674-D40E-BBE0-317F2E85AE6B}"/>
                  </a:ext>
                </a:extLst>
              </p:cNvPr>
              <p:cNvGrpSpPr/>
              <p:nvPr/>
            </p:nvGrpSpPr>
            <p:grpSpPr>
              <a:xfrm>
                <a:off x="9144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D78722D-FC94-16A8-6463-4EA144E11A19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0C6583B4-B65A-81F1-C0B4-1456283DAB6F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Quản lý giỏ hàng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39CF84B-0FF6-14E0-DF87-7CC3A0C1CC3E}"/>
                  </a:ext>
                </a:extLst>
              </p:cNvPr>
              <p:cNvGrpSpPr/>
              <p:nvPr/>
            </p:nvGrpSpPr>
            <p:grpSpPr>
              <a:xfrm>
                <a:off x="50292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3F61BDC-4EDF-60CC-0B88-6294C4601BC0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AE58080-9621-363B-C516-78E77B1482A0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Quản lý đơn hàng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D5BCD8-F0EE-2D68-CCCB-60FBD186347D}"/>
                </a:ext>
              </a:extLst>
            </p:cNvPr>
            <p:cNvGrpSpPr/>
            <p:nvPr/>
          </p:nvGrpSpPr>
          <p:grpSpPr>
            <a:xfrm>
              <a:off x="503749" y="4984477"/>
              <a:ext cx="7924800" cy="746073"/>
              <a:chOff x="914400" y="2036476"/>
              <a:chExt cx="7924800" cy="74607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D9BDBED-E907-C248-3B2C-D76E753F02EC}"/>
                  </a:ext>
                </a:extLst>
              </p:cNvPr>
              <p:cNvGrpSpPr/>
              <p:nvPr/>
            </p:nvGrpSpPr>
            <p:grpSpPr>
              <a:xfrm>
                <a:off x="9144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06FF659-5437-AAD1-A28B-2C0AF950D802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6087DB7F-8838-5B3C-430D-0BEE98257A8C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Thanh toán, kiểm tra đơn hàng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9CD0532-CAA1-BBD0-61AB-6BA486304A8A}"/>
                  </a:ext>
                </a:extLst>
              </p:cNvPr>
              <p:cNvGrpSpPr/>
              <p:nvPr/>
            </p:nvGrpSpPr>
            <p:grpSpPr>
              <a:xfrm>
                <a:off x="5029200" y="2036476"/>
                <a:ext cx="3810000" cy="746073"/>
                <a:chOff x="914400" y="2036476"/>
                <a:chExt cx="3810000" cy="746073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ABFC3A9-0F49-B2DE-703F-F75937DA5616}"/>
                    </a:ext>
                  </a:extLst>
                </p:cNvPr>
                <p:cNvSpPr/>
                <p:nvPr/>
              </p:nvSpPr>
              <p:spPr>
                <a:xfrm>
                  <a:off x="914400" y="2286001"/>
                  <a:ext cx="3810000" cy="4965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02E1B895-9198-CFFC-B78A-DD27B4A06409}"/>
                    </a:ext>
                  </a:extLst>
                </p:cNvPr>
                <p:cNvSpPr/>
                <p:nvPr/>
              </p:nvSpPr>
              <p:spPr>
                <a:xfrm>
                  <a:off x="1219200" y="2036476"/>
                  <a:ext cx="2655758" cy="4965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>
                      <a:solidFill>
                        <a:schemeClr val="tx1"/>
                      </a:solidFill>
                    </a:rPr>
                    <a:t>Xem thống kê</a:t>
                  </a: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4817C0A-B17B-C67F-65FC-2A60798A27DF}"/>
              </a:ext>
            </a:extLst>
          </p:cNvPr>
          <p:cNvSpPr txBox="1"/>
          <p:nvPr/>
        </p:nvSpPr>
        <p:spPr>
          <a:xfrm>
            <a:off x="581526" y="1371600"/>
            <a:ext cx="798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Yêu cầu hệ thống: </a:t>
            </a:r>
          </a:p>
        </p:txBody>
      </p:sp>
    </p:spTree>
    <p:extLst>
      <p:ext uri="{BB962C8B-B14F-4D97-AF65-F5344CB8AC3E}">
        <p14:creationId xmlns:p14="http://schemas.microsoft.com/office/powerpoint/2010/main" val="370203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Khảo sát, phân tích thiết kế hệ thống [3/6]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17C0A-B17B-C67F-65FC-2A60798A27DF}"/>
              </a:ext>
            </a:extLst>
          </p:cNvPr>
          <p:cNvSpPr txBox="1"/>
          <p:nvPr/>
        </p:nvSpPr>
        <p:spPr>
          <a:xfrm>
            <a:off x="581526" y="1213073"/>
            <a:ext cx="798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Tác nhân của hệ thống, usecase tổng quát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29721-D771-EDD1-5C7B-660768AD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7" y="1977876"/>
            <a:ext cx="7824537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3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Khảo sát, phân tích thiết kế hệ thống [4/6]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59DF8-9ECE-DB07-E761-629BDBB5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162800" cy="4558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6F99A-0CCD-FCCE-714B-B978C2BFF30B}"/>
              </a:ext>
            </a:extLst>
          </p:cNvPr>
          <p:cNvSpPr txBox="1"/>
          <p:nvPr/>
        </p:nvSpPr>
        <p:spPr>
          <a:xfrm>
            <a:off x="911902" y="121689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Biểu đồ trình tự chức năng đăng nhập</a:t>
            </a:r>
          </a:p>
        </p:txBody>
      </p:sp>
    </p:spTree>
    <p:extLst>
      <p:ext uri="{BB962C8B-B14F-4D97-AF65-F5344CB8AC3E}">
        <p14:creationId xmlns:p14="http://schemas.microsoft.com/office/powerpoint/2010/main" val="415686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Khảo sát, phân tích thiết kế hệ thống [5/6]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128B6-CF5F-255C-2B82-0E7B313685D6}"/>
              </a:ext>
            </a:extLst>
          </p:cNvPr>
          <p:cNvSpPr txBox="1"/>
          <p:nvPr/>
        </p:nvSpPr>
        <p:spPr>
          <a:xfrm>
            <a:off x="911902" y="121689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Biểu đồ hoạt động chức năng đăng nhập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B9545-6DF3-D037-F46A-AC4610AD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" y="1794554"/>
            <a:ext cx="7876674" cy="445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99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Khảo sát, phân tích thiết kế hệ thống [6/6]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17C0A-B17B-C67F-65FC-2A60798A27DF}"/>
              </a:ext>
            </a:extLst>
          </p:cNvPr>
          <p:cNvSpPr txBox="1"/>
          <p:nvPr/>
        </p:nvSpPr>
        <p:spPr>
          <a:xfrm>
            <a:off x="581526" y="1213073"/>
            <a:ext cx="798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Thiết kế CSDL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7ED632-64F2-8EF1-1627-247E0240503C}"/>
              </a:ext>
            </a:extLst>
          </p:cNvPr>
          <p:cNvSpPr/>
          <p:nvPr/>
        </p:nvSpPr>
        <p:spPr>
          <a:xfrm>
            <a:off x="296680" y="2137686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29623-0013-03DF-C6F0-4ACA3EC34FA3}"/>
              </a:ext>
            </a:extLst>
          </p:cNvPr>
          <p:cNvSpPr/>
          <p:nvPr/>
        </p:nvSpPr>
        <p:spPr>
          <a:xfrm>
            <a:off x="312919" y="2967335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979299-C85B-83F2-845E-292DCD156F15}"/>
              </a:ext>
            </a:extLst>
          </p:cNvPr>
          <p:cNvSpPr/>
          <p:nvPr/>
        </p:nvSpPr>
        <p:spPr>
          <a:xfrm>
            <a:off x="3268480" y="2137686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Carts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454811-4ED7-16A9-5855-6B01923D821C}"/>
              </a:ext>
            </a:extLst>
          </p:cNvPr>
          <p:cNvSpPr/>
          <p:nvPr/>
        </p:nvSpPr>
        <p:spPr>
          <a:xfrm>
            <a:off x="3284719" y="2967335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Variantproducts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697916-7E08-1E2C-0D5B-B5284B75761B}"/>
              </a:ext>
            </a:extLst>
          </p:cNvPr>
          <p:cNvSpPr/>
          <p:nvPr/>
        </p:nvSpPr>
        <p:spPr>
          <a:xfrm>
            <a:off x="6240280" y="2137686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50D073-231E-60FE-D45D-12D3F8735661}"/>
              </a:ext>
            </a:extLst>
          </p:cNvPr>
          <p:cNvSpPr/>
          <p:nvPr/>
        </p:nvSpPr>
        <p:spPr>
          <a:xfrm>
            <a:off x="6256519" y="2967335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Sizeproducts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D0C45D-6F78-CAD2-73F3-97F924B94D3A}"/>
              </a:ext>
            </a:extLst>
          </p:cNvPr>
          <p:cNvSpPr/>
          <p:nvPr/>
        </p:nvSpPr>
        <p:spPr>
          <a:xfrm>
            <a:off x="291684" y="3796984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ColorProducts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68F93E-7353-CB6A-F3F9-73CA4D77B746}"/>
              </a:ext>
            </a:extLst>
          </p:cNvPr>
          <p:cNvSpPr/>
          <p:nvPr/>
        </p:nvSpPr>
        <p:spPr>
          <a:xfrm>
            <a:off x="307923" y="4626633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61A7FA-E82D-8156-8AED-F4F3FEA9457C}"/>
              </a:ext>
            </a:extLst>
          </p:cNvPr>
          <p:cNvSpPr/>
          <p:nvPr/>
        </p:nvSpPr>
        <p:spPr>
          <a:xfrm>
            <a:off x="3263484" y="3796984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BE3929-0180-7042-9F57-E7E0A39FDC63}"/>
              </a:ext>
            </a:extLst>
          </p:cNvPr>
          <p:cNvSpPr/>
          <p:nvPr/>
        </p:nvSpPr>
        <p:spPr>
          <a:xfrm>
            <a:off x="3279723" y="4626633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Notifications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9A8235-2343-B397-F770-A4F6F457C33B}"/>
              </a:ext>
            </a:extLst>
          </p:cNvPr>
          <p:cNvSpPr/>
          <p:nvPr/>
        </p:nvSpPr>
        <p:spPr>
          <a:xfrm>
            <a:off x="6235284" y="3796984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Brands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5C9BDF-4D95-ECD2-CF28-36C51ECD335A}"/>
              </a:ext>
            </a:extLst>
          </p:cNvPr>
          <p:cNvSpPr/>
          <p:nvPr/>
        </p:nvSpPr>
        <p:spPr>
          <a:xfrm>
            <a:off x="6251523" y="4626633"/>
            <a:ext cx="2590800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49314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381000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Nội dung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7F0E528-97FF-D4D3-D3B0-D23ACCF3B409}"/>
              </a:ext>
            </a:extLst>
          </p:cNvPr>
          <p:cNvSpPr txBox="1"/>
          <p:nvPr/>
        </p:nvSpPr>
        <p:spPr>
          <a:xfrm>
            <a:off x="581529" y="1219200"/>
            <a:ext cx="7876673" cy="339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Xây dựng chương trình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81526" y="1066800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60C8A07-CE4F-FA66-C2C9-3D54097FB8AC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8179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381000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Nội dung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7F0E528-97FF-D4D3-D3B0-D23ACCF3B409}"/>
              </a:ext>
            </a:extLst>
          </p:cNvPr>
          <p:cNvSpPr txBox="1"/>
          <p:nvPr/>
        </p:nvSpPr>
        <p:spPr>
          <a:xfrm>
            <a:off x="581529" y="1219200"/>
            <a:ext cx="7876673" cy="339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chương trình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81526" y="1066800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60C8A07-CE4F-FA66-C2C9-3D54097FB8AC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0902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Kết luận [1/1]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13D31-06B8-A246-A6A0-01A9F6C0D923}"/>
              </a:ext>
            </a:extLst>
          </p:cNvPr>
          <p:cNvSpPr txBox="1"/>
          <p:nvPr/>
        </p:nvSpPr>
        <p:spPr>
          <a:xfrm>
            <a:off x="581526" y="1295400"/>
            <a:ext cx="7876674" cy="1791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b="1" dirty="0"/>
              <a:t> Kết quả đạt được</a:t>
            </a:r>
          </a:p>
          <a:p>
            <a:pPr marL="360363" indent="360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  <a:ea typeface="Arial" panose="020B0604020202020204" pitchFamily="34" charset="0"/>
              </a:rPr>
              <a:t>G</a:t>
            </a:r>
            <a:r>
              <a:rPr lang="vi-V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iao diện website thân thiện, bắt mắt</a:t>
            </a:r>
          </a:p>
          <a:p>
            <a:pPr marL="360363" indent="360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  <a:ea typeface="Arial" panose="020B0604020202020204" pitchFamily="34" charset="0"/>
              </a:rPr>
              <a:t>W</a:t>
            </a:r>
            <a:r>
              <a:rPr lang="vi-V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ebsite hoạt động được với hầu hết các chức năng.</a:t>
            </a:r>
          </a:p>
          <a:p>
            <a:pPr marL="360363" indent="360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Times New Roman" panose="02020603050405020304" pitchFamily="18" charset="0"/>
              </a:rPr>
              <a:t>Học hỏi thêm các kiến thức mới</a:t>
            </a:r>
            <a:endParaRPr lang="vi-V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04990-ED92-8B15-503A-2138CE4919D3}"/>
              </a:ext>
            </a:extLst>
          </p:cNvPr>
          <p:cNvSpPr txBox="1"/>
          <p:nvPr/>
        </p:nvSpPr>
        <p:spPr>
          <a:xfrm>
            <a:off x="631165" y="3232989"/>
            <a:ext cx="7772400" cy="132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‼"/>
            </a:pPr>
            <a:r>
              <a:rPr lang="vi-VN" sz="2400" b="1" dirty="0"/>
              <a:t>Hạn chế</a:t>
            </a:r>
          </a:p>
          <a:p>
            <a:pPr marL="342900" indent="3762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hưa tích hợp cho mobile, tablet</a:t>
            </a:r>
          </a:p>
          <a:p>
            <a:pPr marL="342900" indent="3762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Một vài chức năng chưa hoạt động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A001-37F3-771E-9C9F-C2E0E1A1FA7E}"/>
              </a:ext>
            </a:extLst>
          </p:cNvPr>
          <p:cNvSpPr txBox="1"/>
          <p:nvPr/>
        </p:nvSpPr>
        <p:spPr>
          <a:xfrm>
            <a:off x="633663" y="4707567"/>
            <a:ext cx="7876674" cy="178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DLaM Display" panose="02010000000000000000" pitchFamily="2" charset="0"/>
              <a:buChar char="↔"/>
            </a:pPr>
            <a:r>
              <a:rPr lang="vi-VN" sz="2400" b="1" dirty="0"/>
              <a:t> Hướng phát triển</a:t>
            </a:r>
          </a:p>
          <a:p>
            <a:pPr marL="360363" indent="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Tích hợp giao diện mobile, tablet</a:t>
            </a:r>
            <a:endParaRPr lang="vi-VN" sz="2000" b="1" dirty="0"/>
          </a:p>
          <a:p>
            <a:pPr marL="360363" indent="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Thiết kế trang web có chuẩn SEO</a:t>
            </a:r>
          </a:p>
          <a:p>
            <a:pPr marL="360363" indent="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Chạy trên môi trường thực tế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8546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1CD79B-E85A-61BB-05B8-BB465324DD9B}"/>
              </a:ext>
            </a:extLst>
          </p:cNvPr>
          <p:cNvSpPr txBox="1"/>
          <p:nvPr/>
        </p:nvSpPr>
        <p:spPr>
          <a:xfrm>
            <a:off x="0" y="2828835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vi-VN" sz="3600" dirty="0">
                <a:cs typeface="Times New Roman" panose="02020603050405020304" pitchFamily="18" charset="0"/>
              </a:rPr>
              <a:t>Trân trọng cảm ơn các thầy/cô trong hội đồng bảo vệ đã quan tâm theo dõi!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381000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Nội dung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7F0E528-97FF-D4D3-D3B0-D23ACCF3B409}"/>
              </a:ext>
            </a:extLst>
          </p:cNvPr>
          <p:cNvSpPr txBox="1"/>
          <p:nvPr/>
        </p:nvSpPr>
        <p:spPr>
          <a:xfrm>
            <a:off x="581529" y="1219200"/>
            <a:ext cx="7876673" cy="339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Xây dựng chương trình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81526" y="1066800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60C8A07-CE4F-FA66-C2C9-3D54097FB8AC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84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Giới thiệu [1/1]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4EF5C-F725-0487-A481-7489B10283B5}"/>
              </a:ext>
            </a:extLst>
          </p:cNvPr>
          <p:cNvGrpSpPr/>
          <p:nvPr/>
        </p:nvGrpSpPr>
        <p:grpSpPr>
          <a:xfrm>
            <a:off x="1515576" y="1066800"/>
            <a:ext cx="5904299" cy="5699689"/>
            <a:chOff x="1357678" y="1000889"/>
            <a:chExt cx="5904299" cy="5699689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3574D7E-F622-A55C-020C-374C7E429DEF}"/>
                </a:ext>
              </a:extLst>
            </p:cNvPr>
            <p:cNvSpPr/>
            <p:nvPr/>
          </p:nvSpPr>
          <p:spPr>
            <a:xfrm>
              <a:off x="3222891" y="4903948"/>
              <a:ext cx="2173875" cy="1796630"/>
            </a:xfrm>
            <a:prstGeom prst="hexagon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809B07-F554-D3E9-2D1F-0DF0210040B1}"/>
                </a:ext>
              </a:extLst>
            </p:cNvPr>
            <p:cNvGrpSpPr/>
            <p:nvPr/>
          </p:nvGrpSpPr>
          <p:grpSpPr>
            <a:xfrm>
              <a:off x="1357678" y="1000889"/>
              <a:ext cx="5904299" cy="4742967"/>
              <a:chOff x="1357678" y="1000889"/>
              <a:chExt cx="5904299" cy="4742967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6A3C8F17-31A3-45AF-4348-6DDD34B7327B}"/>
                  </a:ext>
                </a:extLst>
              </p:cNvPr>
              <p:cNvSpPr/>
              <p:nvPr/>
            </p:nvSpPr>
            <p:spPr>
              <a:xfrm>
                <a:off x="3222892" y="2945567"/>
                <a:ext cx="2173875" cy="1796630"/>
              </a:xfrm>
              <a:prstGeom prst="hexag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AD38E12-56DE-FFB5-8AB5-0C98DAAD815A}"/>
                  </a:ext>
                </a:extLst>
              </p:cNvPr>
              <p:cNvSpPr/>
              <p:nvPr/>
            </p:nvSpPr>
            <p:spPr>
              <a:xfrm>
                <a:off x="3222890" y="1000889"/>
                <a:ext cx="2173875" cy="1796630"/>
              </a:xfrm>
              <a:prstGeom prst="hexag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A7AAE78B-B83D-95A4-5B23-186942BF9523}"/>
                  </a:ext>
                </a:extLst>
              </p:cNvPr>
              <p:cNvSpPr/>
              <p:nvPr/>
            </p:nvSpPr>
            <p:spPr>
              <a:xfrm>
                <a:off x="5088102" y="1954038"/>
                <a:ext cx="2173875" cy="1796630"/>
              </a:xfrm>
              <a:prstGeom prst="hexag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F87E1C50-5CF5-D1B1-20D8-56E77FF0D5FD}"/>
                  </a:ext>
                </a:extLst>
              </p:cNvPr>
              <p:cNvSpPr/>
              <p:nvPr/>
            </p:nvSpPr>
            <p:spPr>
              <a:xfrm>
                <a:off x="5088102" y="3924758"/>
                <a:ext cx="2173875" cy="1796630"/>
              </a:xfrm>
              <a:prstGeom prst="hexag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88DA65F-874D-15D0-8054-BFE8F1C984C1}"/>
                  </a:ext>
                </a:extLst>
              </p:cNvPr>
              <p:cNvSpPr/>
              <p:nvPr/>
            </p:nvSpPr>
            <p:spPr>
              <a:xfrm>
                <a:off x="1357678" y="1988536"/>
                <a:ext cx="2173875" cy="1796630"/>
              </a:xfrm>
              <a:prstGeom prst="hexag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3821A01B-F86F-1BB9-1BED-A24E60591EAD}"/>
                  </a:ext>
                </a:extLst>
              </p:cNvPr>
              <p:cNvSpPr/>
              <p:nvPr/>
            </p:nvSpPr>
            <p:spPr>
              <a:xfrm>
                <a:off x="1357678" y="3947226"/>
                <a:ext cx="2173875" cy="1796630"/>
              </a:xfrm>
              <a:prstGeom prst="hexag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</p:grpSp>
      </p:grp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51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381000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Nội dung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7F0E528-97FF-D4D3-D3B0-D23ACCF3B409}"/>
              </a:ext>
            </a:extLst>
          </p:cNvPr>
          <p:cNvSpPr txBox="1"/>
          <p:nvPr/>
        </p:nvSpPr>
        <p:spPr>
          <a:xfrm>
            <a:off x="581529" y="1219200"/>
            <a:ext cx="7876673" cy="339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chương trình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81526" y="1066800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60C8A07-CE4F-FA66-C2C9-3D54097FB8AC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438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Cơ sở lý thuyết, công cụ sử dụng [1/4]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2F9437-3D05-ED28-996E-8F2527F013E3}"/>
              </a:ext>
            </a:extLst>
          </p:cNvPr>
          <p:cNvGrpSpPr/>
          <p:nvPr/>
        </p:nvGrpSpPr>
        <p:grpSpPr>
          <a:xfrm>
            <a:off x="529388" y="1634004"/>
            <a:ext cx="8099355" cy="3732130"/>
            <a:chOff x="529388" y="1634004"/>
            <a:chExt cx="8099355" cy="373213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E0EA21-45BF-2E23-BE68-B236A8B44AC0}"/>
                </a:ext>
              </a:extLst>
            </p:cNvPr>
            <p:cNvGrpSpPr/>
            <p:nvPr/>
          </p:nvGrpSpPr>
          <p:grpSpPr>
            <a:xfrm>
              <a:off x="529388" y="1634004"/>
              <a:ext cx="1680412" cy="3732130"/>
              <a:chOff x="529388" y="1634004"/>
              <a:chExt cx="1680412" cy="373213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1E2F636-B194-A30B-D463-1FC9AF3C3787}"/>
                  </a:ext>
                </a:extLst>
              </p:cNvPr>
              <p:cNvGrpSpPr/>
              <p:nvPr/>
            </p:nvGrpSpPr>
            <p:grpSpPr>
              <a:xfrm>
                <a:off x="581526" y="1634004"/>
                <a:ext cx="1628274" cy="740643"/>
                <a:chOff x="4276684" y="3152736"/>
                <a:chExt cx="1076475" cy="552527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B7E0407D-4CE7-2B52-DE81-4CC4EFE43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276684" y="3152736"/>
                  <a:ext cx="590632" cy="552527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9863D7E2-5759-53DD-DB36-6A4EC0E9F4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7316" y="3233709"/>
                  <a:ext cx="485843" cy="39058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F3C3475-C779-046B-7389-2B5BA9862F71}"/>
                  </a:ext>
                </a:extLst>
              </p:cNvPr>
              <p:cNvGrpSpPr/>
              <p:nvPr/>
            </p:nvGrpSpPr>
            <p:grpSpPr>
              <a:xfrm>
                <a:off x="596516" y="2635751"/>
                <a:ext cx="1465327" cy="740643"/>
                <a:chOff x="4314789" y="3800836"/>
                <a:chExt cx="971685" cy="523948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05BD82B5-E0DC-9E40-5043-1FF37BE8B1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4789" y="3800836"/>
                  <a:ext cx="514422" cy="523948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544BB242-B2F5-6B64-A4F8-131DE7369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7316" y="3886573"/>
                  <a:ext cx="419158" cy="352474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D7D6DA5-0344-EF7E-BBA8-169A0ED9A3FE}"/>
                  </a:ext>
                </a:extLst>
              </p:cNvPr>
              <p:cNvGrpSpPr/>
              <p:nvPr/>
            </p:nvGrpSpPr>
            <p:grpSpPr>
              <a:xfrm>
                <a:off x="529388" y="3570024"/>
                <a:ext cx="1532454" cy="740643"/>
                <a:chOff x="4324315" y="4459251"/>
                <a:chExt cx="1034279" cy="543001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93187A5D-1D1F-D4B5-2729-682C81C36E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24315" y="4459251"/>
                  <a:ext cx="543001" cy="543001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AF23E767-9B1A-50FF-1910-49B45017F7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8488" y="4525935"/>
                  <a:ext cx="400106" cy="409632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2E2A7B-6F97-74B7-283C-B71D0E52A2C4}"/>
                  </a:ext>
                </a:extLst>
              </p:cNvPr>
              <p:cNvGrpSpPr/>
              <p:nvPr/>
            </p:nvGrpSpPr>
            <p:grpSpPr>
              <a:xfrm>
                <a:off x="581527" y="4625492"/>
                <a:ext cx="1480316" cy="740642"/>
                <a:chOff x="4354295" y="5222271"/>
                <a:chExt cx="963139" cy="514422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783ADDE-3592-F056-A30D-E16E094819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54295" y="5222271"/>
                  <a:ext cx="552527" cy="514422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C232D25-D186-4BB0-DB0A-2B73BEE5A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6381" y="5274666"/>
                  <a:ext cx="381053" cy="4096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D3317CD-F7B8-DC48-E37D-BE0382CC1EF1}"/>
                </a:ext>
              </a:extLst>
            </p:cNvPr>
            <p:cNvGrpSpPr/>
            <p:nvPr/>
          </p:nvGrpSpPr>
          <p:grpSpPr>
            <a:xfrm>
              <a:off x="2867526" y="1819658"/>
              <a:ext cx="5761217" cy="3391599"/>
              <a:chOff x="2867526" y="1819658"/>
              <a:chExt cx="5761217" cy="33915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559CEA-3BBB-AE6C-72E7-6F4780A8F6F2}"/>
                  </a:ext>
                </a:extLst>
              </p:cNvPr>
              <p:cNvSpPr txBox="1"/>
              <p:nvPr/>
            </p:nvSpPr>
            <p:spPr>
              <a:xfrm>
                <a:off x="2885669" y="1819658"/>
                <a:ext cx="57430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/>
                  <a:t>MongoDB:</a:t>
                </a:r>
                <a:r>
                  <a:rPr lang="vi-VN" sz="2000" dirty="0"/>
                  <a:t> Hệ quản trị cơ sở dữ liệu NoSQL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493000-C399-F6EF-B614-8518E4314DAF}"/>
                  </a:ext>
                </a:extLst>
              </p:cNvPr>
              <p:cNvSpPr txBox="1"/>
              <p:nvPr/>
            </p:nvSpPr>
            <p:spPr>
              <a:xfrm>
                <a:off x="2885669" y="2664678"/>
                <a:ext cx="5743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/>
                  <a:t>ExpressJS:</a:t>
                </a:r>
                <a:r>
                  <a:rPr lang="vi-VN" sz="2000" dirty="0"/>
                  <a:t> </a:t>
                </a:r>
                <a:r>
                  <a:rPr lang="vi-VN" sz="2000" dirty="0">
                    <a:solidFill>
                      <a:srgbClr val="111111"/>
                    </a:solidFill>
                  </a:rPr>
                  <a:t>F</a:t>
                </a:r>
                <a:r>
                  <a:rPr lang="vi-VN" sz="2000" b="0" i="0" dirty="0">
                    <a:solidFill>
                      <a:srgbClr val="111111"/>
                    </a:solidFill>
                    <a:effectLst/>
                  </a:rPr>
                  <a:t>ramework web phía máy chủ (server-side) được viết bằng JavaScript</a:t>
                </a:r>
                <a:r>
                  <a:rPr lang="vi-VN" sz="2000" dirty="0"/>
                  <a:t>  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1186CB-FE18-C32E-3696-A96BD19EB494}"/>
                  </a:ext>
                </a:extLst>
              </p:cNvPr>
              <p:cNvSpPr txBox="1"/>
              <p:nvPr/>
            </p:nvSpPr>
            <p:spPr>
              <a:xfrm>
                <a:off x="2867526" y="3760769"/>
                <a:ext cx="5743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/>
                  <a:t>VueJS:</a:t>
                </a:r>
                <a:r>
                  <a:rPr lang="vi-VN" sz="2000" dirty="0"/>
                  <a:t> Framework để xây dựng giao diện người dùng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21166F-A6DA-9C64-7638-171118434E1D}"/>
                  </a:ext>
                </a:extLst>
              </p:cNvPr>
              <p:cNvSpPr txBox="1"/>
              <p:nvPr/>
            </p:nvSpPr>
            <p:spPr>
              <a:xfrm>
                <a:off x="2867526" y="4811147"/>
                <a:ext cx="57430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/>
                  <a:t>NodeJS:</a:t>
                </a:r>
                <a:r>
                  <a:rPr lang="vi-VN" sz="2000" dirty="0"/>
                  <a:t> Môi trường thực thi cho JavaScript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61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Cơ sở lý thuyết, công cụ sử dụng [2/4]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6D7CE-4A8B-1945-EF30-0DC66DADE3B2}"/>
              </a:ext>
            </a:extLst>
          </p:cNvPr>
          <p:cNvSpPr/>
          <p:nvPr/>
        </p:nvSpPr>
        <p:spPr>
          <a:xfrm>
            <a:off x="4655985" y="1125071"/>
            <a:ext cx="3990474" cy="48699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EB4FE-4F93-86DB-538D-D8BEB75A14A7}"/>
              </a:ext>
            </a:extLst>
          </p:cNvPr>
          <p:cNvSpPr/>
          <p:nvPr/>
        </p:nvSpPr>
        <p:spPr>
          <a:xfrm>
            <a:off x="581526" y="1125071"/>
            <a:ext cx="3990474" cy="48699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BF9A7-2719-6A80-3A9A-5B142CD04777}"/>
              </a:ext>
            </a:extLst>
          </p:cNvPr>
          <p:cNvSpPr txBox="1"/>
          <p:nvPr/>
        </p:nvSpPr>
        <p:spPr>
          <a:xfrm>
            <a:off x="1447800" y="6096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Mô hình 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FEC91-A1EE-84B4-10EE-30FC32B6A647}"/>
              </a:ext>
            </a:extLst>
          </p:cNvPr>
          <p:cNvSpPr txBox="1"/>
          <p:nvPr/>
        </p:nvSpPr>
        <p:spPr>
          <a:xfrm>
            <a:off x="5557603" y="6096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Mô hình MVVM</a:t>
            </a:r>
          </a:p>
        </p:txBody>
      </p:sp>
    </p:spTree>
    <p:extLst>
      <p:ext uri="{BB962C8B-B14F-4D97-AF65-F5344CB8AC3E}">
        <p14:creationId xmlns:p14="http://schemas.microsoft.com/office/powerpoint/2010/main" val="244313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Cơ sở lý thuyết, công cụ sử dụng [3/4]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B03D90-E865-64C7-A9E0-99580CCEB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2514600"/>
            <a:ext cx="2076831" cy="2076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46B3A7-89DF-AFC6-3592-D46050FBFED0}"/>
              </a:ext>
            </a:extLst>
          </p:cNvPr>
          <p:cNvSpPr txBox="1"/>
          <p:nvPr/>
        </p:nvSpPr>
        <p:spPr>
          <a:xfrm>
            <a:off x="3497944" y="2525486"/>
            <a:ext cx="45792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/>
              <a:t>Application Programming Interface</a:t>
            </a:r>
          </a:p>
          <a:p>
            <a:r>
              <a:rPr lang="vi-VN" sz="2000" dirty="0"/>
              <a:t>Là các phương thức, giao thức kết nối giữa các ứng dụng.</a:t>
            </a:r>
          </a:p>
          <a:p>
            <a:endParaRPr lang="vi-VN" sz="2000" dirty="0"/>
          </a:p>
          <a:p>
            <a:r>
              <a:rPr lang="vi-VN" sz="2000" b="1" dirty="0"/>
              <a:t>RESTFul API: </a:t>
            </a:r>
          </a:p>
          <a:p>
            <a:r>
              <a:rPr lang="vi-VN" sz="2000" dirty="0"/>
              <a:t>Là một API được thiết kế và triển khai theo các nguyên tắc của REST.</a:t>
            </a:r>
          </a:p>
          <a:p>
            <a:endParaRPr lang="vi-VN" sz="200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6034E25A-F569-8B5E-DE3D-3BEEF896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9" y="2780767"/>
            <a:ext cx="65" cy="9546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altLang="vi-VN" dirty="0"/>
          </a:p>
        </p:txBody>
      </p:sp>
    </p:spTree>
    <p:extLst>
      <p:ext uri="{BB962C8B-B14F-4D97-AF65-F5344CB8AC3E}">
        <p14:creationId xmlns:p14="http://schemas.microsoft.com/office/powerpoint/2010/main" val="373119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291059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Cơ sở lý thuyết, công cụ sử dụng [4/4]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29389" y="845088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BF85089-54DD-43CF-4D78-D209102F2B2E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083C48-0C76-57BC-8CE7-D4DE92D4F133}"/>
              </a:ext>
            </a:extLst>
          </p:cNvPr>
          <p:cNvSpPr/>
          <p:nvPr/>
        </p:nvSpPr>
        <p:spPr>
          <a:xfrm>
            <a:off x="1446601" y="4335312"/>
            <a:ext cx="1677600" cy="1677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6C3249-A849-F5A9-17CE-E5FE0BE3E676}"/>
              </a:ext>
            </a:extLst>
          </p:cNvPr>
          <p:cNvSpPr/>
          <p:nvPr/>
        </p:nvSpPr>
        <p:spPr>
          <a:xfrm>
            <a:off x="1218001" y="1264543"/>
            <a:ext cx="1677600" cy="16776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610B1D-25A8-E233-AB47-B77791E75EAD}"/>
              </a:ext>
            </a:extLst>
          </p:cNvPr>
          <p:cNvSpPr/>
          <p:nvPr/>
        </p:nvSpPr>
        <p:spPr>
          <a:xfrm>
            <a:off x="6248401" y="1254651"/>
            <a:ext cx="1677600" cy="16776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2608A0-6B6F-41CC-196B-D9C252B78873}"/>
              </a:ext>
            </a:extLst>
          </p:cNvPr>
          <p:cNvSpPr/>
          <p:nvPr/>
        </p:nvSpPr>
        <p:spPr>
          <a:xfrm>
            <a:off x="6019799" y="4335312"/>
            <a:ext cx="1677600" cy="1677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837B58-94D3-A22A-D1AD-33E963877027}"/>
              </a:ext>
            </a:extLst>
          </p:cNvPr>
          <p:cNvSpPr/>
          <p:nvPr/>
        </p:nvSpPr>
        <p:spPr>
          <a:xfrm>
            <a:off x="5865600" y="4313541"/>
            <a:ext cx="1677600" cy="167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8757AA-49C4-8DBC-5EE9-EC3D9C571695}"/>
              </a:ext>
            </a:extLst>
          </p:cNvPr>
          <p:cNvSpPr/>
          <p:nvPr/>
        </p:nvSpPr>
        <p:spPr>
          <a:xfrm>
            <a:off x="3733200" y="2820994"/>
            <a:ext cx="1677600" cy="1677600"/>
          </a:xfrm>
          <a:prstGeom prst="ellipse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Công cụ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98CA3-B068-2FF2-32E5-81FD3D3DD112}"/>
              </a:ext>
            </a:extLst>
          </p:cNvPr>
          <p:cNvSpPr txBox="1"/>
          <p:nvPr/>
        </p:nvSpPr>
        <p:spPr>
          <a:xfrm>
            <a:off x="1561501" y="291773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Postman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74085-BEC7-C531-5D04-EEEEB314ED74}"/>
              </a:ext>
            </a:extLst>
          </p:cNvPr>
          <p:cNvSpPr txBox="1"/>
          <p:nvPr/>
        </p:nvSpPr>
        <p:spPr>
          <a:xfrm>
            <a:off x="6514485" y="291773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VS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C4943-D4AF-452E-A572-014F7EC47ABC}"/>
              </a:ext>
            </a:extLst>
          </p:cNvPr>
          <p:cNvSpPr txBox="1"/>
          <p:nvPr/>
        </p:nvSpPr>
        <p:spPr>
          <a:xfrm>
            <a:off x="1775327" y="614190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Draw.io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CFB614-3C87-B003-B31B-AEC22DF30651}"/>
              </a:ext>
            </a:extLst>
          </p:cNvPr>
          <p:cNvSpPr txBox="1"/>
          <p:nvPr/>
        </p:nvSpPr>
        <p:spPr>
          <a:xfrm>
            <a:off x="6368111" y="603137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0233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1526" y="381000"/>
            <a:ext cx="7772400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267"/>
              </a:spcAft>
            </a:pPr>
            <a:r>
              <a:rPr lang="vi-VN" sz="3600" kern="100" dirty="0">
                <a:latin typeface="Times New Roman" panose="02020603050405020304" pitchFamily="18" charset="0"/>
                <a:ea typeface="Arial" panose="020B0604020202020204" pitchFamily="34" charset="0"/>
                <a:cs typeface="Poppins" panose="00000500000000000000" pitchFamily="2" charset="0"/>
              </a:rPr>
              <a:t>Nội dung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7F0E528-97FF-D4D3-D3B0-D23ACCF3B409}"/>
              </a:ext>
            </a:extLst>
          </p:cNvPr>
          <p:cNvSpPr txBox="1"/>
          <p:nvPr/>
        </p:nvSpPr>
        <p:spPr>
          <a:xfrm>
            <a:off x="581529" y="1219200"/>
            <a:ext cx="7876673" cy="339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chương trình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luận</a:t>
            </a:r>
            <a:endParaRPr lang="en-US" sz="3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A2C7D-19BB-E532-B35A-2025A16BC7A6}"/>
              </a:ext>
            </a:extLst>
          </p:cNvPr>
          <p:cNvCxnSpPr/>
          <p:nvPr/>
        </p:nvCxnSpPr>
        <p:spPr>
          <a:xfrm>
            <a:off x="581526" y="1066800"/>
            <a:ext cx="7876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60C8A07-CE4F-FA66-C2C9-3D54097FB8AC}"/>
              </a:ext>
            </a:extLst>
          </p:cNvPr>
          <p:cNvSpPr/>
          <p:nvPr/>
        </p:nvSpPr>
        <p:spPr>
          <a:xfrm>
            <a:off x="8077200" y="6477000"/>
            <a:ext cx="1066800" cy="381000"/>
          </a:xfrm>
          <a:prstGeom prst="snip2DiagRect">
            <a:avLst>
              <a:gd name="adj1" fmla="val 0"/>
              <a:gd name="adj2" fmla="val 3819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1235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618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ADLaM Display</vt:lpstr>
      <vt:lpstr>Arial</vt:lpstr>
      <vt:lpstr>Calibri</vt:lpstr>
      <vt:lpstr>Wingdings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Hiếu Nguyễn Văn</cp:lastModifiedBy>
  <cp:revision>17</cp:revision>
  <dcterms:created xsi:type="dcterms:W3CDTF">2006-08-16T00:00:00Z</dcterms:created>
  <dcterms:modified xsi:type="dcterms:W3CDTF">2023-12-23T15:01:09Z</dcterms:modified>
  <dc:identifier>DAF3Zi6cSHE</dc:identifier>
</cp:coreProperties>
</file>