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58" r:id="rId4"/>
    <p:sldId id="259" r:id="rId5"/>
    <p:sldId id="261" r:id="rId6"/>
    <p:sldId id="262" r:id="rId7"/>
    <p:sldId id="263" r:id="rId8"/>
    <p:sldId id="265" r:id="rId9"/>
    <p:sldId id="289" r:id="rId10"/>
    <p:sldId id="264" r:id="rId11"/>
    <p:sldId id="272" r:id="rId12"/>
    <p:sldId id="294" r:id="rId13"/>
    <p:sldId id="275" r:id="rId14"/>
    <p:sldId id="281" r:id="rId15"/>
    <p:sldId id="276" r:id="rId16"/>
    <p:sldId id="290" r:id="rId17"/>
    <p:sldId id="291" r:id="rId18"/>
    <p:sldId id="292" r:id="rId19"/>
    <p:sldId id="293" r:id="rId20"/>
    <p:sldId id="287"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6"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1B84C-F113-4CF6-AEDA-0A97AAFEE40B}" type="datetimeFigureOut">
              <a:rPr lang="vi-VN" smtClean="0"/>
              <a:t>12/10/2018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8C277-7DCD-47CF-98A6-3E5355541C5E}" type="slidenum">
              <a:rPr lang="vi-VN" smtClean="0"/>
              <a:t>‹#›</a:t>
            </a:fld>
            <a:endParaRPr lang="vi-VN"/>
          </a:p>
        </p:txBody>
      </p:sp>
    </p:spTree>
    <p:extLst>
      <p:ext uri="{BB962C8B-B14F-4D97-AF65-F5344CB8AC3E}">
        <p14:creationId xmlns:p14="http://schemas.microsoft.com/office/powerpoint/2010/main" val="41636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978C277-7DCD-47CF-98A6-3E5355541C5E}" type="slidenum">
              <a:rPr lang="vi-VN" smtClean="0"/>
              <a:t>8</a:t>
            </a:fld>
            <a:endParaRPr lang="vi-VN"/>
          </a:p>
        </p:txBody>
      </p:sp>
    </p:spTree>
    <p:extLst>
      <p:ext uri="{BB962C8B-B14F-4D97-AF65-F5344CB8AC3E}">
        <p14:creationId xmlns:p14="http://schemas.microsoft.com/office/powerpoint/2010/main" val="299364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978C277-7DCD-47CF-98A6-3E5355541C5E}" type="slidenum">
              <a:rPr lang="vi-VN" smtClean="0"/>
              <a:t>9</a:t>
            </a:fld>
            <a:endParaRPr lang="vi-VN"/>
          </a:p>
        </p:txBody>
      </p:sp>
    </p:spTree>
    <p:extLst>
      <p:ext uri="{BB962C8B-B14F-4D97-AF65-F5344CB8AC3E}">
        <p14:creationId xmlns:p14="http://schemas.microsoft.com/office/powerpoint/2010/main" val="268752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9DED4C-19E5-4221-AAA7-0264DD94FB06}" type="datetime1">
              <a:rPr lang="vi-VN" smtClean="0"/>
              <a:t>12/10/2018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765485F-47E4-4BC8-A25C-7721AE081CD1}"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74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3D3FB7-2A28-4545-8D99-AFF10E4CDD22}" type="datetime1">
              <a:rPr lang="vi-VN" smtClean="0"/>
              <a:t>12/10/2018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376036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1ECFF-D203-48FE-9E03-2B4E5E002EEC}" type="datetime1">
              <a:rPr lang="vi-VN" smtClean="0"/>
              <a:t>12/10/2018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113540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489BBD-814C-4198-B5B2-49164861C039}" type="datetime1">
              <a:rPr lang="vi-VN" smtClean="0"/>
              <a:t>12/10/2018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338325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C1A90-73DA-4020-87B9-F04CDEEB9D4D}" type="datetime1">
              <a:rPr lang="vi-VN" smtClean="0"/>
              <a:t>12/10/2018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765485F-47E4-4BC8-A25C-7721AE081CD1}"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37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4FA2EF-DF45-43D0-AD31-5346F294C60A}" type="datetime1">
              <a:rPr lang="vi-VN" smtClean="0"/>
              <a:t>12/10/2018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51845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4F00D2-6920-4795-ABD0-240C531FDC8C}" type="datetime1">
              <a:rPr lang="vi-VN" smtClean="0"/>
              <a:t>12/10/2018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351655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52CDA0-D5F2-43CA-A573-17A4F9244D5E}" type="datetime1">
              <a:rPr lang="vi-VN" smtClean="0"/>
              <a:t>12/10/2018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47026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19A151-E2B0-40F1-AB33-99BABEA8D8ED}" type="datetime1">
              <a:rPr lang="vi-VN" smtClean="0"/>
              <a:t>12/10/2018</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404383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8F958C-39E0-4AFB-B9BE-2DFE923B468B}" type="datetime1">
              <a:rPr lang="vi-VN" smtClean="0"/>
              <a:t>12/10/2018</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65485F-47E4-4BC8-A25C-7721AE081CD1}" type="slidenum">
              <a:rPr lang="vi-VN" smtClean="0"/>
              <a:t>‹#›</a:t>
            </a:fld>
            <a:endParaRPr lang="vi-VN"/>
          </a:p>
        </p:txBody>
      </p:sp>
    </p:spTree>
    <p:extLst>
      <p:ext uri="{BB962C8B-B14F-4D97-AF65-F5344CB8AC3E}">
        <p14:creationId xmlns:p14="http://schemas.microsoft.com/office/powerpoint/2010/main" val="136151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32D473-6157-4767-A2E4-062818DEE078}" type="datetime1">
              <a:rPr lang="vi-VN" smtClean="0"/>
              <a:t>12/10/2018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765485F-47E4-4BC8-A25C-7721AE081CD1}" type="slidenum">
              <a:rPr lang="vi-VN" smtClean="0"/>
              <a:t>‹#›</a:t>
            </a:fld>
            <a:endParaRPr lang="vi-VN"/>
          </a:p>
        </p:txBody>
      </p:sp>
    </p:spTree>
    <p:extLst>
      <p:ext uri="{BB962C8B-B14F-4D97-AF65-F5344CB8AC3E}">
        <p14:creationId xmlns:p14="http://schemas.microsoft.com/office/powerpoint/2010/main" val="52999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0CE54B-87D8-4C58-8423-913939B421F8}" type="datetime1">
              <a:rPr lang="vi-VN" smtClean="0"/>
              <a:t>12/10/2018</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65485F-47E4-4BC8-A25C-7721AE081CD1}"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741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thereum.github.io/browser-solid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opsten.etherscan.io/tx/0xefc6915fa376825a4ea49a7616394c5d741dba7e38c79f69ff9af00839dc1a16"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1299372" y="3099315"/>
            <a:ext cx="9408409" cy="1200329"/>
          </a:xfrm>
          <a:prstGeom prst="rect">
            <a:avLst/>
          </a:prstGeom>
          <a:noFill/>
        </p:spPr>
        <p:txBody>
          <a:bodyPr wrap="none" rtlCol="0">
            <a:spAutoFit/>
          </a:bodyPr>
          <a:lstStyle/>
          <a:p>
            <a:pPr algn="ctr"/>
            <a:r>
              <a:rPr lang="en-US" sz="3600" b="1"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TÌM HIỂU </a:t>
            </a:r>
            <a:r>
              <a:rPr lang="en-US" sz="3600" b="1"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CÔNG NGHỆ SMART CONTRACT</a:t>
            </a:r>
            <a:endParaRPr lang="en-US" sz="3600" b="1">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ctr"/>
            <a:r>
              <a:rPr lang="en-US" sz="3600" b="1"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(HỢP ĐỒNG THÔNG MINH)</a:t>
            </a:r>
            <a:endParaRPr lang="vi-VN" sz="3600" b="1">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444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sym typeface="Wingdings" panose="05000000000000000000" pitchFamily="2" charset="2"/>
              </a:rPr>
              <a:t>VIỆC LÀM ?</a:t>
            </a:r>
            <a:endParaRPr lang="vi-VN"/>
          </a:p>
        </p:txBody>
      </p:sp>
      <p:sp>
        <p:nvSpPr>
          <p:cNvPr id="18" name="Slide Number Placeholder 17"/>
          <p:cNvSpPr>
            <a:spLocks noGrp="1"/>
          </p:cNvSpPr>
          <p:nvPr>
            <p:ph type="sldNum" sz="quarter" idx="12"/>
          </p:nvPr>
        </p:nvSpPr>
        <p:spPr/>
        <p:txBody>
          <a:bodyPr/>
          <a:lstStyle/>
          <a:p>
            <a:fld id="{C765485F-47E4-4BC8-A25C-7721AE081CD1}" type="slidenum">
              <a:rPr lang="vi-VN" smtClean="0"/>
              <a:t>10</a:t>
            </a:fld>
            <a:endParaRPr lang="vi-VN"/>
          </a:p>
        </p:txBody>
      </p:sp>
      <p:pic>
        <p:nvPicPr>
          <p:cNvPr id="10" name="Picture 9"/>
          <p:cNvPicPr>
            <a:picLocks noChangeAspect="1"/>
          </p:cNvPicPr>
          <p:nvPr/>
        </p:nvPicPr>
        <p:blipFill>
          <a:blip r:embed="rId2"/>
          <a:stretch>
            <a:fillRect/>
          </a:stretch>
        </p:blipFill>
        <p:spPr>
          <a:xfrm>
            <a:off x="1097280" y="2027923"/>
            <a:ext cx="9737408" cy="4141299"/>
          </a:xfrm>
          <a:prstGeom prst="rect">
            <a:avLst/>
          </a:prstGeom>
          <a:ln>
            <a:noFill/>
          </a:ln>
          <a:effectLst>
            <a:outerShdw blurRad="292100" dist="139700" dir="2700000" algn="tl" rotWithShape="0">
              <a:srgbClr val="333333">
                <a:alpha val="65000"/>
              </a:srgbClr>
            </a:outerShdw>
          </a:effectLst>
        </p:spPr>
      </p:pic>
      <p:pic>
        <p:nvPicPr>
          <p:cNvPr id="3076" name="Picture 4"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093" y="297497"/>
            <a:ext cx="2742595"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27069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286603"/>
            <a:ext cx="11795760" cy="1450757"/>
          </a:xfrm>
        </p:spPr>
        <p:txBody>
          <a:bodyPr/>
          <a:lstStyle/>
          <a:p>
            <a:r>
              <a:rPr lang="en-US" smtClean="0">
                <a:sym typeface="Wingdings" panose="05000000000000000000" pitchFamily="2" charset="2"/>
              </a:rPr>
              <a:t> </a:t>
            </a:r>
            <a:r>
              <a:rPr lang="en-US" smtClean="0"/>
              <a:t>DEMO – SƠ LƯỢC ỨNG DỤNG VỀ ETHEREUM</a:t>
            </a:r>
            <a:endParaRPr lang="vi-VN"/>
          </a:p>
        </p:txBody>
      </p:sp>
      <p:sp>
        <p:nvSpPr>
          <p:cNvPr id="38" name="Content Placeholder 2"/>
          <p:cNvSpPr>
            <a:spLocks noGrp="1"/>
          </p:cNvSpPr>
          <p:nvPr>
            <p:ph idx="1"/>
          </p:nvPr>
        </p:nvSpPr>
        <p:spPr>
          <a:xfrm>
            <a:off x="1097280" y="2126671"/>
            <a:ext cx="10058400" cy="3913912"/>
          </a:xfrm>
        </p:spPr>
        <p:txBody>
          <a:bodyPr>
            <a:normAutofit lnSpcReduction="10000"/>
          </a:bodyPr>
          <a:lstStyle/>
          <a:p>
            <a:r>
              <a:rPr lang="vi-VN" sz="3200">
                <a:latin typeface="Calibri" panose="020F0502020204030204" pitchFamily="34" charset="0"/>
                <a:cs typeface="Calibri" panose="020F0502020204030204" pitchFamily="34" charset="0"/>
              </a:rPr>
              <a:t>Đại khái thì Ethereum </a:t>
            </a:r>
            <a:r>
              <a:rPr lang="vi-VN" sz="3200">
                <a:latin typeface="Calibri" panose="020F0502020204030204" pitchFamily="34" charset="0"/>
                <a:cs typeface="Calibri" panose="020F0502020204030204" pitchFamily="34" charset="0"/>
              </a:rPr>
              <a:t>là</a:t>
            </a:r>
            <a:r>
              <a:rPr lang="vi-VN" sz="3200" smtClean="0">
                <a:latin typeface="Calibri" panose="020F0502020204030204" pitchFamily="34" charset="0"/>
                <a:cs typeface="Calibri" panose="020F0502020204030204" pitchFamily="34" charset="0"/>
              </a:rPr>
              <a:t>:</a:t>
            </a:r>
            <a:endParaRPr lang="vi-VN" sz="3200">
              <a:latin typeface="Calibri" panose="020F0502020204030204" pitchFamily="34" charset="0"/>
              <a:cs typeface="Calibri" panose="020F0502020204030204" pitchFamily="34" charset="0"/>
            </a:endParaRPr>
          </a:p>
          <a:p>
            <a:pPr lvl="1">
              <a:lnSpc>
                <a:spcPct val="150000"/>
              </a:lnSpc>
            </a:pPr>
            <a:r>
              <a:rPr lang="vi-VN" sz="2800">
                <a:latin typeface="Calibri" panose="020F0502020204030204" pitchFamily="34" charset="0"/>
                <a:cs typeface="Calibri" panose="020F0502020204030204" pitchFamily="34" charset="0"/>
              </a:rPr>
              <a:t>Một nền tảng (platform) chạy trên nền tảng công nghệ Blockchain</a:t>
            </a:r>
          </a:p>
          <a:p>
            <a:pPr lvl="1">
              <a:lnSpc>
                <a:spcPct val="150000"/>
              </a:lnSpc>
            </a:pPr>
            <a:r>
              <a:rPr lang="vi-VN" sz="2800">
                <a:latin typeface="Calibri" panose="020F0502020204030204" pitchFamily="34" charset="0"/>
                <a:cs typeface="Calibri" panose="020F0502020204030204" pitchFamily="34" charset="0"/>
              </a:rPr>
              <a:t>Hỗ trợ hợp đồng thông minh (smart contract)</a:t>
            </a:r>
          </a:p>
          <a:p>
            <a:pPr lvl="1">
              <a:lnSpc>
                <a:spcPct val="150000"/>
              </a:lnSpc>
            </a:pPr>
            <a:r>
              <a:rPr lang="vi-VN" sz="2800">
                <a:latin typeface="Calibri" panose="020F0502020204030204" pitchFamily="34" charset="0"/>
                <a:cs typeface="Calibri" panose="020F0502020204030204" pitchFamily="34" charset="0"/>
              </a:rPr>
              <a:t>Mạng lưới sử dụng tiền mã hoá 2.0</a:t>
            </a:r>
          </a:p>
          <a:p>
            <a:pPr lvl="1">
              <a:lnSpc>
                <a:spcPct val="150000"/>
              </a:lnSpc>
            </a:pPr>
            <a:r>
              <a:rPr lang="vi-VN" sz="2800">
                <a:latin typeface="Calibri" panose="020F0502020204030204" pitchFamily="34" charset="0"/>
                <a:cs typeface="Calibri" panose="020F0502020204030204" pitchFamily="34" charset="0"/>
              </a:rPr>
              <a:t>Sử dụng </a:t>
            </a:r>
            <a:r>
              <a:rPr lang="vi-VN" sz="2800">
                <a:latin typeface="Calibri" panose="020F0502020204030204" pitchFamily="34" charset="0"/>
                <a:cs typeface="Calibri" panose="020F0502020204030204" pitchFamily="34" charset="0"/>
              </a:rPr>
              <a:t>blockchain </a:t>
            </a:r>
            <a:r>
              <a:rPr lang="vi-VN" sz="2800" smtClean="0">
                <a:latin typeface="Calibri" panose="020F0502020204030204" pitchFamily="34" charset="0"/>
                <a:cs typeface="Calibri" panose="020F0502020204030204" pitchFamily="34" charset="0"/>
              </a:rPr>
              <a:t>riêng</a:t>
            </a:r>
            <a:r>
              <a:rPr lang="en-US" sz="2800">
                <a:latin typeface="Calibri" panose="020F0502020204030204" pitchFamily="34" charset="0"/>
                <a:cs typeface="Calibri" panose="020F0502020204030204" pitchFamily="34" charset="0"/>
              </a:rPr>
              <a:t>: </a:t>
            </a:r>
            <a:endParaRPr lang="en-US" sz="2800" smtClean="0">
              <a:latin typeface="Calibri" panose="020F0502020204030204" pitchFamily="34" charset="0"/>
              <a:cs typeface="Calibri" panose="020F0502020204030204" pitchFamily="34" charset="0"/>
            </a:endParaRPr>
          </a:p>
          <a:p>
            <a:pPr marL="201168" lvl="1" indent="0">
              <a:lnSpc>
                <a:spcPct val="150000"/>
              </a:lnSpc>
              <a:buNone/>
            </a:pPr>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https</a:t>
            </a:r>
            <a:r>
              <a:rPr lang="en-US" sz="2800">
                <a:latin typeface="Calibri" panose="020F0502020204030204" pitchFamily="34" charset="0"/>
                <a:cs typeface="Calibri" panose="020F0502020204030204" pitchFamily="34" charset="0"/>
              </a:rPr>
              <a:t>://etherscan.io/</a:t>
            </a:r>
            <a:endParaRPr lang="vi-VN" sz="2800">
              <a:latin typeface="Calibri" panose="020F0502020204030204" pitchFamily="34" charset="0"/>
              <a:cs typeface="Calibri" panose="020F0502020204030204" pitchFamily="34" charset="0"/>
            </a:endParaRPr>
          </a:p>
        </p:txBody>
      </p:sp>
      <p:pic>
        <p:nvPicPr>
          <p:cNvPr id="4098" name="Picture 2" descr="RÃ©sultat de recherche d'images pour &quot;ethereum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95" y="2677043"/>
            <a:ext cx="4762500" cy="37528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05199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286603"/>
            <a:ext cx="11795760" cy="1450757"/>
          </a:xfrm>
        </p:spPr>
        <p:txBody>
          <a:bodyPr/>
          <a:lstStyle/>
          <a:p>
            <a:r>
              <a:rPr lang="en-US" smtClean="0">
                <a:sym typeface="Wingdings" panose="05000000000000000000" pitchFamily="2" charset="2"/>
              </a:rPr>
              <a:t> </a:t>
            </a:r>
            <a:r>
              <a:rPr lang="en-US" smtClean="0"/>
              <a:t>VỀ ETHEREUM</a:t>
            </a:r>
            <a:endParaRPr lang="vi-VN"/>
          </a:p>
        </p:txBody>
      </p:sp>
      <p:sp>
        <p:nvSpPr>
          <p:cNvPr id="38" name="Content Placeholder 2"/>
          <p:cNvSpPr>
            <a:spLocks noGrp="1"/>
          </p:cNvSpPr>
          <p:nvPr>
            <p:ph idx="1"/>
          </p:nvPr>
        </p:nvSpPr>
        <p:spPr>
          <a:xfrm>
            <a:off x="243840" y="1737360"/>
            <a:ext cx="11811000" cy="3913912"/>
          </a:xfrm>
        </p:spPr>
        <p:txBody>
          <a:bodyPr>
            <a:noAutofit/>
          </a:bodyPr>
          <a:lstStyle/>
          <a:p>
            <a:pPr lvl="1"/>
            <a:r>
              <a:rPr lang="vi-VN" sz="2400">
                <a:latin typeface="Calibri" panose="020F0502020204030204" pitchFamily="34" charset="0"/>
                <a:cs typeface="Calibri" panose="020F0502020204030204" pitchFamily="34" charset="0"/>
              </a:rPr>
              <a:t>Đồng tiền ảo Ethereum dĩ nhiên là có một chuỗi Blockchain của riêng nó, khác hẳn với công nghệ của đồng tiền BitCoin. Ethereum sinh ra là để hỗ trợ lưu trữ được SmartContract vào Block. Và hơn thế nữa. Ethereum có các hàm API để phục vụ việc thực hiện đầu vào của SmartContract và tính toán SmartContract xem nó đúng hay sai, và trả tiền cho các bên liên quan.</a:t>
            </a:r>
          </a:p>
          <a:p>
            <a:pPr lvl="1"/>
            <a:r>
              <a:rPr lang="vi-VN" sz="2400">
                <a:latin typeface="Calibri" panose="020F0502020204030204" pitchFamily="34" charset="0"/>
                <a:cs typeface="Calibri" panose="020F0502020204030204" pitchFamily="34" charset="0"/>
              </a:rPr>
              <a:t>Vậy nếu mỗi đoạn lệnh If-Else đưa vào Blockchain lại phải có một API để xử lý nó riêng biệt, thế thì người dùng sẽ tốn công sức lắm nhỉ?</a:t>
            </a:r>
          </a:p>
          <a:p>
            <a:pPr lvl="1"/>
            <a:r>
              <a:rPr lang="vi-VN" sz="2400">
                <a:latin typeface="Calibri" panose="020F0502020204030204" pitchFamily="34" charset="0"/>
                <a:cs typeface="Calibri" panose="020F0502020204030204" pitchFamily="34" charset="0"/>
              </a:rPr>
              <a:t>Đúng là như vậy. Và Ethereum đã định nghĩa ra một ngôn ngữ mới (có thể gọi nó là ngôn ngữ lập trình mới) là Solidity để giải quyết việc này. Đây là một cú pháp, quy định các điều khoản hợp đồng và cách để xác thực nó, cách để connect API trong một Block.</a:t>
            </a:r>
          </a:p>
          <a:p>
            <a:pPr lvl="1"/>
            <a:r>
              <a:rPr lang="vi-VN" sz="2400">
                <a:latin typeface="Calibri" panose="020F0502020204030204" pitchFamily="34" charset="0"/>
                <a:cs typeface="Calibri" panose="020F0502020204030204" pitchFamily="34" charset="0"/>
              </a:rPr>
              <a:t>Người dùng sau khi tạo ra một Block thì viết các truy vấn bằng Solidity để theo dõi Block đó.</a:t>
            </a:r>
          </a:p>
          <a:p>
            <a:pPr lvl="1"/>
            <a:endParaRPr lang="vi-VN"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903902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2074"/>
            <a:ext cx="10058400" cy="1450757"/>
          </a:xfrm>
        </p:spPr>
        <p:txBody>
          <a:bodyPr/>
          <a:lstStyle/>
          <a:p>
            <a:r>
              <a:rPr lang="en-US" smtClean="0">
                <a:sym typeface="Wingdings" panose="05000000000000000000" pitchFamily="2" charset="2"/>
              </a:rPr>
              <a:t> </a:t>
            </a:r>
            <a:r>
              <a:rPr lang="en-US" smtClean="0"/>
              <a:t>CÀI ĐẶT</a:t>
            </a:r>
            <a:endParaRPr lang="vi-VN"/>
          </a:p>
        </p:txBody>
      </p:sp>
      <p:sp>
        <p:nvSpPr>
          <p:cNvPr id="25" name="Content Placeholder 2"/>
          <p:cNvSpPr>
            <a:spLocks noGrp="1"/>
          </p:cNvSpPr>
          <p:nvPr>
            <p:ph idx="1"/>
          </p:nvPr>
        </p:nvSpPr>
        <p:spPr>
          <a:xfrm>
            <a:off x="1097280" y="1965960"/>
            <a:ext cx="3779520" cy="3886200"/>
          </a:xfrm>
        </p:spPr>
        <p:txBody>
          <a:bodyPr>
            <a:normAutofit/>
          </a:bodyPr>
          <a:lstStyle/>
          <a:p>
            <a:pPr marL="0" indent="0">
              <a:spcAft>
                <a:spcPts val="600"/>
              </a:spcAft>
              <a:buNone/>
            </a:pPr>
            <a:r>
              <a:rPr lang="en-US" sz="2800" smtClean="0">
                <a:solidFill>
                  <a:schemeClr val="tx1"/>
                </a:solidFill>
              </a:rPr>
              <a:t>Sử dụng ngôn ngữ </a:t>
            </a:r>
            <a:r>
              <a:rPr lang="en-US" sz="2800" b="1" smtClean="0">
                <a:solidFill>
                  <a:schemeClr val="tx1"/>
                </a:solidFill>
              </a:rPr>
              <a:t>SOLIDITY</a:t>
            </a:r>
            <a:r>
              <a:rPr lang="en-US" sz="2800" smtClean="0">
                <a:solidFill>
                  <a:schemeClr val="tx1"/>
                </a:solidFill>
              </a:rPr>
              <a:t>: Khá giống với javascript</a:t>
            </a:r>
          </a:p>
          <a:p>
            <a:pPr marL="0" indent="0">
              <a:spcAft>
                <a:spcPts val="600"/>
              </a:spcAft>
              <a:buNone/>
            </a:pPr>
            <a:r>
              <a:rPr lang="en-US" sz="2800" b="1" smtClean="0">
                <a:solidFill>
                  <a:schemeClr val="tx1"/>
                </a:solidFill>
              </a:rPr>
              <a:t>Tham khảo </a:t>
            </a:r>
            <a:r>
              <a:rPr lang="en-US" sz="2800" b="1">
                <a:solidFill>
                  <a:schemeClr val="tx1"/>
                </a:solidFill>
              </a:rPr>
              <a:t>tại</a:t>
            </a:r>
            <a:r>
              <a:rPr lang="en-US" sz="2800" b="1" smtClean="0">
                <a:solidFill>
                  <a:schemeClr val="tx1"/>
                </a:solidFill>
              </a:rPr>
              <a:t>:</a:t>
            </a:r>
          </a:p>
          <a:p>
            <a:pPr marL="0" indent="0">
              <a:spcAft>
                <a:spcPts val="600"/>
              </a:spcAft>
              <a:buNone/>
            </a:pPr>
            <a:r>
              <a:rPr lang="en-US" sz="2800" b="1" smtClean="0">
                <a:solidFill>
                  <a:schemeClr val="tx1"/>
                </a:solidFill>
              </a:rPr>
              <a:t>Ngôn ngữ lập trình  </a:t>
            </a:r>
            <a:r>
              <a:rPr lang="en-US" sz="2800" b="1">
                <a:solidFill>
                  <a:schemeClr val="tx1"/>
                </a:solidFill>
              </a:rPr>
              <a:t>https://solidity.readthedocs.io/en/v0.4.25/</a:t>
            </a:r>
            <a:endParaRPr lang="en-US" sz="2800" b="1">
              <a:solidFill>
                <a:schemeClr val="tx1"/>
              </a:solidFill>
            </a:endParaRPr>
          </a:p>
        </p:txBody>
      </p:sp>
      <p:sp>
        <p:nvSpPr>
          <p:cNvPr id="3" name="Slide Number Placeholder 2"/>
          <p:cNvSpPr>
            <a:spLocks noGrp="1"/>
          </p:cNvSpPr>
          <p:nvPr>
            <p:ph type="sldNum" sz="quarter" idx="12"/>
          </p:nvPr>
        </p:nvSpPr>
        <p:spPr/>
        <p:txBody>
          <a:bodyPr/>
          <a:lstStyle/>
          <a:p>
            <a:fld id="{C765485F-47E4-4BC8-A25C-7721AE081CD1}" type="slidenum">
              <a:rPr lang="vi-VN" smtClean="0"/>
              <a:t>13</a:t>
            </a:fld>
            <a:endParaRPr lang="vi-VN"/>
          </a:p>
        </p:txBody>
      </p:sp>
      <p:pic>
        <p:nvPicPr>
          <p:cNvPr id="6" name="Picture 5"/>
          <p:cNvPicPr>
            <a:picLocks noChangeAspect="1"/>
          </p:cNvPicPr>
          <p:nvPr/>
        </p:nvPicPr>
        <p:blipFill>
          <a:blip r:embed="rId2"/>
          <a:stretch>
            <a:fillRect/>
          </a:stretch>
        </p:blipFill>
        <p:spPr>
          <a:xfrm>
            <a:off x="5296591" y="1848170"/>
            <a:ext cx="5859089" cy="4200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4519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t>CHUẪN BỊ PHẦN CODE CONTRACT</a:t>
            </a:r>
            <a:endParaRPr lang="vi-VN"/>
          </a:p>
        </p:txBody>
      </p:sp>
      <p:sp>
        <p:nvSpPr>
          <p:cNvPr id="3" name="Slide Number Placeholder 2"/>
          <p:cNvSpPr>
            <a:spLocks noGrp="1"/>
          </p:cNvSpPr>
          <p:nvPr>
            <p:ph type="sldNum" sz="quarter" idx="12"/>
          </p:nvPr>
        </p:nvSpPr>
        <p:spPr/>
        <p:txBody>
          <a:bodyPr/>
          <a:lstStyle/>
          <a:p>
            <a:fld id="{C765485F-47E4-4BC8-A25C-7721AE081CD1}" type="slidenum">
              <a:rPr lang="vi-VN" smtClean="0"/>
              <a:t>14</a:t>
            </a:fld>
            <a:endParaRPr lang="vi-VN"/>
          </a:p>
        </p:txBody>
      </p:sp>
      <p:pic>
        <p:nvPicPr>
          <p:cNvPr id="7" name="Picture 6"/>
          <p:cNvPicPr>
            <a:picLocks noChangeAspect="1"/>
          </p:cNvPicPr>
          <p:nvPr/>
        </p:nvPicPr>
        <p:blipFill>
          <a:blip r:embed="rId2"/>
          <a:stretch>
            <a:fillRect/>
          </a:stretch>
        </p:blipFill>
        <p:spPr>
          <a:xfrm>
            <a:off x="1097280" y="1880382"/>
            <a:ext cx="9497378" cy="4411416"/>
          </a:xfrm>
          <a:prstGeom prst="rect">
            <a:avLst/>
          </a:prstGeom>
        </p:spPr>
      </p:pic>
    </p:spTree>
    <p:extLst>
      <p:ext uri="{BB962C8B-B14F-4D97-AF65-F5344CB8AC3E}">
        <p14:creationId xmlns:p14="http://schemas.microsoft.com/office/powerpoint/2010/main" val="43703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t>TEST</a:t>
            </a:r>
            <a:endParaRPr lang="vi-VN"/>
          </a:p>
        </p:txBody>
      </p:sp>
      <p:sp>
        <p:nvSpPr>
          <p:cNvPr id="14" name="Content Placeholder 2"/>
          <p:cNvSpPr txBox="1">
            <a:spLocks/>
          </p:cNvSpPr>
          <p:nvPr/>
        </p:nvSpPr>
        <p:spPr>
          <a:xfrm>
            <a:off x="1266092" y="2063261"/>
            <a:ext cx="3986571" cy="32590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Aft>
                <a:spcPts val="600"/>
              </a:spcAft>
              <a:buFont typeface="Calibri" panose="020F0502020204030204" pitchFamily="34" charset="0"/>
              <a:buNone/>
            </a:pPr>
            <a:r>
              <a:rPr lang="en-US" sz="2800" smtClean="0">
                <a:solidFill>
                  <a:schemeClr val="tx1"/>
                </a:solidFill>
              </a:rPr>
              <a:t>Để test ta cần có EXTENSION chrome </a:t>
            </a:r>
          </a:p>
          <a:p>
            <a:pPr marL="0" indent="0">
              <a:spcAft>
                <a:spcPts val="600"/>
              </a:spcAft>
              <a:buFont typeface="Calibri" panose="020F0502020204030204" pitchFamily="34" charset="0"/>
              <a:buNone/>
            </a:pPr>
            <a:r>
              <a:rPr lang="en-US" sz="2800" smtClean="0">
                <a:solidFill>
                  <a:schemeClr val="tx1"/>
                </a:solidFill>
              </a:rPr>
              <a:t>TRUY CẬP ĐỊA CHỈ </a:t>
            </a:r>
          </a:p>
          <a:p>
            <a:pPr marL="0" indent="0">
              <a:spcAft>
                <a:spcPts val="600"/>
              </a:spcAft>
              <a:buNone/>
            </a:pPr>
            <a:r>
              <a:rPr lang="en-US" sz="2800" b="1">
                <a:solidFill>
                  <a:srgbClr val="C00000"/>
                </a:solidFill>
              </a:rPr>
              <a:t>https://</a:t>
            </a:r>
            <a:r>
              <a:rPr lang="en-US" sz="2800" b="1">
                <a:solidFill>
                  <a:srgbClr val="C00000"/>
                </a:solidFill>
              </a:rPr>
              <a:t>metamask.io</a:t>
            </a:r>
            <a:r>
              <a:rPr lang="en-US" sz="2800" b="1" smtClean="0">
                <a:solidFill>
                  <a:srgbClr val="C00000"/>
                </a:solidFill>
              </a:rPr>
              <a:t>/</a:t>
            </a:r>
          </a:p>
          <a:p>
            <a:pPr marL="0" indent="0">
              <a:spcAft>
                <a:spcPts val="600"/>
              </a:spcAft>
              <a:buNone/>
            </a:pPr>
            <a:r>
              <a:rPr lang="en-US" sz="2800" smtClean="0">
                <a:solidFill>
                  <a:srgbClr val="C00000"/>
                </a:solidFill>
              </a:rPr>
              <a:t>METAMASK </a:t>
            </a:r>
            <a:r>
              <a:rPr lang="en-US" sz="2800">
                <a:solidFill>
                  <a:srgbClr val="C00000"/>
                </a:solidFill>
              </a:rPr>
              <a:t>&gt; Click GET CHROME EXTENSION</a:t>
            </a:r>
            <a:endParaRPr lang="en-US" sz="2800" b="1" smtClean="0">
              <a:solidFill>
                <a:srgbClr val="C00000"/>
              </a:solidFill>
            </a:endParaRPr>
          </a:p>
        </p:txBody>
      </p:sp>
      <p:sp>
        <p:nvSpPr>
          <p:cNvPr id="10" name="Slide Number Placeholder 9"/>
          <p:cNvSpPr>
            <a:spLocks noGrp="1"/>
          </p:cNvSpPr>
          <p:nvPr>
            <p:ph type="sldNum" sz="quarter" idx="12"/>
          </p:nvPr>
        </p:nvSpPr>
        <p:spPr/>
        <p:txBody>
          <a:bodyPr/>
          <a:lstStyle/>
          <a:p>
            <a:fld id="{C765485F-47E4-4BC8-A25C-7721AE081CD1}" type="slidenum">
              <a:rPr lang="vi-VN" smtClean="0"/>
              <a:t>15</a:t>
            </a:fld>
            <a:endParaRPr lang="vi-VN"/>
          </a:p>
        </p:txBody>
      </p:sp>
      <p:pic>
        <p:nvPicPr>
          <p:cNvPr id="4" name="Picture 3"/>
          <p:cNvPicPr>
            <a:picLocks noChangeAspect="1"/>
          </p:cNvPicPr>
          <p:nvPr/>
        </p:nvPicPr>
        <p:blipFill>
          <a:blip r:embed="rId2"/>
          <a:stretch>
            <a:fillRect/>
          </a:stretch>
        </p:blipFill>
        <p:spPr>
          <a:xfrm>
            <a:off x="5784314" y="1998339"/>
            <a:ext cx="5371366" cy="4200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481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Tiếp theo</a:t>
            </a:r>
            <a:endParaRPr lang="en-US"/>
          </a:p>
        </p:txBody>
      </p:sp>
      <p:sp>
        <p:nvSpPr>
          <p:cNvPr id="3" name="Content Placeholder 2"/>
          <p:cNvSpPr>
            <a:spLocks noGrp="1"/>
          </p:cNvSpPr>
          <p:nvPr>
            <p:ph idx="1"/>
          </p:nvPr>
        </p:nvSpPr>
        <p:spPr>
          <a:xfrm>
            <a:off x="1097280" y="1845734"/>
            <a:ext cx="10058400" cy="755226"/>
          </a:xfrm>
        </p:spPr>
        <p:txBody>
          <a:bodyPr/>
          <a:lstStyle/>
          <a:p>
            <a:r>
              <a:rPr lang="vi-VN"/>
              <a:t>Sau khi cài xong MetaMask vào trình duyệt Chrome, bạn đăng nhập và chọn network là Ropsten Network như hình</a:t>
            </a:r>
            <a:endParaRPr lang="en-US"/>
          </a:p>
        </p:txBody>
      </p:sp>
      <p:sp>
        <p:nvSpPr>
          <p:cNvPr id="4" name="Slide Number Placeholder 3"/>
          <p:cNvSpPr>
            <a:spLocks noGrp="1"/>
          </p:cNvSpPr>
          <p:nvPr>
            <p:ph type="sldNum" sz="quarter" idx="12"/>
          </p:nvPr>
        </p:nvSpPr>
        <p:spPr/>
        <p:txBody>
          <a:bodyPr/>
          <a:lstStyle/>
          <a:p>
            <a:fld id="{C765485F-47E4-4BC8-A25C-7721AE081CD1}" type="slidenum">
              <a:rPr lang="vi-VN" smtClean="0"/>
              <a:t>16</a:t>
            </a:fld>
            <a:endParaRPr lang="vi-VN"/>
          </a:p>
        </p:txBody>
      </p:sp>
      <p:pic>
        <p:nvPicPr>
          <p:cNvPr id="5" name="Picture 4"/>
          <p:cNvPicPr>
            <a:picLocks noChangeAspect="1"/>
          </p:cNvPicPr>
          <p:nvPr/>
        </p:nvPicPr>
        <p:blipFill>
          <a:blip r:embed="rId2"/>
          <a:stretch>
            <a:fillRect/>
          </a:stretch>
        </p:blipFill>
        <p:spPr>
          <a:xfrm>
            <a:off x="3387407" y="2785427"/>
            <a:ext cx="5153025" cy="3095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4287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Biên dịch chương trình</a:t>
            </a:r>
            <a:endParaRPr lang="en-US"/>
          </a:p>
        </p:txBody>
      </p:sp>
      <p:sp>
        <p:nvSpPr>
          <p:cNvPr id="3" name="Content Placeholder 2"/>
          <p:cNvSpPr>
            <a:spLocks noGrp="1"/>
          </p:cNvSpPr>
          <p:nvPr>
            <p:ph idx="1"/>
          </p:nvPr>
        </p:nvSpPr>
        <p:spPr>
          <a:xfrm>
            <a:off x="1097280" y="1845734"/>
            <a:ext cx="10058400" cy="927946"/>
          </a:xfrm>
        </p:spPr>
        <p:txBody>
          <a:bodyPr/>
          <a:lstStyle/>
          <a:p>
            <a:r>
              <a:rPr lang="en-US"/>
              <a:t>Tiếp theo là biên dịch mã nguồn contract bằng Solidity của chúng ta. Để làm việc này, chúng ta sẽ sử dụng </a:t>
            </a:r>
            <a:r>
              <a:rPr lang="en-US">
                <a:hlinkClick r:id="rId2"/>
              </a:rPr>
              <a:t>Solidity Remix Compiler</a:t>
            </a:r>
            <a:r>
              <a:rPr lang="en-US"/>
              <a:t>, một trình biên dịch online cho phép chúng ta phát hành contract ngay lên blockchain sau khi biên dịch xong.</a:t>
            </a:r>
            <a:endParaRPr lang="en-US"/>
          </a:p>
        </p:txBody>
      </p:sp>
      <p:sp>
        <p:nvSpPr>
          <p:cNvPr id="4" name="Slide Number Placeholder 3"/>
          <p:cNvSpPr>
            <a:spLocks noGrp="1"/>
          </p:cNvSpPr>
          <p:nvPr>
            <p:ph type="sldNum" sz="quarter" idx="12"/>
          </p:nvPr>
        </p:nvSpPr>
        <p:spPr/>
        <p:txBody>
          <a:bodyPr/>
          <a:lstStyle/>
          <a:p>
            <a:fld id="{C765485F-47E4-4BC8-A25C-7721AE081CD1}" type="slidenum">
              <a:rPr lang="vi-VN" smtClean="0"/>
              <a:t>17</a:t>
            </a:fld>
            <a:endParaRPr lang="vi-VN"/>
          </a:p>
        </p:txBody>
      </p:sp>
      <p:pic>
        <p:nvPicPr>
          <p:cNvPr id="5" name="Picture 4"/>
          <p:cNvPicPr>
            <a:picLocks noChangeAspect="1"/>
          </p:cNvPicPr>
          <p:nvPr/>
        </p:nvPicPr>
        <p:blipFill>
          <a:blip r:embed="rId3"/>
          <a:stretch>
            <a:fillRect/>
          </a:stretch>
        </p:blipFill>
        <p:spPr>
          <a:xfrm>
            <a:off x="1210627" y="2773680"/>
            <a:ext cx="7262813" cy="3377734"/>
          </a:xfrm>
          <a:prstGeom prst="rect">
            <a:avLst/>
          </a:prstGeom>
        </p:spPr>
      </p:pic>
    </p:spTree>
    <p:extLst>
      <p:ext uri="{BB962C8B-B14F-4D97-AF65-F5344CB8AC3E}">
        <p14:creationId xmlns:p14="http://schemas.microsoft.com/office/powerpoint/2010/main" val="522982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403840" cy="1450757"/>
          </a:xfrm>
        </p:spPr>
        <p:txBody>
          <a:bodyPr/>
          <a:lstStyle/>
          <a:p>
            <a:r>
              <a:rPr lang="en-US" smtClean="0"/>
              <a:t>HỢP ĐỒNG HUTECH Banking đã được tạo</a:t>
            </a:r>
            <a:endParaRPr lang="en-US"/>
          </a:p>
        </p:txBody>
      </p:sp>
      <p:sp>
        <p:nvSpPr>
          <p:cNvPr id="4" name="Slide Number Placeholder 3"/>
          <p:cNvSpPr>
            <a:spLocks noGrp="1"/>
          </p:cNvSpPr>
          <p:nvPr>
            <p:ph type="sldNum" sz="quarter" idx="12"/>
          </p:nvPr>
        </p:nvSpPr>
        <p:spPr/>
        <p:txBody>
          <a:bodyPr/>
          <a:lstStyle/>
          <a:p>
            <a:fld id="{C765485F-47E4-4BC8-A25C-7721AE081CD1}" type="slidenum">
              <a:rPr lang="vi-VN" smtClean="0"/>
              <a:t>18</a:t>
            </a:fld>
            <a:endParaRPr lang="vi-VN"/>
          </a:p>
        </p:txBody>
      </p:sp>
      <p:pic>
        <p:nvPicPr>
          <p:cNvPr id="6" name="Picture 5"/>
          <p:cNvPicPr>
            <a:picLocks noChangeAspect="1"/>
          </p:cNvPicPr>
          <p:nvPr/>
        </p:nvPicPr>
        <p:blipFill>
          <a:blip r:embed="rId2"/>
          <a:stretch>
            <a:fillRect/>
          </a:stretch>
        </p:blipFill>
        <p:spPr>
          <a:xfrm>
            <a:off x="1225462" y="2177097"/>
            <a:ext cx="9331008" cy="2891031"/>
          </a:xfrm>
          <a:prstGeom prst="rect">
            <a:avLst/>
          </a:prstGeom>
        </p:spPr>
      </p:pic>
      <p:sp>
        <p:nvSpPr>
          <p:cNvPr id="7" name="Rectangle 6"/>
          <p:cNvSpPr/>
          <p:nvPr/>
        </p:nvSpPr>
        <p:spPr>
          <a:xfrm>
            <a:off x="2092960" y="2814320"/>
            <a:ext cx="1280160" cy="5689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0553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04093"/>
            <a:ext cx="10403840" cy="1450757"/>
          </a:xfrm>
        </p:spPr>
        <p:txBody>
          <a:bodyPr/>
          <a:lstStyle/>
          <a:p>
            <a:r>
              <a:rPr lang="en-US" smtClean="0"/>
              <a:t>SEND &amp; RECEIVE THÔNG QUA CONTRACT HUTECH Banking</a:t>
            </a:r>
            <a:endParaRPr lang="en-US"/>
          </a:p>
        </p:txBody>
      </p:sp>
      <p:sp>
        <p:nvSpPr>
          <p:cNvPr id="4" name="Slide Number Placeholder 3"/>
          <p:cNvSpPr>
            <a:spLocks noGrp="1"/>
          </p:cNvSpPr>
          <p:nvPr>
            <p:ph type="sldNum" sz="quarter" idx="12"/>
          </p:nvPr>
        </p:nvSpPr>
        <p:spPr/>
        <p:txBody>
          <a:bodyPr/>
          <a:lstStyle/>
          <a:p>
            <a:fld id="{C765485F-47E4-4BC8-A25C-7721AE081CD1}" type="slidenum">
              <a:rPr lang="vi-VN" smtClean="0"/>
              <a:t>19</a:t>
            </a:fld>
            <a:endParaRPr lang="vi-VN"/>
          </a:p>
        </p:txBody>
      </p:sp>
      <p:pic>
        <p:nvPicPr>
          <p:cNvPr id="3" name="Picture 2"/>
          <p:cNvPicPr>
            <a:picLocks noChangeAspect="1"/>
          </p:cNvPicPr>
          <p:nvPr/>
        </p:nvPicPr>
        <p:blipFill>
          <a:blip r:embed="rId2"/>
          <a:stretch>
            <a:fillRect/>
          </a:stretch>
        </p:blipFill>
        <p:spPr>
          <a:xfrm>
            <a:off x="1175226" y="1854850"/>
            <a:ext cx="9340374" cy="4419591"/>
          </a:xfrm>
          <a:prstGeom prst="rect">
            <a:avLst/>
          </a:prstGeom>
        </p:spPr>
      </p:pic>
      <p:sp>
        <p:nvSpPr>
          <p:cNvPr id="5" name="Rectangle 4"/>
          <p:cNvSpPr/>
          <p:nvPr/>
        </p:nvSpPr>
        <p:spPr>
          <a:xfrm>
            <a:off x="6410960" y="4531360"/>
            <a:ext cx="1280160"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3"/>
          </p:cNvPr>
          <p:cNvSpPr/>
          <p:nvPr/>
        </p:nvSpPr>
        <p:spPr>
          <a:xfrm>
            <a:off x="9418320" y="2911734"/>
            <a:ext cx="2509520" cy="2491166"/>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C00000"/>
                </a:solidFill>
              </a:rPr>
              <a:t>LINK CHỨNG MINH ĐÃ Gửi 20 HUBank</a:t>
            </a:r>
            <a:endParaRPr lang="en-US" b="1">
              <a:solidFill>
                <a:srgbClr val="C00000"/>
              </a:solidFill>
            </a:endParaRPr>
          </a:p>
        </p:txBody>
      </p:sp>
    </p:spTree>
    <p:extLst>
      <p:ext uri="{BB962C8B-B14F-4D97-AF65-F5344CB8AC3E}">
        <p14:creationId xmlns:p14="http://schemas.microsoft.com/office/powerpoint/2010/main" val="3449102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ym typeface="Wingdings" panose="05000000000000000000" pitchFamily="2" charset="2"/>
              </a:rPr>
              <a:t> </a:t>
            </a:r>
            <a:r>
              <a:rPr lang="en-US" b="1" smtClean="0"/>
              <a:t>MỤC LỤC</a:t>
            </a:r>
            <a:endParaRPr lang="vi-VN" b="1"/>
          </a:p>
        </p:txBody>
      </p:sp>
      <p:sp>
        <p:nvSpPr>
          <p:cNvPr id="3" name="Content Placeholder 2"/>
          <p:cNvSpPr>
            <a:spLocks noGrp="1"/>
          </p:cNvSpPr>
          <p:nvPr>
            <p:ph idx="1"/>
          </p:nvPr>
        </p:nvSpPr>
        <p:spPr>
          <a:xfrm>
            <a:off x="1097280" y="1946199"/>
            <a:ext cx="10565331" cy="3666221"/>
          </a:xfrm>
        </p:spPr>
        <p:txBody>
          <a:bodyPr>
            <a:normAutofit lnSpcReduction="10000"/>
          </a:bodyPr>
          <a:lstStyle/>
          <a:p>
            <a:pPr>
              <a:buFont typeface="Arial" panose="020B0604020202020204" pitchFamily="34" charset="0"/>
              <a:buChar char="•"/>
            </a:pPr>
            <a:r>
              <a:rPr lang="en-US" sz="2800" smtClean="0"/>
              <a:t> </a:t>
            </a:r>
            <a:r>
              <a:rPr lang="en-US" sz="2800" smtClean="0"/>
              <a:t>Sự ra đời của Smart Contract (Hợp đồng thông minh)</a:t>
            </a:r>
            <a:endParaRPr lang="en-US" sz="2800" smtClean="0"/>
          </a:p>
          <a:p>
            <a:pPr>
              <a:buFont typeface="Arial" panose="020B0604020202020204" pitchFamily="34" charset="0"/>
              <a:buChar char="•"/>
            </a:pPr>
            <a:r>
              <a:rPr lang="en-US" sz="2800" smtClean="0"/>
              <a:t> </a:t>
            </a:r>
            <a:r>
              <a:rPr lang="en-US" sz="2800" smtClean="0"/>
              <a:t>Hiểu về Smart Contract và cách hoạt động của Smart Contract như thế nào ?</a:t>
            </a:r>
            <a:endParaRPr lang="en-US" sz="2800" smtClean="0"/>
          </a:p>
          <a:p>
            <a:pPr>
              <a:buFont typeface="Arial" panose="020B0604020202020204" pitchFamily="34" charset="0"/>
              <a:buChar char="•"/>
            </a:pPr>
            <a:r>
              <a:rPr lang="en-US" sz="2800" smtClean="0"/>
              <a:t> </a:t>
            </a:r>
            <a:r>
              <a:rPr lang="en-US" sz="2800" smtClean="0"/>
              <a:t>Điểm khác biệt giữa hợp đồng truyền thống và Smart Contract (HĐTM)</a:t>
            </a:r>
            <a:endParaRPr lang="en-US" sz="2800" smtClean="0"/>
          </a:p>
          <a:p>
            <a:pPr>
              <a:buFont typeface="Arial" panose="020B0604020202020204" pitchFamily="34" charset="0"/>
              <a:buChar char="•"/>
            </a:pPr>
            <a:r>
              <a:rPr lang="en-US" sz="2800" smtClean="0"/>
              <a:t> </a:t>
            </a:r>
            <a:r>
              <a:rPr lang="en-US" sz="2800" smtClean="0"/>
              <a:t>Ưu điểm và Nhược điểm của Smart Contract</a:t>
            </a:r>
          </a:p>
          <a:p>
            <a:pPr>
              <a:buFont typeface="Arial" panose="020B0604020202020204" pitchFamily="34" charset="0"/>
              <a:buChar char="•"/>
            </a:pPr>
            <a:r>
              <a:rPr lang="en-US" sz="2800" smtClean="0"/>
              <a:t> Một số ngành nghề cần Smart Contract</a:t>
            </a:r>
            <a:endParaRPr lang="en-US" sz="2800" smtClean="0"/>
          </a:p>
          <a:p>
            <a:pPr>
              <a:buFont typeface="Arial" panose="020B0604020202020204" pitchFamily="34" charset="0"/>
              <a:buChar char="•"/>
            </a:pPr>
            <a:r>
              <a:rPr lang="en-US" sz="2800" smtClean="0"/>
              <a:t> </a:t>
            </a:r>
            <a:r>
              <a:rPr lang="en-US" sz="2800" smtClean="0"/>
              <a:t>Demo chương trình</a:t>
            </a:r>
            <a:endParaRPr lang="en-US" sz="2800" smtClean="0"/>
          </a:p>
        </p:txBody>
      </p:sp>
      <p:sp>
        <p:nvSpPr>
          <p:cNvPr id="4" name="Slide Number Placeholder 3"/>
          <p:cNvSpPr>
            <a:spLocks noGrp="1"/>
          </p:cNvSpPr>
          <p:nvPr>
            <p:ph type="sldNum" sz="quarter" idx="12"/>
          </p:nvPr>
        </p:nvSpPr>
        <p:spPr/>
        <p:txBody>
          <a:bodyPr/>
          <a:lstStyle/>
          <a:p>
            <a:fld id="{C765485F-47E4-4BC8-A25C-7721AE081CD1}" type="slidenum">
              <a:rPr lang="vi-VN" smtClean="0"/>
              <a:t>2</a:t>
            </a:fld>
            <a:endParaRPr lang="vi-VN"/>
          </a:p>
        </p:txBody>
      </p:sp>
    </p:spTree>
    <p:extLst>
      <p:ext uri="{BB962C8B-B14F-4D97-AF65-F5344CB8AC3E}">
        <p14:creationId xmlns:p14="http://schemas.microsoft.com/office/powerpoint/2010/main" val="27219089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65485F-47E4-4BC8-A25C-7721AE081CD1}" type="slidenum">
              <a:rPr lang="vi-VN" smtClean="0"/>
              <a:t>20</a:t>
            </a:fld>
            <a:endParaRPr lang="vi-VN"/>
          </a:p>
        </p:txBody>
      </p:sp>
      <p:sp>
        <p:nvSpPr>
          <p:cNvPr id="6" name="Title 1"/>
          <p:cNvSpPr txBox="1">
            <a:spLocks/>
          </p:cNvSpPr>
          <p:nvPr/>
        </p:nvSpPr>
        <p:spPr>
          <a:xfrm>
            <a:off x="1264920" y="1280160"/>
            <a:ext cx="11330939" cy="347384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7200" b="1" smtClean="0">
                <a:solidFill>
                  <a:schemeClr val="accent5">
                    <a:lumMod val="50000"/>
                  </a:schemeClr>
                </a:solidFill>
                <a:sym typeface="Wingdings" panose="05000000000000000000" pitchFamily="2" charset="2"/>
              </a:rPr>
              <a:t>	XIN CÁM ƠN THẦY </a:t>
            </a:r>
          </a:p>
          <a:p>
            <a:r>
              <a:rPr lang="en-US" sz="7200" b="1" smtClean="0">
                <a:solidFill>
                  <a:schemeClr val="accent5">
                    <a:lumMod val="50000"/>
                  </a:schemeClr>
                </a:solidFill>
                <a:sym typeface="Wingdings" panose="05000000000000000000" pitchFamily="2" charset="2"/>
              </a:rPr>
              <a:t>VÀ CÁC BẠN ĐÃ THEO DÕI</a:t>
            </a:r>
            <a:br>
              <a:rPr lang="en-US" sz="7200" b="1" smtClean="0">
                <a:solidFill>
                  <a:schemeClr val="accent5">
                    <a:lumMod val="50000"/>
                  </a:schemeClr>
                </a:solidFill>
                <a:sym typeface="Wingdings" panose="05000000000000000000" pitchFamily="2" charset="2"/>
              </a:rPr>
            </a:br>
            <a:endParaRPr lang="vi-VN" sz="4400" b="1">
              <a:solidFill>
                <a:schemeClr val="accent5">
                  <a:lumMod val="50000"/>
                </a:schemeClr>
              </a:solidFill>
            </a:endParaRPr>
          </a:p>
        </p:txBody>
      </p:sp>
    </p:spTree>
    <p:extLst>
      <p:ext uri="{BB962C8B-B14F-4D97-AF65-F5344CB8AC3E}">
        <p14:creationId xmlns:p14="http://schemas.microsoft.com/office/powerpoint/2010/main" val="32236649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t>SỰ RA ĐỜI CỦA SMART CONTRACT</a:t>
            </a:r>
            <a:endParaRPr lang="vi-VN"/>
          </a:p>
        </p:txBody>
      </p:sp>
      <p:sp>
        <p:nvSpPr>
          <p:cNvPr id="4" name="Slide Number Placeholder 3"/>
          <p:cNvSpPr>
            <a:spLocks noGrp="1"/>
          </p:cNvSpPr>
          <p:nvPr>
            <p:ph type="sldNum" sz="quarter" idx="12"/>
          </p:nvPr>
        </p:nvSpPr>
        <p:spPr/>
        <p:txBody>
          <a:bodyPr/>
          <a:lstStyle/>
          <a:p>
            <a:fld id="{C765485F-47E4-4BC8-A25C-7721AE081CD1}" type="slidenum">
              <a:rPr lang="vi-VN" smtClean="0"/>
              <a:t>3</a:t>
            </a:fld>
            <a:endParaRPr lang="vi-VN"/>
          </a:p>
        </p:txBody>
      </p:sp>
      <p:sp>
        <p:nvSpPr>
          <p:cNvPr id="3" name="Content Placeholder 2"/>
          <p:cNvSpPr>
            <a:spLocks noGrp="1"/>
          </p:cNvSpPr>
          <p:nvPr>
            <p:ph idx="1"/>
          </p:nvPr>
        </p:nvSpPr>
        <p:spPr>
          <a:xfrm>
            <a:off x="1097279" y="1845733"/>
            <a:ext cx="10292615" cy="4458813"/>
          </a:xfrm>
        </p:spPr>
        <p:txBody>
          <a:bodyPr>
            <a:noAutofit/>
          </a:bodyPr>
          <a:lstStyle/>
          <a:p>
            <a:r>
              <a:rPr lang="vi-VN" sz="3200" b="1" u="sng">
                <a:latin typeface="Calibri" panose="020F0502020204030204" pitchFamily="34" charset="0"/>
                <a:cs typeface="Calibri" panose="020F0502020204030204" pitchFamily="34" charset="0"/>
              </a:rPr>
              <a:t>Năm </a:t>
            </a:r>
            <a:r>
              <a:rPr lang="vi-VN" sz="3200" b="1" u="sng" smtClean="0">
                <a:latin typeface="Calibri" panose="020F0502020204030204" pitchFamily="34" charset="0"/>
                <a:cs typeface="Calibri" panose="020F0502020204030204" pitchFamily="34" charset="0"/>
              </a:rPr>
              <a:t>1994</a:t>
            </a:r>
            <a:r>
              <a:rPr lang="en-US" sz="3200" b="1" smtClean="0">
                <a:latin typeface="Calibri" panose="020F0502020204030204" pitchFamily="34" charset="0"/>
                <a:cs typeface="Calibri" panose="020F0502020204030204" pitchFamily="34" charset="0"/>
              </a:rPr>
              <a:t>,</a:t>
            </a:r>
            <a:r>
              <a:rPr lang="vi-VN" sz="3200" b="1" smtClean="0">
                <a:latin typeface="Calibri" panose="020F0502020204030204" pitchFamily="34" charset="0"/>
                <a:cs typeface="Calibri" panose="020F0502020204030204" pitchFamily="34" charset="0"/>
              </a:rPr>
              <a:t> </a:t>
            </a:r>
            <a:r>
              <a:rPr lang="en-US" sz="3200">
                <a:latin typeface="Calibri" panose="020F0502020204030204" pitchFamily="34" charset="0"/>
                <a:cs typeface="Calibri" panose="020F0502020204030204" pitchFamily="34" charset="0"/>
              </a:rPr>
              <a:t>N</a:t>
            </a:r>
            <a:r>
              <a:rPr lang="vi-VN" sz="3200" smtClean="0">
                <a:latin typeface="Calibri" panose="020F0502020204030204" pitchFamily="34" charset="0"/>
                <a:cs typeface="Calibri" panose="020F0502020204030204" pitchFamily="34" charset="0"/>
              </a:rPr>
              <a:t>hà </a:t>
            </a:r>
            <a:r>
              <a:rPr lang="vi-VN" sz="3200">
                <a:latin typeface="Calibri" panose="020F0502020204030204" pitchFamily="34" charset="0"/>
                <a:cs typeface="Calibri" panose="020F0502020204030204" pitchFamily="34" charset="0"/>
              </a:rPr>
              <a:t>khoa học máy tính và mật mã </a:t>
            </a:r>
            <a:r>
              <a:rPr lang="vi-VN" sz="3200" b="1" u="sng">
                <a:latin typeface="Calibri" panose="020F0502020204030204" pitchFamily="34" charset="0"/>
                <a:cs typeface="Calibri" panose="020F0502020204030204" pitchFamily="34" charset="0"/>
              </a:rPr>
              <a:t>Nick Szabo</a:t>
            </a:r>
            <a:r>
              <a:rPr lang="vi-VN" sz="3200" b="1">
                <a:latin typeface="Calibri" panose="020F0502020204030204" pitchFamily="34" charset="0"/>
                <a:cs typeface="Calibri" panose="020F0502020204030204" pitchFamily="34" charset="0"/>
              </a:rPr>
              <a:t> </a:t>
            </a:r>
            <a:r>
              <a:rPr lang="vi-VN" sz="3200">
                <a:latin typeface="Calibri" panose="020F0502020204030204" pitchFamily="34" charset="0"/>
                <a:cs typeface="Calibri" panose="020F0502020204030204" pitchFamily="34" charset="0"/>
              </a:rPr>
              <a:t>đã có ý tưởng ban đầu về hợp đồng thông minh smart </a:t>
            </a:r>
            <a:r>
              <a:rPr lang="vi-VN" sz="3200">
                <a:latin typeface="Calibri" panose="020F0502020204030204" pitchFamily="34" charset="0"/>
                <a:cs typeface="Calibri" panose="020F0502020204030204" pitchFamily="34" charset="0"/>
              </a:rPr>
              <a:t>contract</a:t>
            </a:r>
            <a:r>
              <a:rPr lang="vi-VN" sz="3200" smtClean="0">
                <a:latin typeface="Calibri" panose="020F0502020204030204" pitchFamily="34" charset="0"/>
                <a:cs typeface="Calibri" panose="020F0502020204030204" pitchFamily="34" charset="0"/>
              </a:rPr>
              <a:t>.</a:t>
            </a:r>
            <a:endParaRPr lang="en-US" sz="3200" smtClean="0">
              <a:latin typeface="Calibri" panose="020F0502020204030204" pitchFamily="34" charset="0"/>
              <a:cs typeface="Calibri" panose="020F0502020204030204" pitchFamily="34" charset="0"/>
            </a:endParaRPr>
          </a:p>
          <a:p>
            <a:endParaRPr lang="en-US" sz="4000">
              <a:latin typeface="Calibri" panose="020F0502020204030204" pitchFamily="34" charset="0"/>
              <a:cs typeface="Calibri" panose="020F0502020204030204" pitchFamily="34" charset="0"/>
            </a:endParaRPr>
          </a:p>
          <a:p>
            <a:r>
              <a:rPr lang="vi-VN" sz="3200" b="1" u="sng">
                <a:latin typeface="Calibri" panose="020F0502020204030204" pitchFamily="34" charset="0"/>
                <a:cs typeface="Calibri" panose="020F0502020204030204" pitchFamily="34" charset="0"/>
              </a:rPr>
              <a:t>Nick Szabo</a:t>
            </a:r>
            <a:r>
              <a:rPr lang="vi-VN" sz="3200" b="1">
                <a:latin typeface="Calibri" panose="020F0502020204030204" pitchFamily="34" charset="0"/>
                <a:cs typeface="Calibri" panose="020F0502020204030204" pitchFamily="34" charset="0"/>
              </a:rPr>
              <a:t> </a:t>
            </a:r>
            <a:r>
              <a:rPr lang="vi-VN" sz="3200">
                <a:latin typeface="Calibri" panose="020F0502020204030204" pitchFamily="34" charset="0"/>
                <a:cs typeface="Calibri" panose="020F0502020204030204" pitchFamily="34" charset="0"/>
              </a:rPr>
              <a:t>cho rằng smart contract sẽ tạo nên cuộc cách mạng công nghiệp lần thứ tư khi giúp các điều khoản hợp đồng được thực hiện một cách hoàn toàn tự động mà không cần đến sự can thiệp của con người.</a:t>
            </a:r>
            <a:endParaRPr lang="en-US" sz="4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07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t>SMART CONTRACT LÀ GÌ ?</a:t>
            </a:r>
            <a:endParaRPr lang="vi-VN"/>
          </a:p>
        </p:txBody>
      </p:sp>
      <p:sp>
        <p:nvSpPr>
          <p:cNvPr id="14" name="Content Placeholder 2"/>
          <p:cNvSpPr>
            <a:spLocks noGrp="1"/>
          </p:cNvSpPr>
          <p:nvPr>
            <p:ph idx="1"/>
          </p:nvPr>
        </p:nvSpPr>
        <p:spPr>
          <a:xfrm>
            <a:off x="1097280" y="1928698"/>
            <a:ext cx="5929162" cy="4055007"/>
          </a:xfrm>
        </p:spPr>
        <p:txBody>
          <a:bodyPr>
            <a:noAutofit/>
          </a:bodyPr>
          <a:lstStyle/>
          <a:p>
            <a:pPr algn="just">
              <a:spcAft>
                <a:spcPts val="600"/>
              </a:spcAft>
              <a:buFont typeface="Arial" panose="020B0604020202020204" pitchFamily="34" charset="0"/>
              <a:buChar char="•"/>
            </a:pPr>
            <a:r>
              <a:rPr lang="en-US" sz="2400" b="1" smtClean="0"/>
              <a:t> </a:t>
            </a:r>
            <a:r>
              <a:rPr lang="vi-VN" sz="2400" b="1" smtClean="0"/>
              <a:t>Smart Contract </a:t>
            </a:r>
            <a:r>
              <a:rPr lang="vi-VN" sz="2400"/>
              <a:t>là một thuật ngữ mô tả khả năng tự đưa ra các điều khoản và thực thi thoả thuận của hệ thống máy tính bằng cách sử dụng công </a:t>
            </a:r>
            <a:r>
              <a:rPr lang="vi-VN" sz="2400"/>
              <a:t>nghệ </a:t>
            </a:r>
            <a:r>
              <a:rPr lang="vi-VN" sz="2400" smtClean="0"/>
              <a:t>Blockchain.</a:t>
            </a:r>
            <a:r>
              <a:rPr lang="en-US" sz="2400"/>
              <a:t> </a:t>
            </a:r>
            <a:endParaRPr lang="en-US" sz="2400" smtClean="0"/>
          </a:p>
          <a:p>
            <a:pPr algn="just">
              <a:spcAft>
                <a:spcPts val="600"/>
              </a:spcAft>
              <a:buFont typeface="Arial" panose="020B0604020202020204" pitchFamily="34" charset="0"/>
              <a:buChar char="•"/>
            </a:pPr>
            <a:r>
              <a:rPr lang="en-US" sz="2400" smtClean="0"/>
              <a:t> </a:t>
            </a:r>
            <a:r>
              <a:rPr lang="vi-VN" sz="2400" smtClean="0"/>
              <a:t>Toàn </a:t>
            </a:r>
            <a:r>
              <a:rPr lang="vi-VN" sz="2400"/>
              <a:t>bộ quá trình của Smart Contract được thực hiện tự động và không có sự can thiệp từ bên ngoài</a:t>
            </a:r>
            <a:r>
              <a:rPr lang="vi-VN" sz="2400"/>
              <a:t>. </a:t>
            </a:r>
            <a:endParaRPr lang="en-US" sz="2400" smtClean="0"/>
          </a:p>
          <a:p>
            <a:pPr algn="just">
              <a:spcAft>
                <a:spcPts val="600"/>
              </a:spcAft>
              <a:buFont typeface="Arial" panose="020B0604020202020204" pitchFamily="34" charset="0"/>
              <a:buChar char="•"/>
            </a:pPr>
            <a:r>
              <a:rPr lang="en-US" sz="2400" smtClean="0"/>
              <a:t> </a:t>
            </a:r>
            <a:r>
              <a:rPr lang="vi-VN" sz="2400" smtClean="0"/>
              <a:t>Các </a:t>
            </a:r>
            <a:r>
              <a:rPr lang="vi-VN" sz="2400"/>
              <a:t>điều khoản của Smart Contract tương đương với một hợp đồng pháp lý và được ghi lại dưới ngôn ngữ của máy tính.</a:t>
            </a:r>
            <a:endParaRPr lang="en-US" sz="4800" smtClean="0"/>
          </a:p>
        </p:txBody>
      </p:sp>
      <p:sp>
        <p:nvSpPr>
          <p:cNvPr id="10" name="Slide Number Placeholder 9"/>
          <p:cNvSpPr>
            <a:spLocks noGrp="1"/>
          </p:cNvSpPr>
          <p:nvPr>
            <p:ph type="sldNum" sz="quarter" idx="12"/>
          </p:nvPr>
        </p:nvSpPr>
        <p:spPr/>
        <p:txBody>
          <a:bodyPr/>
          <a:lstStyle/>
          <a:p>
            <a:fld id="{C765485F-47E4-4BC8-A25C-7721AE081CD1}" type="slidenum">
              <a:rPr lang="vi-VN" smtClean="0"/>
              <a:t>4</a:t>
            </a:fld>
            <a:endParaRPr lang="vi-VN"/>
          </a:p>
        </p:txBody>
      </p:sp>
      <p:pic>
        <p:nvPicPr>
          <p:cNvPr id="1026" name="Picture 2" descr="https://miro.medium.com/max/962/1*A8tc38rS55R1WzuUqF9xu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727" y="2935020"/>
            <a:ext cx="4581525" cy="2047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19951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5" y="286603"/>
            <a:ext cx="11277599" cy="1450757"/>
          </a:xfrm>
        </p:spPr>
        <p:txBody>
          <a:bodyPr/>
          <a:lstStyle/>
          <a:p>
            <a:r>
              <a:rPr lang="en-US" smtClean="0">
                <a:sym typeface="Wingdings" panose="05000000000000000000" pitchFamily="2" charset="2"/>
              </a:rPr>
              <a:t> </a:t>
            </a:r>
            <a:r>
              <a:rPr lang="en-US" smtClean="0"/>
              <a:t>CÁCH HOẠT ĐỘNG CỦA SMART CONTRACT</a:t>
            </a:r>
            <a:endParaRPr lang="vi-VN"/>
          </a:p>
        </p:txBody>
      </p:sp>
      <p:sp>
        <p:nvSpPr>
          <p:cNvPr id="4" name="Slide Number Placeholder 3"/>
          <p:cNvSpPr>
            <a:spLocks noGrp="1"/>
          </p:cNvSpPr>
          <p:nvPr>
            <p:ph type="sldNum" sz="quarter" idx="12"/>
          </p:nvPr>
        </p:nvSpPr>
        <p:spPr/>
        <p:txBody>
          <a:bodyPr/>
          <a:lstStyle/>
          <a:p>
            <a:fld id="{C765485F-47E4-4BC8-A25C-7721AE081CD1}" type="slidenum">
              <a:rPr lang="vi-VN" smtClean="0"/>
              <a:t>5</a:t>
            </a:fld>
            <a:endParaRPr lang="vi-VN"/>
          </a:p>
        </p:txBody>
      </p:sp>
      <p:pic>
        <p:nvPicPr>
          <p:cNvPr id="2050" name="Picture 2" descr="https://cryptomenow.com/wp-content/uploads/2018/07/smartcontra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74" y="2255777"/>
            <a:ext cx="10057767" cy="36855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904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sym typeface="Wingdings" panose="05000000000000000000" pitchFamily="2" charset="2"/>
              </a:rPr>
              <a:t>ĐIỂM KHÁC BIỆT GIỮA HỢP ĐỒNG TRUYỀN THỐNG VÀ SMART CONTRACT</a:t>
            </a:r>
            <a:endParaRPr lang="vi-VN"/>
          </a:p>
        </p:txBody>
      </p:sp>
      <p:sp>
        <p:nvSpPr>
          <p:cNvPr id="3" name="Slide Number Placeholder 2"/>
          <p:cNvSpPr>
            <a:spLocks noGrp="1"/>
          </p:cNvSpPr>
          <p:nvPr>
            <p:ph type="sldNum" sz="quarter" idx="12"/>
          </p:nvPr>
        </p:nvSpPr>
        <p:spPr/>
        <p:txBody>
          <a:bodyPr/>
          <a:lstStyle/>
          <a:p>
            <a:fld id="{C765485F-47E4-4BC8-A25C-7721AE081CD1}" type="slidenum">
              <a:rPr lang="vi-VN" smtClean="0"/>
              <a:t>6</a:t>
            </a:fld>
            <a:endParaRPr lang="vi-VN"/>
          </a:p>
        </p:txBody>
      </p:sp>
      <p:graphicFrame>
        <p:nvGraphicFramePr>
          <p:cNvPr id="9" name="Table 8"/>
          <p:cNvGraphicFramePr>
            <a:graphicFrameLocks noGrp="1"/>
          </p:cNvGraphicFramePr>
          <p:nvPr>
            <p:extLst>
              <p:ext uri="{D42A27DB-BD31-4B8C-83A1-F6EECF244321}">
                <p14:modId xmlns:p14="http://schemas.microsoft.com/office/powerpoint/2010/main" val="2736262933"/>
              </p:ext>
            </p:extLst>
          </p:nvPr>
        </p:nvGraphicFramePr>
        <p:xfrm>
          <a:off x="1103697" y="1907246"/>
          <a:ext cx="10051983" cy="4382653"/>
        </p:xfrm>
        <a:graphic>
          <a:graphicData uri="http://schemas.openxmlformats.org/drawingml/2006/table">
            <a:tbl>
              <a:tblPr firstRow="1" bandRow="1">
                <a:tableStyleId>{17292A2E-F333-43FB-9621-5CBBE7FDCDCB}</a:tableStyleId>
              </a:tblPr>
              <a:tblGrid>
                <a:gridCol w="4961823">
                  <a:extLst>
                    <a:ext uri="{9D8B030D-6E8A-4147-A177-3AD203B41FA5}">
                      <a16:colId xmlns:a16="http://schemas.microsoft.com/office/drawing/2014/main" val="2255301954"/>
                    </a:ext>
                  </a:extLst>
                </a:gridCol>
                <a:gridCol w="5090160">
                  <a:extLst>
                    <a:ext uri="{9D8B030D-6E8A-4147-A177-3AD203B41FA5}">
                      <a16:colId xmlns:a16="http://schemas.microsoft.com/office/drawing/2014/main" val="1017601003"/>
                    </a:ext>
                  </a:extLst>
                </a:gridCol>
              </a:tblGrid>
              <a:tr h="1090813">
                <a:tc>
                  <a:txBody>
                    <a:bodyPr/>
                    <a:lstStyle/>
                    <a:p>
                      <a:pPr algn="ctr"/>
                      <a:r>
                        <a:rPr lang="en-US" sz="3200" smtClean="0"/>
                        <a:t>TRUYỀN</a:t>
                      </a:r>
                      <a:r>
                        <a:rPr lang="en-US" sz="3200" baseline="0" smtClean="0"/>
                        <a:t> THỐNG</a:t>
                      </a:r>
                      <a:endParaRPr lang="en-US" sz="3200"/>
                    </a:p>
                  </a:txBody>
                  <a:tcPr anchor="ctr"/>
                </a:tc>
                <a:tc>
                  <a:txBody>
                    <a:bodyPr/>
                    <a:lstStyle/>
                    <a:p>
                      <a:pPr algn="ctr"/>
                      <a:r>
                        <a:rPr lang="en-US" sz="3200" smtClean="0"/>
                        <a:t>SMART CONTRACT</a:t>
                      </a:r>
                      <a:endParaRPr lang="en-US" sz="3200"/>
                    </a:p>
                  </a:txBody>
                  <a:tcPr anchor="ctr"/>
                </a:tc>
                <a:extLst>
                  <a:ext uri="{0D108BD9-81ED-4DB2-BD59-A6C34878D82A}">
                    <a16:rowId xmlns:a16="http://schemas.microsoft.com/office/drawing/2014/main" val="608478302"/>
                  </a:ext>
                </a:extLst>
              </a:tr>
              <a:tr h="2617142">
                <a:tc>
                  <a:txBody>
                    <a:bodyPr/>
                    <a:lstStyle/>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Được các chuyên gia pháp lý tạo ra</a:t>
                      </a:r>
                    </a:p>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Cần bên thứ ba giúp thực thi</a:t>
                      </a:r>
                    </a:p>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Không minh bạch và cần dùng thời gian</a:t>
                      </a:r>
                    </a:p>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Phải dựa vào hệ thống tư pháp nếu có sự cố xảy ra, do đó sẽ tốn thêm nhiều chi phí.</a:t>
                      </a:r>
                    </a:p>
                    <a:p>
                      <a:pPr algn="l"/>
                      <a:endParaRPr lang="en-US">
                        <a:solidFill>
                          <a:schemeClr val="tx1">
                            <a:lumMod val="85000"/>
                            <a:lumOff val="15000"/>
                          </a:schemeClr>
                        </a:solidFill>
                      </a:endParaRPr>
                    </a:p>
                  </a:txBody>
                  <a:tcPr anchor="ctr"/>
                </a:tc>
                <a:tc>
                  <a:txBody>
                    <a:bodyPr/>
                    <a:lstStyle/>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Được hệ thống máy tính tạo ra bằng ngôn ngữ C++, Go, Python, Java.</a:t>
                      </a:r>
                    </a:p>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Không có sự can thiệp của con người.</a:t>
                      </a:r>
                    </a:p>
                    <a:p>
                      <a:pPr marL="285750" indent="-285750" algn="l">
                        <a:buClr>
                          <a:schemeClr val="accent1"/>
                        </a:buClr>
                        <a:buFont typeface="Arial" panose="020B0604020202020204" pitchFamily="34" charset="0"/>
                        <a:buChar char="•"/>
                      </a:pPr>
                      <a:r>
                        <a:rPr lang="vi-VN" sz="2400" b="0" i="0" kern="1200" smtClean="0">
                          <a:solidFill>
                            <a:schemeClr val="tx1">
                              <a:lumMod val="85000"/>
                              <a:lumOff val="15000"/>
                            </a:schemeClr>
                          </a:solidFill>
                          <a:effectLst/>
                          <a:latin typeface="+mn-lt"/>
                          <a:ea typeface="+mn-ea"/>
                          <a:cs typeface="+mn-cs"/>
                        </a:rPr>
                        <a:t>Đảm bảo việc thực thi chính xác và công bằng</a:t>
                      </a:r>
                    </a:p>
                  </a:txBody>
                  <a:tcPr/>
                </a:tc>
                <a:extLst>
                  <a:ext uri="{0D108BD9-81ED-4DB2-BD59-A6C34878D82A}">
                    <a16:rowId xmlns:a16="http://schemas.microsoft.com/office/drawing/2014/main" val="668962823"/>
                  </a:ext>
                </a:extLst>
              </a:tr>
            </a:tbl>
          </a:graphicData>
        </a:graphic>
      </p:graphicFrame>
    </p:spTree>
    <p:extLst>
      <p:ext uri="{BB962C8B-B14F-4D97-AF65-F5344CB8AC3E}">
        <p14:creationId xmlns:p14="http://schemas.microsoft.com/office/powerpoint/2010/main" val="2738701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t>VÍ DỤ CỤ THỂ SMART CONTRACT</a:t>
            </a:r>
            <a:endParaRPr lang="vi-VN"/>
          </a:p>
        </p:txBody>
      </p:sp>
      <p:sp>
        <p:nvSpPr>
          <p:cNvPr id="4" name="Slide Number Placeholder 3"/>
          <p:cNvSpPr>
            <a:spLocks noGrp="1"/>
          </p:cNvSpPr>
          <p:nvPr>
            <p:ph type="sldNum" sz="quarter" idx="12"/>
          </p:nvPr>
        </p:nvSpPr>
        <p:spPr/>
        <p:txBody>
          <a:bodyPr/>
          <a:lstStyle/>
          <a:p>
            <a:fld id="{C765485F-47E4-4BC8-A25C-7721AE081CD1}" type="slidenum">
              <a:rPr lang="vi-VN" smtClean="0"/>
              <a:t>7</a:t>
            </a:fld>
            <a:endParaRPr lang="vi-VN"/>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43048" y="2071999"/>
            <a:ext cx="5592279" cy="397140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12271" y="1980212"/>
            <a:ext cx="5630777" cy="4154984"/>
          </a:xfrm>
          <a:prstGeom prst="rect">
            <a:avLst/>
          </a:prstGeom>
          <a:noFill/>
        </p:spPr>
        <p:txBody>
          <a:bodyPr wrap="square" rtlCol="0">
            <a:spAutoFit/>
          </a:bodyPr>
          <a:lstStyle/>
          <a:p>
            <a:r>
              <a:rPr lang="vi-VN" sz="2400" i="1">
                <a:latin typeface="Calibri" panose="020F0502020204030204" pitchFamily="34" charset="0"/>
                <a:cs typeface="Calibri" panose="020F0502020204030204" pitchFamily="34" charset="0"/>
              </a:rPr>
              <a:t>Giả sử bạn </a:t>
            </a:r>
            <a:r>
              <a:rPr lang="vi-VN" sz="2400" i="1">
                <a:latin typeface="Calibri" panose="020F0502020204030204" pitchFamily="34" charset="0"/>
                <a:cs typeface="Calibri" panose="020F0502020204030204" pitchFamily="34" charset="0"/>
              </a:rPr>
              <a:t>thuê </a:t>
            </a:r>
            <a:r>
              <a:rPr lang="en-US" sz="2400" i="1" smtClean="0">
                <a:latin typeface="Calibri" panose="020F0502020204030204" pitchFamily="34" charset="0"/>
                <a:cs typeface="Calibri" panose="020F0502020204030204" pitchFamily="34" charset="0"/>
              </a:rPr>
              <a:t>hoặc mua </a:t>
            </a:r>
            <a:r>
              <a:rPr lang="vi-VN" sz="2400" i="1" smtClean="0">
                <a:latin typeface="Calibri" panose="020F0502020204030204" pitchFamily="34" charset="0"/>
                <a:cs typeface="Calibri" panose="020F0502020204030204" pitchFamily="34" charset="0"/>
              </a:rPr>
              <a:t>một </a:t>
            </a:r>
            <a:r>
              <a:rPr lang="vi-VN" sz="2400" i="1">
                <a:latin typeface="Calibri" panose="020F0502020204030204" pitchFamily="34" charset="0"/>
                <a:cs typeface="Calibri" panose="020F0502020204030204" pitchFamily="34" charset="0"/>
              </a:rPr>
              <a:t>căn </a:t>
            </a:r>
            <a:r>
              <a:rPr lang="vi-VN" sz="2400" i="1" smtClean="0">
                <a:latin typeface="Calibri" panose="020F0502020204030204" pitchFamily="34" charset="0"/>
                <a:cs typeface="Calibri" panose="020F0502020204030204" pitchFamily="34" charset="0"/>
              </a:rPr>
              <a:t>hộ </a:t>
            </a:r>
            <a:r>
              <a:rPr lang="vi-VN" sz="2400" i="1">
                <a:latin typeface="Calibri" panose="020F0502020204030204" pitchFamily="34" charset="0"/>
                <a:cs typeface="Calibri" panose="020F0502020204030204" pitchFamily="34" charset="0"/>
              </a:rPr>
              <a:t>từ người A. Tiền thuê nhà sẽ được trả bằng đồng tiền kỹ </a:t>
            </a:r>
            <a:r>
              <a:rPr lang="vi-VN" sz="2400" i="1">
                <a:latin typeface="Calibri" panose="020F0502020204030204" pitchFamily="34" charset="0"/>
                <a:cs typeface="Calibri" panose="020F0502020204030204" pitchFamily="34" charset="0"/>
              </a:rPr>
              <a:t>thuật </a:t>
            </a:r>
            <a:r>
              <a:rPr lang="vi-VN" sz="2400" i="1" smtClean="0">
                <a:latin typeface="Calibri" panose="020F0502020204030204" pitchFamily="34" charset="0"/>
                <a:cs typeface="Calibri" panose="020F0502020204030204" pitchFamily="34" charset="0"/>
              </a:rPr>
              <a:t>số</a:t>
            </a:r>
            <a:r>
              <a:rPr lang="en-US" sz="2400" i="1" smtClean="0">
                <a:latin typeface="Calibri" panose="020F0502020204030204" pitchFamily="34" charset="0"/>
                <a:cs typeface="Calibri" panose="020F0502020204030204" pitchFamily="34" charset="0"/>
              </a:rPr>
              <a:t> </a:t>
            </a:r>
            <a:r>
              <a:rPr lang="vi-VN" sz="2400" i="1" smtClean="0">
                <a:latin typeface="Calibri" panose="020F0502020204030204" pitchFamily="34" charset="0"/>
                <a:cs typeface="Calibri" panose="020F0502020204030204" pitchFamily="34" charset="0"/>
              </a:rPr>
              <a:t>qua </a:t>
            </a:r>
            <a:r>
              <a:rPr lang="vi-VN" sz="2400" i="1">
                <a:latin typeface="Calibri" panose="020F0502020204030204" pitchFamily="34" charset="0"/>
                <a:cs typeface="Calibri" panose="020F0502020204030204" pitchFamily="34" charset="0"/>
              </a:rPr>
              <a:t>Blockchain và biên nhận sẽ được đưa vào smart contract của các bạn. Bên A sẽ đưa bạn chìa khóa điện tử vào một ngày nhất </a:t>
            </a:r>
            <a:r>
              <a:rPr lang="vi-VN" sz="2400" i="1">
                <a:latin typeface="Calibri" panose="020F0502020204030204" pitchFamily="34" charset="0"/>
                <a:cs typeface="Calibri" panose="020F0502020204030204" pitchFamily="34" charset="0"/>
              </a:rPr>
              <a:t>định</a:t>
            </a:r>
            <a:r>
              <a:rPr lang="vi-VN" sz="2400" i="1" smtClean="0">
                <a:latin typeface="Calibri" panose="020F0502020204030204" pitchFamily="34" charset="0"/>
                <a:cs typeface="Calibri" panose="020F0502020204030204" pitchFamily="34" charset="0"/>
              </a:rPr>
              <a:t>.</a:t>
            </a:r>
            <a:endParaRPr lang="en-US" sz="2400" i="1" smtClean="0">
              <a:latin typeface="Calibri" panose="020F0502020204030204" pitchFamily="34" charset="0"/>
              <a:cs typeface="Calibri" panose="020F0502020204030204" pitchFamily="34" charset="0"/>
            </a:endParaRPr>
          </a:p>
          <a:p>
            <a:endParaRPr lang="en-US" sz="2400" i="1" smtClean="0">
              <a:latin typeface="Calibri" panose="020F0502020204030204" pitchFamily="34" charset="0"/>
              <a:cs typeface="Calibri" panose="020F0502020204030204" pitchFamily="34" charset="0"/>
            </a:endParaRPr>
          </a:p>
          <a:p>
            <a:r>
              <a:rPr lang="vi-VN" sz="2400" i="1">
                <a:latin typeface="Calibri" panose="020F0502020204030204" pitchFamily="34" charset="0"/>
                <a:cs typeface="Calibri" panose="020F0502020204030204" pitchFamily="34" charset="0"/>
              </a:rPr>
              <a:t>Nếu chìa khóa không đến đúng hẹn, Blockchain sẽ trả lại tiền cho bạn. Nếu chìa khóa không đến sớm hơn, Blockchain sẽ giữ tiền và chìa khóa đến đúng hạn.</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06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97280" y="2126671"/>
            <a:ext cx="10058400" cy="3913912"/>
          </a:xfrm>
        </p:spPr>
        <p:txBody>
          <a:bodyPr>
            <a:normAutofit/>
          </a:bodyPr>
          <a:lstStyle/>
          <a:p>
            <a:pPr marL="0" indent="0">
              <a:spcAft>
                <a:spcPts val="600"/>
              </a:spcAft>
              <a:buNone/>
            </a:pPr>
            <a:r>
              <a:rPr lang="en-US" sz="3600" b="1" smtClean="0">
                <a:latin typeface="+mj-lt"/>
              </a:rPr>
              <a:t> </a:t>
            </a:r>
            <a:r>
              <a:rPr lang="en-US" sz="3600" b="1" u="sng" smtClean="0">
                <a:latin typeface="+mj-lt"/>
              </a:rPr>
              <a:t>ƯU ĐIỂM </a:t>
            </a:r>
          </a:p>
          <a:p>
            <a:pPr lvl="1"/>
            <a:r>
              <a:rPr lang="en-US" sz="2800" smtClean="0">
                <a:latin typeface="Calibri" panose="020F0502020204030204" pitchFamily="34" charset="0"/>
                <a:cs typeface="Calibri" panose="020F0502020204030204" pitchFamily="34" charset="0"/>
              </a:rPr>
              <a:t> </a:t>
            </a:r>
            <a:r>
              <a:rPr lang="vi-VN" sz="3200" smtClean="0">
                <a:latin typeface="Calibri" panose="020F0502020204030204" pitchFamily="34" charset="0"/>
                <a:cs typeface="Calibri" panose="020F0502020204030204" pitchFamily="34" charset="0"/>
              </a:rPr>
              <a:t>Ứng </a:t>
            </a:r>
            <a:r>
              <a:rPr lang="vi-VN" sz="3200">
                <a:latin typeface="Calibri" panose="020F0502020204030204" pitchFamily="34" charset="0"/>
                <a:cs typeface="Calibri" panose="020F0502020204030204" pitchFamily="34" charset="0"/>
              </a:rPr>
              <a:t>dụng được trong nhiều lĩnh vực trong tương lai hiện tại một số lĩnh vực đã triển khai smart contract bao gồm: Tiền điện tử, logistic, ngân hàng, bất động sản thậm chí là việc bầu cử.</a:t>
            </a:r>
          </a:p>
          <a:p>
            <a:pPr lvl="1"/>
            <a:r>
              <a:rPr lang="en-US" sz="3200" smtClean="0">
                <a:latin typeface="Calibri" panose="020F0502020204030204" pitchFamily="34" charset="0"/>
                <a:cs typeface="Calibri" panose="020F0502020204030204" pitchFamily="34" charset="0"/>
              </a:rPr>
              <a:t> </a:t>
            </a:r>
            <a:r>
              <a:rPr lang="vi-VN" sz="3200" smtClean="0">
                <a:latin typeface="Calibri" panose="020F0502020204030204" pitchFamily="34" charset="0"/>
                <a:cs typeface="Calibri" panose="020F0502020204030204" pitchFamily="34" charset="0"/>
              </a:rPr>
              <a:t>Tự </a:t>
            </a:r>
            <a:r>
              <a:rPr lang="vi-VN" sz="3200">
                <a:latin typeface="Calibri" panose="020F0502020204030204" pitchFamily="34" charset="0"/>
                <a:cs typeface="Calibri" panose="020F0502020204030204" pitchFamily="34" charset="0"/>
              </a:rPr>
              <a:t>do: Không bị một cơ quan nào quản lý</a:t>
            </a:r>
          </a:p>
          <a:p>
            <a:pPr lvl="1"/>
            <a:r>
              <a:rPr lang="en-US" sz="3200" smtClean="0">
                <a:latin typeface="Calibri" panose="020F0502020204030204" pitchFamily="34" charset="0"/>
                <a:cs typeface="Calibri" panose="020F0502020204030204" pitchFamily="34" charset="0"/>
              </a:rPr>
              <a:t> </a:t>
            </a:r>
            <a:r>
              <a:rPr lang="vi-VN" sz="3200" smtClean="0">
                <a:latin typeface="Calibri" panose="020F0502020204030204" pitchFamily="34" charset="0"/>
                <a:cs typeface="Calibri" panose="020F0502020204030204" pitchFamily="34" charset="0"/>
              </a:rPr>
              <a:t>An </a:t>
            </a:r>
            <a:r>
              <a:rPr lang="vi-VN" sz="3200">
                <a:latin typeface="Calibri" panose="020F0502020204030204" pitchFamily="34" charset="0"/>
                <a:cs typeface="Calibri" panose="020F0502020204030204" pitchFamily="34" charset="0"/>
              </a:rPr>
              <a:t>toàn minh bạch</a:t>
            </a:r>
          </a:p>
          <a:p>
            <a:pPr marL="0" indent="0">
              <a:spcAft>
                <a:spcPts val="600"/>
              </a:spcAft>
              <a:buNone/>
            </a:pPr>
            <a:endParaRPr lang="en-US" sz="3600">
              <a:latin typeface="+mj-lt"/>
            </a:endParaRPr>
          </a:p>
        </p:txBody>
      </p:sp>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sym typeface="Wingdings" panose="05000000000000000000" pitchFamily="2" charset="2"/>
              </a:rPr>
              <a:t>ƯU ĐIỂM VÀ NHƯỢC ĐIỂM ?</a:t>
            </a:r>
            <a:endParaRPr lang="vi-VN"/>
          </a:p>
        </p:txBody>
      </p:sp>
      <p:sp>
        <p:nvSpPr>
          <p:cNvPr id="3" name="Slide Number Placeholder 2"/>
          <p:cNvSpPr>
            <a:spLocks noGrp="1"/>
          </p:cNvSpPr>
          <p:nvPr>
            <p:ph type="sldNum" sz="quarter" idx="12"/>
          </p:nvPr>
        </p:nvSpPr>
        <p:spPr/>
        <p:txBody>
          <a:bodyPr/>
          <a:lstStyle/>
          <a:p>
            <a:fld id="{C765485F-47E4-4BC8-A25C-7721AE081CD1}" type="slidenum">
              <a:rPr lang="vi-VN" smtClean="0"/>
              <a:t>8</a:t>
            </a:fld>
            <a:endParaRPr lang="vi-VN"/>
          </a:p>
        </p:txBody>
      </p:sp>
    </p:spTree>
    <p:extLst>
      <p:ext uri="{BB962C8B-B14F-4D97-AF65-F5344CB8AC3E}">
        <p14:creationId xmlns:p14="http://schemas.microsoft.com/office/powerpoint/2010/main" val="355456901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97280" y="2126671"/>
            <a:ext cx="10058400" cy="3913912"/>
          </a:xfrm>
        </p:spPr>
        <p:txBody>
          <a:bodyPr>
            <a:normAutofit/>
          </a:bodyPr>
          <a:lstStyle/>
          <a:p>
            <a:pPr marL="0" indent="0">
              <a:spcAft>
                <a:spcPts val="600"/>
              </a:spcAft>
              <a:buNone/>
            </a:pPr>
            <a:r>
              <a:rPr lang="en-US" sz="3600" b="1" smtClean="0">
                <a:latin typeface="+mj-lt"/>
              </a:rPr>
              <a:t> </a:t>
            </a:r>
            <a:r>
              <a:rPr lang="en-US" sz="3600" b="1" u="sng" smtClean="0">
                <a:latin typeface="+mj-lt"/>
              </a:rPr>
              <a:t>NHƯỢC ĐIỂM </a:t>
            </a:r>
          </a:p>
          <a:p>
            <a:pPr lvl="1">
              <a:spcAft>
                <a:spcPts val="1200"/>
              </a:spcAft>
            </a:pPr>
            <a:r>
              <a:rPr lang="en-US" sz="2400" smtClean="0"/>
              <a:t> </a:t>
            </a:r>
            <a:r>
              <a:rPr lang="vi-VN" sz="2400" smtClean="0"/>
              <a:t>Tính </a:t>
            </a:r>
            <a:r>
              <a:rPr lang="vi-VN" sz="2400"/>
              <a:t>pháp lý: Bạn không được bảo vệ quyền lợi khi xảy ra lỗi </a:t>
            </a:r>
            <a:r>
              <a:rPr lang="vi-VN" sz="2400"/>
              <a:t>phát </a:t>
            </a:r>
            <a:r>
              <a:rPr lang="vi-VN" sz="2400" smtClean="0"/>
              <a:t>sinh</a:t>
            </a:r>
            <a:r>
              <a:rPr lang="en-US" sz="2400" smtClean="0"/>
              <a:t> </a:t>
            </a:r>
            <a:r>
              <a:rPr lang="vi-VN" sz="2400" smtClean="0"/>
              <a:t> </a:t>
            </a:r>
            <a:r>
              <a:rPr lang="en-US" sz="2400" smtClean="0"/>
              <a:t>   </a:t>
            </a:r>
            <a:r>
              <a:rPr lang="vi-VN" sz="2400" smtClean="0"/>
              <a:t>do </a:t>
            </a:r>
            <a:r>
              <a:rPr lang="vi-VN" sz="2400"/>
              <a:t>pháp luật chưa có chính sách để khai thác, quản lý smart contract</a:t>
            </a:r>
          </a:p>
          <a:p>
            <a:pPr lvl="1">
              <a:spcAft>
                <a:spcPts val="1200"/>
              </a:spcAft>
            </a:pPr>
            <a:r>
              <a:rPr lang="en-US" sz="2400" smtClean="0"/>
              <a:t> </a:t>
            </a:r>
            <a:r>
              <a:rPr lang="vi-VN" sz="2400" smtClean="0"/>
              <a:t>Chi </a:t>
            </a:r>
            <a:r>
              <a:rPr lang="vi-VN" sz="2400"/>
              <a:t>phí triển khai: Cần chi trả cho hệ thống cơ sở hạ tầng, máy tính, và các lập trình viên giỏi để họ triển khai.</a:t>
            </a:r>
          </a:p>
          <a:p>
            <a:pPr lvl="1"/>
            <a:r>
              <a:rPr lang="en-US" sz="2400" smtClean="0"/>
              <a:t> </a:t>
            </a:r>
            <a:r>
              <a:rPr lang="vi-VN" sz="2400" smtClean="0"/>
              <a:t>Rủi </a:t>
            </a:r>
            <a:r>
              <a:rPr lang="vi-VN" sz="2400"/>
              <a:t>ro từ internet: Bản chất của </a:t>
            </a:r>
            <a:r>
              <a:rPr lang="vi-VN" sz="2400" b="1"/>
              <a:t>smart contract</a:t>
            </a:r>
            <a:r>
              <a:rPr lang="vi-VN" sz="2400"/>
              <a:t> là an toàn, nhưng nếu bạn để lộ một số thông tin nhạy cảm hoặc bị các hacker khai thác thì chắc chắn sẽ gặp những trường hợp rắc rối. Điều này là hoàn toàn có thể xảy ra khi bạn “sống” trên môi trường </a:t>
            </a:r>
            <a:r>
              <a:rPr lang="vi-VN" sz="2400"/>
              <a:t>internet</a:t>
            </a:r>
            <a:r>
              <a:rPr lang="vi-VN" sz="2400" smtClean="0"/>
              <a:t>.</a:t>
            </a:r>
            <a:endParaRPr lang="vi-VN" sz="2400"/>
          </a:p>
        </p:txBody>
      </p:sp>
      <p:sp>
        <p:nvSpPr>
          <p:cNvPr id="2" name="Title 1"/>
          <p:cNvSpPr>
            <a:spLocks noGrp="1"/>
          </p:cNvSpPr>
          <p:nvPr>
            <p:ph type="title"/>
          </p:nvPr>
        </p:nvSpPr>
        <p:spPr/>
        <p:txBody>
          <a:bodyPr/>
          <a:lstStyle/>
          <a:p>
            <a:r>
              <a:rPr lang="en-US" smtClean="0">
                <a:sym typeface="Wingdings" panose="05000000000000000000" pitchFamily="2" charset="2"/>
              </a:rPr>
              <a:t> </a:t>
            </a:r>
            <a:r>
              <a:rPr lang="en-US" smtClean="0">
                <a:sym typeface="Wingdings" panose="05000000000000000000" pitchFamily="2" charset="2"/>
              </a:rPr>
              <a:t>ƯU ĐIỂM VÀ NHƯỢC ĐIỂM ?</a:t>
            </a:r>
            <a:endParaRPr lang="vi-VN"/>
          </a:p>
        </p:txBody>
      </p:sp>
      <p:sp>
        <p:nvSpPr>
          <p:cNvPr id="3" name="Slide Number Placeholder 2"/>
          <p:cNvSpPr>
            <a:spLocks noGrp="1"/>
          </p:cNvSpPr>
          <p:nvPr>
            <p:ph type="sldNum" sz="quarter" idx="12"/>
          </p:nvPr>
        </p:nvSpPr>
        <p:spPr/>
        <p:txBody>
          <a:bodyPr/>
          <a:lstStyle/>
          <a:p>
            <a:fld id="{C765485F-47E4-4BC8-A25C-7721AE081CD1}" type="slidenum">
              <a:rPr lang="vi-VN" smtClean="0"/>
              <a:t>9</a:t>
            </a:fld>
            <a:endParaRPr lang="vi-VN"/>
          </a:p>
        </p:txBody>
      </p:sp>
    </p:spTree>
    <p:extLst>
      <p:ext uri="{BB962C8B-B14F-4D97-AF65-F5344CB8AC3E}">
        <p14:creationId xmlns:p14="http://schemas.microsoft.com/office/powerpoint/2010/main" val="241397538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478</TotalTime>
  <Words>881</Words>
  <Application>Microsoft Office PowerPoint</Application>
  <PresentationFormat>Widescreen</PresentationFormat>
  <Paragraphs>93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Segoe UI</vt:lpstr>
      <vt:lpstr>Times New Roman</vt:lpstr>
      <vt:lpstr>Wingdings</vt:lpstr>
      <vt:lpstr>Retrospect</vt:lpstr>
      <vt:lpstr>PowerPoint Presentation</vt:lpstr>
      <vt:lpstr> MỤC LỤC</vt:lpstr>
      <vt:lpstr> SỰ RA ĐỜI CỦA SMART CONTRACT</vt:lpstr>
      <vt:lpstr> SMART CONTRACT LÀ GÌ ?</vt:lpstr>
      <vt:lpstr> CÁCH HOẠT ĐỘNG CỦA SMART CONTRACT</vt:lpstr>
      <vt:lpstr> ĐIỂM KHÁC BIỆT GIỮA HỢP ĐỒNG TRUYỀN THỐNG VÀ SMART CONTRACT</vt:lpstr>
      <vt:lpstr> VÍ DỤ CỤ THỂ SMART CONTRACT</vt:lpstr>
      <vt:lpstr> ƯU ĐIỂM VÀ NHƯỢC ĐIỂM ?</vt:lpstr>
      <vt:lpstr> ƯU ĐIỂM VÀ NHƯỢC ĐIỂM ?</vt:lpstr>
      <vt:lpstr> VIỆC LÀM ?</vt:lpstr>
      <vt:lpstr> DEMO – SƠ LƯỢC ỨNG DỤNG VỀ ETHEREUM</vt:lpstr>
      <vt:lpstr> VỀ ETHEREUM</vt:lpstr>
      <vt:lpstr> CÀI ĐẶT</vt:lpstr>
      <vt:lpstr> CHUẪN BỊ PHẦN CODE CONTRACT</vt:lpstr>
      <vt:lpstr> TEST</vt:lpstr>
      <vt:lpstr>Tiếp theo</vt:lpstr>
      <vt:lpstr>Biên dịch chương trình</vt:lpstr>
      <vt:lpstr>HỢP ĐỒNG HUTECH Banking đã được tạo</vt:lpstr>
      <vt:lpstr>SEND &amp; RECEIVE THÔNG QUA CONTRACT HUTECH Banking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 Phạm</dc:creator>
  <cp:lastModifiedBy>Hiếu Lương Công</cp:lastModifiedBy>
  <cp:revision>100</cp:revision>
  <dcterms:created xsi:type="dcterms:W3CDTF">2018-10-01T13:28:12Z</dcterms:created>
  <dcterms:modified xsi:type="dcterms:W3CDTF">2018-10-12T06:39:01Z</dcterms:modified>
</cp:coreProperties>
</file>