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8" r:id="rId4"/>
    <p:sldId id="260" r:id="rId5"/>
    <p:sldId id="259" r:id="rId6"/>
    <p:sldId id="261" r:id="rId7"/>
    <p:sldId id="274" r:id="rId8"/>
    <p:sldId id="262" r:id="rId9"/>
    <p:sldId id="272" r:id="rId10"/>
    <p:sldId id="273" r:id="rId11"/>
    <p:sldId id="265" r:id="rId12"/>
    <p:sldId id="269" r:id="rId13"/>
    <p:sldId id="270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грани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64.504599999999996</c:v>
                </c:pt>
                <c:pt idx="2">
                  <c:v>125.664</c:v>
                </c:pt>
                <c:pt idx="3">
                  <c:v>185.21600000000001</c:v>
                </c:pt>
                <c:pt idx="4">
                  <c:v>250.78800000000001</c:v>
                </c:pt>
                <c:pt idx="5">
                  <c:v>304.74400000000003</c:v>
                </c:pt>
                <c:pt idx="6">
                  <c:v>372.39</c:v>
                </c:pt>
                <c:pt idx="7">
                  <c:v>419.041</c:v>
                </c:pt>
                <c:pt idx="8">
                  <c:v>484.19</c:v>
                </c:pt>
                <c:pt idx="9">
                  <c:v>554.851</c:v>
                </c:pt>
                <c:pt idx="10">
                  <c:v>610.44500000000005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F7-4CEC-80DC-0C3035E2CCF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6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112.623</c:v>
                </c:pt>
                <c:pt idx="2">
                  <c:v>221.51900000000001</c:v>
                </c:pt>
                <c:pt idx="3">
                  <c:v>331.38900000000001</c:v>
                </c:pt>
                <c:pt idx="4">
                  <c:v>443.06700000000001</c:v>
                </c:pt>
                <c:pt idx="5">
                  <c:v>551.36</c:v>
                </c:pt>
                <c:pt idx="6">
                  <c:v>660.40599999999995</c:v>
                </c:pt>
                <c:pt idx="7">
                  <c:v>776.54899999999998</c:v>
                </c:pt>
                <c:pt idx="8">
                  <c:v>879.577</c:v>
                </c:pt>
                <c:pt idx="9">
                  <c:v>989.721</c:v>
                </c:pt>
                <c:pt idx="10">
                  <c:v>1101.0999999999999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BF7-4CEC-80DC-0C3035E2CCF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9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134.821</c:v>
                </c:pt>
                <c:pt idx="2">
                  <c:v>266.678</c:v>
                </c:pt>
                <c:pt idx="3">
                  <c:v>399.637</c:v>
                </c:pt>
                <c:pt idx="4">
                  <c:v>531.15499999999997</c:v>
                </c:pt>
                <c:pt idx="5">
                  <c:v>665.65499999999997</c:v>
                </c:pt>
                <c:pt idx="6">
                  <c:v>799.37300000000005</c:v>
                </c:pt>
                <c:pt idx="7">
                  <c:v>932.41</c:v>
                </c:pt>
                <c:pt idx="8">
                  <c:v>1059.1300000000001</c:v>
                </c:pt>
                <c:pt idx="9">
                  <c:v>1196.53</c:v>
                </c:pt>
                <c:pt idx="10">
                  <c:v>1339.82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BF7-4CEC-80DC-0C3035E2C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10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объектов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185360"/>
        <c:crosses val="autoZero"/>
        <c:crossBetween val="midCat"/>
        <c:majorUnit val="100"/>
      </c:valAx>
      <c:valAx>
        <c:axId val="668185360"/>
        <c:scaling>
          <c:orientation val="minMax"/>
          <c:max val="13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29984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Объекты N x N граней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Лист1!$B$2:$B$12</c:f>
              <c:numCache>
                <c:formatCode>General</c:formatCode>
                <c:ptCount val="11"/>
                <c:pt idx="0">
                  <c:v>2.1466599999999998</c:v>
                </c:pt>
                <c:pt idx="1">
                  <c:v>13.478999999999999</c:v>
                </c:pt>
                <c:pt idx="2">
                  <c:v>23.884799999999998</c:v>
                </c:pt>
                <c:pt idx="3">
                  <c:v>32.348799999999997</c:v>
                </c:pt>
                <c:pt idx="4">
                  <c:v>42.645200000000003</c:v>
                </c:pt>
                <c:pt idx="5">
                  <c:v>52.062800000000003</c:v>
                </c:pt>
                <c:pt idx="6">
                  <c:v>61.430900000000001</c:v>
                </c:pt>
                <c:pt idx="7">
                  <c:v>70.829800000000006</c:v>
                </c:pt>
                <c:pt idx="8">
                  <c:v>79.822999999999993</c:v>
                </c:pt>
                <c:pt idx="9">
                  <c:v>90.249200000000002</c:v>
                </c:pt>
                <c:pt idx="10">
                  <c:v>99.768000000000001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876-4528-94C1-690FFF488F4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Объекты N x 100 граней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Лист1!$C$2:$C$12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18.6708</c:v>
                </c:pt>
                <c:pt idx="2">
                  <c:v>23.116199999999999</c:v>
                </c:pt>
                <c:pt idx="3">
                  <c:v>27.903400000000001</c:v>
                </c:pt>
                <c:pt idx="4">
                  <c:v>33.795999999999999</c:v>
                </c:pt>
                <c:pt idx="5">
                  <c:v>37.769399999999997</c:v>
                </c:pt>
                <c:pt idx="6">
                  <c:v>42.688299999999998</c:v>
                </c:pt>
                <c:pt idx="7">
                  <c:v>47.7913</c:v>
                </c:pt>
                <c:pt idx="8">
                  <c:v>52.527799999999999</c:v>
                </c:pt>
                <c:pt idx="9">
                  <c:v>57.260199999999998</c:v>
                </c:pt>
                <c:pt idx="10">
                  <c:v>62.2014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876-4528-94C1-690FFF488F4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Объекты N x 200 граней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Лист1!$D$2:$D$12</c:f>
              <c:numCache>
                <c:formatCode>General</c:formatCode>
                <c:ptCount val="11"/>
                <c:pt idx="0">
                  <c:v>2.1465999999999998</c:v>
                </c:pt>
                <c:pt idx="1">
                  <c:v>28.3109</c:v>
                </c:pt>
                <c:pt idx="2">
                  <c:v>33.371200000000002</c:v>
                </c:pt>
                <c:pt idx="3">
                  <c:v>37.520499999999998</c:v>
                </c:pt>
                <c:pt idx="4">
                  <c:v>42.281500000000001</c:v>
                </c:pt>
                <c:pt idx="5">
                  <c:v>47.3491</c:v>
                </c:pt>
                <c:pt idx="6">
                  <c:v>52.203800000000001</c:v>
                </c:pt>
                <c:pt idx="7">
                  <c:v>56.281199999999998</c:v>
                </c:pt>
                <c:pt idx="8">
                  <c:v>60.837000000000003</c:v>
                </c:pt>
                <c:pt idx="9">
                  <c:v>66.216700000000003</c:v>
                </c:pt>
                <c:pt idx="10">
                  <c:v>70.945700000000002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876-4528-94C1-690FFF488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8929984"/>
        <c:axId val="668185360"/>
      </c:scatterChart>
      <c:valAx>
        <c:axId val="668929984"/>
        <c:scaling>
          <c:orientation val="minMax"/>
          <c:max val="5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граней </a:t>
                </a:r>
                <a:r>
                  <a:rPr lang="en-US"/>
                  <a:t>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185360"/>
        <c:crosses val="autoZero"/>
        <c:crossBetween val="midCat"/>
        <c:majorUnit val="50"/>
      </c:valAx>
      <c:valAx>
        <c:axId val="668185360"/>
        <c:scaling>
          <c:orientation val="minMax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рендеринга сцены, мс</a:t>
                </a:r>
              </a:p>
            </c:rich>
          </c:tx>
          <c:layout>
            <c:manualLayout>
              <c:xMode val="edge"/>
              <c:yMode val="edge"/>
              <c:x val="1.6203703703703703E-2"/>
              <c:y val="0.192205661792275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29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35A84F3B-4550-724A-0DE5-0F6453C030C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144018" cy="6400813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AAC0CC8E-3803-D9AE-BA19-707D9DB34E1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144018" cy="6400813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Пользовательский макет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 bwMode="auto">
          <a:xfrm>
            <a:off x="494520" y="272631"/>
            <a:ext cx="8912194" cy="114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 bwMode="auto">
          <a:xfrm>
            <a:off x="49452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 bwMode="auto">
          <a:xfrm>
            <a:off x="3388320" y="6247461"/>
            <a:ext cx="3138769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 bwMode="auto">
          <a:xfrm>
            <a:off x="7102680" y="6247461"/>
            <a:ext cx="2305655" cy="4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76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‹#›</a:t>
            </a:fld>
            <a:endParaRPr lang="en-US" sz="1081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26BB-B29C-44BB-AD90-1E76B0ED40F4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 bwMode="auto">
          <a:xfrm>
            <a:off x="990600" y="864360"/>
            <a:ext cx="8913840" cy="929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210" rIns="0" bIns="0" rtlCol="0" anchor="ctr" anchorCtr="0">
            <a:noAutofit/>
          </a:bodyPr>
          <a:lstStyle/>
          <a:p>
            <a:pPr>
              <a:buSzPts val="1400"/>
              <a:defRPr/>
            </a:pP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«Московский государственный технический университет имени Н.Э. Баумана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(национальный исследовательский университет)»</a:t>
            </a:r>
            <a:b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en-US" sz="1376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(МГТУ им. Н.Э. Баумана)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 bwMode="auto">
          <a:xfrm>
            <a:off x="494520" y="1947000"/>
            <a:ext cx="8913840" cy="2764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7933" rIns="0" bIns="0" rtlCol="0" anchor="ctr" anchorCtr="0">
            <a:noAutofit/>
          </a:bodyPr>
          <a:lstStyle/>
          <a:p>
            <a:pPr marL="0" indent="0" algn="ctr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ts val="3200"/>
              <a:buNone/>
              <a:defRPr/>
            </a:pPr>
            <a:r>
              <a:rPr lang="en-US" sz="3145" b="1" dirty="0" err="1">
                <a:solidFill>
                  <a:srgbClr val="000000"/>
                </a:solidFill>
              </a:rPr>
              <a:t>Разработка</a:t>
            </a:r>
            <a:r>
              <a:rPr lang="vi-VN" sz="3145" b="1" dirty="0">
                <a:solidFill>
                  <a:srgbClr val="000000"/>
                </a:solidFill>
              </a:rPr>
              <a:t> </a:t>
            </a:r>
            <a:r>
              <a:rPr lang="ru-RU" sz="3145" b="1" dirty="0">
                <a:solidFill>
                  <a:srgbClr val="000000"/>
                </a:solidFill>
              </a:rPr>
              <a:t>программного обеспечения для наложения текстур на трехмерные объекты</a:t>
            </a:r>
            <a:endParaRPr dirty="0"/>
          </a:p>
        </p:txBody>
      </p:sp>
      <p:pic>
        <p:nvPicPr>
          <p:cNvPr id="66" name="Google Shape;6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76280" y="773880"/>
            <a:ext cx="890760" cy="11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 bwMode="auto">
          <a:xfrm>
            <a:off x="235560" y="5417999"/>
            <a:ext cx="7016880" cy="5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41" tIns="59943" rIns="88441" bIns="44220" anchor="t" anchorCtr="0">
            <a:noAutofit/>
          </a:bodyPr>
          <a:lstStyle/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Студент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Фам Минь Хиеу</a:t>
            </a:r>
            <a:r>
              <a:rPr lang="en-US" sz="1769" b="1" dirty="0">
                <a:solidFill>
                  <a:srgbClr val="111111"/>
                </a:solidFill>
              </a:rPr>
              <a:t> ИУ7-5</a:t>
            </a:r>
            <a:r>
              <a:rPr lang="ru-RU" sz="1769" b="1" dirty="0">
                <a:solidFill>
                  <a:srgbClr val="111111"/>
                </a:solidFill>
              </a:rPr>
              <a:t>2</a:t>
            </a:r>
            <a:r>
              <a:rPr lang="en-US" sz="1769" b="1" dirty="0">
                <a:solidFill>
                  <a:srgbClr val="111111"/>
                </a:solidFill>
              </a:rPr>
              <a:t>Б</a:t>
            </a:r>
            <a:endParaRPr sz="1769" dirty="0"/>
          </a:p>
          <a:p>
            <a:pPr>
              <a:lnSpc>
                <a:spcPct val="93000"/>
              </a:lnSpc>
              <a:buClr>
                <a:srgbClr val="111111"/>
              </a:buClr>
              <a:buSzPts val="1800"/>
              <a:defRPr/>
            </a:pP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Научный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769" b="1" dirty="0" err="1">
                <a:solidFill>
                  <a:srgbClr val="111111"/>
                </a:solidFill>
                <a:latin typeface="Arial"/>
                <a:ea typeface="Arial"/>
                <a:cs typeface="Arial"/>
              </a:rPr>
              <a:t>руководитель</a:t>
            </a:r>
            <a:r>
              <a:rPr lang="en-US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:</a:t>
            </a:r>
            <a:r>
              <a:rPr lang="ru-RU" sz="1769" b="1" dirty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Куров Андрей Владимирович</a:t>
            </a:r>
            <a:endParaRPr sz="1769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 bwMode="auto">
          <a:xfrm>
            <a:off x="2909371" y="6245553"/>
            <a:ext cx="2305655" cy="38206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en-US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2023 </a:t>
            </a:r>
            <a:r>
              <a:rPr lang="ru-RU" sz="1081" dirty="0">
                <a:solidFill>
                  <a:schemeClr val="dk2"/>
                </a:solidFill>
                <a:latin typeface="Arial"/>
                <a:ea typeface="Arial"/>
                <a:cs typeface="Arial"/>
              </a:rPr>
              <a:t>г.</a:t>
            </a:r>
            <a:endParaRPr sz="1081" dirty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>
            <a:extLst>
              <a:ext uri="{FF2B5EF4-FFF2-40B4-BE49-F238E27FC236}">
                <a16:creationId xmlns:a16="http://schemas.microsoft.com/office/drawing/2014/main" id="{CF35CABF-E787-21FC-17F3-2EA282E78C6B}"/>
              </a:ext>
            </a:extLst>
          </p:cNvPr>
          <p:cNvSpPr txBox="1">
            <a:spLocks/>
          </p:cNvSpPr>
          <p:nvPr/>
        </p:nvSpPr>
        <p:spPr>
          <a:xfrm>
            <a:off x="1053349" y="194503"/>
            <a:ext cx="8127596" cy="14654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7F235-2F3F-E3FD-CDA3-CAAC91D61FEC}"/>
              </a:ext>
            </a:extLst>
          </p:cNvPr>
          <p:cNvSpPr txBox="1"/>
          <p:nvPr/>
        </p:nvSpPr>
        <p:spPr>
          <a:xfrm>
            <a:off x="1053349" y="1567897"/>
            <a:ext cx="100811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В качестве языка программирования был выбран Си++.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C++ — объектно-ориентированный язык, а именно такая методология программирования была выбрана для разработки программы.</a:t>
            </a:r>
            <a:endParaRPr lang="en-US" sz="20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В данном языке имеется большое количество библиотек и </a:t>
            </a:r>
            <a:endParaRPr lang="en-US" sz="2000" dirty="0"/>
          </a:p>
          <a:p>
            <a:pPr lvl="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шаблонов, позволяющих не тратить время на изобретение </a:t>
            </a:r>
            <a:endParaRPr lang="en-US" sz="2000" dirty="0"/>
          </a:p>
          <a:p>
            <a:pPr lvl="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готовых конструкций.;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Обладает высокими показателями вычислительной производительности.</a:t>
            </a:r>
          </a:p>
          <a:p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3DB0DD0-139D-75F0-5F8A-CB2CA3560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02" y="2634000"/>
            <a:ext cx="1247298" cy="1402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20356-4F0E-78C9-BE72-9460F18CCE60}"/>
              </a:ext>
            </a:extLst>
          </p:cNvPr>
          <p:cNvSpPr txBox="1"/>
          <p:nvPr/>
        </p:nvSpPr>
        <p:spPr>
          <a:xfrm>
            <a:off x="1053349" y="4634788"/>
            <a:ext cx="100811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Выбранная среда разработки – </a:t>
            </a:r>
            <a:r>
              <a:rPr lang="en-US" sz="2000" dirty="0" err="1"/>
              <a:t>QtCreator</a:t>
            </a:r>
            <a:r>
              <a:rPr lang="ru-RU" sz="2000" dirty="0"/>
              <a:t>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в QT Creator есть возможность быстрого создания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интерфейса с помощью расширения QT Design.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QT Creator обладает всем необходимым функционалом для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 написания, профилирования и отладки программ.</a:t>
            </a:r>
          </a:p>
          <a:p>
            <a:endParaRPr lang="ru-RU" dirty="0"/>
          </a:p>
        </p:txBody>
      </p:sp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A9C564E3-39F0-DFCC-B209-18561A20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72" y="4934296"/>
            <a:ext cx="1152128" cy="13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72AADA6-9DA7-4AD6-8019-33D555C0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программы.</a:t>
            </a:r>
            <a:b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CF23D-9737-E8C0-F0C5-54AF6825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9" y="1788483"/>
            <a:ext cx="8978473" cy="47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6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25107B-A733-4D11-92B3-282E6EDA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производительности.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E0AE8C5-654D-4FBB-9BF7-7A09230C6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71071"/>
              </p:ext>
            </p:extLst>
          </p:nvPr>
        </p:nvGraphicFramePr>
        <p:xfrm>
          <a:off x="637569" y="2822554"/>
          <a:ext cx="3990129" cy="309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8920ABC-86CE-4AE0-AB9F-0D39D4194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406416"/>
              </p:ext>
            </p:extLst>
          </p:nvPr>
        </p:nvGraphicFramePr>
        <p:xfrm>
          <a:off x="5278303" y="2822554"/>
          <a:ext cx="4215643" cy="309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4F1F1D-8AE0-4482-9264-9D71441062C1}"/>
              </a:ext>
            </a:extLst>
          </p:cNvPr>
          <p:cNvSpPr txBox="1"/>
          <p:nvPr/>
        </p:nvSpPr>
        <p:spPr>
          <a:xfrm>
            <a:off x="2805241" y="1459855"/>
            <a:ext cx="468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рендеринга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8BAA3-5C85-40CD-A061-77C820838B00}"/>
              </a:ext>
            </a:extLst>
          </p:cNvPr>
          <p:cNvSpPr txBox="1"/>
          <p:nvPr/>
        </p:nvSpPr>
        <p:spPr>
          <a:xfrm>
            <a:off x="542284" y="2191612"/>
            <a:ext cx="4085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количества объектов на сцене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BD3C3-0B8C-4E8C-95D7-8FB04460475F}"/>
              </a:ext>
            </a:extLst>
          </p:cNvPr>
          <p:cNvSpPr txBox="1"/>
          <p:nvPr/>
        </p:nvSpPr>
        <p:spPr>
          <a:xfrm>
            <a:off x="5055152" y="2210372"/>
            <a:ext cx="2495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учета текстуры</a:t>
            </a:r>
          </a:p>
        </p:txBody>
      </p:sp>
    </p:spTree>
    <p:extLst>
      <p:ext uri="{BB962C8B-B14F-4D97-AF65-F5344CB8AC3E}">
        <p14:creationId xmlns:p14="http://schemas.microsoft.com/office/powerpoint/2010/main" val="248925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 была достигнута, то есть был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наложения текстур на трёхмерные объекты.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достижение цели были решены все задачи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алгоритмов компьютерной графики, используемых для создание трехмерной сцены;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алгоритмы для решения поставленной задачи;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язык программирования и среда разработки для реализации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программное обеспечение, реализующее выбранные алгоритмы;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замеры временных характеристик разработанного программного обеспечения;</a:t>
            </a:r>
          </a:p>
        </p:txBody>
      </p:sp>
    </p:spTree>
    <p:extLst>
      <p:ext uri="{BB962C8B-B14F-4D97-AF65-F5344CB8AC3E}">
        <p14:creationId xmlns:p14="http://schemas.microsoft.com/office/powerpoint/2010/main" val="38798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4479"/>
            <a:ext cx="8543925" cy="46765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курсовой работы является разработка программного обеспечения для наложения текстур на трёхмерные объекты..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алгоритмов компьютерной графики, используемых для создания трехмерных сцен;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алгоритмы для решения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язык программирования и среду разработки для реализации поставленной задачи;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программное обеспечение, реализующее выбранные алгоритмы;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3FA62B-D0CB-4804-B3C7-BE93862A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представления полигональных моделей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E5283E-E2DA-4C90-A050-6594572A8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1" y="3016253"/>
            <a:ext cx="3517113" cy="22846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C70B75-4882-4538-9C05-E3C90ED60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24" y="3094489"/>
            <a:ext cx="4434066" cy="2413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812F18-0D13-E6D4-4582-4AB3043C53E3}"/>
              </a:ext>
            </a:extLst>
          </p:cNvPr>
          <p:cNvSpPr txBox="1"/>
          <p:nvPr/>
        </p:nvSpPr>
        <p:spPr>
          <a:xfrm>
            <a:off x="1136073" y="2318974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Вершинное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B28B3-2B09-3120-B528-F8267BF12E8A}"/>
              </a:ext>
            </a:extLst>
          </p:cNvPr>
          <p:cNvSpPr txBox="1"/>
          <p:nvPr/>
        </p:nvSpPr>
        <p:spPr>
          <a:xfrm>
            <a:off x="5195455" y="2318973"/>
            <a:ext cx="290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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граней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9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6F6F0F-E3F6-7AF7-6E4B-02EBD15446D1}"/>
              </a:ext>
            </a:extLst>
          </p:cNvPr>
          <p:cNvSpPr txBox="1"/>
          <p:nvPr/>
        </p:nvSpPr>
        <p:spPr>
          <a:xfrm>
            <a:off x="728695" y="976826"/>
            <a:ext cx="894177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алгоритмов удаления невидимых линий и поверхностей</a:t>
            </a:r>
          </a:p>
        </p:txBody>
      </p:sp>
      <p:graphicFrame>
        <p:nvGraphicFramePr>
          <p:cNvPr id="12" name="Таблица 8">
            <a:extLst>
              <a:ext uri="{FF2B5EF4-FFF2-40B4-BE49-F238E27FC236}">
                <a16:creationId xmlns:a16="http://schemas.microsoft.com/office/drawing/2014/main" id="{5A34BD8C-907A-ACFD-C1F5-ED0ADFC98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10459"/>
              </p:ext>
            </p:extLst>
          </p:nvPr>
        </p:nvGraphicFramePr>
        <p:xfrm>
          <a:off x="650051" y="2112501"/>
          <a:ext cx="8605897" cy="3175000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</a:t>
                      </a:r>
                      <a:r>
                        <a:rPr lang="en-US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z-</a:t>
                      </a: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буфера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обратной трассировки лучей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Алгоритм </a:t>
                      </a:r>
                      <a:r>
                        <a:rPr lang="ru-RU" sz="160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Варнока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Пространство, в котором работает алгоритм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Пространство изображения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(</a:t>
                      </a:r>
                      <a:r>
                        <a:rPr lang="en-US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– </a:t>
                      </a:r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граней, С – количество пикселей)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O(CN) </a:t>
                      </a:r>
                      <a:endParaRPr lang="ru-RU" sz="16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Эффективность для сложный сцен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8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2F3190-B95A-40B3-9DFA-C7855CB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закраски </a:t>
            </a: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6583AD39-0561-7B72-ACDB-B75568EA9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2390"/>
              </p:ext>
            </p:extLst>
          </p:nvPr>
        </p:nvGraphicFramePr>
        <p:xfrm>
          <a:off x="961575" y="3073480"/>
          <a:ext cx="8263388" cy="2682727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</a:p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 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Гуро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 по </a:t>
                      </a:r>
                      <a:r>
                        <a:rPr lang="ru-RU" sz="1600" kern="120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Фонгу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087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 закраски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8DB0009-7CEE-D0B1-C473-371112BA2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5281" r="68853"/>
          <a:stretch/>
        </p:blipFill>
        <p:spPr>
          <a:xfrm>
            <a:off x="3697520" y="4707415"/>
            <a:ext cx="1008112" cy="101079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09CB594D-0061-AB1F-E1D1-A0DA1EADA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38332" r="35802"/>
          <a:stretch/>
        </p:blipFill>
        <p:spPr>
          <a:xfrm>
            <a:off x="5615013" y="4706649"/>
            <a:ext cx="1008876" cy="10115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Рисунок 10">
            <a:extLst>
              <a:ext uri="{FF2B5EF4-FFF2-40B4-BE49-F238E27FC236}">
                <a16:creationId xmlns:a16="http://schemas.microsoft.com/office/drawing/2014/main" id="{8135CF05-3735-C5FD-28F3-62F360F3B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71382" r="1315"/>
          <a:stretch/>
        </p:blipFill>
        <p:spPr>
          <a:xfrm>
            <a:off x="7657960" y="4733269"/>
            <a:ext cx="1008876" cy="95832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5301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F51FEE-02EA-4AB1-9656-2BCF1F6A0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3" y="1986264"/>
            <a:ext cx="2892417" cy="2052683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67CD75-1241-4C20-9FE0-408B0ACC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освещения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016982-5C39-4CDD-9883-88340DD7E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9" y="1852895"/>
            <a:ext cx="3388380" cy="2186052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58D1963B-D07B-4A13-BCBD-158ACCD334B9}"/>
              </a:ext>
            </a:extLst>
          </p:cNvPr>
          <p:cNvSpPr txBox="1">
            <a:spLocks/>
          </p:cNvSpPr>
          <p:nvPr/>
        </p:nvSpPr>
        <p:spPr>
          <a:xfrm>
            <a:off x="773739" y="4251537"/>
            <a:ext cx="2034116" cy="3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Метод Ламберта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B5383E2-94A6-4388-8C11-CE7A462707EA}"/>
              </a:ext>
            </a:extLst>
          </p:cNvPr>
          <p:cNvSpPr txBox="1">
            <a:spLocks/>
          </p:cNvSpPr>
          <p:nvPr/>
        </p:nvSpPr>
        <p:spPr>
          <a:xfrm>
            <a:off x="3550107" y="4251537"/>
            <a:ext cx="1808468" cy="43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Метод </a:t>
            </a:r>
            <a:r>
              <a:rPr lang="ru-RU" sz="1800" dirty="0" err="1"/>
              <a:t>Фонга</a:t>
            </a:r>
            <a:endParaRPr lang="ru-RU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DE436-AACC-3C21-E483-7ACE65764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61" y="2392660"/>
            <a:ext cx="3147800" cy="164628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28A17B94-C1B4-5708-90CC-889594D863E0}"/>
              </a:ext>
            </a:extLst>
          </p:cNvPr>
          <p:cNvSpPr txBox="1">
            <a:spLocks/>
          </p:cNvSpPr>
          <p:nvPr/>
        </p:nvSpPr>
        <p:spPr>
          <a:xfrm>
            <a:off x="6852106" y="4251536"/>
            <a:ext cx="3053893" cy="37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ym typeface="Wingdings 2" panose="05020102010507070707" pitchFamily="18" charset="2"/>
              </a:rPr>
              <a:t></a:t>
            </a:r>
            <a:r>
              <a:rPr lang="en-US" sz="1800" dirty="0">
                <a:sym typeface="Wingdings 2" panose="05020102010507070707" pitchFamily="18" charset="2"/>
              </a:rPr>
              <a:t> </a:t>
            </a:r>
            <a:r>
              <a:rPr lang="ru-RU" sz="1800" dirty="0"/>
              <a:t>Метод Фонга-Блинна</a:t>
            </a:r>
          </a:p>
        </p:txBody>
      </p:sp>
    </p:spTree>
    <p:extLst>
      <p:ext uri="{BB962C8B-B14F-4D97-AF65-F5344CB8AC3E}">
        <p14:creationId xmlns:p14="http://schemas.microsoft.com/office/powerpoint/2010/main" val="4239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19FFBE-8BED-4330-D0B5-E6B41AC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текстуризации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F5C81-0665-42DC-F26C-2C416E9C851E}"/>
              </a:ext>
            </a:extLst>
          </p:cNvPr>
          <p:cNvSpPr txBox="1"/>
          <p:nvPr/>
        </p:nvSpPr>
        <p:spPr>
          <a:xfrm>
            <a:off x="942109" y="1597891"/>
            <a:ext cx="457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Перспективно-корректное текстурирование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19ADD-D6BD-3DBF-64B5-89BE5869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87" y="2526662"/>
            <a:ext cx="3324689" cy="105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AF520-E39A-25D2-1E94-71108657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69" y="2117892"/>
            <a:ext cx="2480499" cy="2164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19501-923A-0DA8-C0B9-6988C1B89902}"/>
              </a:ext>
            </a:extLst>
          </p:cNvPr>
          <p:cNvSpPr txBox="1"/>
          <p:nvPr/>
        </p:nvSpPr>
        <p:spPr>
          <a:xfrm>
            <a:off x="2005781" y="4935794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Моделирование неровностей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7CA8B-50E8-B48E-C060-A63383D21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845" y="3524404"/>
            <a:ext cx="3823251" cy="31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6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00E1C2-504D-48AB-8615-2A4D1E78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алгоритмов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33E54D8-A178-434A-9193-E8DDC8FD54AA}"/>
              </a:ext>
            </a:extLst>
          </p:cNvPr>
          <p:cNvSpPr txBox="1">
            <a:spLocks/>
          </p:cNvSpPr>
          <p:nvPr/>
        </p:nvSpPr>
        <p:spPr>
          <a:xfrm>
            <a:off x="116722" y="6166938"/>
            <a:ext cx="4664284" cy="6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синтеза изображения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5B4B139-1FC3-410A-BC26-8A59CA8B8032}"/>
              </a:ext>
            </a:extLst>
          </p:cNvPr>
          <p:cNvSpPr txBox="1">
            <a:spLocks/>
          </p:cNvSpPr>
          <p:nvPr/>
        </p:nvSpPr>
        <p:spPr>
          <a:xfrm>
            <a:off x="5345321" y="6101624"/>
            <a:ext cx="4664284" cy="615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буфером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E0EBB-A9E0-A575-78D9-1FE19270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9" y="1213572"/>
            <a:ext cx="4376067" cy="495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7DAD6-DCF8-3D28-A32F-53486BCE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21" y="1367358"/>
            <a:ext cx="4158477" cy="47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2ADB79-41A1-4193-87F1-6F59D982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761C1-38C1-431C-9BEE-317140A94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2" y="1444811"/>
            <a:ext cx="4668984" cy="53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4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468</Words>
  <Application>Microsoft Office PowerPoint</Application>
  <PresentationFormat>A4 Paper (210x297 mm)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Цели и задачи</vt:lpstr>
      <vt:lpstr>Методы представления полигональных моделей</vt:lpstr>
      <vt:lpstr>PowerPoint Presentation</vt:lpstr>
      <vt:lpstr>Методы закраски </vt:lpstr>
      <vt:lpstr>Методы освещения</vt:lpstr>
      <vt:lpstr>Методы текстуризации</vt:lpstr>
      <vt:lpstr>Схема алгоритмов</vt:lpstr>
      <vt:lpstr>UML диаграмма классов</vt:lpstr>
      <vt:lpstr>PowerPoint Presentation</vt:lpstr>
      <vt:lpstr> Интерфейс программы. Пример работы.</vt:lpstr>
      <vt:lpstr>Анализ производительности.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</dc:title>
  <dc:creator>Влад Мансуров</dc:creator>
  <cp:lastModifiedBy>hieu pham</cp:lastModifiedBy>
  <cp:revision>110</cp:revision>
  <cp:lastPrinted>2023-01-17T17:38:56Z</cp:lastPrinted>
  <dcterms:created xsi:type="dcterms:W3CDTF">2023-01-16T23:26:49Z</dcterms:created>
  <dcterms:modified xsi:type="dcterms:W3CDTF">2024-01-08T21:57:29Z</dcterms:modified>
</cp:coreProperties>
</file>