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ội dung" id="{18359ED6-C0BF-47B4-BFBD-D3A09A410FF9}">
          <p14:sldIdLst>
            <p14:sldId id="256"/>
            <p14:sldId id="257"/>
            <p14:sldId id="273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562" autoAdjust="0"/>
    <p:restoredTop sz="94622" autoAdjust="0"/>
  </p:normalViewPr>
  <p:slideViewPr>
    <p:cSldViewPr>
      <p:cViewPr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0"/>
    </p:cViewPr>
  </p:sorterViewPr>
  <p:notesViewPr>
    <p:cSldViewPr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78418-C8D9-469B-BF9F-1CF5752756FF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90D0A-9295-42CB-B22D-4F8C73F61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FE85B-60CB-4A2B-AF65-3E141E3859D4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D42D-427F-4AB5-8E4C-24F8552D3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5AE-438C-4D5F-B218-AE256CC8447E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5AE-438C-4D5F-B218-AE256CC8447E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36FE-6739-46CA-B13B-4BE14939C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5AE-438C-4D5F-B218-AE256CC8447E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36FE-6739-46CA-B13B-4BE14939C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4800" y="1524000"/>
            <a:ext cx="4495800" cy="48006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76800" y="1524000"/>
            <a:ext cx="3962400" cy="48006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5AE-438C-4D5F-B218-AE256CC8447E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36FE-6739-46CA-B13B-4BE14939C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1524000"/>
            <a:ext cx="8534400" cy="1905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04800" y="3581400"/>
            <a:ext cx="8534400" cy="2667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F5AE-438C-4D5F-B218-AE256CC8447E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36FE-6739-46CA-B13B-4BE14939C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28600" y="279400"/>
            <a:ext cx="8686800" cy="6019800"/>
          </a:xfrm>
          <a:prstGeom prst="roundRect">
            <a:avLst/>
          </a:prstGeom>
          <a:ln w="127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54570" y="6407217"/>
            <a:ext cx="663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tin –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1400" b="1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781800" y="6413635"/>
            <a:ext cx="198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sz="1400" b="1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fld id="{C09D251E-8073-4127-85F3-1120156C156A}" type="slidenum">
              <a:rPr lang="en-US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r"/>
              <a:t>‹#›</a:t>
            </a:fld>
            <a:r>
              <a:rPr lang="en-US" sz="1400" b="1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effectLst>
            <a:innerShdw blurRad="1041400" dist="63500" dir="8520000">
              <a:prstClr val="black">
                <a:alpha val="83000"/>
              </a:prstClr>
            </a:innerShdw>
          </a:effectLst>
        </p:spPr>
        <p:txBody>
          <a:bodyPr>
            <a:prstTxWarp prst="textTriangle">
              <a:avLst/>
            </a:prstTxWarp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MICROSOFT EXCEL 2007</a:t>
            </a:r>
            <a:endParaRPr lang="en-US" b="1" dirty="0">
              <a:solidFill>
                <a:schemeClr val="accent4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352800"/>
            <a:ext cx="2514600" cy="2514600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305989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0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Dữ</a:t>
            </a:r>
            <a:r>
              <a:rPr lang="en-US" sz="40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liệu</a:t>
            </a:r>
            <a:r>
              <a:rPr lang="en-US" sz="40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kiểu</a:t>
            </a:r>
            <a:r>
              <a:rPr lang="en-US" sz="40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công</a:t>
            </a:r>
            <a:r>
              <a:rPr lang="en-US" sz="40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thức</a:t>
            </a:r>
            <a:endParaRPr lang="en-US" sz="4000" kern="1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Ví dụ</a:t>
            </a:r>
            <a:r>
              <a:rPr lang="pt-BR" dirty="0" smtClean="0"/>
              <a:t>:</a:t>
            </a:r>
            <a:endParaRPr lang="en-US" dirty="0" smtClean="0"/>
          </a:p>
          <a:p>
            <a:r>
              <a:rPr lang="pt-BR" dirty="0" smtClean="0"/>
              <a:t>= SQRT(A1+B1)+A2*B2</a:t>
            </a:r>
            <a:endParaRPr lang="en-US" dirty="0" smtClean="0"/>
          </a:p>
          <a:p>
            <a:r>
              <a:rPr lang="pt-BR" dirty="0" smtClean="0"/>
              <a:t>= MAX(3,-7,0, SUM(A2:A10))</a:t>
            </a:r>
            <a:endParaRPr lang="en-US" dirty="0" smtClean="0"/>
          </a:p>
          <a:p>
            <a:r>
              <a:rPr lang="pt-BR" dirty="0" smtClean="0"/>
              <a:t>Nếu trong công thức có nhiều dấu ngoặc thì qui tắc tính như sau:</a:t>
            </a:r>
            <a:endParaRPr lang="en-US" dirty="0" smtClean="0"/>
          </a:p>
          <a:p>
            <a:pPr lvl="0"/>
            <a:r>
              <a:rPr lang="pt-BR" dirty="0" smtClean="0"/>
              <a:t>Ngoặc trong tính trước, ngoặc ngoài tính sau.</a:t>
            </a:r>
            <a:endParaRPr lang="en-US" dirty="0" smtClean="0"/>
          </a:p>
          <a:p>
            <a:pPr lvl="0"/>
            <a:r>
              <a:rPr lang="pt-BR" dirty="0" smtClean="0"/>
              <a:t>Trong ngoặc tính trước, ngoài ngoặc tính sau.</a:t>
            </a:r>
          </a:p>
          <a:p>
            <a:pPr lvl="0"/>
            <a:r>
              <a:rPr lang="pt-BR" dirty="0" smtClean="0"/>
              <a:t>Độ ưu tiên: Nhân chia trước, cộng trừ sau.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 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=A2+B2+C2 </a:t>
            </a:r>
            <a:r>
              <a:rPr lang="en-US" dirty="0" err="1" smtClean="0"/>
              <a:t>vào</a:t>
            </a:r>
            <a:r>
              <a:rPr lang="en-US" dirty="0" smtClean="0"/>
              <a:t> ô D2 </a:t>
            </a:r>
          </a:p>
          <a:p>
            <a:pPr lvl="0"/>
            <a:r>
              <a:rPr lang="en-US" b="1" i="1" dirty="0" err="1" smtClean="0"/>
              <a:t>Cách</a:t>
            </a:r>
            <a:r>
              <a:rPr lang="en-US" b="1" i="1" dirty="0" smtClean="0"/>
              <a:t> 1</a:t>
            </a:r>
            <a:r>
              <a:rPr lang="en-US" dirty="0" smtClean="0"/>
              <a:t>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Đặt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ô D2 </a:t>
            </a:r>
          </a:p>
          <a:p>
            <a:r>
              <a:rPr lang="en-US" dirty="0" err="1" smtClean="0"/>
              <a:t>Nhập</a:t>
            </a:r>
            <a:r>
              <a:rPr lang="en-US" dirty="0" smtClean="0"/>
              <a:t> =A2+B2+C2</a:t>
            </a:r>
          </a:p>
          <a:p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Enter.</a:t>
            </a:r>
          </a:p>
          <a:p>
            <a:pPr lvl="0"/>
            <a:r>
              <a:rPr lang="en-US" b="1" i="1" dirty="0" err="1" smtClean="0"/>
              <a:t>Cách</a:t>
            </a:r>
            <a:r>
              <a:rPr lang="en-US" b="1" i="1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(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/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ô, </a:t>
            </a:r>
            <a:r>
              <a:rPr lang="en-US" dirty="0" err="1" smtClean="0"/>
              <a:t>vùng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Đặt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D2	</a:t>
            </a:r>
          </a:p>
          <a:p>
            <a:r>
              <a:rPr lang="en-US" dirty="0" err="1" smtClean="0"/>
              <a:t>Nhập</a:t>
            </a:r>
            <a:r>
              <a:rPr lang="en-US" dirty="0" smtClean="0"/>
              <a:t> = 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ô A2, </a:t>
            </a:r>
            <a:r>
              <a:rPr lang="en-US" dirty="0" err="1" smtClean="0"/>
              <a:t>nhập</a:t>
            </a:r>
            <a:r>
              <a:rPr lang="en-US" dirty="0" smtClean="0"/>
              <a:t> +, </a:t>
            </a:r>
            <a:r>
              <a:rPr lang="en-US" dirty="0" err="1" smtClean="0"/>
              <a:t>chọn</a:t>
            </a:r>
            <a:r>
              <a:rPr lang="en-US" dirty="0" smtClean="0"/>
              <a:t> ô B2, </a:t>
            </a:r>
            <a:r>
              <a:rPr lang="en-US" dirty="0" err="1" smtClean="0"/>
              <a:t>nhập</a:t>
            </a:r>
            <a:r>
              <a:rPr lang="en-US" dirty="0" smtClean="0"/>
              <a:t> +, </a:t>
            </a:r>
            <a:r>
              <a:rPr lang="en-US" dirty="0" err="1" smtClean="0"/>
              <a:t>chọn</a:t>
            </a:r>
            <a:r>
              <a:rPr lang="en-US" dirty="0" smtClean="0"/>
              <a:t> ô C2</a:t>
            </a:r>
          </a:p>
          <a:p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Enter.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lvl="3"/>
            <a:r>
              <a:rPr lang="en-US" b="1" i="1" dirty="0" err="1" smtClean="0"/>
              <a:t>Địa</a:t>
            </a:r>
            <a:r>
              <a:rPr lang="en-US" b="1" i="1" dirty="0" smtClean="0"/>
              <a:t> </a:t>
            </a:r>
            <a:r>
              <a:rPr lang="en-US" b="1" i="1" dirty="0" err="1" smtClean="0"/>
              <a:t>chỉ</a:t>
            </a:r>
            <a:r>
              <a:rPr lang="en-US" b="1" i="1" dirty="0" smtClean="0"/>
              <a:t> </a:t>
            </a:r>
            <a:r>
              <a:rPr lang="en-US" b="1" i="1" dirty="0" err="1" smtClean="0"/>
              <a:t>tương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đối</a:t>
            </a:r>
            <a:endParaRPr lang="en-US" b="1" i="1" dirty="0" smtClean="0"/>
          </a:p>
          <a:p>
            <a:r>
              <a:rPr lang="en-US" b="1" dirty="0" smtClean="0"/>
              <a:t>Qui </a:t>
            </a:r>
            <a:r>
              <a:rPr lang="en-US" b="1" dirty="0" err="1" smtClean="0"/>
              <a:t>ước</a:t>
            </a:r>
            <a:r>
              <a:rPr lang="en-US" b="1" dirty="0" smtClean="0"/>
              <a:t> </a:t>
            </a:r>
            <a:r>
              <a:rPr lang="en-US" b="1" dirty="0" err="1" smtClean="0"/>
              <a:t>viết</a:t>
            </a:r>
            <a:r>
              <a:rPr lang="en-US" b="1" dirty="0" smtClean="0"/>
              <a:t>: </a:t>
            </a:r>
            <a:r>
              <a:rPr lang="en-US" dirty="0" smtClean="0"/>
              <a:t>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&gt;&lt;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&gt;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</a:t>
            </a:r>
            <a:r>
              <a:rPr lang="en-US" dirty="0" smtClean="0"/>
              <a:t> A1, B2, ...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ô A1=5, A2=6, B1=10, B2=11</a:t>
            </a:r>
          </a:p>
          <a:p>
            <a:r>
              <a:rPr lang="de-DE" dirty="0" smtClean="0"/>
              <a:t>Tại ô C1, gõ công thức =A1+B1, cho kết quả là 15. Khi sao chép công thức của ô C1 sang ô C2 thì công thức tại ô này là =A2+B2. Khi sao chép công thức của ô C1 sang ô D1 thì công thức tại ô này là =B1+C1. Như vậy địa chỉ A1, B1 trong công thức của ô C1 là địa chỉ tương đối.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3733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Qui</a:t>
            </a:r>
            <a:r>
              <a:rPr lang="en-US" dirty="0" smtClean="0"/>
              <a:t> </a:t>
            </a:r>
            <a:r>
              <a:rPr lang="en-US" b="1" dirty="0" err="1" smtClean="0"/>
              <a:t>ước</a:t>
            </a:r>
            <a:r>
              <a:rPr lang="en-US" b="1" dirty="0" smtClean="0"/>
              <a:t> </a:t>
            </a:r>
            <a:r>
              <a:rPr lang="en-US" b="1" dirty="0" err="1" smtClean="0"/>
              <a:t>viết</a:t>
            </a:r>
            <a:r>
              <a:rPr lang="en-US" dirty="0" smtClean="0"/>
              <a:t>: $&lt;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&gt;$&lt;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b="1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&gt;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: $A$1, $B$2, ...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ô C4,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=$A$1,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ô C4 sang ô C5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ô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=$A$1.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ô C4 sang ô D4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ô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=$A$1.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$A$1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ô C4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057400"/>
            <a:ext cx="4572000" cy="16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hỗn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: $&lt;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&gt;&lt;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: 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&gt;$&lt;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&gt;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</a:t>
            </a:r>
            <a:r>
              <a:rPr lang="en-US" dirty="0" smtClean="0"/>
              <a:t> $A1, B$2, ...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ở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3"/>
            <a:r>
              <a:rPr lang="en-US" b="1" i="1" dirty="0" err="1" smtClean="0"/>
              <a:t>Ẩn</a:t>
            </a:r>
            <a:r>
              <a:rPr lang="en-US" b="1" i="1" dirty="0" smtClean="0"/>
              <a:t> </a:t>
            </a:r>
            <a:r>
              <a:rPr lang="en-US" b="1" i="1" dirty="0" err="1" smtClean="0"/>
              <a:t>hiện</a:t>
            </a:r>
            <a:r>
              <a:rPr lang="en-US" b="1" i="1" dirty="0" smtClean="0"/>
              <a:t> </a:t>
            </a:r>
            <a:r>
              <a:rPr lang="en-US" b="1" i="1" dirty="0" err="1" smtClean="0"/>
              <a:t>cột</a:t>
            </a:r>
            <a:r>
              <a:rPr lang="en-US" b="1" i="1" dirty="0" smtClean="0"/>
              <a:t>, </a:t>
            </a:r>
            <a:r>
              <a:rPr lang="en-US" b="1" i="1" dirty="0" err="1" smtClean="0"/>
              <a:t>hàng</a:t>
            </a:r>
            <a:endParaRPr lang="en-US" b="1" i="1" dirty="0" smtClean="0"/>
          </a:p>
          <a:p>
            <a:pPr lvl="0"/>
            <a:r>
              <a:rPr lang="en-US" b="1" dirty="0" err="1" smtClean="0"/>
              <a:t>Ẩn</a:t>
            </a:r>
            <a:r>
              <a:rPr lang="en-US" b="1" dirty="0" smtClean="0"/>
              <a:t> </a:t>
            </a:r>
            <a:r>
              <a:rPr lang="en-US" b="1" dirty="0" err="1" smtClean="0"/>
              <a:t>cột</a:t>
            </a:r>
            <a:r>
              <a:rPr lang="en-US" b="1" dirty="0" smtClean="0"/>
              <a:t>, </a:t>
            </a:r>
            <a:r>
              <a:rPr lang="en-US" b="1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)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2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b="1" i="1" dirty="0" smtClean="0"/>
              <a:t>Hide</a:t>
            </a:r>
            <a:r>
              <a:rPr lang="en-US" dirty="0" smtClean="0"/>
              <a:t>.</a:t>
            </a:r>
          </a:p>
          <a:p>
            <a:pPr lvl="0"/>
            <a:r>
              <a:rPr lang="en-US" b="1" dirty="0" err="1" smtClean="0"/>
              <a:t>Bỏ</a:t>
            </a:r>
            <a:r>
              <a:rPr lang="en-US" b="1" dirty="0" smtClean="0"/>
              <a:t> </a:t>
            </a:r>
            <a:r>
              <a:rPr lang="en-US" b="1" dirty="0" err="1" smtClean="0"/>
              <a:t>ẩn</a:t>
            </a:r>
            <a:r>
              <a:rPr lang="en-US" b="1" dirty="0" smtClean="0"/>
              <a:t> </a:t>
            </a:r>
            <a:r>
              <a:rPr lang="en-US" b="1" dirty="0" err="1" smtClean="0"/>
              <a:t>cột</a:t>
            </a:r>
            <a:r>
              <a:rPr lang="en-US" b="1" dirty="0" smtClean="0"/>
              <a:t>, </a:t>
            </a:r>
            <a:r>
              <a:rPr lang="en-US" b="1" dirty="0" err="1" smtClean="0"/>
              <a:t>hàng</a:t>
            </a:r>
            <a:endParaRPr lang="en-US" dirty="0" smtClean="0"/>
          </a:p>
          <a:p>
            <a:pPr lvl="2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/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2"/>
            <a:r>
              <a:rPr lang="en-US" dirty="0" smtClean="0"/>
              <a:t>Chon </a:t>
            </a:r>
            <a:r>
              <a:rPr lang="en-US" b="1" i="1" dirty="0" smtClean="0"/>
              <a:t>Unhide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3"/>
            <a:r>
              <a:rPr lang="en-US" b="1" i="1" dirty="0" err="1" smtClean="0"/>
              <a:t>Cố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định</a:t>
            </a:r>
            <a:r>
              <a:rPr lang="en-US" b="1" i="1" dirty="0" smtClean="0"/>
              <a:t> </a:t>
            </a:r>
            <a:r>
              <a:rPr lang="en-US" b="1" i="1" dirty="0" err="1" smtClean="0"/>
              <a:t>cột</a:t>
            </a:r>
            <a:r>
              <a:rPr lang="en-US" b="1" i="1" dirty="0" smtClean="0"/>
              <a:t>, </a:t>
            </a:r>
            <a:r>
              <a:rPr lang="en-US" b="1" i="1" dirty="0" err="1" smtClean="0"/>
              <a:t>hàng</a:t>
            </a:r>
            <a:r>
              <a:rPr lang="en-US" b="1" i="1" dirty="0" smtClean="0"/>
              <a:t> </a:t>
            </a:r>
            <a:r>
              <a:rPr lang="en-US" b="1" i="1" dirty="0" err="1" smtClean="0"/>
              <a:t>tiêu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đề</a:t>
            </a:r>
            <a:endParaRPr lang="en-US" b="1" i="1" dirty="0" smtClean="0"/>
          </a:p>
          <a:p>
            <a:r>
              <a:rPr lang="en-US" dirty="0" smtClean="0"/>
              <a:t>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cuộn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ở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nọ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cuộn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nọ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, Excel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,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Đưa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ô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Ô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A, 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1, 2,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ô C3.</a:t>
            </a:r>
          </a:p>
          <a:p>
            <a:pPr lvl="0"/>
            <a:r>
              <a:rPr lang="en-US" dirty="0" err="1" smtClean="0"/>
              <a:t>Chọn</a:t>
            </a:r>
            <a:r>
              <a:rPr lang="en-US" dirty="0" smtClean="0"/>
              <a:t> menu tab</a:t>
            </a:r>
            <a:r>
              <a:rPr lang="en-US" b="1" i="1" dirty="0" smtClean="0"/>
              <a:t> View,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      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b="1" i="1" dirty="0" smtClean="0"/>
              <a:t>Freeze Panes</a:t>
            </a:r>
            <a:r>
              <a:rPr lang="en-US" dirty="0" smtClean="0"/>
              <a:t>. </a:t>
            </a:r>
            <a:r>
              <a:rPr lang="en-US" dirty="0" err="1" smtClean="0"/>
              <a:t>Tại</a:t>
            </a:r>
            <a:r>
              <a:rPr lang="en-US" dirty="0" smtClean="0"/>
              <a:t> ô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,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tab</a:t>
            </a:r>
            <a:r>
              <a:rPr lang="en-US" b="1" i="1" dirty="0" smtClean="0"/>
              <a:t> View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     </a:t>
            </a:r>
            <a:r>
              <a:rPr lang="en-US" b="1" i="1" dirty="0" smtClean="0"/>
              <a:t> /Unfreeze Panes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114800"/>
            <a:ext cx="4000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410200"/>
            <a:ext cx="4000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b="1" i="1" dirty="0" err="1" smtClean="0"/>
              <a:t>Điền</a:t>
            </a:r>
            <a:r>
              <a:rPr lang="en-US" b="1" i="1" dirty="0" smtClean="0"/>
              <a:t> </a:t>
            </a:r>
            <a:r>
              <a:rPr lang="en-US" b="1" i="1" dirty="0" err="1" smtClean="0"/>
              <a:t>dãy</a:t>
            </a:r>
            <a:r>
              <a:rPr lang="en-US" b="1" i="1" dirty="0" smtClean="0"/>
              <a:t> </a:t>
            </a:r>
            <a:r>
              <a:rPr lang="en-US" b="1" i="1" dirty="0" err="1" smtClean="0"/>
              <a:t>số</a:t>
            </a:r>
            <a:r>
              <a:rPr lang="en-US" b="1" i="1" dirty="0" smtClean="0"/>
              <a:t> </a:t>
            </a:r>
            <a:r>
              <a:rPr lang="en-US" b="1" i="1" dirty="0" err="1" smtClean="0"/>
              <a:t>tự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động</a:t>
            </a:r>
            <a:endParaRPr lang="en-US" b="1" i="1" dirty="0" smtClean="0"/>
          </a:p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 err="1" smtClean="0"/>
              <a:t>nhập</a:t>
            </a:r>
            <a:r>
              <a:rPr lang="en-US" dirty="0" smtClean="0"/>
              <a:t> 1 </a:t>
            </a:r>
            <a:r>
              <a:rPr lang="en-US" dirty="0" err="1" smtClean="0"/>
              <a:t>vào</a:t>
            </a:r>
            <a:r>
              <a:rPr lang="en-US" dirty="0" smtClean="0"/>
              <a:t> ô A1, </a:t>
            </a:r>
            <a:r>
              <a:rPr lang="en-US" dirty="0" err="1" smtClean="0"/>
              <a:t>nhập</a:t>
            </a:r>
            <a:r>
              <a:rPr lang="en-US" dirty="0" smtClean="0"/>
              <a:t> 2 </a:t>
            </a:r>
            <a:r>
              <a:rPr lang="en-US" dirty="0" err="1" smtClean="0"/>
              <a:t>vào</a:t>
            </a:r>
            <a:r>
              <a:rPr lang="en-US" dirty="0" smtClean="0"/>
              <a:t> ô A2,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ô A1 </a:t>
            </a:r>
            <a:r>
              <a:rPr lang="en-US" dirty="0" err="1" smtClean="0"/>
              <a:t>và</a:t>
            </a:r>
            <a:r>
              <a:rPr lang="en-US" dirty="0" smtClean="0"/>
              <a:t> A2,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b="1" i="1" dirty="0" smtClean="0"/>
              <a:t>AutoFill</a:t>
            </a:r>
            <a:r>
              <a:rPr lang="en-US" b="1" dirty="0" smtClean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ô A2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ô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A.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800600"/>
            <a:ext cx="43719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CÁCH TÍNH TOÁN VÀ MỘT SỐ HÀM CƠ BẢN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3"/>
            <a:r>
              <a:rPr lang="vi-VN" b="1" i="1" dirty="0" smtClean="0"/>
              <a:t>Quy tắc sử dụng hàm</a:t>
            </a:r>
            <a:endParaRPr lang="en-US" b="1" i="1" dirty="0" smtClean="0"/>
          </a:p>
          <a:p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(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)</a:t>
            </a:r>
            <a:endParaRPr lang="en-US" dirty="0" smtClean="0"/>
          </a:p>
          <a:p>
            <a:pPr lvl="0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ô, </a:t>
            </a:r>
            <a:r>
              <a:rPr lang="en-US" dirty="0" err="1" smtClean="0"/>
              <a:t>khối</a:t>
            </a:r>
            <a:r>
              <a:rPr lang="en-US" dirty="0" smtClean="0"/>
              <a:t> ô,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hay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( 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,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30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255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=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7 </a:t>
            </a:r>
            <a:r>
              <a:rPr lang="en-US" dirty="0" err="1" smtClean="0"/>
              <a:t>mức</a:t>
            </a:r>
            <a:r>
              <a:rPr lang="en-US" dirty="0" smtClean="0"/>
              <a:t>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=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 </a:t>
            </a:r>
            <a:r>
              <a:rPr lang="en-US" dirty="0" smtClean="0"/>
              <a:t>= Sum(2,2)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Nội dung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GIỚI THIỆU PHẦN MỀM MICROSOFT EXCEL</a:t>
            </a:r>
          </a:p>
          <a:p>
            <a:pPr marL="514350" indent="-514350">
              <a:buAutoNum type="arabicPeriod"/>
            </a:pPr>
            <a:r>
              <a:rPr lang="en-US" dirty="0" smtClean="0"/>
              <a:t>CÁCH TÍNH TOÁN VÀ MỘT SỐ HÀM CƠ BẢN</a:t>
            </a:r>
          </a:p>
          <a:p>
            <a:pPr marL="514350" indent="-514350">
              <a:buAutoNum type="arabicPeriod"/>
            </a:pPr>
            <a:r>
              <a:rPr lang="en-US" dirty="0" smtClean="0"/>
              <a:t>ĐỊNH DẠNG BẢNG TÍNH</a:t>
            </a:r>
          </a:p>
          <a:p>
            <a:pPr marL="514350" indent="-514350">
              <a:buAutoNum type="arabicPeriod"/>
            </a:pPr>
            <a:r>
              <a:rPr lang="en-US" dirty="0" smtClean="0"/>
              <a:t>MỘT SỐ HÀM MỞ RỘNG TRONG EXCEL</a:t>
            </a:r>
          </a:p>
        </p:txBody>
      </p:sp>
    </p:spTree>
    <p:extLst>
      <p:ext uri="{BB962C8B-B14F-4D97-AF65-F5344CB8AC3E}">
        <p14:creationId xmlns:p14="http://schemas.microsoft.com/office/powerpoint/2010/main" val="3879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3"/>
            <a:r>
              <a:rPr lang="en-US" b="1" i="1" dirty="0" err="1" smtClean="0"/>
              <a:t>Cách</a:t>
            </a:r>
            <a:r>
              <a:rPr lang="en-US" b="1" i="1" dirty="0" smtClean="0"/>
              <a:t> </a:t>
            </a:r>
            <a:r>
              <a:rPr lang="en-US" b="1" i="1" dirty="0" err="1" smtClean="0"/>
              <a:t>nhập</a:t>
            </a:r>
            <a:r>
              <a:rPr lang="en-US" b="1" i="1" dirty="0" smtClean="0"/>
              <a:t> </a:t>
            </a:r>
            <a:r>
              <a:rPr lang="en-US" b="1" i="1" dirty="0" err="1" smtClean="0"/>
              <a:t>hàm</a:t>
            </a:r>
            <a:endParaRPr lang="en-US" b="1" i="1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:</a:t>
            </a:r>
          </a:p>
          <a:p>
            <a:r>
              <a:rPr lang="en-US" b="1" i="1" dirty="0" err="1" smtClean="0"/>
              <a:t>Cách</a:t>
            </a:r>
            <a:r>
              <a:rPr lang="en-US" b="1" i="1" dirty="0" smtClean="0"/>
              <a:t> 1</a:t>
            </a:r>
            <a:r>
              <a:rPr lang="en-US" dirty="0" smtClean="0"/>
              <a:t>: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r>
              <a:rPr lang="en-US" b="1" i="1" dirty="0" err="1" smtClean="0"/>
              <a:t>Cách</a:t>
            </a:r>
            <a:r>
              <a:rPr lang="en-US" b="1" i="1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tab Formulas,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b="1" i="1" dirty="0" smtClean="0"/>
              <a:t>Insert Function</a:t>
            </a:r>
            <a:r>
              <a:rPr lang="en-US" b="1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b="1" i="1" dirty="0" err="1" smtClean="0"/>
              <a:t>Cách</a:t>
            </a:r>
            <a:r>
              <a:rPr lang="en-US" b="1" i="1" dirty="0" smtClean="0"/>
              <a:t> </a:t>
            </a:r>
            <a:r>
              <a:rPr lang="en-US" b="1" i="1" dirty="0" err="1" smtClean="0"/>
              <a:t>tính</a:t>
            </a:r>
            <a:r>
              <a:rPr lang="en-US" b="1" i="1" dirty="0" smtClean="0"/>
              <a:t> </a:t>
            </a:r>
            <a:r>
              <a:rPr lang="en-US" b="1" i="1" dirty="0" err="1" smtClean="0"/>
              <a:t>toán</a:t>
            </a:r>
            <a:endParaRPr lang="en-US" b="1" i="1" dirty="0" smtClean="0"/>
          </a:p>
          <a:p>
            <a:pPr lvl="0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“=”</a:t>
            </a:r>
          </a:p>
          <a:p>
            <a:pPr lvl="0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Enter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Hàm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xử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lý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toán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học</a:t>
            </a:r>
            <a:endParaRPr lang="en-US" sz="4400" kern="1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3"/>
            <a:endParaRPr lang="en-US" b="1" i="1" dirty="0" smtClean="0"/>
          </a:p>
          <a:p>
            <a:r>
              <a:rPr lang="en-US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ABS(&lt;n&gt;)</a:t>
            </a:r>
            <a:r>
              <a:rPr lang="en-US" dirty="0" smtClean="0"/>
              <a:t> 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n.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dirty="0" smtClean="0"/>
              <a:t>: =ABS(-2)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2</a:t>
            </a:r>
          </a:p>
          <a:p>
            <a:r>
              <a:rPr lang="pt-BR" b="1" dirty="0" smtClean="0"/>
              <a:t>Hàm SQRT(&lt;n&gt;)</a:t>
            </a:r>
            <a:r>
              <a:rPr lang="pt-BR" dirty="0" smtClean="0"/>
              <a:t> : Tính căn bậc hai của n (n&gt;0). </a:t>
            </a:r>
            <a:endParaRPr lang="en-US" dirty="0" smtClean="0"/>
          </a:p>
          <a:p>
            <a:r>
              <a:rPr lang="pt-BR" b="1" dirty="0" smtClean="0"/>
              <a:t>Ví dụ</a:t>
            </a:r>
            <a:r>
              <a:rPr lang="pt-BR" dirty="0" smtClean="0"/>
              <a:t> : =SQRT(25) 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 5</a:t>
            </a:r>
            <a:endParaRPr lang="en-US" dirty="0" smtClean="0"/>
          </a:p>
          <a:p>
            <a:r>
              <a:rPr lang="pt-BR" b="1" dirty="0" smtClean="0"/>
              <a:t>Hàm INT(&lt;n&gt;)</a:t>
            </a:r>
            <a:r>
              <a:rPr lang="pt-BR" dirty="0" smtClean="0"/>
              <a:t> : Cho phần nguyên của n. </a:t>
            </a:r>
            <a:endParaRPr lang="en-US" dirty="0" smtClean="0"/>
          </a:p>
          <a:p>
            <a:r>
              <a:rPr lang="pt-BR" b="1" dirty="0" smtClean="0"/>
              <a:t>Ví dụ</a:t>
            </a:r>
            <a:r>
              <a:rPr lang="pt-BR" dirty="0" smtClean="0"/>
              <a:t> : =INT(123.45) 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 123</a:t>
            </a:r>
            <a:endParaRPr lang="en-US" dirty="0" smtClean="0"/>
          </a:p>
          <a:p>
            <a:r>
              <a:rPr lang="pt-BR" b="1" dirty="0" smtClean="0"/>
              <a:t>Hàm MOD(&lt;n&gt;,&lt;d&gt;)</a:t>
            </a:r>
            <a:r>
              <a:rPr lang="pt-BR" dirty="0" smtClean="0"/>
              <a:t> : Cho phần dư của phép chia nguyên; n là số bị chia, d là số chia.</a:t>
            </a:r>
            <a:endParaRPr lang="en-US" dirty="0" smtClean="0"/>
          </a:p>
          <a:p>
            <a:r>
              <a:rPr lang="pt-BR" b="1" dirty="0" smtClean="0"/>
              <a:t>Ví dụ</a:t>
            </a:r>
            <a:r>
              <a:rPr lang="pt-BR" dirty="0" smtClean="0"/>
              <a:t> : =MOD(5,3) 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 2</a:t>
            </a:r>
            <a:endParaRPr lang="en-US" dirty="0" smtClean="0"/>
          </a:p>
          <a:p>
            <a:r>
              <a:rPr lang="pt-BR" b="1" dirty="0" smtClean="0"/>
              <a:t>Hàm POWER(&lt;n&gt;,&lt;p&gt;)</a:t>
            </a:r>
            <a:r>
              <a:rPr lang="pt-BR" dirty="0" smtClean="0"/>
              <a:t> : Cho luỹ thừa mũ p của n.</a:t>
            </a:r>
            <a:endParaRPr lang="en-US" dirty="0" smtClean="0"/>
          </a:p>
          <a:p>
            <a:r>
              <a:rPr lang="pt-BR" b="1" dirty="0" smtClean="0"/>
              <a:t>Ví dụ</a:t>
            </a:r>
            <a:r>
              <a:rPr lang="pt-BR" dirty="0" smtClean="0"/>
              <a:t> : =POWER(2,10) 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 1024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 smtClean="0"/>
              <a:t>Hàm ROUND (&lt;n&gt;,&lt;d&gt;)</a:t>
            </a:r>
            <a:r>
              <a:rPr lang="pt-BR" dirty="0" smtClean="0"/>
              <a:t> : Hàm làm tròn số (n) đến số thứ d; n là số cần làm tròn, d là vị trí cần làm tròn đến, nếu d &gt; 0 hàm làm tròn phần thập phân, nếu d = 0 hàm lấy phần nguyên, nếu d &lt; 0 hàm làm tròn phần nguyên.</a:t>
            </a:r>
            <a:endParaRPr lang="en-US" dirty="0" smtClean="0"/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 : =ROUND(3.14159,2)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3.14</a:t>
            </a:r>
          </a:p>
          <a:p>
            <a:r>
              <a:rPr lang="en-US" dirty="0" smtClean="0"/>
              <a:t> =ROUND(3.14159,0)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3</a:t>
            </a:r>
          </a:p>
          <a:p>
            <a:r>
              <a:rPr lang="en-US" dirty="0" smtClean="0"/>
              <a:t> =ROUND(77777.1569,-3)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78000</a:t>
            </a:r>
          </a:p>
          <a:p>
            <a:r>
              <a:rPr lang="en-US" b="1" dirty="0" err="1" smtClean="0"/>
              <a:t>Hàm</a:t>
            </a:r>
            <a:r>
              <a:rPr lang="en-US" b="1" dirty="0" smtClean="0"/>
              <a:t> SUM(&lt;n1&gt;[,n2][,n3]...)</a:t>
            </a:r>
            <a:r>
              <a:rPr lang="en-US" dirty="0" smtClean="0"/>
              <a:t> 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 : =SUM(3,5,4,7)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19</a:t>
            </a:r>
          </a:p>
          <a:p>
            <a:r>
              <a:rPr lang="en-US" b="1" dirty="0" err="1" smtClean="0"/>
              <a:t>Hàm</a:t>
            </a:r>
            <a:r>
              <a:rPr lang="en-US" b="1" dirty="0" smtClean="0"/>
              <a:t> PRODUCT(&lt;n1&gt;[,n2][,n3]...)</a:t>
            </a:r>
            <a:r>
              <a:rPr lang="en-US" dirty="0" smtClean="0"/>
              <a:t> 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 : =PRODUCT(2,2,5)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20</a:t>
            </a:r>
          </a:p>
          <a:p>
            <a:r>
              <a:rPr lang="en-US" b="1" dirty="0" err="1" smtClean="0"/>
              <a:t>Hàm</a:t>
            </a:r>
            <a:r>
              <a:rPr lang="en-US" b="1" dirty="0" smtClean="0"/>
              <a:t> SUMPRODUCT(&lt;Dãy1&gt; [,Dãy2] [,Dãy3]...)</a:t>
            </a:r>
            <a:r>
              <a:rPr lang="en-US" dirty="0" smtClean="0"/>
              <a:t> 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; Dãy1, </a:t>
            </a:r>
            <a:r>
              <a:rPr lang="en-US" dirty="0" err="1" smtClean="0"/>
              <a:t>Dãy</a:t>
            </a:r>
            <a:r>
              <a:rPr lang="en-US" dirty="0" smtClean="0"/>
              <a:t> 2,...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 : =SUMPRODUCT({3;4;5},{2;5;3})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41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Hàm</a:t>
            </a:r>
            <a:r>
              <a:rPr lang="en-US" b="1" dirty="0" smtClean="0"/>
              <a:t> MAX(&lt;n1&gt;[,n2][,n3]...)</a:t>
            </a:r>
            <a:r>
              <a:rPr lang="en-US" dirty="0" smtClean="0"/>
              <a:t> 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dirty="0" smtClean="0"/>
              <a:t>: =MAX(4,3,8,1)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8</a:t>
            </a:r>
          </a:p>
          <a:p>
            <a:r>
              <a:rPr lang="en-US" b="1" dirty="0" err="1" smtClean="0"/>
              <a:t>Hàm</a:t>
            </a:r>
            <a:r>
              <a:rPr lang="en-US" b="1" dirty="0" smtClean="0"/>
              <a:t> MIN(&lt;n1&gt;[,n2][,n3]...)</a:t>
            </a:r>
            <a:r>
              <a:rPr lang="en-US" dirty="0" smtClean="0"/>
              <a:t> 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: =MIN({4,3,8,1})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</a:t>
            </a:r>
          </a:p>
          <a:p>
            <a:r>
              <a:rPr lang="en-US" b="1" dirty="0" err="1" smtClean="0"/>
              <a:t>Hàm</a:t>
            </a:r>
            <a:r>
              <a:rPr lang="en-US" b="1" dirty="0" smtClean="0"/>
              <a:t> AVERAGE(&lt;n1&gt;[,n2][,n3]...) 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</a:p>
          <a:p>
            <a:r>
              <a:rPr lang="pt-BR" b="1" dirty="0" smtClean="0"/>
              <a:t>Ví dụ</a:t>
            </a:r>
            <a:r>
              <a:rPr lang="pt-BR" dirty="0" smtClean="0"/>
              <a:t> : =AVERAGE({4,3,8,1},9) cho giá trị là 5.</a:t>
            </a:r>
            <a:endParaRPr lang="en-US" dirty="0" smtClean="0"/>
          </a:p>
          <a:p>
            <a:r>
              <a:rPr lang="pt-BR" b="1" dirty="0" smtClean="0"/>
              <a:t>Hàm COUNT(&lt;v1&gt;[,v2][,v3]...)</a:t>
            </a:r>
            <a:r>
              <a:rPr lang="pt-BR" dirty="0" smtClean="0"/>
              <a:t> : Đếm số lượng đối chứa giá trị số.</a:t>
            </a:r>
            <a:endParaRPr lang="en-US" dirty="0" smtClean="0"/>
          </a:p>
          <a:p>
            <a:r>
              <a:rPr lang="pt-BR" b="1" dirty="0" smtClean="0"/>
              <a:t>Ví dụ</a:t>
            </a:r>
            <a:r>
              <a:rPr lang="pt-BR" dirty="0" smtClean="0"/>
              <a:t> : =COUNT("EXCEL",12,21/12/2010,-2) </a:t>
            </a:r>
            <a:r>
              <a:rPr lang="en-US" dirty="0" smtClean="0">
                <a:sym typeface="Symbol"/>
              </a:rPr>
              <a:t></a:t>
            </a:r>
            <a:r>
              <a:rPr lang="pt-BR" dirty="0" smtClean="0"/>
              <a:t> 3</a:t>
            </a:r>
            <a:endParaRPr lang="en-US" dirty="0" smtClean="0"/>
          </a:p>
          <a:p>
            <a:r>
              <a:rPr lang="pt-BR" b="1" dirty="0" smtClean="0"/>
              <a:t>Hàm COUNTA(&lt;v1&gt;[,v2][,v3]...)</a:t>
            </a:r>
            <a:r>
              <a:rPr lang="pt-BR" dirty="0" smtClean="0"/>
              <a:t> : Đếm số lượng đối có chứa dữ liệu.</a:t>
            </a:r>
            <a:endParaRPr lang="en-US" dirty="0" smtClean="0"/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: =COUNTA("EXCEL",12,21/12/2010,-2)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4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Hàm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xử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lý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văn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bản</a:t>
            </a:r>
            <a:endParaRPr lang="en-US" sz="4400" kern="1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 smtClean="0"/>
              <a:t>Hàm LEFT(&lt;Xâu&gt;,&lt;n&gt;)</a:t>
            </a:r>
            <a:r>
              <a:rPr lang="fr-FR" dirty="0" smtClean="0"/>
              <a:t> : Hàm chép từ bên trái &lt;Xâu&gt; một xâu con n kí tự.</a:t>
            </a:r>
            <a:endParaRPr lang="en-US" dirty="0" smtClean="0"/>
          </a:p>
          <a:p>
            <a:r>
              <a:rPr lang="fr-FR" b="1" dirty="0" smtClean="0"/>
              <a:t>Ví dụ</a:t>
            </a:r>
            <a:r>
              <a:rPr lang="fr-FR" dirty="0" smtClean="0"/>
              <a:t> : =LEFT("Tin học cơ sở",7) </a:t>
            </a:r>
            <a:r>
              <a:rPr lang="en-US" dirty="0" smtClean="0">
                <a:sym typeface="Symbol"/>
              </a:rPr>
              <a:t></a:t>
            </a:r>
            <a:r>
              <a:rPr lang="fr-FR" dirty="0" smtClean="0"/>
              <a:t> "Tin học"</a:t>
            </a:r>
            <a:endParaRPr lang="en-US" dirty="0" smtClean="0"/>
          </a:p>
          <a:p>
            <a:r>
              <a:rPr lang="fr-FR" b="1" dirty="0" smtClean="0"/>
              <a:t>Hàm RIGHT(&lt;Xâu&gt;,&lt;n&gt;)</a:t>
            </a:r>
            <a:r>
              <a:rPr lang="fr-FR" dirty="0" smtClean="0"/>
              <a:t> : Hàm chép từ bên phải &lt;Xâu&gt; xâu con n kí tự.</a:t>
            </a:r>
            <a:endParaRPr lang="en-US" dirty="0" smtClean="0"/>
          </a:p>
          <a:p>
            <a:r>
              <a:rPr lang="fr-FR" b="1" dirty="0" smtClean="0"/>
              <a:t>Ví dụ</a:t>
            </a:r>
            <a:r>
              <a:rPr lang="fr-FR" dirty="0" smtClean="0"/>
              <a:t> : =RIGHT("Tin học cơ sở",5) </a:t>
            </a:r>
            <a:r>
              <a:rPr lang="en-US" dirty="0" smtClean="0">
                <a:sym typeface="Symbol"/>
              </a:rPr>
              <a:t></a:t>
            </a:r>
            <a:r>
              <a:rPr lang="fr-FR" dirty="0" smtClean="0"/>
              <a:t> "cơ sở"</a:t>
            </a:r>
            <a:endParaRPr lang="en-US" dirty="0" smtClean="0"/>
          </a:p>
          <a:p>
            <a:r>
              <a:rPr lang="fr-FR" b="1" dirty="0" smtClean="0"/>
              <a:t>Hàm LOWER(&lt;Xâu&gt;)</a:t>
            </a:r>
            <a:r>
              <a:rPr lang="fr-FR" dirty="0" smtClean="0"/>
              <a:t> : Đổi các kí tự hoa trong &lt;Xâu&gt; thành kí tự thường. </a:t>
            </a:r>
            <a:endParaRPr lang="en-US" dirty="0" smtClean="0"/>
          </a:p>
          <a:p>
            <a:r>
              <a:rPr lang="fr-FR" b="1" dirty="0" smtClean="0"/>
              <a:t>Ví dụ</a:t>
            </a:r>
            <a:r>
              <a:rPr lang="fr-FR" dirty="0" smtClean="0"/>
              <a:t> : =LOWER("Tin học Cơ sở") </a:t>
            </a:r>
            <a:r>
              <a:rPr lang="en-US" dirty="0" smtClean="0">
                <a:sym typeface="Symbol"/>
              </a:rPr>
              <a:t></a:t>
            </a:r>
            <a:r>
              <a:rPr lang="fr-FR" dirty="0" smtClean="0"/>
              <a:t> "tin học cơ sở"</a:t>
            </a:r>
            <a:endParaRPr lang="en-US" dirty="0" smtClean="0"/>
          </a:p>
          <a:p>
            <a:r>
              <a:rPr lang="fr-FR" b="1" dirty="0" smtClean="0"/>
              <a:t>Hàm UPPER(&lt;Xâu&gt;)</a:t>
            </a:r>
            <a:r>
              <a:rPr lang="fr-FR" dirty="0" smtClean="0"/>
              <a:t> : Đổi các kí tự thường trong &lt;Xâu&gt; thành kí tự hoa.</a:t>
            </a:r>
            <a:endParaRPr lang="en-US" dirty="0" smtClean="0"/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 : =UPPER("Tin hoc co so")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"TIN HOC CO SO"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Hàm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xử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lý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văn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bản</a:t>
            </a:r>
            <a:r>
              <a:rPr lang="en-US" sz="4400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(</a:t>
            </a:r>
            <a:r>
              <a:rPr lang="en-US" sz="4400" kern="1200" dirty="0" err="1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tt</a:t>
            </a:r>
            <a:r>
              <a:rPr lang="en-US" sz="4400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sz="4400" kern="1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 smtClean="0"/>
              <a:t>Hàm</a:t>
            </a:r>
            <a:r>
              <a:rPr lang="en-US" b="1" dirty="0" smtClean="0"/>
              <a:t> LEN(&lt;</a:t>
            </a:r>
            <a:r>
              <a:rPr lang="en-US" b="1" dirty="0" err="1" smtClean="0"/>
              <a:t>Xâu</a:t>
            </a:r>
            <a:r>
              <a:rPr lang="en-US" b="1" dirty="0" smtClean="0"/>
              <a:t>&gt;)</a:t>
            </a:r>
            <a:r>
              <a:rPr lang="en-US" dirty="0" smtClean="0"/>
              <a:t> 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 : =LEN("Tin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")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13</a:t>
            </a:r>
          </a:p>
          <a:p>
            <a:r>
              <a:rPr lang="fr-FR" b="1" dirty="0" smtClean="0"/>
              <a:t>Hàm</a:t>
            </a:r>
            <a:r>
              <a:rPr lang="en-US" b="1" dirty="0" smtClean="0"/>
              <a:t> TRIM(&lt;</a:t>
            </a:r>
            <a:r>
              <a:rPr lang="en-US" b="1" dirty="0" err="1" smtClean="0"/>
              <a:t>Xâu</a:t>
            </a:r>
            <a:r>
              <a:rPr lang="en-US" b="1" dirty="0" smtClean="0"/>
              <a:t>&gt;)</a:t>
            </a:r>
            <a:r>
              <a:rPr lang="en-US" dirty="0" smtClean="0"/>
              <a:t> 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 : =TRIM("  Tin     </a:t>
            </a:r>
            <a:r>
              <a:rPr lang="en-US" dirty="0" err="1" smtClean="0"/>
              <a:t>học</a:t>
            </a:r>
            <a:r>
              <a:rPr lang="en-US" dirty="0" smtClean="0"/>
              <a:t>     </a:t>
            </a:r>
            <a:r>
              <a:rPr lang="en-US" dirty="0" err="1" smtClean="0"/>
              <a:t>cơ</a:t>
            </a:r>
            <a:r>
              <a:rPr lang="en-US" dirty="0" smtClean="0"/>
              <a:t>                 </a:t>
            </a:r>
            <a:r>
              <a:rPr lang="en-US" dirty="0" err="1" smtClean="0"/>
              <a:t>sở</a:t>
            </a:r>
            <a:r>
              <a:rPr lang="en-US" dirty="0" smtClean="0"/>
              <a:t>               ")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"Tin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"</a:t>
            </a:r>
          </a:p>
          <a:p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fr-FR" b="1" dirty="0" smtClean="0"/>
              <a:t>CONCATENATE</a:t>
            </a:r>
            <a:r>
              <a:rPr lang="en-US" b="1" dirty="0" smtClean="0"/>
              <a:t>(&lt;Xâu1&gt;[,&lt;Xâu2&gt;][,&lt;</a:t>
            </a:r>
            <a:r>
              <a:rPr lang="en-US" b="1" dirty="0" err="1" smtClean="0"/>
              <a:t>Xâu</a:t>
            </a:r>
            <a:r>
              <a:rPr lang="en-US" b="1" dirty="0" smtClean="0"/>
              <a:t>&gt;]...)</a:t>
            </a:r>
            <a:r>
              <a:rPr lang="en-US" dirty="0" smtClean="0"/>
              <a:t> 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.</a:t>
            </a:r>
          </a:p>
          <a:p>
            <a:r>
              <a:rPr lang="fr-FR" b="1" dirty="0" smtClean="0"/>
              <a:t>Hàm</a:t>
            </a:r>
            <a:r>
              <a:rPr lang="en-US" b="1" dirty="0" smtClean="0"/>
              <a:t> MID(&lt;</a:t>
            </a:r>
            <a:r>
              <a:rPr lang="en-US" b="1" dirty="0" err="1" smtClean="0"/>
              <a:t>Xâu</a:t>
            </a:r>
            <a:r>
              <a:rPr lang="en-US" b="1" dirty="0" smtClean="0"/>
              <a:t>&gt;,&lt;p&gt;,&lt;n&gt;)</a:t>
            </a:r>
            <a:r>
              <a:rPr lang="en-US" dirty="0" smtClean="0"/>
              <a:t> 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&lt;</a:t>
            </a:r>
            <a:r>
              <a:rPr lang="en-US" dirty="0" err="1" smtClean="0"/>
              <a:t>Xâu</a:t>
            </a:r>
            <a:r>
              <a:rPr lang="en-US" dirty="0" smtClean="0"/>
              <a:t>&gt;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con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p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ĐỊNH DẠNG BẢNG TÍNH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vi-VN" b="1" i="1" dirty="0" smtClean="0"/>
              <a:t>Tạo đường kẻ cho khối ô</a:t>
            </a:r>
            <a:endParaRPr lang="en-US" b="1" i="1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ô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ô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. 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menu </a:t>
            </a:r>
            <a:r>
              <a:rPr lang="en-US" b="1" dirty="0" smtClean="0"/>
              <a:t>More Borders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276600"/>
            <a:ext cx="11287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Presets: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ở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ô.</a:t>
            </a:r>
          </a:p>
          <a:p>
            <a:pPr lvl="0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Border: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Line – Style: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Chọn</a:t>
            </a:r>
            <a:r>
              <a:rPr lang="en-US" dirty="0" smtClean="0"/>
              <a:t> OK</a:t>
            </a:r>
          </a:p>
          <a:p>
            <a:r>
              <a:rPr lang="en-US" b="1" i="1" dirty="0" err="1" smtClean="0"/>
              <a:t>Chú</a:t>
            </a:r>
            <a:r>
              <a:rPr lang="en-US" b="1" i="1" dirty="0" smtClean="0"/>
              <a:t> ý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4405312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GIỚI THIỆU PHẦN MỀM MICROSOFT EXCEL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Patterns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Format cells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ô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0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Fill color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(Formatting).</a:t>
            </a:r>
          </a:p>
          <a:p>
            <a:pPr lvl="0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vi-VN" dirty="0" smtClean="0"/>
              <a:t>Một số khi nhập vào một ô tự động được căn phải và được hiển thị phụ thuộc vào hai thành phần: Loại </a:t>
            </a:r>
            <a:r>
              <a:rPr lang="vi-VN" b="1" i="1" dirty="0" smtClean="0"/>
              <a:t>Category</a:t>
            </a:r>
            <a:r>
              <a:rPr lang="vi-VN" dirty="0" smtClean="0"/>
              <a:t> và mã định dạng </a:t>
            </a:r>
            <a:r>
              <a:rPr lang="vi-VN" b="1" i="1" dirty="0" smtClean="0"/>
              <a:t>Format Code</a:t>
            </a:r>
            <a:r>
              <a:rPr lang="vi-VN" dirty="0" smtClean="0"/>
              <a:t>. Các lớp gồm </a:t>
            </a:r>
            <a:r>
              <a:rPr lang="vi-VN" b="1" i="1" dirty="0" smtClean="0"/>
              <a:t>Number, Date, Time, Percent</a:t>
            </a:r>
            <a:r>
              <a:rPr lang="vi-VN" i="1" dirty="0" smtClean="0"/>
              <a:t>,…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3824288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/>
              <a:t>Ví dụ, cột lương trong danh sách cán bộ trong đơn vị muốn các số &gt;=10000000 in màu đỏ, chữ số in đậm và nghiêng, các số &gt;=5000000 và &lt;10000000 in màu xanh, in đậm </a:t>
            </a:r>
            <a:r>
              <a:rPr lang="en-US" dirty="0" err="1" smtClean="0"/>
              <a:t>trong</a:t>
            </a:r>
            <a:r>
              <a:rPr lang="en-US" dirty="0" smtClean="0"/>
              <a:t> tab </a:t>
            </a:r>
            <a:r>
              <a:rPr lang="en-US" b="1" dirty="0" smtClean="0"/>
              <a:t>Home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b="1" dirty="0" smtClean="0"/>
              <a:t>Styles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vi-VN" b="1" i="1" dirty="0" smtClean="0"/>
              <a:t>Conditional Formatting</a:t>
            </a:r>
            <a:r>
              <a:rPr lang="vi-VN" dirty="0" smtClean="0"/>
              <a:t>, xuất hiện hộp thoại </a:t>
            </a:r>
            <a:r>
              <a:rPr lang="vi-VN" b="1" i="1" dirty="0" smtClean="0"/>
              <a:t>Conditional Formatting</a:t>
            </a:r>
            <a:r>
              <a:rPr lang="vi-VN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b="1" i="1" dirty="0" smtClean="0"/>
              <a:t>Condition 1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ô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  <a:r>
              <a:rPr lang="en-US" i="1" dirty="0" smtClean="0"/>
              <a:t>Cell Value Is, greater than or equal to</a:t>
            </a:r>
            <a:r>
              <a:rPr lang="en-US" dirty="0" smtClean="0"/>
              <a:t>, </a:t>
            </a:r>
            <a:r>
              <a:rPr lang="en-US" i="1" dirty="0" smtClean="0"/>
              <a:t>10000000</a:t>
            </a:r>
            <a:r>
              <a:rPr lang="en-US" dirty="0" smtClean="0"/>
              <a:t>.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b="1" i="1" dirty="0" smtClean="0"/>
              <a:t>Format…</a:t>
            </a:r>
            <a:r>
              <a:rPr lang="en-US" dirty="0" smtClean="0"/>
              <a:t>,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b="1" i="1" dirty="0" smtClean="0"/>
              <a:t>Format cells</a:t>
            </a:r>
            <a:r>
              <a:rPr lang="en-US" dirty="0" smtClean="0"/>
              <a:t>,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b="1" i="1" dirty="0" smtClean="0"/>
              <a:t>Font style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b="1" i="1" dirty="0" smtClean="0"/>
              <a:t>Bold Italic</a:t>
            </a:r>
            <a:r>
              <a:rPr lang="en-US" dirty="0" smtClean="0"/>
              <a:t>,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b="1" i="1" dirty="0" smtClean="0"/>
              <a:t>Color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. </a:t>
            </a:r>
            <a:r>
              <a:rPr lang="en-US" dirty="0" err="1" smtClean="0"/>
              <a:t>Chọn</a:t>
            </a:r>
            <a:r>
              <a:rPr lang="en-US" dirty="0" smtClean="0"/>
              <a:t> OK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b="1" i="1" dirty="0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b="1" i="1" dirty="0" smtClean="0"/>
              <a:t>Condition 2</a:t>
            </a:r>
            <a:endParaRPr lang="en-US" dirty="0"/>
          </a:p>
        </p:txBody>
      </p:sp>
      <p:grpSp>
        <p:nvGrpSpPr>
          <p:cNvPr id="27649" name="Group 1"/>
          <p:cNvGrpSpPr>
            <a:grpSpLocks/>
          </p:cNvGrpSpPr>
          <p:nvPr/>
        </p:nvGrpSpPr>
        <p:grpSpPr bwMode="auto">
          <a:xfrm>
            <a:off x="1981200" y="1600201"/>
            <a:ext cx="5153025" cy="1828800"/>
            <a:chOff x="1680" y="7384"/>
            <a:chExt cx="8115" cy="3056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80" y="7384"/>
              <a:ext cx="8115" cy="2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1797" y="9960"/>
              <a:ext cx="79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thao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tác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với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dữ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liệu</a:t>
            </a:r>
            <a:endParaRPr lang="en-US" sz="4400" kern="1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>
              <a:buFont typeface="Arial" pitchFamily="34" charset="0"/>
              <a:buChar char="•"/>
            </a:pPr>
            <a:r>
              <a:rPr lang="en-US" b="1" i="1" dirty="0" err="1" smtClean="0"/>
              <a:t>Sắp</a:t>
            </a:r>
            <a:r>
              <a:rPr lang="en-US" b="1" i="1" dirty="0" smtClean="0"/>
              <a:t> </a:t>
            </a:r>
            <a:r>
              <a:rPr lang="en-US" b="1" i="1" dirty="0" err="1" smtClean="0"/>
              <a:t>xếp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dữ</a:t>
            </a:r>
            <a:r>
              <a:rPr lang="en-US" b="1" i="1" dirty="0" smtClean="0"/>
              <a:t> </a:t>
            </a:r>
            <a:r>
              <a:rPr lang="en-US" b="1" i="1" dirty="0" err="1" smtClean="0"/>
              <a:t>liệu</a:t>
            </a:r>
            <a:endParaRPr lang="en-US" b="1" i="1" dirty="0" smtClean="0"/>
          </a:p>
          <a:p>
            <a:pPr marL="800100" lvl="4" indent="-342900">
              <a:buFont typeface="Arial" pitchFamily="34" charset="0"/>
              <a:buChar char="•"/>
            </a:pPr>
            <a:r>
              <a:rPr lang="en-US" b="1" i="1" dirty="0" err="1" smtClean="0"/>
              <a:t>Sắp</a:t>
            </a:r>
            <a:r>
              <a:rPr lang="en-US" b="1" i="1" dirty="0" smtClean="0"/>
              <a:t> </a:t>
            </a:r>
            <a:r>
              <a:rPr lang="en-US" b="1" i="1" dirty="0" err="1" smtClean="0"/>
              <a:t>xếp</a:t>
            </a:r>
            <a:r>
              <a:rPr lang="en-US" b="1" i="1" dirty="0" smtClean="0"/>
              <a:t> </a:t>
            </a:r>
            <a:r>
              <a:rPr lang="en-US" b="1" i="1" dirty="0" err="1" smtClean="0"/>
              <a:t>theo</a:t>
            </a:r>
            <a:r>
              <a:rPr lang="en-US" b="1" i="1" dirty="0" smtClean="0"/>
              <a:t> </a:t>
            </a:r>
            <a:r>
              <a:rPr lang="en-US" b="1" i="1" dirty="0" err="1" smtClean="0"/>
              <a:t>một</a:t>
            </a:r>
            <a:r>
              <a:rPr lang="en-US" b="1" i="1" dirty="0" smtClean="0"/>
              <a:t> </a:t>
            </a:r>
            <a:r>
              <a:rPr lang="en-US" b="1" i="1" dirty="0" err="1" smtClean="0"/>
              <a:t>tiêu</a:t>
            </a:r>
            <a:r>
              <a:rPr lang="en-US" b="1" i="1" dirty="0" smtClean="0"/>
              <a:t> </a:t>
            </a:r>
            <a:r>
              <a:rPr lang="en-US" b="1" i="1" dirty="0" err="1" smtClean="0"/>
              <a:t>chí</a:t>
            </a:r>
            <a:endParaRPr lang="en-US" b="1" i="1" dirty="0" smtClean="0"/>
          </a:p>
          <a:p>
            <a:pPr marL="800100" lvl="4" indent="-342900">
              <a:buFont typeface="Arial" pitchFamily="34" charset="0"/>
              <a:buChar char="•"/>
            </a:pPr>
            <a:r>
              <a:rPr lang="en-US" b="1" i="1" dirty="0" err="1" smtClean="0"/>
              <a:t>Sắp</a:t>
            </a:r>
            <a:r>
              <a:rPr lang="en-US" b="1" i="1" dirty="0" smtClean="0"/>
              <a:t> </a:t>
            </a:r>
            <a:r>
              <a:rPr lang="en-US" b="1" i="1" dirty="0" err="1" smtClean="0"/>
              <a:t>xếp</a:t>
            </a:r>
            <a:r>
              <a:rPr lang="en-US" b="1" i="1" dirty="0" smtClean="0"/>
              <a:t> </a:t>
            </a:r>
            <a:r>
              <a:rPr lang="en-US" b="1" i="1" dirty="0" err="1" smtClean="0"/>
              <a:t>theo</a:t>
            </a:r>
            <a:r>
              <a:rPr lang="en-US" b="1" i="1" dirty="0" smtClean="0"/>
              <a:t> </a:t>
            </a:r>
            <a:r>
              <a:rPr lang="en-US" b="1" i="1" dirty="0" err="1" smtClean="0"/>
              <a:t>nhiều</a:t>
            </a:r>
            <a:r>
              <a:rPr lang="en-US" b="1" i="1" dirty="0" smtClean="0"/>
              <a:t> </a:t>
            </a:r>
            <a:r>
              <a:rPr lang="en-US" b="1" i="1" dirty="0" err="1" smtClean="0"/>
              <a:t>tiêu</a:t>
            </a:r>
            <a:r>
              <a:rPr lang="en-US" b="1" i="1" dirty="0" smtClean="0"/>
              <a:t> </a:t>
            </a:r>
            <a:r>
              <a:rPr lang="en-US" b="1" i="1" dirty="0" err="1" smtClean="0"/>
              <a:t>chí</a:t>
            </a:r>
            <a:endParaRPr lang="en-US" b="1" i="1" dirty="0" smtClean="0"/>
          </a:p>
          <a:p>
            <a:pPr marL="342900" lvl="3" indent="-342900">
              <a:buFont typeface="Arial" pitchFamily="34" charset="0"/>
              <a:buChar char="•"/>
            </a:pPr>
            <a:r>
              <a:rPr lang="en-US" b="1" i="1" dirty="0" err="1" smtClean="0"/>
              <a:t>Trích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lọc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dữ</a:t>
            </a:r>
            <a:r>
              <a:rPr lang="en-US" b="1" i="1" dirty="0" smtClean="0"/>
              <a:t> </a:t>
            </a:r>
            <a:r>
              <a:rPr lang="en-US" b="1" i="1" dirty="0" err="1" smtClean="0"/>
              <a:t>liệu</a:t>
            </a:r>
            <a:endParaRPr lang="en-US" b="1" i="1" dirty="0" smtClean="0"/>
          </a:p>
          <a:p>
            <a:pPr marL="800100" lvl="4" indent="-342900">
              <a:buFont typeface="Arial" pitchFamily="34" charset="0"/>
              <a:buChar char="•"/>
            </a:pPr>
            <a:r>
              <a:rPr lang="en-US" b="1" i="1" dirty="0" err="1" smtClean="0"/>
              <a:t>Lọc</a:t>
            </a:r>
            <a:r>
              <a:rPr lang="en-US" b="1" i="1" dirty="0" smtClean="0"/>
              <a:t> </a:t>
            </a:r>
            <a:r>
              <a:rPr lang="en-US" b="1" i="1" dirty="0" err="1" smtClean="0"/>
              <a:t>theo</a:t>
            </a:r>
            <a:r>
              <a:rPr lang="en-US" b="1" i="1" dirty="0" smtClean="0"/>
              <a:t> </a:t>
            </a:r>
            <a:r>
              <a:rPr lang="en-US" b="1" i="1" dirty="0" err="1" smtClean="0"/>
              <a:t>một</a:t>
            </a:r>
            <a:r>
              <a:rPr lang="en-US" b="1" i="1" dirty="0" smtClean="0"/>
              <a:t> </a:t>
            </a:r>
            <a:r>
              <a:rPr lang="en-US" b="1" i="1" dirty="0" err="1" smtClean="0"/>
              <a:t>tiêu</a:t>
            </a:r>
            <a:r>
              <a:rPr lang="en-US" b="1" i="1" dirty="0" smtClean="0"/>
              <a:t> </a:t>
            </a:r>
            <a:r>
              <a:rPr lang="en-US" b="1" i="1" dirty="0" err="1" smtClean="0"/>
              <a:t>chí</a:t>
            </a:r>
            <a:endParaRPr lang="en-US" b="1" i="1" dirty="0" smtClean="0"/>
          </a:p>
          <a:p>
            <a:pPr marL="800100" lvl="4" indent="-342900">
              <a:buFont typeface="Arial" pitchFamily="34" charset="0"/>
              <a:buChar char="•"/>
            </a:pPr>
            <a:r>
              <a:rPr lang="en-US" b="1" i="1" dirty="0" err="1" smtClean="0"/>
              <a:t>Lọc</a:t>
            </a:r>
            <a:r>
              <a:rPr lang="en-US" b="1" i="1" dirty="0" smtClean="0"/>
              <a:t> </a:t>
            </a:r>
            <a:r>
              <a:rPr lang="en-US" b="1" i="1" dirty="0" err="1" smtClean="0"/>
              <a:t>theo</a:t>
            </a:r>
            <a:r>
              <a:rPr lang="en-US" b="1" i="1" dirty="0" smtClean="0"/>
              <a:t> </a:t>
            </a:r>
            <a:r>
              <a:rPr lang="en-US" b="1" i="1" dirty="0" err="1" smtClean="0"/>
              <a:t>nhiều</a:t>
            </a:r>
            <a:r>
              <a:rPr lang="en-US" b="1" i="1" dirty="0" smtClean="0"/>
              <a:t> </a:t>
            </a:r>
            <a:r>
              <a:rPr lang="en-US" b="1" i="1" dirty="0" err="1" smtClean="0"/>
              <a:t>tiêu</a:t>
            </a:r>
            <a:r>
              <a:rPr lang="en-US" b="1" i="1" dirty="0" smtClean="0"/>
              <a:t> </a:t>
            </a:r>
            <a:r>
              <a:rPr lang="en-US" b="1" i="1" dirty="0" err="1" smtClean="0"/>
              <a:t>chí</a:t>
            </a:r>
            <a:endParaRPr lang="en-US" b="1" i="1" dirty="0" smtClean="0"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 smtClean="0"/>
              <a:t>a. Tạo biểu đồ trong Excel 2007</a:t>
            </a:r>
            <a:endParaRPr lang="en-US" dirty="0" smtClean="0"/>
          </a:p>
          <a:p>
            <a:r>
              <a:rPr lang="vi-VN" dirty="0" smtClean="0"/>
              <a:t>Trong Excel 2007, có thể tạo ra một biểu đồ trong 10 giây. 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Cách tạo biểu đồ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vi-VN" dirty="0" smtClean="0"/>
              <a:t>Tạo một biểu đồ bằng cách nhấp chuột vào một trong các loại biểu đồ nhóm </a:t>
            </a:r>
            <a:r>
              <a:rPr lang="vi-VN" b="1" dirty="0" smtClean="0"/>
              <a:t>Charts</a:t>
            </a:r>
            <a:r>
              <a:rPr lang="vi-VN" dirty="0" smtClean="0"/>
              <a:t>, trên tab </a:t>
            </a:r>
            <a:r>
              <a:rPr lang="vi-VN" b="1" dirty="0" smtClean="0"/>
              <a:t>Insert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95400"/>
            <a:ext cx="4357687" cy="22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ấn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Sau khi hoàn tất phần nội dung, để thực hiện in trong Excel, thực hiện theo các bước sau: </a:t>
            </a:r>
            <a:endParaRPr lang="en-US" dirty="0" smtClean="0"/>
          </a:p>
          <a:p>
            <a:pPr lvl="1"/>
            <a:r>
              <a:rPr lang="vi-VN" dirty="0" smtClean="0"/>
              <a:t>Định dạng trang in: thiết lập các thông số cho các trang in (</a:t>
            </a:r>
            <a:r>
              <a:rPr lang="vi-VN" i="1" dirty="0" smtClean="0"/>
              <a:t>Page Setup</a:t>
            </a:r>
            <a:r>
              <a:rPr lang="vi-VN" dirty="0" smtClean="0"/>
              <a:t>).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in (</a:t>
            </a:r>
            <a:r>
              <a:rPr lang="en-US" i="1" dirty="0" smtClean="0"/>
              <a:t>Print Area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(</a:t>
            </a:r>
            <a:r>
              <a:rPr lang="en-US" i="1" dirty="0" smtClean="0"/>
              <a:t>Print Preview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in (</a:t>
            </a:r>
            <a:r>
              <a:rPr lang="en-US" i="1" dirty="0" smtClean="0"/>
              <a:t>Print).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Tab  </a:t>
            </a:r>
            <a:r>
              <a:rPr lang="en-US" b="1" i="1" dirty="0" smtClean="0"/>
              <a:t>Page Layouts </a:t>
            </a:r>
            <a:r>
              <a:rPr lang="en-US" dirty="0" err="1" smtClean="0"/>
              <a:t>phần</a:t>
            </a:r>
            <a:r>
              <a:rPr lang="en-US" b="1" i="1" dirty="0" smtClean="0"/>
              <a:t> Page Setup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</a:t>
            </a:r>
            <a:r>
              <a:rPr lang="en-US" i="1" dirty="0" smtClean="0"/>
              <a:t>Orientation</a:t>
            </a:r>
            <a:r>
              <a:rPr lang="en-US" dirty="0" smtClean="0"/>
              <a:t>),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khổ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in (</a:t>
            </a:r>
            <a:r>
              <a:rPr lang="en-US" i="1" dirty="0" smtClean="0"/>
              <a:t>Paper size</a:t>
            </a:r>
            <a:r>
              <a:rPr lang="en-US" dirty="0" smtClean="0"/>
              <a:t>),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(</a:t>
            </a:r>
            <a:r>
              <a:rPr lang="en-US" i="1" dirty="0" smtClean="0"/>
              <a:t>Margins</a:t>
            </a:r>
            <a:r>
              <a:rPr lang="en-US" dirty="0" smtClean="0"/>
              <a:t>),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(</a:t>
            </a:r>
            <a:r>
              <a:rPr lang="en-US" i="1" dirty="0" smtClean="0"/>
              <a:t>Header and Footer</a:t>
            </a:r>
            <a:r>
              <a:rPr lang="en-US" dirty="0" smtClean="0"/>
              <a:t>),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</a:t>
            </a:r>
            <a:r>
              <a:rPr lang="en-US" i="1" dirty="0" smtClean="0"/>
              <a:t>Page number</a:t>
            </a:r>
            <a:r>
              <a:rPr lang="en-US" dirty="0" smtClean="0"/>
              <a:t>),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in (</a:t>
            </a:r>
            <a:r>
              <a:rPr lang="en-US" i="1" dirty="0" smtClean="0"/>
              <a:t>Print Area</a:t>
            </a:r>
            <a:r>
              <a:rPr lang="en-US" dirty="0" smtClean="0"/>
              <a:t>), ...</a:t>
            </a:r>
          </a:p>
          <a:p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i="1" dirty="0" smtClean="0"/>
              <a:t>Page Setup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41985" name="Group 1"/>
          <p:cNvGrpSpPr>
            <a:grpSpLocks/>
          </p:cNvGrpSpPr>
          <p:nvPr/>
        </p:nvGrpSpPr>
        <p:grpSpPr bwMode="auto">
          <a:xfrm>
            <a:off x="2209801" y="1295400"/>
            <a:ext cx="3352800" cy="2133600"/>
            <a:chOff x="2460" y="0"/>
            <a:chExt cx="6975" cy="5811"/>
          </a:xfrm>
        </p:grpSpPr>
        <p:sp>
          <p:nvSpPr>
            <p:cNvPr id="41986" name="Text Box 2"/>
            <p:cNvSpPr txBox="1">
              <a:spLocks noChangeArrowheads="1"/>
            </p:cNvSpPr>
            <p:nvPr/>
          </p:nvSpPr>
          <p:spPr bwMode="auto">
            <a:xfrm>
              <a:off x="3111" y="5271"/>
              <a:ext cx="5640" cy="5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198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60" y="0"/>
              <a:ext cx="6975" cy="5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 err="1" smtClean="0"/>
              <a:t>Lớp</a:t>
            </a:r>
            <a:r>
              <a:rPr lang="en-US" b="1" dirty="0" smtClean="0"/>
              <a:t> Page</a:t>
            </a:r>
            <a:r>
              <a:rPr lang="en-US" dirty="0" smtClean="0"/>
              <a:t>: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khổ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in, …</a:t>
            </a:r>
          </a:p>
          <a:p>
            <a:pPr lvl="1"/>
            <a:r>
              <a:rPr lang="en-US" b="1" dirty="0" smtClean="0"/>
              <a:t>Orientation</a:t>
            </a:r>
            <a:r>
              <a:rPr lang="en-US" dirty="0" smtClean="0"/>
              <a:t>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in.</a:t>
            </a:r>
          </a:p>
          <a:p>
            <a:r>
              <a:rPr lang="nl-NL" i="1" dirty="0" smtClean="0"/>
              <a:t>Portrait</a:t>
            </a:r>
            <a:r>
              <a:rPr lang="nl-NL" dirty="0" smtClean="0"/>
              <a:t>: hướng in đứng.</a:t>
            </a:r>
            <a:endParaRPr lang="en-US" dirty="0" smtClean="0"/>
          </a:p>
          <a:p>
            <a:r>
              <a:rPr lang="de-DE" i="1" dirty="0" smtClean="0"/>
              <a:t>Landscape</a:t>
            </a:r>
            <a:r>
              <a:rPr lang="de-DE" dirty="0" smtClean="0"/>
              <a:t>: hướng in ngang. </a:t>
            </a:r>
            <a:endParaRPr lang="en-US" dirty="0" smtClean="0"/>
          </a:p>
          <a:p>
            <a:pPr lvl="1"/>
            <a:r>
              <a:rPr lang="en-US" b="1" dirty="0" smtClean="0"/>
              <a:t>Scaling</a:t>
            </a:r>
            <a:r>
              <a:rPr lang="en-US" dirty="0" smtClean="0"/>
              <a:t>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in.</a:t>
            </a:r>
          </a:p>
          <a:p>
            <a:pPr lvl="1"/>
            <a:r>
              <a:rPr lang="en-US" b="1" dirty="0" smtClean="0"/>
              <a:t>Paper size</a:t>
            </a:r>
            <a:r>
              <a:rPr lang="en-US" dirty="0" smtClean="0"/>
              <a:t>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khổ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Print quality</a:t>
            </a:r>
            <a:r>
              <a:rPr lang="en-US" dirty="0" smtClean="0"/>
              <a:t>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in.</a:t>
            </a:r>
          </a:p>
          <a:p>
            <a:pPr lvl="1"/>
            <a:r>
              <a:rPr lang="fr-FR" b="1" dirty="0" smtClean="0"/>
              <a:t>First page number</a:t>
            </a:r>
            <a:r>
              <a:rPr lang="fr-FR" dirty="0" smtClean="0"/>
              <a:t>: chọn số bắt đầu của trang đầu tiên.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i="1" dirty="0" smtClean="0"/>
              <a:t>Top, Bottom, Left, Right, Header </a:t>
            </a:r>
            <a:r>
              <a:rPr lang="en-US" dirty="0" err="1" smtClean="0"/>
              <a:t>và</a:t>
            </a:r>
            <a:r>
              <a:rPr lang="en-US" i="1" dirty="0" smtClean="0"/>
              <a:t> Footer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inch).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in (</a:t>
            </a:r>
            <a:r>
              <a:rPr lang="en-US" i="1" dirty="0" smtClean="0"/>
              <a:t>Center on page</a:t>
            </a:r>
            <a:r>
              <a:rPr lang="en-US" dirty="0" smtClean="0"/>
              <a:t>),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i="1" dirty="0" smtClean="0"/>
              <a:t>Horizontally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i="1" dirty="0" smtClean="0"/>
              <a:t>Vertically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304800" y="1676400"/>
            <a:ext cx="4476750" cy="3513137"/>
            <a:chOff x="1695" y="10227"/>
            <a:chExt cx="6975" cy="6027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2197" y="15791"/>
              <a:ext cx="5640" cy="4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608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95" y="10227"/>
              <a:ext cx="6975" cy="5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GIỚI THIỆU PHẦN MỀM MICROSOFT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vi-VN" sz="2800" dirty="0" smtClean="0"/>
              <a:t>Microsoft Excel là phần mềm chuyên dùng cho công tác kế toán, văn phòng được triển khai trên môi trường Windows. </a:t>
            </a:r>
            <a:endParaRPr lang="en-US" sz="2800" dirty="0" smtClean="0"/>
          </a:p>
          <a:p>
            <a:pPr>
              <a:buFont typeface="Courier New" pitchFamily="49" charset="0"/>
              <a:buChar char="o"/>
            </a:pPr>
            <a:r>
              <a:rPr lang="vi-VN" sz="2800" dirty="0" smtClean="0"/>
              <a:t>Excel dùng bảng tính để tổ chức và lưu trữ thông tin dưới dạng bản</a:t>
            </a:r>
            <a:r>
              <a:rPr lang="en-US" sz="2800" dirty="0" smtClean="0"/>
              <a:t>g.</a:t>
            </a:r>
          </a:p>
          <a:p>
            <a:pPr>
              <a:buFont typeface="Courier New" pitchFamily="49" charset="0"/>
              <a:buChar char="o"/>
            </a:pPr>
            <a:r>
              <a:rPr lang="vi-VN" sz="2800" dirty="0" smtClean="0"/>
              <a:t>Bảng tính cho phép: </a:t>
            </a:r>
            <a:endParaRPr lang="en-US" sz="2800" dirty="0" smtClean="0"/>
          </a:p>
          <a:p>
            <a:pPr lvl="1">
              <a:buFont typeface="Courier New" pitchFamily="49" charset="0"/>
              <a:buChar char="o"/>
            </a:pPr>
            <a:r>
              <a:rPr lang="vi-VN" sz="2400" dirty="0" smtClean="0"/>
              <a:t>tự động cập nhật khi dữ liệu nguồn bị thay đổi; </a:t>
            </a: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r>
              <a:rPr lang="vi-VN" sz="2400" dirty="0" smtClean="0"/>
              <a:t>thực hiện được nhiều phép tính từ đơn giản đến phức tạp; </a:t>
            </a: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r>
              <a:rPr lang="vi-VN" sz="2400" dirty="0" smtClean="0"/>
              <a:t>Thao tác trên bảng tính có thể tạo ra các báo cáo tổng hợp hoặc phân tích có kèm theo các biểu đồ, hình vẽ minh hoạ...</a:t>
            </a:r>
            <a:endParaRPr lang="en-US" sz="24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895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 err="1" smtClean="0"/>
              <a:t>Lớp</a:t>
            </a:r>
            <a:r>
              <a:rPr lang="en-US" b="1" dirty="0" smtClean="0"/>
              <a:t> Header/Footer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/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/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b="1" i="1" dirty="0" smtClean="0"/>
              <a:t>Header/Footer</a:t>
            </a:r>
            <a:r>
              <a:rPr lang="en-US" i="1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i="1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/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b="1" i="1" dirty="0" smtClean="0"/>
              <a:t>Custom Header/Custom Footer</a:t>
            </a:r>
            <a:r>
              <a:rPr lang="en-US" dirty="0" smtClean="0"/>
              <a:t>.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b="1" i="1" dirty="0" smtClean="0"/>
              <a:t>Header/Footer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/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,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giờ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grpSp>
        <p:nvGrpSpPr>
          <p:cNvPr id="47105" name="Group 1"/>
          <p:cNvGrpSpPr>
            <a:grpSpLocks/>
          </p:cNvGrpSpPr>
          <p:nvPr/>
        </p:nvGrpSpPr>
        <p:grpSpPr bwMode="auto">
          <a:xfrm>
            <a:off x="0" y="1981200"/>
            <a:ext cx="4752975" cy="3513137"/>
            <a:chOff x="1695" y="3287"/>
            <a:chExt cx="7485" cy="5413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95" y="3287"/>
              <a:ext cx="7485" cy="4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07" name="Text Box 3"/>
            <p:cNvSpPr txBox="1">
              <a:spLocks noChangeArrowheads="1"/>
            </p:cNvSpPr>
            <p:nvPr/>
          </p:nvSpPr>
          <p:spPr bwMode="auto">
            <a:xfrm>
              <a:off x="3210" y="8205"/>
              <a:ext cx="592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 smtClean="0"/>
              <a:t>Lớp</a:t>
            </a:r>
            <a:r>
              <a:rPr lang="en-US" b="1" dirty="0" smtClean="0"/>
              <a:t> Sheet: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in,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in,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in, …</a:t>
            </a:r>
            <a:endParaRPr lang="en-US" dirty="0"/>
          </a:p>
        </p:txBody>
      </p:sp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228600" y="1828800"/>
            <a:ext cx="4429125" cy="3819525"/>
            <a:chOff x="2773" y="5086"/>
            <a:chExt cx="6975" cy="6014"/>
          </a:xfrm>
        </p:grpSpPr>
        <p:sp>
          <p:nvSpPr>
            <p:cNvPr id="49154" name="Text Box 2"/>
            <p:cNvSpPr txBox="1">
              <a:spLocks noChangeArrowheads="1"/>
            </p:cNvSpPr>
            <p:nvPr/>
          </p:nvSpPr>
          <p:spPr bwMode="auto">
            <a:xfrm>
              <a:off x="3660" y="10695"/>
              <a:ext cx="5040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915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73" y="5086"/>
              <a:ext cx="6975" cy="5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MỘT SỐ HÀM MỞ RỘNG TRONG EXCEL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400" b="1" dirty="0" err="1"/>
              <a:t>Hàm</a:t>
            </a:r>
            <a:r>
              <a:rPr lang="en-US" sz="4400" b="1" dirty="0"/>
              <a:t> </a:t>
            </a:r>
            <a:r>
              <a:rPr lang="en-US" sz="4400" b="1" dirty="0" smtClean="0"/>
              <a:t>VLOOKUP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VLOOKUP(&lt;</a:t>
            </a:r>
            <a:r>
              <a:rPr lang="en-US" b="1" dirty="0" err="1" smtClean="0"/>
              <a:t>G.trị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r>
              <a:rPr lang="en-US" b="1" dirty="0" smtClean="0"/>
              <a:t>&gt;,&lt;</a:t>
            </a:r>
            <a:r>
              <a:rPr lang="en-US" b="1" dirty="0" err="1" smtClean="0"/>
              <a:t>Vùng</a:t>
            </a:r>
            <a:r>
              <a:rPr lang="en-US" b="1" dirty="0" smtClean="0"/>
              <a:t> </a:t>
            </a:r>
            <a:r>
              <a:rPr lang="en-US" b="1" dirty="0" err="1" smtClean="0"/>
              <a:t>g.trị</a:t>
            </a:r>
            <a:r>
              <a:rPr lang="en-US" b="1" dirty="0" smtClean="0"/>
              <a:t>&gt;,&lt;</a:t>
            </a:r>
            <a:r>
              <a:rPr lang="en-US" b="1" dirty="0" err="1" smtClean="0"/>
              <a:t>Cột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chiếu</a:t>
            </a:r>
            <a:r>
              <a:rPr lang="en-US" b="1" dirty="0" smtClean="0"/>
              <a:t>&gt;[,&lt;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&gt;])</a:t>
            </a:r>
            <a:endParaRPr lang="en-US" dirty="0" smtClean="0"/>
          </a:p>
          <a:p>
            <a:r>
              <a:rPr lang="en-US" b="1" i="1" dirty="0" err="1" smtClean="0"/>
              <a:t>Trong</a:t>
            </a:r>
            <a:r>
              <a:rPr lang="en-US" b="1" i="1" dirty="0" smtClean="0"/>
              <a:t> </a:t>
            </a:r>
            <a:r>
              <a:rPr lang="en-US" b="1" i="1" dirty="0" err="1" smtClean="0"/>
              <a:t>đó</a:t>
            </a:r>
            <a:r>
              <a:rPr lang="en-US" dirty="0" smtClean="0"/>
              <a:t> :</a:t>
            </a:r>
          </a:p>
          <a:p>
            <a:pPr lvl="0"/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ô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 </a:t>
            </a:r>
            <a:r>
              <a:rPr lang="en-US" dirty="0" err="1" smtClean="0"/>
              <a:t>hoặc</a:t>
            </a:r>
            <a:r>
              <a:rPr lang="en-US" dirty="0" smtClean="0"/>
              <a:t> 1.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"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", "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tính","Đơn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".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VLOOKUP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.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Trên</a:t>
            </a:r>
            <a:r>
              <a:rPr lang="en-US" dirty="0" smtClean="0"/>
              <a:t> C12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: =VLOOKUP(B12,$A$4:$D$6,2,0)</a:t>
            </a:r>
          </a:p>
          <a:p>
            <a:r>
              <a:rPr lang="en-US" dirty="0" err="1" smtClean="0"/>
              <a:t>Trên</a:t>
            </a:r>
            <a:r>
              <a:rPr lang="en-US" dirty="0" smtClean="0"/>
              <a:t> D12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: =VLOOKUP(B12,$A$4:$D$6,3,0)</a:t>
            </a:r>
          </a:p>
          <a:p>
            <a:r>
              <a:rPr lang="en-US" dirty="0" err="1" smtClean="0"/>
              <a:t>Trên</a:t>
            </a:r>
            <a:r>
              <a:rPr lang="en-US" dirty="0" smtClean="0"/>
              <a:t> E12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: =VLOOKUP(B12,$A$4:$D$6,4,0)</a:t>
            </a:r>
          </a:p>
          <a:p>
            <a:r>
              <a:rPr lang="en-US" i="1" dirty="0" smtClean="0"/>
              <a:t>*</a:t>
            </a:r>
            <a:r>
              <a:rPr lang="en-US" i="1" dirty="0" err="1" smtClean="0"/>
              <a:t>Chú</a:t>
            </a:r>
            <a:r>
              <a:rPr lang="en-US" i="1" dirty="0" smtClean="0"/>
              <a:t> ý </a:t>
            </a:r>
            <a:r>
              <a:rPr lang="en-US" i="1" dirty="0" err="1" smtClean="0"/>
              <a:t>sử</a:t>
            </a:r>
            <a:r>
              <a:rPr lang="en-US" i="1" dirty="0" smtClean="0"/>
              <a:t> </a:t>
            </a:r>
            <a:r>
              <a:rPr lang="en-US" i="1" dirty="0" err="1" smtClean="0"/>
              <a:t>dụng</a:t>
            </a:r>
            <a:r>
              <a:rPr lang="en-US" i="1" dirty="0" smtClean="0"/>
              <a:t> </a:t>
            </a:r>
            <a:r>
              <a:rPr lang="en-US" i="1" dirty="0" err="1" smtClean="0"/>
              <a:t>địa</a:t>
            </a:r>
            <a:r>
              <a:rPr lang="en-US" i="1" dirty="0" smtClean="0"/>
              <a:t> </a:t>
            </a:r>
            <a:r>
              <a:rPr lang="en-US" i="1" dirty="0" err="1" smtClean="0"/>
              <a:t>chỉ</a:t>
            </a:r>
            <a:r>
              <a:rPr lang="en-US" i="1" dirty="0" smtClean="0"/>
              <a:t> </a:t>
            </a:r>
            <a:r>
              <a:rPr lang="en-US" i="1" dirty="0" err="1" smtClean="0"/>
              <a:t>tuyệt</a:t>
            </a:r>
            <a:r>
              <a:rPr lang="en-US" i="1" dirty="0" smtClean="0"/>
              <a:t> </a:t>
            </a:r>
            <a:r>
              <a:rPr lang="en-US" i="1" dirty="0" err="1" smtClean="0"/>
              <a:t>đối</a:t>
            </a:r>
            <a:endParaRPr lang="en-US" i="1" dirty="0" smtClean="0"/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228601" y="1905000"/>
            <a:ext cx="4648200" cy="3124200"/>
            <a:chOff x="1695" y="2265"/>
            <a:chExt cx="8505" cy="4740"/>
          </a:xfrm>
        </p:grpSpPr>
        <p:pic>
          <p:nvPicPr>
            <p:cNvPr id="5017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95" y="2265"/>
              <a:ext cx="8505" cy="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3510" y="6405"/>
              <a:ext cx="5085" cy="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400" b="1" dirty="0" err="1"/>
              <a:t>Hàm</a:t>
            </a:r>
            <a:r>
              <a:rPr lang="en-US" sz="4400" b="1" dirty="0"/>
              <a:t> </a:t>
            </a:r>
            <a:r>
              <a:rPr lang="en-US" sz="4400" b="1" dirty="0" smtClean="0"/>
              <a:t>HLOOKUP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HLOOKUP(&lt;</a:t>
            </a:r>
            <a:r>
              <a:rPr lang="en-US" b="1" dirty="0" err="1" smtClean="0"/>
              <a:t>G.trị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r>
              <a:rPr lang="en-US" b="1" dirty="0" smtClean="0"/>
              <a:t>&gt;,&lt;</a:t>
            </a:r>
            <a:r>
              <a:rPr lang="en-US" b="1" dirty="0" err="1" smtClean="0"/>
              <a:t>Vùng</a:t>
            </a:r>
            <a:r>
              <a:rPr lang="en-US" b="1" dirty="0" smtClean="0"/>
              <a:t> </a:t>
            </a:r>
            <a:r>
              <a:rPr lang="en-US" b="1" dirty="0" err="1" smtClean="0"/>
              <a:t>g.trị</a:t>
            </a:r>
            <a:r>
              <a:rPr lang="en-US" b="1" dirty="0" smtClean="0"/>
              <a:t>&gt;,&lt;</a:t>
            </a:r>
            <a:r>
              <a:rPr lang="en-US" b="1" dirty="0" err="1" smtClean="0"/>
              <a:t>Hàng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chiếu</a:t>
            </a:r>
            <a:r>
              <a:rPr lang="en-US" b="1" dirty="0" smtClean="0"/>
              <a:t>&gt;[,&lt;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&gt;])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HLOOKUP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VLOOPKUP,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ở </a:t>
            </a:r>
            <a:r>
              <a:rPr lang="en-US" dirty="0" err="1" smtClean="0"/>
              <a:t>chỗ</a:t>
            </a:r>
            <a:r>
              <a:rPr lang="en-US" dirty="0" smtClean="0"/>
              <a:t> HLOOKUP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ctr" rtl="0">
              <a:spcBef>
                <a:spcPct val="0"/>
              </a:spcBef>
            </a:pPr>
            <a:r>
              <a:rPr lang="en-US" sz="4400" b="1" dirty="0" err="1"/>
              <a:t>Hàm</a:t>
            </a:r>
            <a:r>
              <a:rPr lang="en-US" sz="4400" b="1" dirty="0"/>
              <a:t> </a:t>
            </a:r>
            <a:r>
              <a:rPr lang="en-US" sz="4400" b="1" dirty="0" err="1"/>
              <a:t>điều</a:t>
            </a:r>
            <a:r>
              <a:rPr lang="en-US" sz="4400" b="1" dirty="0"/>
              <a:t> </a:t>
            </a:r>
            <a:r>
              <a:rPr lang="en-US" sz="4400" b="1" dirty="0" err="1"/>
              <a:t>kiện</a:t>
            </a:r>
            <a:r>
              <a:rPr lang="en-US" sz="4400" b="1" dirty="0"/>
              <a:t> </a:t>
            </a:r>
            <a:r>
              <a:rPr lang="en-US" sz="4400" b="1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Hàm</a:t>
            </a:r>
            <a:r>
              <a:rPr lang="en-US" b="1" dirty="0" smtClean="0"/>
              <a:t> If </a:t>
            </a:r>
            <a:r>
              <a:rPr lang="en-US" b="1" dirty="0" err="1" smtClean="0"/>
              <a:t>đơn</a:t>
            </a:r>
            <a:endParaRPr lang="en-US" dirty="0" smtClean="0"/>
          </a:p>
          <a:p>
            <a:r>
              <a:rPr lang="en-US" b="1" dirty="0" smtClean="0"/>
              <a:t>IF (&lt;BT logic&gt;,&lt;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1&gt;,&lt;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2&gt;) </a:t>
            </a:r>
            <a:r>
              <a:rPr lang="en-US" dirty="0" smtClean="0"/>
              <a:t>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&lt;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1&gt; </a:t>
            </a:r>
            <a:r>
              <a:rPr lang="en-US" dirty="0" err="1" smtClean="0"/>
              <a:t>nếu</a:t>
            </a:r>
            <a:r>
              <a:rPr lang="en-US" dirty="0" smtClean="0"/>
              <a:t> &lt;BT logic&gt;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&lt;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2&gt; </a:t>
            </a:r>
            <a:r>
              <a:rPr lang="en-US" dirty="0" err="1" smtClean="0"/>
              <a:t>nếu</a:t>
            </a:r>
            <a:r>
              <a:rPr lang="en-US" dirty="0" smtClean="0"/>
              <a:t> &lt;BT logic&gt;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ctr" rtl="0">
              <a:spcBef>
                <a:spcPct val="0"/>
              </a:spcBef>
            </a:pPr>
            <a:r>
              <a:rPr lang="en-US" sz="4400" b="1" dirty="0" err="1"/>
              <a:t>Hàm</a:t>
            </a:r>
            <a:r>
              <a:rPr lang="en-US" sz="4400" b="1" dirty="0"/>
              <a:t> </a:t>
            </a:r>
            <a:r>
              <a:rPr lang="en-US" sz="4400" b="1" dirty="0" err="1"/>
              <a:t>điều</a:t>
            </a:r>
            <a:r>
              <a:rPr lang="en-US" sz="4400" b="1" dirty="0"/>
              <a:t> </a:t>
            </a:r>
            <a:r>
              <a:rPr lang="en-US" sz="4400" b="1" dirty="0" err="1"/>
              <a:t>kiện</a:t>
            </a:r>
            <a:r>
              <a:rPr lang="en-US" sz="4400" b="1" dirty="0"/>
              <a:t> </a:t>
            </a:r>
            <a:r>
              <a:rPr lang="en-US" sz="4400" b="1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Hàm</a:t>
            </a:r>
            <a:r>
              <a:rPr lang="en-US" b="1" dirty="0" smtClean="0"/>
              <a:t> IF </a:t>
            </a:r>
            <a:r>
              <a:rPr lang="en-US" b="1" dirty="0" err="1" smtClean="0"/>
              <a:t>lồng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endParaRPr lang="en-US" dirty="0" smtClean="0"/>
          </a:p>
          <a:p>
            <a:r>
              <a:rPr lang="en-US" b="1" dirty="0" smtClean="0"/>
              <a:t> IF(&lt;BT logic 1&gt;, &lt;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1&gt;, IF(&lt;BT logic 2&gt;, &lt;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2&gt;,..., IF(&lt;BT logic n&gt;, &lt;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n&gt;, &lt;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sai</a:t>
            </a:r>
            <a:r>
              <a:rPr lang="en-US" b="1" dirty="0" smtClean="0"/>
              <a:t>&gt;)...) 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if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if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ở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ĐTB</a:t>
            </a:r>
          </a:p>
          <a:p>
            <a:r>
              <a:rPr lang="en-US" dirty="0" smtClean="0"/>
              <a:t>= IF(ĐTB&gt;=5,”lên </a:t>
            </a:r>
            <a:r>
              <a:rPr lang="en-US" dirty="0" err="1" smtClean="0"/>
              <a:t>lớp</a:t>
            </a:r>
            <a:r>
              <a:rPr lang="en-US" dirty="0" smtClean="0"/>
              <a:t>”, “ở </a:t>
            </a:r>
            <a:r>
              <a:rPr lang="en-US" dirty="0" err="1" smtClean="0"/>
              <a:t>lại</a:t>
            </a:r>
            <a:r>
              <a:rPr lang="en-US" dirty="0" smtClean="0"/>
              <a:t>” )</a:t>
            </a:r>
          </a:p>
          <a:p>
            <a:r>
              <a:rPr lang="en-US" dirty="0" smtClean="0"/>
              <a:t> 	2.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: </a:t>
            </a:r>
            <a:r>
              <a:rPr lang="en-US" dirty="0" err="1" smtClean="0"/>
              <a:t>Yếu</a:t>
            </a:r>
            <a:r>
              <a:rPr lang="en-US" dirty="0" smtClean="0"/>
              <a:t>, TB, </a:t>
            </a:r>
            <a:r>
              <a:rPr lang="en-US" dirty="0" err="1" smtClean="0"/>
              <a:t>Khá</a:t>
            </a:r>
            <a:r>
              <a:rPr lang="en-US" dirty="0" smtClean="0"/>
              <a:t>, </a:t>
            </a:r>
            <a:r>
              <a:rPr lang="en-US" dirty="0" err="1" smtClean="0"/>
              <a:t>Giỏi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ĐTB</a:t>
            </a:r>
          </a:p>
          <a:p>
            <a:r>
              <a:rPr lang="en-US" dirty="0" smtClean="0"/>
              <a:t>=IF(ĐTB&lt;5,”Yếu”,IF(ĐTB&lt;7,”TB”,IF(ĐTB&lt;9,”Khá”,”Giỏi”)))</a:t>
            </a:r>
          </a:p>
          <a:p>
            <a:r>
              <a:rPr lang="en-US" dirty="0" smtClean="0"/>
              <a:t>3. XL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: ĐTB&gt;=5 </a:t>
            </a:r>
            <a:r>
              <a:rPr lang="en-US" dirty="0" err="1" smtClean="0"/>
              <a:t>hoặc</a:t>
            </a:r>
            <a:r>
              <a:rPr lang="en-US" dirty="0" smtClean="0"/>
              <a:t> ĐTB&gt;=4 </a:t>
            </a:r>
            <a:r>
              <a:rPr lang="en-US" dirty="0" err="1" smtClean="0"/>
              <a:t>và</a:t>
            </a:r>
            <a:r>
              <a:rPr lang="en-US" dirty="0" smtClean="0"/>
              <a:t> ĐT&gt;7;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ở </a:t>
            </a:r>
            <a:r>
              <a:rPr lang="en-US" dirty="0" err="1" smtClean="0"/>
              <a:t>lại</a:t>
            </a:r>
            <a:endParaRPr lang="en-US" dirty="0" smtClean="0"/>
          </a:p>
          <a:p>
            <a:r>
              <a:rPr lang="en-US" dirty="0" smtClean="0"/>
              <a:t>           =IF(OR(DTB&gt;=5,AND(DTB&gt;=4,DT&gt;7)),”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”, “ở </a:t>
            </a:r>
            <a:r>
              <a:rPr lang="en-US" dirty="0" err="1" smtClean="0"/>
              <a:t>lại</a:t>
            </a:r>
            <a:r>
              <a:rPr lang="en-US" dirty="0" smtClean="0"/>
              <a:t>”)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1201" name="Group 1"/>
          <p:cNvGrpSpPr>
            <a:grpSpLocks/>
          </p:cNvGrpSpPr>
          <p:nvPr/>
        </p:nvGrpSpPr>
        <p:grpSpPr bwMode="auto">
          <a:xfrm>
            <a:off x="1600200" y="1676400"/>
            <a:ext cx="5400675" cy="3103562"/>
            <a:chOff x="1695" y="6181"/>
            <a:chExt cx="8505" cy="4889"/>
          </a:xfrm>
        </p:grpSpPr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95" y="6181"/>
              <a:ext cx="8505" cy="4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03" name="Text Box 3"/>
            <p:cNvSpPr txBox="1">
              <a:spLocks noChangeArrowheads="1"/>
            </p:cNvSpPr>
            <p:nvPr/>
          </p:nvSpPr>
          <p:spPr bwMode="auto">
            <a:xfrm>
              <a:off x="2430" y="10500"/>
              <a:ext cx="7290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Sumif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Sumif(x,n,m): </a:t>
            </a:r>
            <a:r>
              <a:rPr lang="es-CL" dirty="0" smtClean="0"/>
              <a:t>Hàm</a:t>
            </a:r>
            <a:r>
              <a:rPr lang="es-CL" b="1" dirty="0" smtClean="0"/>
              <a:t> </a:t>
            </a:r>
            <a:r>
              <a:rPr lang="es-CL" dirty="0" smtClean="0"/>
              <a:t>tính tổng</a:t>
            </a:r>
            <a:r>
              <a:rPr lang="es-CL" b="1" dirty="0" smtClean="0"/>
              <a:t> </a:t>
            </a:r>
            <a:r>
              <a:rPr lang="es-CL" dirty="0" smtClean="0"/>
              <a:t>theo điều kiện cho trước</a:t>
            </a:r>
            <a:endParaRPr lang="en-US" dirty="0" smtClean="0"/>
          </a:p>
          <a:p>
            <a:r>
              <a:rPr lang="es-CL" dirty="0" smtClean="0"/>
              <a:t>x: là vùng địa chỉ của cột chứa điều kiện tính (không lấy ô tiêu đề của cột).</a:t>
            </a:r>
            <a:endParaRPr lang="en-US" dirty="0" smtClean="0"/>
          </a:p>
          <a:p>
            <a:r>
              <a:rPr lang="es-CL" dirty="0" smtClean="0"/>
              <a:t>n: là điều kiện tính (có thể là dạng số, biểu thức, hoặc kí tự)</a:t>
            </a:r>
            <a:endParaRPr lang="en-US" dirty="0" smtClean="0"/>
          </a:p>
          <a:p>
            <a:r>
              <a:rPr lang="es-CL" dirty="0" smtClean="0"/>
              <a:t>m: là vùng địa chỉ của cột cần tính tổng (không lấy ô tiêu đề của cột)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799"/>
            <a:ext cx="7010400" cy="349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95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Sumif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1905000" y="1143000"/>
            <a:ext cx="5391150" cy="2362200"/>
            <a:chOff x="1695" y="4609"/>
            <a:chExt cx="8490" cy="4329"/>
          </a:xfrm>
        </p:grpSpPr>
        <p:sp>
          <p:nvSpPr>
            <p:cNvPr id="58371" name="Text Box 3"/>
            <p:cNvSpPr txBox="1">
              <a:spLocks noChangeArrowheads="1"/>
            </p:cNvSpPr>
            <p:nvPr/>
          </p:nvSpPr>
          <p:spPr bwMode="auto">
            <a:xfrm>
              <a:off x="2355" y="8368"/>
              <a:ext cx="7290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37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95" y="4609"/>
              <a:ext cx="8490" cy="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L" b="1" dirty="0" smtClean="0"/>
              <a:t>Ví dụ: </a:t>
            </a:r>
            <a:r>
              <a:rPr lang="es-CL" dirty="0" smtClean="0"/>
              <a:t>Tính tổng số tiền của mặt hàng đường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=SUMIF(C12:C22,"Đường",G12:G22)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1,720,000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Hàm</a:t>
            </a: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CountIf</a:t>
            </a:r>
            <a:endParaRPr lang="en-US" sz="4400" kern="1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CountIf</a:t>
            </a:r>
            <a:r>
              <a:rPr lang="en-US" b="1" dirty="0" smtClean="0"/>
              <a:t>(</a:t>
            </a:r>
            <a:r>
              <a:rPr lang="en-US" b="1" dirty="0" err="1" smtClean="0"/>
              <a:t>x,n</a:t>
            </a:r>
            <a:r>
              <a:rPr lang="en-US" b="1" dirty="0" smtClean="0"/>
              <a:t>):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dirty="0" smtClean="0"/>
              <a:t>x: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điêu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 smtClean="0"/>
          </a:p>
          <a:p>
            <a:r>
              <a:rPr lang="en-US" dirty="0" smtClean="0"/>
              <a:t>n: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 smtClean="0"/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endParaRPr lang="en-US" dirty="0" smtClean="0"/>
          </a:p>
          <a:p>
            <a:r>
              <a:rPr lang="en-US" dirty="0" smtClean="0"/>
              <a:t>=COUNTIF(C12:C22,"Đường")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</a:t>
            </a:r>
          </a:p>
          <a:p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905000" y="1219200"/>
            <a:ext cx="5391150" cy="2362200"/>
            <a:chOff x="1695" y="4609"/>
            <a:chExt cx="8490" cy="4329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355" y="8368"/>
              <a:ext cx="7290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95" y="4609"/>
              <a:ext cx="8490" cy="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:</a:t>
            </a:r>
          </a:p>
          <a:p>
            <a:r>
              <a:rPr lang="de-DE" sz="2400" b="1" dirty="0" smtClean="0"/>
              <a:t>Nhập dữ liệu vào một ô</a:t>
            </a:r>
            <a:endParaRPr lang="en-US" sz="2400" b="1" dirty="0" smtClean="0"/>
          </a:p>
          <a:p>
            <a:r>
              <a:rPr lang="de-DE" sz="2400" dirty="0" smtClean="0"/>
              <a:t>Nháy chuột vào ô cần nhập hoặc đưa con trỏ ô đến ô cần nhập.</a:t>
            </a:r>
            <a:endParaRPr lang="en-US" sz="2400" dirty="0" smtClean="0"/>
          </a:p>
          <a:p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phím</a:t>
            </a:r>
            <a:r>
              <a:rPr lang="en-US" sz="2400" dirty="0" smtClean="0"/>
              <a:t> Enter (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phím</a:t>
            </a:r>
            <a:r>
              <a:rPr lang="en-US" sz="2400" dirty="0" smtClean="0"/>
              <a:t> </a:t>
            </a:r>
            <a:r>
              <a:rPr lang="en-US" sz="2400" dirty="0" err="1" smtClean="0"/>
              <a:t>mũi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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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</a:t>
            </a:r>
            <a:r>
              <a:rPr lang="en-US" sz="2400" dirty="0" smtClean="0"/>
              <a:t>), </a:t>
            </a:r>
            <a:r>
              <a:rPr lang="en-US" sz="2400" dirty="0" err="1" smtClean="0"/>
              <a:t>hủy</a:t>
            </a:r>
            <a:r>
              <a:rPr lang="en-US" sz="2400" dirty="0" smtClean="0"/>
              <a:t> </a:t>
            </a:r>
            <a:r>
              <a:rPr lang="en-US" sz="2400" dirty="0" err="1" smtClean="0"/>
              <a:t>bỏ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phím</a:t>
            </a:r>
            <a:r>
              <a:rPr lang="en-US" sz="2400" dirty="0" smtClean="0"/>
              <a:t> Esc.</a:t>
            </a:r>
          </a:p>
          <a:p>
            <a:r>
              <a:rPr lang="en-US" sz="2400" b="1" i="1" dirty="0" err="1" smtClean="0"/>
              <a:t>Chú</a:t>
            </a:r>
            <a:r>
              <a:rPr lang="en-US" sz="2400" b="1" i="1" dirty="0" smtClean="0"/>
              <a:t> ý</a:t>
            </a:r>
            <a:r>
              <a:rPr lang="en-US" sz="2400" dirty="0" smtClean="0"/>
              <a:t>: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,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con </a:t>
            </a:r>
            <a:r>
              <a:rPr lang="en-US" sz="2400" dirty="0" err="1" smtClean="0"/>
              <a:t>trỏ</a:t>
            </a:r>
            <a:r>
              <a:rPr lang="en-US" sz="2400" dirty="0" smtClean="0"/>
              <a:t> ô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ô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nhấn</a:t>
            </a:r>
            <a:r>
              <a:rPr lang="en-US" sz="2400" dirty="0" smtClean="0"/>
              <a:t> </a:t>
            </a:r>
            <a:r>
              <a:rPr lang="en-US" sz="2400" dirty="0" err="1" smtClean="0"/>
              <a:t>phím</a:t>
            </a:r>
            <a:r>
              <a:rPr lang="en-US" sz="2400" dirty="0" smtClean="0"/>
              <a:t> F2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đúp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ô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.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kí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phím</a:t>
            </a:r>
            <a:r>
              <a:rPr lang="en-US" sz="2400" dirty="0" smtClean="0"/>
              <a:t> Delete </a:t>
            </a:r>
            <a:r>
              <a:rPr lang="en-US" sz="2400" dirty="0" err="1" smtClean="0"/>
              <a:t>và</a:t>
            </a:r>
            <a:r>
              <a:rPr lang="en-US" sz="2400" dirty="0" smtClean="0"/>
              <a:t> Backspace.</a:t>
            </a:r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895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>
              <a:buFont typeface="Arial" pitchFamily="34" charset="0"/>
              <a:buChar char="•"/>
            </a:pPr>
            <a:r>
              <a:rPr lang="fr-FR" b="1" i="1" dirty="0" smtClean="0"/>
              <a:t>Dữ liệu kiểu số</a:t>
            </a:r>
            <a:endParaRPr lang="en-US" b="1" i="1" dirty="0" smtClean="0"/>
          </a:p>
          <a:p>
            <a:pPr marL="342900" lvl="3" indent="-342900">
              <a:buFont typeface="Arial" pitchFamily="34" charset="0"/>
              <a:buChar char="•"/>
            </a:pPr>
            <a:r>
              <a:rPr lang="en-US" b="1" i="1" dirty="0" err="1" smtClean="0"/>
              <a:t>Dữ</a:t>
            </a:r>
            <a:r>
              <a:rPr lang="en-US" b="1" i="1" dirty="0" smtClean="0"/>
              <a:t> </a:t>
            </a:r>
            <a:r>
              <a:rPr lang="en-US" b="1" i="1" dirty="0" err="1" smtClean="0"/>
              <a:t>liệu</a:t>
            </a:r>
            <a:r>
              <a:rPr lang="en-US" b="1" i="1" dirty="0" smtClean="0"/>
              <a:t> </a:t>
            </a:r>
            <a:r>
              <a:rPr lang="en-US" b="1" i="1" dirty="0" err="1" smtClean="0"/>
              <a:t>kiểu</a:t>
            </a:r>
            <a:r>
              <a:rPr lang="en-US" b="1" i="1" dirty="0" smtClean="0"/>
              <a:t> </a:t>
            </a:r>
            <a:r>
              <a:rPr lang="en-US" b="1" i="1" dirty="0" err="1" smtClean="0"/>
              <a:t>ngày</a:t>
            </a:r>
            <a:r>
              <a:rPr lang="en-US" b="1" i="1" dirty="0" smtClean="0"/>
              <a:t> </a:t>
            </a:r>
            <a:r>
              <a:rPr lang="en-US" b="1" i="1" dirty="0" err="1" smtClean="0"/>
              <a:t>tháng</a:t>
            </a:r>
            <a:endParaRPr lang="en-US" b="1" i="1" dirty="0" smtClean="0"/>
          </a:p>
          <a:p>
            <a:pPr marL="342900" lvl="3" indent="-342900">
              <a:buFont typeface="Arial" pitchFamily="34" charset="0"/>
              <a:buChar char="•"/>
            </a:pPr>
            <a:r>
              <a:rPr lang="en-US" b="1" i="1" dirty="0" err="1" smtClean="0"/>
              <a:t>Dữ</a:t>
            </a:r>
            <a:r>
              <a:rPr lang="en-US" b="1" i="1" dirty="0" smtClean="0"/>
              <a:t> </a:t>
            </a:r>
            <a:r>
              <a:rPr lang="en-US" b="1" i="1" dirty="0" err="1" smtClean="0"/>
              <a:t>liệu</a:t>
            </a:r>
            <a:r>
              <a:rPr lang="en-US" b="1" i="1" dirty="0" smtClean="0"/>
              <a:t> </a:t>
            </a:r>
            <a:r>
              <a:rPr lang="en-US" b="1" i="1" dirty="0" err="1" smtClean="0"/>
              <a:t>kiểu</a:t>
            </a:r>
            <a:r>
              <a:rPr lang="en-US" b="1" i="1" dirty="0" smtClean="0"/>
              <a:t> </a:t>
            </a:r>
            <a:r>
              <a:rPr lang="en-US" b="1" i="1" dirty="0" err="1" smtClean="0"/>
              <a:t>chuỗi</a:t>
            </a:r>
            <a:endParaRPr lang="en-US" b="1" i="1" dirty="0" smtClean="0"/>
          </a:p>
          <a:p>
            <a:pPr marL="342900" lvl="3" indent="-342900">
              <a:buFont typeface="Arial" pitchFamily="34" charset="0"/>
              <a:buChar char="•"/>
            </a:pPr>
            <a:r>
              <a:rPr lang="en-US" b="1" i="1" dirty="0" err="1" smtClean="0"/>
              <a:t>Dữ</a:t>
            </a:r>
            <a:r>
              <a:rPr lang="en-US" b="1" i="1" dirty="0" smtClean="0"/>
              <a:t> </a:t>
            </a:r>
            <a:r>
              <a:rPr lang="en-US" b="1" i="1" dirty="0" err="1" smtClean="0"/>
              <a:t>liệu</a:t>
            </a:r>
            <a:r>
              <a:rPr lang="en-US" b="1" i="1" dirty="0" smtClean="0"/>
              <a:t> </a:t>
            </a:r>
            <a:r>
              <a:rPr lang="en-US" b="1" i="1" dirty="0" err="1" smtClean="0"/>
              <a:t>kiểu</a:t>
            </a:r>
            <a:r>
              <a:rPr lang="en-US" b="1" i="1" dirty="0" smtClean="0"/>
              <a:t> </a:t>
            </a:r>
            <a:r>
              <a:rPr lang="en-US" b="1" i="1" dirty="0" err="1" smtClean="0"/>
              <a:t>công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thức</a:t>
            </a:r>
            <a:r>
              <a:rPr lang="en-US" b="1" i="1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ctr" rtl="0">
              <a:spcBef>
                <a:spcPct val="0"/>
              </a:spcBef>
            </a:pPr>
            <a:r>
              <a:rPr lang="en-US" b="1" i="1" dirty="0" err="1"/>
              <a:t>Dữ</a:t>
            </a:r>
            <a:r>
              <a:rPr lang="en-US" b="1" i="1" dirty="0"/>
              <a:t> </a:t>
            </a:r>
            <a:r>
              <a:rPr lang="en-US" b="1" i="1" dirty="0" err="1"/>
              <a:t>liệu</a:t>
            </a:r>
            <a:r>
              <a:rPr lang="en-US" b="1" i="1" dirty="0"/>
              <a:t> </a:t>
            </a:r>
            <a:r>
              <a:rPr lang="en-US" b="1" i="1" dirty="0" err="1"/>
              <a:t>kiểu</a:t>
            </a:r>
            <a:r>
              <a:rPr lang="en-US" b="1" i="1" dirty="0"/>
              <a:t> </a:t>
            </a:r>
            <a:r>
              <a:rPr lang="en-US" b="1" i="1" dirty="0" err="1"/>
              <a:t>công</a:t>
            </a:r>
            <a:r>
              <a:rPr lang="en-US" b="1" i="1" dirty="0"/>
              <a:t> </a:t>
            </a:r>
            <a:r>
              <a:rPr lang="en-US" b="1" i="1" dirty="0" err="1"/>
              <a:t>thức</a:t>
            </a:r>
            <a:r>
              <a:rPr lang="en-US" b="1" i="1" dirty="0"/>
              <a:t> 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+, -, *, /, &amp;,^, &gt;, &lt;, &gt;=, &lt;=, = ,&lt;&gt;.</a:t>
            </a:r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hằng</a:t>
            </a:r>
            <a:r>
              <a:rPr lang="en-US" dirty="0" smtClean="0"/>
              <a:t>,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ô,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=,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Excel.</a:t>
            </a:r>
          </a:p>
          <a:p>
            <a:pPr lvl="0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ô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hay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).</a:t>
            </a:r>
          </a:p>
          <a:p>
            <a:pPr lvl="0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ô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40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Dữ</a:t>
            </a:r>
            <a:r>
              <a:rPr lang="en-US" sz="40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liệu</a:t>
            </a:r>
            <a:r>
              <a:rPr lang="en-US" sz="40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kiểu</a:t>
            </a:r>
            <a:r>
              <a:rPr lang="en-US" sz="40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công</a:t>
            </a:r>
            <a:r>
              <a:rPr lang="en-US" sz="40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thức</a:t>
            </a:r>
            <a:r>
              <a:rPr lang="en-US" sz="40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Ví dụ</a:t>
            </a:r>
            <a:r>
              <a:rPr lang="pt-BR" dirty="0" smtClean="0"/>
              <a:t>:</a:t>
            </a:r>
            <a:endParaRPr lang="en-US" dirty="0" smtClean="0"/>
          </a:p>
          <a:p>
            <a:r>
              <a:rPr lang="pt-BR" dirty="0" smtClean="0"/>
              <a:t>= SQRT(A1+B1)+A2*B2</a:t>
            </a:r>
            <a:endParaRPr lang="en-US" dirty="0" smtClean="0"/>
          </a:p>
          <a:p>
            <a:r>
              <a:rPr lang="pt-BR" dirty="0" smtClean="0"/>
              <a:t>= MAX(3,-7,0, SUM(A2:A10))</a:t>
            </a:r>
            <a:endParaRPr lang="en-US" dirty="0" smtClean="0"/>
          </a:p>
          <a:p>
            <a:r>
              <a:rPr lang="pt-BR" dirty="0" smtClean="0"/>
              <a:t>Nếu trong công thức có nhiều dấu ngoặc thì qui tắc tính như sau:</a:t>
            </a:r>
            <a:endParaRPr lang="en-US" dirty="0" smtClean="0"/>
          </a:p>
          <a:p>
            <a:pPr lvl="0"/>
            <a:r>
              <a:rPr lang="pt-BR" dirty="0" smtClean="0"/>
              <a:t>Ngoặc trong tính trước, ngoặc ngoài tính sau.</a:t>
            </a:r>
            <a:endParaRPr lang="en-US" dirty="0" smtClean="0"/>
          </a:p>
          <a:p>
            <a:pPr lvl="0"/>
            <a:r>
              <a:rPr lang="pt-BR" dirty="0" smtClean="0"/>
              <a:t>Trong ngoặc tính trước, ngoài ngoặc tính sau.</a:t>
            </a:r>
          </a:p>
          <a:p>
            <a:pPr lvl="0"/>
            <a:r>
              <a:rPr lang="pt-BR" dirty="0" smtClean="0"/>
              <a:t>Độ ưu tiên: Nhân chia trước, cộng trừ sau.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Words>3850</Words>
  <Application>Microsoft Office PowerPoint</Application>
  <PresentationFormat>On-screen Show (4:3)</PresentationFormat>
  <Paragraphs>281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MICROSOFT EXCEL 2007</vt:lpstr>
      <vt:lpstr>Nội dung</vt:lpstr>
      <vt:lpstr>GIỚI THIỆU PHẦN MỀM MICROSOFT EXCEL</vt:lpstr>
      <vt:lpstr>1. GIỚI THIỆU PHẦN MỀM MICROSOFT EXCEL</vt:lpstr>
      <vt:lpstr>Giao diện Excel</vt:lpstr>
      <vt:lpstr>Các kiểu nhập liệu</vt:lpstr>
      <vt:lpstr>Các kiểu dữ liệu</vt:lpstr>
      <vt:lpstr>Dữ liệu kiểu công thức  </vt:lpstr>
      <vt:lpstr>Dữ liệu kiểu công thức </vt:lpstr>
      <vt:lpstr>Dữ liệu kiểu công thức</vt:lpstr>
      <vt:lpstr>Dữ liệu kiểu công thức</vt:lpstr>
      <vt:lpstr>Địa chỉ tham chiếu tương đối</vt:lpstr>
      <vt:lpstr>Địa chỉ tham chiếu tuyệt đối</vt:lpstr>
      <vt:lpstr>Địa chỉ tham chiếu hỗn hợp</vt:lpstr>
      <vt:lpstr>Các thao tác trên bảng tính</vt:lpstr>
      <vt:lpstr>Các thao tác trên bảng tính</vt:lpstr>
      <vt:lpstr>Các thao tác trên bảng tính</vt:lpstr>
      <vt:lpstr>CÁCH TÍNH TOÁN VÀ MỘT SỐ HÀM CƠ BẢN</vt:lpstr>
      <vt:lpstr>Hàm và cách tính toán</vt:lpstr>
      <vt:lpstr>Hàm và cách tính toán</vt:lpstr>
      <vt:lpstr>Hàm và cách tính toán</vt:lpstr>
      <vt:lpstr>Hàm xử lý toán học</vt:lpstr>
      <vt:lpstr>Hàm xử lý toán học (tt)</vt:lpstr>
      <vt:lpstr>Hàm xử lý toán học (tt)</vt:lpstr>
      <vt:lpstr>Hàm xử lý văn bản</vt:lpstr>
      <vt:lpstr>Hàm xử lý văn bản (tt)</vt:lpstr>
      <vt:lpstr>ĐỊNH DẠNG BẢNG TÍNH</vt:lpstr>
      <vt:lpstr>Các định dạng cơ bản</vt:lpstr>
      <vt:lpstr>Các định dạng cơ bản</vt:lpstr>
      <vt:lpstr>Tô màu cho bảng tính</vt:lpstr>
      <vt:lpstr>Định dạng hiển thị các kiểu dữ liệu</vt:lpstr>
      <vt:lpstr>Định dạng có điều kiện</vt:lpstr>
      <vt:lpstr>Một số thao tác với dữ liệu</vt:lpstr>
      <vt:lpstr>Biểu đồ </vt:lpstr>
      <vt:lpstr>Cách tạo biểu đồ</vt:lpstr>
      <vt:lpstr>In ấn</vt:lpstr>
      <vt:lpstr>Định dạng trang in</vt:lpstr>
      <vt:lpstr>Định dạng trang in</vt:lpstr>
      <vt:lpstr>Định dạng trang in</vt:lpstr>
      <vt:lpstr>Định dạng trang in</vt:lpstr>
      <vt:lpstr>Định dạng trang in</vt:lpstr>
      <vt:lpstr>MỘT SỐ HÀM MỞ RỘNG TRONG EXCEL</vt:lpstr>
      <vt:lpstr>Hàm VLOOKUP</vt:lpstr>
      <vt:lpstr>PowerPoint Presentation</vt:lpstr>
      <vt:lpstr>Hàm HLOOKUP</vt:lpstr>
      <vt:lpstr>Hàm điều kiện IF</vt:lpstr>
      <vt:lpstr>Hàm điều kiện IF</vt:lpstr>
      <vt:lpstr>PowerPoint Presentation</vt:lpstr>
      <vt:lpstr>Hàm Sumif</vt:lpstr>
      <vt:lpstr>Hàm Sumif</vt:lpstr>
      <vt:lpstr>Hàm CountIf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hoangvu</dc:creator>
  <cp:lastModifiedBy>THANGHT</cp:lastModifiedBy>
  <cp:revision>291</cp:revision>
  <dcterms:created xsi:type="dcterms:W3CDTF">2013-10-15T04:15:57Z</dcterms:created>
  <dcterms:modified xsi:type="dcterms:W3CDTF">2016-07-19T08:04:22Z</dcterms:modified>
</cp:coreProperties>
</file>