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7" r:id="rId2"/>
    <p:sldId id="258" r:id="rId3"/>
    <p:sldId id="259" r:id="rId4"/>
    <p:sldId id="275" r:id="rId5"/>
    <p:sldId id="260" r:id="rId6"/>
    <p:sldId id="262" r:id="rId7"/>
    <p:sldId id="264" r:id="rId8"/>
    <p:sldId id="266" r:id="rId9"/>
    <p:sldId id="267" r:id="rId10"/>
    <p:sldId id="268" r:id="rId11"/>
    <p:sldId id="269" r:id="rId12"/>
    <p:sldId id="270" r:id="rId13"/>
    <p:sldId id="272" r:id="rId14"/>
    <p:sldId id="273" r:id="rId15"/>
    <p:sldId id="274"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2AA44-300B-47B6-AD77-2415237443A0}" type="datetimeFigureOut">
              <a:rPr lang="en-US" smtClean="0"/>
              <a:t>12/5/2018</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53833-31AD-4E28-91C8-D5C88E762BEE}" type="slidenum">
              <a:rPr lang="en-US" smtClean="0"/>
              <a:t>‹#›</a:t>
            </a:fld>
            <a:endParaRPr lang="en-US"/>
          </a:p>
        </p:txBody>
      </p:sp>
    </p:spTree>
    <p:extLst>
      <p:ext uri="{BB962C8B-B14F-4D97-AF65-F5344CB8AC3E}">
        <p14:creationId xmlns:p14="http://schemas.microsoft.com/office/powerpoint/2010/main" val="2337103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48697811-6A6B-458B-AD53-75B949DD530D}" type="slidenum">
              <a:rPr lang="en-US" smtClean="0"/>
              <a:t>10</a:t>
            </a:fld>
            <a:endParaRPr lang="en-US"/>
          </a:p>
        </p:txBody>
      </p:sp>
    </p:spTree>
    <p:extLst>
      <p:ext uri="{BB962C8B-B14F-4D97-AF65-F5344CB8AC3E}">
        <p14:creationId xmlns:p14="http://schemas.microsoft.com/office/powerpoint/2010/main" val="112841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48697811-6A6B-458B-AD53-75B949DD530D}" type="slidenum">
              <a:rPr lang="en-US" smtClean="0"/>
              <a:t>11</a:t>
            </a:fld>
            <a:endParaRPr lang="en-US"/>
          </a:p>
        </p:txBody>
      </p:sp>
    </p:spTree>
    <p:extLst>
      <p:ext uri="{BB962C8B-B14F-4D97-AF65-F5344CB8AC3E}">
        <p14:creationId xmlns:p14="http://schemas.microsoft.com/office/powerpoint/2010/main" val="214212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smtClean="0"/>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Bấm để chỉnh sửa kiểu phụ đề của Bản cái</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smtClean="0"/>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smtClean="0"/>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smtClean="0"/>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vi-VN" smtClean="0"/>
              <a:t>Bấm để sửa kiểu tiêu đề Bản cái</a:t>
            </a:r>
            <a:endParaRPr lang="en-US" dirty="0"/>
          </a:p>
        </p:txBody>
      </p:sp>
      <p:sp>
        <p:nvSpPr>
          <p:cNvPr id="3" name="Content Placeholder 2"/>
          <p:cNvSpPr>
            <a:spLocks noGrp="1"/>
          </p:cNvSpPr>
          <p:nvPr>
            <p:ph idx="1"/>
          </p:nvPr>
        </p:nvSpPr>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smtClean="0"/>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smtClean="0"/>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smtClean="0"/>
              <a:t>Chỉnh sửa kiểu văn bản của Bản cái</a:t>
            </a:r>
          </a:p>
        </p:txBody>
      </p:sp>
      <p:sp>
        <p:nvSpPr>
          <p:cNvPr id="5" name="Date Placeholder 4"/>
          <p:cNvSpPr>
            <a:spLocks noGrp="1"/>
          </p:cNvSpPr>
          <p:nvPr>
            <p:ph type="dt" sz="half" idx="10"/>
          </p:nvPr>
        </p:nvSpPr>
        <p:spPr/>
        <p:txBody>
          <a:bodyPr/>
          <a:lstStyle/>
          <a:p>
            <a:fld id="{42A54C80-263E-416B-A8E0-580EDEADCBDC}"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chip.com.vn/echiproot/weblh/suutam/99/thds/fatlg.htm" TargetMode="External"/><Relationship Id="rId2" Type="http://schemas.openxmlformats.org/officeDocument/2006/relationships/hyperlink" Target="http://sallneed.wordpress.com/2009/01/04/file-system-la-gi/" TargetMode="External"/><Relationship Id="rId1" Type="http://schemas.openxmlformats.org/officeDocument/2006/relationships/slideLayout" Target="../slideLayouts/slideLayout2.xml"/><Relationship Id="rId4" Type="http://schemas.openxmlformats.org/officeDocument/2006/relationships/hyperlink" Target="https://vi.wikipedia.v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953589" y="104503"/>
            <a:ext cx="8268162" cy="1933303"/>
          </a:xfrm>
        </p:spPr>
        <p:txBody>
          <a:bodyPr/>
          <a:lstStyle/>
          <a:p>
            <a:pPr algn="ctr"/>
            <a:r>
              <a:rPr lang="vi-VN" sz="2800" b="1" dirty="0" smtClean="0">
                <a:latin typeface="Times New Roman" panose="02020603050405020304" pitchFamily="18" charset="0"/>
                <a:cs typeface="Times New Roman" panose="02020603050405020304" pitchFamily="18" charset="0"/>
              </a:rPr>
              <a:t>TRƯỜNG HỌC VIỆN KĨ THẬT QUÂN SỰ </a:t>
            </a:r>
            <a:br>
              <a:rPr lang="vi-VN" sz="2800" b="1" dirty="0" smtClean="0">
                <a:latin typeface="Times New Roman" panose="02020603050405020304" pitchFamily="18" charset="0"/>
                <a:cs typeface="Times New Roman" panose="02020603050405020304" pitchFamily="18" charset="0"/>
              </a:rPr>
            </a:br>
            <a:r>
              <a:rPr lang="vi-VN" sz="2800" b="1" dirty="0" smtClean="0">
                <a:latin typeface="Times New Roman" panose="02020603050405020304" pitchFamily="18" charset="0"/>
                <a:cs typeface="Times New Roman" panose="02020603050405020304" pitchFamily="18" charset="0"/>
              </a:rPr>
              <a:t> </a:t>
            </a:r>
            <a:br>
              <a:rPr lang="vi-VN" sz="2800" b="1" dirty="0" smtClean="0">
                <a:latin typeface="Times New Roman" panose="02020603050405020304" pitchFamily="18" charset="0"/>
                <a:cs typeface="Times New Roman" panose="02020603050405020304" pitchFamily="18" charset="0"/>
              </a:rPr>
            </a:br>
            <a:r>
              <a:rPr lang="vi-VN" sz="2800" b="1" dirty="0" smtClean="0">
                <a:latin typeface="Times New Roman" panose="02020603050405020304" pitchFamily="18" charset="0"/>
                <a:cs typeface="Times New Roman" panose="02020603050405020304" pitchFamily="18" charset="0"/>
              </a:rPr>
              <a:t>KHOA CÔNG NGHỆ THÔNG TIN</a:t>
            </a:r>
            <a:br>
              <a:rPr lang="vi-VN" sz="2800" b="1" dirty="0" smtClean="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Tiêu đề phụ 2"/>
          <p:cNvSpPr>
            <a:spLocks noGrp="1"/>
          </p:cNvSpPr>
          <p:nvPr>
            <p:ph type="subTitle" idx="1"/>
          </p:nvPr>
        </p:nvSpPr>
        <p:spPr>
          <a:xfrm>
            <a:off x="326571" y="1619794"/>
            <a:ext cx="9209002" cy="4741818"/>
          </a:xfrm>
        </p:spPr>
        <p:txBody>
          <a:bodyPr>
            <a:normAutofit/>
          </a:bodyPr>
          <a:lstStyle/>
          <a:p>
            <a:pPr algn="ctr"/>
            <a:r>
              <a:rPr lang="en-US" sz="2400" dirty="0" err="1" smtClean="0">
                <a:latin typeface="Times New Roman" panose="02020603050405020304" pitchFamily="18" charset="0"/>
                <a:cs typeface="Times New Roman" panose="02020603050405020304" pitchFamily="18" charset="0"/>
              </a:rPr>
              <a:t>Báo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lớn</a:t>
            </a:r>
            <a:endParaRPr lang="en-US" sz="2400" dirty="0" smtClean="0">
              <a:latin typeface="Times New Roman" panose="02020603050405020304" pitchFamily="18" charset="0"/>
              <a:cs typeface="Times New Roman" panose="02020603050405020304" pitchFamily="18" charset="0"/>
            </a:endParaRPr>
          </a:p>
          <a:p>
            <a:pPr algn="ctr"/>
            <a:r>
              <a:rPr lang="en-US" sz="2400" dirty="0" err="1" smtClean="0">
                <a:latin typeface="Times New Roman" panose="02020603050405020304" pitchFamily="18" charset="0"/>
                <a:cs typeface="Times New Roman" panose="02020603050405020304" pitchFamily="18" charset="0"/>
              </a:rPr>
              <a:t>Môn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thuyết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pPr algn="ctr"/>
            <a:r>
              <a:rPr lang="vi-VN" sz="2400" dirty="0">
                <a:latin typeface="Times New Roman" panose="02020603050405020304" pitchFamily="18" charset="0"/>
                <a:cs typeface="Times New Roman" panose="02020603050405020304" pitchFamily="18" charset="0"/>
              </a:rPr>
              <a:t>ĐỀ </a:t>
            </a:r>
            <a:r>
              <a:rPr lang="vi-VN" sz="2400" dirty="0" smtClean="0">
                <a:latin typeface="Times New Roman" panose="02020603050405020304" pitchFamily="18" charset="0"/>
                <a:cs typeface="Times New Roman" panose="02020603050405020304" pitchFamily="18" charset="0"/>
              </a:rPr>
              <a:t>TÀI</a:t>
            </a:r>
            <a:r>
              <a:rPr lang="vi-VN" sz="2400" dirty="0">
                <a:latin typeface="Times New Roman" panose="02020603050405020304" pitchFamily="18" charset="0"/>
                <a:cs typeface="Times New Roman" panose="02020603050405020304" pitchFamily="18" charset="0"/>
              </a:rPr>
              <a:t> </a:t>
            </a:r>
          </a:p>
          <a:p>
            <a:pPr algn="ct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bày</a:t>
            </a:r>
            <a:r>
              <a:rPr lang="vi-VN" sz="2400" dirty="0" smtClean="0">
                <a:latin typeface="Times New Roman" panose="02020603050405020304" pitchFamily="18" charset="0"/>
                <a:cs typeface="Times New Roman" panose="02020603050405020304" pitchFamily="18" charset="0"/>
              </a:rPr>
              <a:t> </a:t>
            </a:r>
            <a:r>
              <a:rPr lang="vi-VN" sz="2400" dirty="0" err="1" smtClean="0">
                <a:latin typeface="Times New Roman" panose="02020603050405020304" pitchFamily="18" charset="0"/>
                <a:cs typeface="Times New Roman" panose="02020603050405020304" pitchFamily="18" charset="0"/>
              </a:rPr>
              <a:t>cấu</a:t>
            </a:r>
            <a:r>
              <a:rPr lang="vi-VN" sz="2400" dirty="0" smtClean="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trúc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cơ </a:t>
            </a:r>
            <a:r>
              <a:rPr lang="vi-VN" sz="2400" dirty="0" err="1">
                <a:latin typeface="Times New Roman" panose="02020603050405020304" pitchFamily="18" charset="0"/>
                <a:cs typeface="Times New Roman" panose="02020603050405020304" pitchFamily="18" charset="0"/>
              </a:rPr>
              <a:t>chế</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việc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hệ</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thống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quản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lý</a:t>
            </a:r>
            <a:r>
              <a:rPr lang="vi-VN" sz="2400" dirty="0">
                <a:latin typeface="Times New Roman" panose="02020603050405020304" pitchFamily="18" charset="0"/>
                <a:cs typeface="Times New Roman" panose="02020603050405020304" pitchFamily="18" charset="0"/>
              </a:rPr>
              <a:t> </a:t>
            </a:r>
            <a:r>
              <a:rPr lang="vi-VN" sz="2400" dirty="0" err="1" smtClean="0">
                <a:latin typeface="Times New Roman" panose="02020603050405020304" pitchFamily="18" charset="0"/>
                <a:cs typeface="Times New Roman" panose="02020603050405020304" pitchFamily="18" charset="0"/>
              </a:rPr>
              <a:t>file</a:t>
            </a:r>
            <a:r>
              <a:rPr lang="en-US" sz="2400" dirty="0">
                <a:latin typeface="Times New Roman" panose="02020603050405020304" pitchFamily="18" charset="0"/>
                <a:cs typeface="Times New Roman" panose="02020603050405020304" pitchFamily="18" charset="0"/>
              </a:rPr>
              <a:t> </a:t>
            </a:r>
          </a:p>
          <a:p>
            <a:pPr algn="ctr"/>
            <a:r>
              <a:rPr lang="vi-VN" sz="2400" dirty="0" smtClean="0">
                <a:latin typeface="Times New Roman" panose="02020603050405020304" pitchFamily="18" charset="0"/>
                <a:cs typeface="Times New Roman" panose="02020603050405020304" pitchFamily="18" charset="0"/>
              </a:rPr>
              <a:t>FAT 32</a:t>
            </a:r>
            <a:endParaRPr lang="en-US" sz="2400" dirty="0" smtClean="0">
              <a:latin typeface="Times New Roman" panose="02020603050405020304" pitchFamily="18" charset="0"/>
              <a:cs typeface="Times New Roman" panose="02020603050405020304" pitchFamily="18" charset="0"/>
            </a:endParaRPr>
          </a:p>
          <a:p>
            <a:pPr algn="ctr"/>
            <a:endParaRPr lang="en-US" sz="2400" dirty="0" smtClean="0">
              <a:latin typeface="Times New Roman" panose="02020603050405020304" pitchFamily="18" charset="0"/>
              <a:cs typeface="Times New Roman" panose="02020603050405020304" pitchFamily="18" charset="0"/>
            </a:endParaRPr>
          </a:p>
          <a:p>
            <a:pPr algn="ctr"/>
            <a:r>
              <a:rPr lang="en-US" sz="2400" dirty="0" err="1" smtClean="0">
                <a:latin typeface="Times New Roman" panose="02020603050405020304" pitchFamily="18" charset="0"/>
                <a:cs typeface="Times New Roman" panose="02020603050405020304" pitchFamily="18" charset="0"/>
              </a:rPr>
              <a:t>Lớp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thuyết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r>
              <a:rPr lang="en-US" sz="2400" dirty="0" smtClean="0">
                <a:latin typeface="Times New Roman" panose="02020603050405020304" pitchFamily="18" charset="0"/>
                <a:cs typeface="Times New Roman" panose="02020603050405020304" pitchFamily="18" charset="0"/>
              </a:rPr>
              <a:t> 5</a:t>
            </a:r>
          </a:p>
          <a:p>
            <a:pPr algn="l"/>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Bùi Minh Hiếu-CNTT15	+ </a:t>
            </a:r>
            <a:r>
              <a:rPr lang="en-US" sz="2400" dirty="0" err="1" smtClean="0">
                <a:latin typeface="Times New Roman" panose="02020603050405020304" pitchFamily="18" charset="0"/>
                <a:cs typeface="Times New Roman" panose="02020603050405020304" pitchFamily="18" charset="0"/>
              </a:rPr>
              <a:t>Đặng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Văn</a:t>
            </a:r>
            <a:r>
              <a:rPr lang="en-US" sz="2400" dirty="0" smtClean="0">
                <a:latin typeface="Times New Roman" panose="02020603050405020304" pitchFamily="18" charset="0"/>
                <a:cs typeface="Times New Roman" panose="02020603050405020304" pitchFamily="18" charset="0"/>
              </a:rPr>
              <a:t> Thắng-CNTT15</a:t>
            </a:r>
          </a:p>
          <a:p>
            <a:pPr algn="l"/>
            <a:r>
              <a:rPr lang="en-US" sz="2400" dirty="0" err="1" smtClean="0">
                <a:latin typeface="Times New Roman" panose="02020603050405020304" pitchFamily="18" charset="0"/>
                <a:cs typeface="Times New Roman" panose="02020603050405020304" pitchFamily="18" charset="0"/>
              </a:rPr>
              <a:t>Giáo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hướng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dẫn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Trung</a:t>
            </a:r>
            <a:r>
              <a:rPr lang="en-US" sz="2400" dirty="0" smtClean="0">
                <a:latin typeface="Times New Roman" panose="02020603050405020304" pitchFamily="18" charset="0"/>
                <a:cs typeface="Times New Roman" panose="02020603050405020304" pitchFamily="18" charset="0"/>
              </a:rPr>
              <a:t> -BM: </a:t>
            </a:r>
            <a:r>
              <a:rPr lang="en-US" sz="2400" dirty="0" err="1" smtClean="0">
                <a:latin typeface="Times New Roman" panose="02020603050405020304" pitchFamily="18" charset="0"/>
                <a:cs typeface="Times New Roman" panose="02020603050405020304" pitchFamily="18" charset="0"/>
              </a:rPr>
              <a:t>Khoa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máy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endParaRPr lang="en-US" sz="2400" dirty="0" smtClean="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88055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599038"/>
            <a:ext cx="8596668" cy="1320800"/>
          </a:xfrm>
        </p:spPr>
        <p:txBody>
          <a:bodyPr/>
          <a:lstStyle/>
          <a:p>
            <a:r>
              <a:rPr lang="en-US" dirty="0" smtClean="0"/>
              <a:t>3. Root </a:t>
            </a:r>
            <a:r>
              <a:rPr lang="en-US" dirty="0" err="1" smtClean="0"/>
              <a:t>Foler</a:t>
            </a:r>
            <a:endParaRPr lang="en-US" dirty="0"/>
          </a:p>
        </p:txBody>
      </p:sp>
      <p:sp>
        <p:nvSpPr>
          <p:cNvPr id="3" name="Chỗ dành sẵn cho Nội dung 2"/>
          <p:cNvSpPr>
            <a:spLocks noGrp="1"/>
          </p:cNvSpPr>
          <p:nvPr>
            <p:ph idx="1"/>
          </p:nvPr>
        </p:nvSpPr>
        <p:spPr>
          <a:xfrm>
            <a:off x="677331" y="1345833"/>
            <a:ext cx="8749067" cy="1992312"/>
          </a:xfrm>
        </p:spPr>
        <p:txBody>
          <a:bodyPr>
            <a:normAutofit/>
          </a:bodyPr>
          <a:lstStyle/>
          <a:p>
            <a:pPr>
              <a:lnSpc>
                <a:spcPct val="130000"/>
              </a:lnSpc>
            </a:pP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gốc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giống</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lưu</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liên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file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giờ</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tính</a:t>
            </a:r>
            <a:r>
              <a:rPr lang="en-US" sz="2200" dirty="0">
                <a:latin typeface="Times New Roman" panose="02020603050405020304" pitchFamily="18" charset="0"/>
                <a:cs typeface="Times New Roman" panose="02020603050405020304" pitchFamily="18" charset="0"/>
              </a:rPr>
              <a:t> file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mục</a:t>
            </a:r>
            <a:r>
              <a:rPr lang="en-US" sz="2200" dirty="0">
                <a:latin typeface="Times New Roman" panose="02020603050405020304" pitchFamily="18" charset="0"/>
                <a:cs typeface="Times New Roman" panose="02020603050405020304" pitchFamily="18" charset="0"/>
              </a:rPr>
              <a:t>.</a:t>
            </a:r>
          </a:p>
        </p:txBody>
      </p:sp>
      <p:sp>
        <p:nvSpPr>
          <p:cNvPr id="4" name="Chỗ dành sẵn cho Nội dung 2"/>
          <p:cNvSpPr txBox="1">
            <a:spLocks/>
          </p:cNvSpPr>
          <p:nvPr/>
        </p:nvSpPr>
        <p:spPr>
          <a:xfrm>
            <a:off x="677331" y="4084940"/>
            <a:ext cx="8484293" cy="16356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smtClean="0"/>
              <a:t>Nơi</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thông</a:t>
            </a:r>
            <a:r>
              <a:rPr lang="en-US" dirty="0" smtClean="0"/>
              <a:t> tin </a:t>
            </a:r>
            <a:r>
              <a:rPr lang="en-US" dirty="0" err="1" smtClean="0"/>
              <a:t>thực</a:t>
            </a:r>
            <a:r>
              <a:rPr lang="en-US" dirty="0" smtClean="0"/>
              <a:t> </a:t>
            </a:r>
            <a:r>
              <a:rPr lang="en-US" dirty="0" err="1" smtClean="0"/>
              <a:t>sự</a:t>
            </a:r>
            <a:r>
              <a:rPr lang="en-US" dirty="0" smtClean="0"/>
              <a:t> </a:t>
            </a:r>
            <a:r>
              <a:rPr lang="en-US" dirty="0" err="1" smtClean="0"/>
              <a:t>của</a:t>
            </a:r>
            <a:r>
              <a:rPr lang="en-US" dirty="0" smtClean="0"/>
              <a:t> </a:t>
            </a:r>
            <a:r>
              <a:rPr lang="en-US" dirty="0" err="1" smtClean="0"/>
              <a:t>các</a:t>
            </a:r>
            <a:r>
              <a:rPr lang="en-US" dirty="0" smtClean="0"/>
              <a:t> file </a:t>
            </a:r>
            <a:r>
              <a:rPr lang="en-US" dirty="0" err="1" smtClean="0"/>
              <a:t>hoặc</a:t>
            </a:r>
            <a:r>
              <a:rPr lang="en-US" dirty="0" smtClean="0"/>
              <a:t> </a:t>
            </a:r>
            <a:r>
              <a:rPr lang="en-US" dirty="0" err="1" smtClean="0"/>
              <a:t>các</a:t>
            </a:r>
            <a:r>
              <a:rPr lang="en-US" dirty="0" smtClean="0"/>
              <a:t> </a:t>
            </a:r>
            <a:r>
              <a:rPr lang="en-US" dirty="0" err="1" smtClean="0"/>
              <a:t>thư</a:t>
            </a:r>
            <a:r>
              <a:rPr lang="en-US" dirty="0" smtClean="0"/>
              <a:t> </a:t>
            </a:r>
            <a:r>
              <a:rPr lang="en-US" dirty="0" err="1" smtClean="0"/>
              <a:t>mục</a:t>
            </a:r>
            <a:r>
              <a:rPr lang="en-US" dirty="0" smtClean="0"/>
              <a:t> con.</a:t>
            </a:r>
          </a:p>
          <a:p>
            <a:endParaRPr lang="en-US" dirty="0"/>
          </a:p>
        </p:txBody>
      </p:sp>
      <p:sp>
        <p:nvSpPr>
          <p:cNvPr id="5" name="Tiêu đề 1"/>
          <p:cNvSpPr txBox="1">
            <a:spLocks/>
          </p:cNvSpPr>
          <p:nvPr/>
        </p:nvSpPr>
        <p:spPr>
          <a:xfrm>
            <a:off x="677331" y="300224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4. Other folders and all files</a:t>
            </a:r>
            <a:endParaRPr lang="en-US" dirty="0"/>
          </a:p>
        </p:txBody>
      </p:sp>
    </p:spTree>
    <p:extLst>
      <p:ext uri="{BB962C8B-B14F-4D97-AF65-F5344CB8AC3E}">
        <p14:creationId xmlns:p14="http://schemas.microsoft.com/office/powerpoint/2010/main" val="693104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FAT32</a:t>
            </a:r>
            <a:endParaRPr lang="en-US" dirty="0"/>
          </a:p>
        </p:txBody>
      </p:sp>
      <p:pic>
        <p:nvPicPr>
          <p:cNvPr id="4098" name="Picture 2" descr="https://html1-f.scribdassets.com/993jmd7x6o2gpy01/images/6-25b1e5fbf9.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7334" y="1679925"/>
            <a:ext cx="9232213" cy="3819236"/>
          </a:xfrm>
          <a:prstGeom prst="rect">
            <a:avLst/>
          </a:prstGeom>
          <a:noFill/>
          <a:extLst>
            <a:ext uri="{909E8E84-426E-40DD-AFC4-6F175D3DCCD1}">
              <a14:hiddenFill xmlns:a14="http://schemas.microsoft.com/office/drawing/2010/main">
                <a:solidFill>
                  <a:srgbClr val="FFFFFF"/>
                </a:solidFill>
              </a14:hiddenFill>
            </a:ext>
          </a:extLst>
        </p:spPr>
      </p:pic>
      <p:sp>
        <p:nvSpPr>
          <p:cNvPr id="5" name="Hộp Văn bản 4"/>
          <p:cNvSpPr txBox="1"/>
          <p:nvPr/>
        </p:nvSpPr>
        <p:spPr>
          <a:xfrm>
            <a:off x="831273" y="3404877"/>
            <a:ext cx="442750" cy="369332"/>
          </a:xfrm>
          <a:prstGeom prst="rect">
            <a:avLst/>
          </a:prstGeom>
          <a:noFill/>
        </p:spPr>
        <p:txBody>
          <a:bodyPr wrap="none" rtlCol="0">
            <a:spAutoFit/>
          </a:bodyPr>
          <a:lstStyle/>
          <a:p>
            <a:r>
              <a:rPr lang="en-US" dirty="0" smtClean="0"/>
              <a:t>A1</a:t>
            </a:r>
          </a:p>
        </p:txBody>
      </p:sp>
      <p:sp>
        <p:nvSpPr>
          <p:cNvPr id="7" name="Hộp Văn bản 6"/>
          <p:cNvSpPr txBox="1"/>
          <p:nvPr/>
        </p:nvSpPr>
        <p:spPr>
          <a:xfrm>
            <a:off x="1898073" y="3404877"/>
            <a:ext cx="436338" cy="369332"/>
          </a:xfrm>
          <a:prstGeom prst="rect">
            <a:avLst/>
          </a:prstGeom>
          <a:noFill/>
        </p:spPr>
        <p:txBody>
          <a:bodyPr wrap="none" rtlCol="0">
            <a:spAutoFit/>
          </a:bodyPr>
          <a:lstStyle/>
          <a:p>
            <a:r>
              <a:rPr lang="en-US" dirty="0" smtClean="0"/>
              <a:t>B1</a:t>
            </a:r>
            <a:endParaRPr lang="en-US" dirty="0"/>
          </a:p>
        </p:txBody>
      </p:sp>
      <p:sp>
        <p:nvSpPr>
          <p:cNvPr id="9" name="Hộp Văn bản 8"/>
          <p:cNvSpPr txBox="1"/>
          <p:nvPr/>
        </p:nvSpPr>
        <p:spPr>
          <a:xfrm>
            <a:off x="2426776" y="3404877"/>
            <a:ext cx="442750" cy="369332"/>
          </a:xfrm>
          <a:prstGeom prst="rect">
            <a:avLst/>
          </a:prstGeom>
          <a:noFill/>
        </p:spPr>
        <p:txBody>
          <a:bodyPr wrap="none" rtlCol="0">
            <a:spAutoFit/>
          </a:bodyPr>
          <a:lstStyle/>
          <a:p>
            <a:r>
              <a:rPr lang="en-US" dirty="0" smtClean="0"/>
              <a:t>A3</a:t>
            </a:r>
            <a:endParaRPr lang="en-US" dirty="0"/>
          </a:p>
        </p:txBody>
      </p:sp>
      <p:sp>
        <p:nvSpPr>
          <p:cNvPr id="10" name="Hộp Văn bản 9"/>
          <p:cNvSpPr txBox="1"/>
          <p:nvPr/>
        </p:nvSpPr>
        <p:spPr>
          <a:xfrm>
            <a:off x="899401" y="3000725"/>
            <a:ext cx="306494" cy="369332"/>
          </a:xfrm>
          <a:prstGeom prst="rect">
            <a:avLst/>
          </a:prstGeom>
          <a:noFill/>
        </p:spPr>
        <p:txBody>
          <a:bodyPr wrap="none" rtlCol="0">
            <a:spAutoFit/>
          </a:bodyPr>
          <a:lstStyle/>
          <a:p>
            <a:r>
              <a:rPr lang="en-US" dirty="0" smtClean="0"/>
              <a:t>4</a:t>
            </a:r>
            <a:endParaRPr lang="en-US" dirty="0"/>
          </a:p>
        </p:txBody>
      </p:sp>
      <p:sp>
        <p:nvSpPr>
          <p:cNvPr id="11" name="Hộp Văn bản 10"/>
          <p:cNvSpPr txBox="1"/>
          <p:nvPr/>
        </p:nvSpPr>
        <p:spPr>
          <a:xfrm>
            <a:off x="1389777" y="3035545"/>
            <a:ext cx="306494" cy="369332"/>
          </a:xfrm>
          <a:prstGeom prst="rect">
            <a:avLst/>
          </a:prstGeom>
          <a:noFill/>
        </p:spPr>
        <p:txBody>
          <a:bodyPr wrap="none" rtlCol="0">
            <a:spAutoFit/>
          </a:bodyPr>
          <a:lstStyle/>
          <a:p>
            <a:r>
              <a:rPr lang="en-US" dirty="0" smtClean="0"/>
              <a:t>5</a:t>
            </a:r>
            <a:endParaRPr lang="en-US" dirty="0"/>
          </a:p>
        </p:txBody>
      </p:sp>
      <p:sp>
        <p:nvSpPr>
          <p:cNvPr id="13" name="Hộp Văn bản 12"/>
          <p:cNvSpPr txBox="1"/>
          <p:nvPr/>
        </p:nvSpPr>
        <p:spPr>
          <a:xfrm>
            <a:off x="1918338" y="3000725"/>
            <a:ext cx="306494" cy="369332"/>
          </a:xfrm>
          <a:prstGeom prst="rect">
            <a:avLst/>
          </a:prstGeom>
          <a:noFill/>
        </p:spPr>
        <p:txBody>
          <a:bodyPr wrap="none" rtlCol="0">
            <a:spAutoFit/>
          </a:bodyPr>
          <a:lstStyle/>
          <a:p>
            <a:r>
              <a:rPr lang="en-US" dirty="0" smtClean="0"/>
              <a:t>6</a:t>
            </a:r>
            <a:endParaRPr lang="en-US" dirty="0"/>
          </a:p>
        </p:txBody>
      </p:sp>
      <p:sp>
        <p:nvSpPr>
          <p:cNvPr id="14" name="Hộp Văn bản 13"/>
          <p:cNvSpPr txBox="1"/>
          <p:nvPr/>
        </p:nvSpPr>
        <p:spPr>
          <a:xfrm>
            <a:off x="2410647" y="3035545"/>
            <a:ext cx="306494" cy="369332"/>
          </a:xfrm>
          <a:prstGeom prst="rect">
            <a:avLst/>
          </a:prstGeom>
          <a:noFill/>
        </p:spPr>
        <p:txBody>
          <a:bodyPr wrap="none" rtlCol="0">
            <a:spAutoFit/>
          </a:bodyPr>
          <a:lstStyle/>
          <a:p>
            <a:r>
              <a:rPr lang="en-US" dirty="0" smtClean="0"/>
              <a:t>7</a:t>
            </a:r>
            <a:endParaRPr lang="en-US" dirty="0"/>
          </a:p>
        </p:txBody>
      </p:sp>
      <p:sp>
        <p:nvSpPr>
          <p:cNvPr id="15" name="Hộp Văn bản 14"/>
          <p:cNvSpPr txBox="1"/>
          <p:nvPr/>
        </p:nvSpPr>
        <p:spPr>
          <a:xfrm>
            <a:off x="883854" y="3753610"/>
            <a:ext cx="306494" cy="369332"/>
          </a:xfrm>
          <a:prstGeom prst="rect">
            <a:avLst/>
          </a:prstGeom>
          <a:noFill/>
        </p:spPr>
        <p:txBody>
          <a:bodyPr wrap="none" rtlCol="0">
            <a:spAutoFit/>
          </a:bodyPr>
          <a:lstStyle/>
          <a:p>
            <a:r>
              <a:rPr lang="en-US" dirty="0" smtClean="0"/>
              <a:t>8</a:t>
            </a:r>
            <a:endParaRPr lang="en-US" dirty="0"/>
          </a:p>
        </p:txBody>
      </p:sp>
      <p:sp>
        <p:nvSpPr>
          <p:cNvPr id="16" name="Hộp Văn bản 15"/>
          <p:cNvSpPr txBox="1"/>
          <p:nvPr/>
        </p:nvSpPr>
        <p:spPr>
          <a:xfrm>
            <a:off x="1389777" y="3736170"/>
            <a:ext cx="306494" cy="369332"/>
          </a:xfrm>
          <a:prstGeom prst="rect">
            <a:avLst/>
          </a:prstGeom>
          <a:noFill/>
        </p:spPr>
        <p:txBody>
          <a:bodyPr wrap="none" rtlCol="0">
            <a:spAutoFit/>
          </a:bodyPr>
          <a:lstStyle/>
          <a:p>
            <a:r>
              <a:rPr lang="en-US" dirty="0" smtClean="0"/>
              <a:t>9</a:t>
            </a:r>
            <a:endParaRPr lang="en-US" dirty="0"/>
          </a:p>
        </p:txBody>
      </p:sp>
      <p:sp>
        <p:nvSpPr>
          <p:cNvPr id="17" name="Hộp Văn bản 16"/>
          <p:cNvSpPr txBox="1"/>
          <p:nvPr/>
        </p:nvSpPr>
        <p:spPr>
          <a:xfrm>
            <a:off x="1832608" y="3756521"/>
            <a:ext cx="428322" cy="369332"/>
          </a:xfrm>
          <a:prstGeom prst="rect">
            <a:avLst/>
          </a:prstGeom>
          <a:noFill/>
        </p:spPr>
        <p:txBody>
          <a:bodyPr wrap="none" rtlCol="0">
            <a:spAutoFit/>
          </a:bodyPr>
          <a:lstStyle/>
          <a:p>
            <a:r>
              <a:rPr lang="en-US" dirty="0" smtClean="0"/>
              <a:t>10</a:t>
            </a:r>
            <a:endParaRPr lang="en-US" dirty="0"/>
          </a:p>
        </p:txBody>
      </p:sp>
      <p:sp>
        <p:nvSpPr>
          <p:cNvPr id="18" name="Hộp Văn bản 17"/>
          <p:cNvSpPr txBox="1"/>
          <p:nvPr/>
        </p:nvSpPr>
        <p:spPr>
          <a:xfrm>
            <a:off x="2327702" y="3736170"/>
            <a:ext cx="428322" cy="369332"/>
          </a:xfrm>
          <a:prstGeom prst="rect">
            <a:avLst/>
          </a:prstGeom>
          <a:noFill/>
        </p:spPr>
        <p:txBody>
          <a:bodyPr wrap="none" rtlCol="0">
            <a:spAutoFit/>
          </a:bodyPr>
          <a:lstStyle/>
          <a:p>
            <a:r>
              <a:rPr lang="en-US" dirty="0" smtClean="0"/>
              <a:t>11</a:t>
            </a:r>
            <a:endParaRPr lang="en-US" dirty="0"/>
          </a:p>
        </p:txBody>
      </p:sp>
      <p:sp>
        <p:nvSpPr>
          <p:cNvPr id="19" name="Hộp Văn bản 18"/>
          <p:cNvSpPr txBox="1"/>
          <p:nvPr/>
        </p:nvSpPr>
        <p:spPr>
          <a:xfrm>
            <a:off x="831273" y="4440382"/>
            <a:ext cx="428322" cy="369332"/>
          </a:xfrm>
          <a:prstGeom prst="rect">
            <a:avLst/>
          </a:prstGeom>
          <a:noFill/>
        </p:spPr>
        <p:txBody>
          <a:bodyPr wrap="none" rtlCol="0">
            <a:spAutoFit/>
          </a:bodyPr>
          <a:lstStyle/>
          <a:p>
            <a:r>
              <a:rPr lang="en-US" dirty="0" smtClean="0"/>
              <a:t>12</a:t>
            </a:r>
            <a:endParaRPr lang="en-US" dirty="0"/>
          </a:p>
        </p:txBody>
      </p:sp>
      <p:sp>
        <p:nvSpPr>
          <p:cNvPr id="20" name="Hộp Văn bản 19"/>
          <p:cNvSpPr txBox="1"/>
          <p:nvPr/>
        </p:nvSpPr>
        <p:spPr>
          <a:xfrm>
            <a:off x="1290520" y="4430205"/>
            <a:ext cx="632987" cy="369332"/>
          </a:xfrm>
          <a:prstGeom prst="rect">
            <a:avLst/>
          </a:prstGeom>
          <a:noFill/>
        </p:spPr>
        <p:txBody>
          <a:bodyPr wrap="square" rtlCol="0">
            <a:spAutoFit/>
          </a:bodyPr>
          <a:lstStyle/>
          <a:p>
            <a:r>
              <a:rPr lang="en-US" dirty="0" smtClean="0"/>
              <a:t>13</a:t>
            </a:r>
            <a:endParaRPr lang="en-US" dirty="0"/>
          </a:p>
        </p:txBody>
      </p:sp>
      <p:sp>
        <p:nvSpPr>
          <p:cNvPr id="21" name="Hộp Văn bản 20"/>
          <p:cNvSpPr txBox="1"/>
          <p:nvPr/>
        </p:nvSpPr>
        <p:spPr>
          <a:xfrm>
            <a:off x="1796510" y="4430205"/>
            <a:ext cx="428322" cy="369332"/>
          </a:xfrm>
          <a:prstGeom prst="rect">
            <a:avLst/>
          </a:prstGeom>
          <a:noFill/>
        </p:spPr>
        <p:txBody>
          <a:bodyPr wrap="none" rtlCol="0">
            <a:spAutoFit/>
          </a:bodyPr>
          <a:lstStyle/>
          <a:p>
            <a:r>
              <a:rPr lang="en-US" dirty="0" smtClean="0"/>
              <a:t>14</a:t>
            </a:r>
            <a:endParaRPr lang="en-US" dirty="0"/>
          </a:p>
        </p:txBody>
      </p:sp>
      <p:sp>
        <p:nvSpPr>
          <p:cNvPr id="22" name="Hộp Văn bản 21"/>
          <p:cNvSpPr txBox="1"/>
          <p:nvPr/>
        </p:nvSpPr>
        <p:spPr>
          <a:xfrm>
            <a:off x="2320190" y="4430205"/>
            <a:ext cx="428322" cy="369332"/>
          </a:xfrm>
          <a:prstGeom prst="rect">
            <a:avLst/>
          </a:prstGeom>
          <a:noFill/>
        </p:spPr>
        <p:txBody>
          <a:bodyPr wrap="none" rtlCol="0">
            <a:spAutoFit/>
          </a:bodyPr>
          <a:lstStyle/>
          <a:p>
            <a:r>
              <a:rPr lang="en-US" dirty="0" smtClean="0"/>
              <a:t>15</a:t>
            </a:r>
            <a:endParaRPr lang="en-US" dirty="0"/>
          </a:p>
        </p:txBody>
      </p:sp>
      <p:sp>
        <p:nvSpPr>
          <p:cNvPr id="23" name="Hộp Văn bản 22"/>
          <p:cNvSpPr txBox="1"/>
          <p:nvPr/>
        </p:nvSpPr>
        <p:spPr>
          <a:xfrm>
            <a:off x="1303905" y="4018441"/>
            <a:ext cx="436338" cy="369332"/>
          </a:xfrm>
          <a:prstGeom prst="rect">
            <a:avLst/>
          </a:prstGeom>
          <a:noFill/>
        </p:spPr>
        <p:txBody>
          <a:bodyPr wrap="none" rtlCol="0">
            <a:spAutoFit/>
          </a:bodyPr>
          <a:lstStyle/>
          <a:p>
            <a:r>
              <a:rPr lang="en-US" dirty="0" smtClean="0"/>
              <a:t>B2</a:t>
            </a:r>
            <a:endParaRPr lang="en-US" dirty="0"/>
          </a:p>
        </p:txBody>
      </p:sp>
      <p:sp>
        <p:nvSpPr>
          <p:cNvPr id="24" name="Hộp Văn bản 23"/>
          <p:cNvSpPr txBox="1"/>
          <p:nvPr/>
        </p:nvSpPr>
        <p:spPr>
          <a:xfrm>
            <a:off x="1841624" y="4018441"/>
            <a:ext cx="665018" cy="369332"/>
          </a:xfrm>
          <a:prstGeom prst="rect">
            <a:avLst/>
          </a:prstGeom>
          <a:noFill/>
        </p:spPr>
        <p:txBody>
          <a:bodyPr wrap="square" rtlCol="0">
            <a:spAutoFit/>
          </a:bodyPr>
          <a:lstStyle/>
          <a:p>
            <a:r>
              <a:rPr lang="en-US" dirty="0"/>
              <a:t>A</a:t>
            </a:r>
            <a:r>
              <a:rPr lang="en-US" dirty="0" smtClean="0"/>
              <a:t>2</a:t>
            </a:r>
            <a:endParaRPr lang="en-US" dirty="0"/>
          </a:p>
        </p:txBody>
      </p:sp>
      <p:sp>
        <p:nvSpPr>
          <p:cNvPr id="25" name="Hộp Văn bản 24"/>
          <p:cNvSpPr txBox="1"/>
          <p:nvPr/>
        </p:nvSpPr>
        <p:spPr>
          <a:xfrm>
            <a:off x="2395303" y="4061972"/>
            <a:ext cx="312906" cy="369332"/>
          </a:xfrm>
          <a:prstGeom prst="rect">
            <a:avLst/>
          </a:prstGeom>
          <a:noFill/>
        </p:spPr>
        <p:txBody>
          <a:bodyPr wrap="none" rtlCol="0">
            <a:spAutoFit/>
          </a:bodyPr>
          <a:lstStyle/>
          <a:p>
            <a:r>
              <a:rPr lang="en-US" dirty="0"/>
              <a:t>X</a:t>
            </a:r>
          </a:p>
        </p:txBody>
      </p:sp>
      <p:sp>
        <p:nvSpPr>
          <p:cNvPr id="26" name="Hộp Văn bản 25"/>
          <p:cNvSpPr txBox="1"/>
          <p:nvPr/>
        </p:nvSpPr>
        <p:spPr>
          <a:xfrm>
            <a:off x="823257" y="4757822"/>
            <a:ext cx="436338" cy="369332"/>
          </a:xfrm>
          <a:prstGeom prst="rect">
            <a:avLst/>
          </a:prstGeom>
          <a:noFill/>
        </p:spPr>
        <p:txBody>
          <a:bodyPr wrap="none" rtlCol="0">
            <a:spAutoFit/>
          </a:bodyPr>
          <a:lstStyle/>
          <a:p>
            <a:r>
              <a:rPr lang="en-US" dirty="0" smtClean="0"/>
              <a:t>B3</a:t>
            </a:r>
            <a:endParaRPr lang="en-US" dirty="0"/>
          </a:p>
        </p:txBody>
      </p:sp>
      <p:sp>
        <p:nvSpPr>
          <p:cNvPr id="27" name="Hộp Văn bản 26"/>
          <p:cNvSpPr txBox="1"/>
          <p:nvPr/>
        </p:nvSpPr>
        <p:spPr>
          <a:xfrm>
            <a:off x="1389297" y="4710182"/>
            <a:ext cx="387926" cy="369332"/>
          </a:xfrm>
          <a:prstGeom prst="rect">
            <a:avLst/>
          </a:prstGeom>
          <a:noFill/>
        </p:spPr>
        <p:txBody>
          <a:bodyPr wrap="square" rtlCol="0">
            <a:spAutoFit/>
          </a:bodyPr>
          <a:lstStyle/>
          <a:p>
            <a:r>
              <a:rPr lang="en-US" dirty="0" smtClean="0"/>
              <a:t>X</a:t>
            </a:r>
            <a:endParaRPr lang="en-US" dirty="0"/>
          </a:p>
        </p:txBody>
      </p:sp>
      <p:sp>
        <p:nvSpPr>
          <p:cNvPr id="28" name="Hộp Văn bản 27"/>
          <p:cNvSpPr txBox="1"/>
          <p:nvPr/>
        </p:nvSpPr>
        <p:spPr>
          <a:xfrm>
            <a:off x="1787602" y="4710182"/>
            <a:ext cx="484909" cy="369332"/>
          </a:xfrm>
          <a:prstGeom prst="rect">
            <a:avLst/>
          </a:prstGeom>
          <a:noFill/>
        </p:spPr>
        <p:txBody>
          <a:bodyPr wrap="square" rtlCol="0">
            <a:spAutoFit/>
          </a:bodyPr>
          <a:lstStyle/>
          <a:p>
            <a:r>
              <a:rPr lang="en-US" dirty="0" smtClean="0"/>
              <a:t>A4</a:t>
            </a:r>
            <a:endParaRPr lang="en-US" dirty="0"/>
          </a:p>
        </p:txBody>
      </p:sp>
      <p:sp>
        <p:nvSpPr>
          <p:cNvPr id="29" name="Hộp Văn bản 28"/>
          <p:cNvSpPr txBox="1"/>
          <p:nvPr/>
        </p:nvSpPr>
        <p:spPr>
          <a:xfrm>
            <a:off x="2342163" y="4719067"/>
            <a:ext cx="436338" cy="369332"/>
          </a:xfrm>
          <a:prstGeom prst="rect">
            <a:avLst/>
          </a:prstGeom>
          <a:noFill/>
        </p:spPr>
        <p:txBody>
          <a:bodyPr wrap="none" rtlCol="0">
            <a:spAutoFit/>
          </a:bodyPr>
          <a:lstStyle/>
          <a:p>
            <a:r>
              <a:rPr lang="en-US" dirty="0" smtClean="0"/>
              <a:t>B4</a:t>
            </a:r>
            <a:endParaRPr lang="en-US" dirty="0"/>
          </a:p>
        </p:txBody>
      </p:sp>
      <p:sp>
        <p:nvSpPr>
          <p:cNvPr id="30" name="Hộp Văn bản 29"/>
          <p:cNvSpPr txBox="1"/>
          <p:nvPr/>
        </p:nvSpPr>
        <p:spPr>
          <a:xfrm>
            <a:off x="4121281" y="2420422"/>
            <a:ext cx="3296095" cy="369332"/>
          </a:xfrm>
          <a:prstGeom prst="rect">
            <a:avLst/>
          </a:prstGeom>
          <a:noFill/>
        </p:spPr>
        <p:txBody>
          <a:bodyPr wrap="none" rtlCol="0">
            <a:spAutoFit/>
          </a:bodyPr>
          <a:lstStyle/>
          <a:p>
            <a:r>
              <a:rPr lang="en-US" dirty="0" smtClean="0"/>
              <a:t>0    1     2   3    4     5   6    7   </a:t>
            </a:r>
            <a:endParaRPr lang="en-US" dirty="0"/>
          </a:p>
        </p:txBody>
      </p:sp>
      <p:sp>
        <p:nvSpPr>
          <p:cNvPr id="32" name="Hộp Văn bản 31"/>
          <p:cNvSpPr txBox="1"/>
          <p:nvPr/>
        </p:nvSpPr>
        <p:spPr>
          <a:xfrm>
            <a:off x="4896145" y="2816059"/>
            <a:ext cx="2351926" cy="369332"/>
          </a:xfrm>
          <a:prstGeom prst="rect">
            <a:avLst/>
          </a:prstGeom>
          <a:noFill/>
        </p:spPr>
        <p:txBody>
          <a:bodyPr wrap="none" rtlCol="0">
            <a:spAutoFit/>
          </a:bodyPr>
          <a:lstStyle/>
          <a:p>
            <a:r>
              <a:rPr lang="en-US" dirty="0" smtClean="0"/>
              <a:t>00  00  10  00   9   14</a:t>
            </a:r>
            <a:endParaRPr lang="en-US" dirty="0"/>
          </a:p>
        </p:txBody>
      </p:sp>
      <p:sp>
        <p:nvSpPr>
          <p:cNvPr id="33" name="Hộp Văn bản 32"/>
          <p:cNvSpPr txBox="1"/>
          <p:nvPr/>
        </p:nvSpPr>
        <p:spPr>
          <a:xfrm>
            <a:off x="4083422" y="3194688"/>
            <a:ext cx="4368504" cy="646331"/>
          </a:xfrm>
          <a:prstGeom prst="rect">
            <a:avLst/>
          </a:prstGeom>
          <a:noFill/>
        </p:spPr>
        <p:txBody>
          <a:bodyPr wrap="none" rtlCol="0">
            <a:spAutoFit/>
          </a:bodyPr>
          <a:lstStyle/>
          <a:p>
            <a:r>
              <a:rPr lang="en-US" dirty="0" smtClean="0"/>
              <a:t>00   12   7  FF7 15 FF7FFFFFF             (c)</a:t>
            </a:r>
          </a:p>
          <a:p>
            <a:endParaRPr lang="en-US" dirty="0"/>
          </a:p>
        </p:txBody>
      </p:sp>
      <p:sp>
        <p:nvSpPr>
          <p:cNvPr id="34" name="Hộp Văn bản 33"/>
          <p:cNvSpPr txBox="1"/>
          <p:nvPr/>
        </p:nvSpPr>
        <p:spPr>
          <a:xfrm>
            <a:off x="4196924" y="3649109"/>
            <a:ext cx="3062057" cy="369332"/>
          </a:xfrm>
          <a:prstGeom prst="rect">
            <a:avLst/>
          </a:prstGeom>
          <a:noFill/>
        </p:spPr>
        <p:txBody>
          <a:bodyPr wrap="none" rtlCol="0">
            <a:spAutoFit/>
          </a:bodyPr>
          <a:lstStyle/>
          <a:p>
            <a:r>
              <a:rPr lang="en-US" dirty="0" smtClean="0"/>
              <a:t>8   9   10  11  12   13  14  15</a:t>
            </a:r>
            <a:endParaRPr lang="en-US" dirty="0"/>
          </a:p>
        </p:txBody>
      </p:sp>
      <p:sp>
        <p:nvSpPr>
          <p:cNvPr id="35" name="Hộp Văn bản 34"/>
          <p:cNvSpPr txBox="1"/>
          <p:nvPr/>
        </p:nvSpPr>
        <p:spPr>
          <a:xfrm>
            <a:off x="3942801" y="4071050"/>
            <a:ext cx="2776337" cy="369332"/>
          </a:xfrm>
          <a:prstGeom prst="rect">
            <a:avLst/>
          </a:prstGeom>
          <a:noFill/>
        </p:spPr>
        <p:txBody>
          <a:bodyPr wrap="none" rtlCol="0">
            <a:spAutoFit/>
          </a:bodyPr>
          <a:lstStyle/>
          <a:p>
            <a:r>
              <a:rPr lang="en-US" dirty="0" err="1" smtClean="0"/>
              <a:t>Các</a:t>
            </a:r>
            <a:r>
              <a:rPr lang="en-US" dirty="0" smtClean="0"/>
              <a:t> entry ở </a:t>
            </a:r>
            <a:r>
              <a:rPr lang="en-US" dirty="0" err="1" smtClean="0"/>
              <a:t>đầu</a:t>
            </a:r>
            <a:r>
              <a:rPr lang="en-US" dirty="0" smtClean="0"/>
              <a:t> </a:t>
            </a:r>
            <a:r>
              <a:rPr lang="en-US" dirty="0" err="1" smtClean="0"/>
              <a:t>bảng</a:t>
            </a:r>
            <a:r>
              <a:rPr lang="en-US" dirty="0" smtClean="0"/>
              <a:t> FAT</a:t>
            </a:r>
            <a:endParaRPr lang="en-US" dirty="0"/>
          </a:p>
        </p:txBody>
      </p:sp>
      <p:sp>
        <p:nvSpPr>
          <p:cNvPr id="36" name="Hộp Văn bản 35"/>
          <p:cNvSpPr txBox="1"/>
          <p:nvPr/>
        </p:nvSpPr>
        <p:spPr>
          <a:xfrm>
            <a:off x="3942801" y="5556541"/>
            <a:ext cx="3113481" cy="369332"/>
          </a:xfrm>
          <a:prstGeom prst="rect">
            <a:avLst/>
          </a:prstGeom>
          <a:noFill/>
        </p:spPr>
        <p:txBody>
          <a:bodyPr wrap="none" rtlCol="0">
            <a:spAutoFit/>
          </a:bodyPr>
          <a:lstStyle/>
          <a:p>
            <a:r>
              <a:rPr lang="en-US" dirty="0" err="1" smtClean="0"/>
              <a:t>Các</a:t>
            </a:r>
            <a:r>
              <a:rPr lang="en-US" dirty="0" smtClean="0"/>
              <a:t> block </a:t>
            </a:r>
            <a:r>
              <a:rPr lang="en-US" dirty="0" err="1" smtClean="0"/>
              <a:t>của</a:t>
            </a:r>
            <a:r>
              <a:rPr lang="en-US" dirty="0" smtClean="0"/>
              <a:t> file A </a:t>
            </a:r>
            <a:r>
              <a:rPr lang="en-US" dirty="0" err="1" smtClean="0"/>
              <a:t>và</a:t>
            </a:r>
            <a:r>
              <a:rPr lang="en-US" dirty="0" smtClean="0"/>
              <a:t> file B</a:t>
            </a:r>
            <a:endParaRPr lang="en-US" dirty="0"/>
          </a:p>
        </p:txBody>
      </p:sp>
      <p:sp>
        <p:nvSpPr>
          <p:cNvPr id="37" name="Hộp Văn bản 36"/>
          <p:cNvSpPr txBox="1"/>
          <p:nvPr/>
        </p:nvSpPr>
        <p:spPr>
          <a:xfrm>
            <a:off x="3048000" y="2816059"/>
            <a:ext cx="482824" cy="369332"/>
          </a:xfrm>
          <a:prstGeom prst="rect">
            <a:avLst/>
          </a:prstGeom>
          <a:noFill/>
        </p:spPr>
        <p:txBody>
          <a:bodyPr wrap="none" rtlCol="0">
            <a:spAutoFit/>
          </a:bodyPr>
          <a:lstStyle/>
          <a:p>
            <a:r>
              <a:rPr lang="en-US" dirty="0" smtClean="0"/>
              <a:t>(b)</a:t>
            </a:r>
            <a:endParaRPr lang="en-US" dirty="0"/>
          </a:p>
        </p:txBody>
      </p:sp>
      <p:sp>
        <p:nvSpPr>
          <p:cNvPr id="38" name="Hộp Văn bản 37"/>
          <p:cNvSpPr txBox="1"/>
          <p:nvPr/>
        </p:nvSpPr>
        <p:spPr>
          <a:xfrm>
            <a:off x="6538160" y="1951243"/>
            <a:ext cx="1931939" cy="369332"/>
          </a:xfrm>
          <a:prstGeom prst="rect">
            <a:avLst/>
          </a:prstGeom>
          <a:noFill/>
        </p:spPr>
        <p:txBody>
          <a:bodyPr wrap="none" rtlCol="0">
            <a:spAutoFit/>
          </a:bodyPr>
          <a:lstStyle/>
          <a:p>
            <a:r>
              <a:rPr lang="en-US" dirty="0" err="1" smtClean="0"/>
              <a:t>Từ</a:t>
            </a:r>
            <a:r>
              <a:rPr lang="en-US" dirty="0" smtClean="0"/>
              <a:t> </a:t>
            </a:r>
            <a:r>
              <a:rPr lang="en-US" dirty="0" err="1" smtClean="0"/>
              <a:t>bảng</a:t>
            </a:r>
            <a:r>
              <a:rPr lang="en-US" dirty="0" smtClean="0"/>
              <a:t> </a:t>
            </a:r>
            <a:r>
              <a:rPr lang="en-US" dirty="0" err="1" smtClean="0"/>
              <a:t>thư</a:t>
            </a:r>
            <a:r>
              <a:rPr lang="en-US" dirty="0" smtClean="0"/>
              <a:t> </a:t>
            </a:r>
            <a:r>
              <a:rPr lang="en-US" dirty="0" err="1" smtClean="0"/>
              <a:t>mục</a:t>
            </a:r>
            <a:endParaRPr lang="en-US" dirty="0"/>
          </a:p>
        </p:txBody>
      </p:sp>
      <p:sp>
        <p:nvSpPr>
          <p:cNvPr id="39" name="Hộp Văn bản 38"/>
          <p:cNvSpPr txBox="1"/>
          <p:nvPr/>
        </p:nvSpPr>
        <p:spPr>
          <a:xfrm>
            <a:off x="3906522" y="2131786"/>
            <a:ext cx="1386918" cy="369332"/>
          </a:xfrm>
          <a:prstGeom prst="rect">
            <a:avLst/>
          </a:prstGeom>
          <a:noFill/>
        </p:spPr>
        <p:txBody>
          <a:bodyPr wrap="none" rtlCol="0">
            <a:spAutoFit/>
          </a:bodyPr>
          <a:lstStyle/>
          <a:p>
            <a:r>
              <a:rPr lang="en-US" dirty="0" err="1" smtClean="0"/>
              <a:t>Gốc</a:t>
            </a:r>
            <a:r>
              <a:rPr lang="en-US" dirty="0" smtClean="0"/>
              <a:t> </a:t>
            </a:r>
            <a:r>
              <a:rPr lang="en-US" dirty="0" err="1" smtClean="0"/>
              <a:t>trỏ</a:t>
            </a:r>
            <a:r>
              <a:rPr lang="en-US" dirty="0" smtClean="0"/>
              <a:t> </a:t>
            </a:r>
            <a:r>
              <a:rPr lang="en-US" dirty="0" err="1" smtClean="0"/>
              <a:t>đến</a:t>
            </a:r>
            <a:endParaRPr lang="en-US" dirty="0"/>
          </a:p>
        </p:txBody>
      </p:sp>
      <p:sp>
        <p:nvSpPr>
          <p:cNvPr id="40" name="Hộp Văn bản 39"/>
          <p:cNvSpPr txBox="1"/>
          <p:nvPr/>
        </p:nvSpPr>
        <p:spPr>
          <a:xfrm>
            <a:off x="4265126" y="4440382"/>
            <a:ext cx="2005870" cy="369332"/>
          </a:xfrm>
          <a:prstGeom prst="rect">
            <a:avLst/>
          </a:prstGeom>
          <a:noFill/>
        </p:spPr>
        <p:txBody>
          <a:bodyPr wrap="none" rtlCol="0">
            <a:spAutoFit/>
          </a:bodyPr>
          <a:lstStyle/>
          <a:p>
            <a:r>
              <a:rPr lang="en-US" dirty="0" smtClean="0"/>
              <a:t>A1   A2     A3    A4</a:t>
            </a:r>
            <a:endParaRPr lang="en-US" dirty="0"/>
          </a:p>
        </p:txBody>
      </p:sp>
      <p:sp>
        <p:nvSpPr>
          <p:cNvPr id="41" name="Hộp Văn bản 40"/>
          <p:cNvSpPr txBox="1"/>
          <p:nvPr/>
        </p:nvSpPr>
        <p:spPr>
          <a:xfrm>
            <a:off x="4265126" y="5033874"/>
            <a:ext cx="2018501" cy="369332"/>
          </a:xfrm>
          <a:prstGeom prst="rect">
            <a:avLst/>
          </a:prstGeom>
          <a:noFill/>
        </p:spPr>
        <p:txBody>
          <a:bodyPr wrap="none" rtlCol="0">
            <a:spAutoFit/>
          </a:bodyPr>
          <a:lstStyle/>
          <a:p>
            <a:r>
              <a:rPr lang="en-US" dirty="0" smtClean="0"/>
              <a:t>B1    B2    B3    B4</a:t>
            </a:r>
            <a:endParaRPr lang="en-US" dirty="0"/>
          </a:p>
        </p:txBody>
      </p:sp>
      <p:sp>
        <p:nvSpPr>
          <p:cNvPr id="42" name="Hộp Văn bản 41"/>
          <p:cNvSpPr txBox="1"/>
          <p:nvPr/>
        </p:nvSpPr>
        <p:spPr>
          <a:xfrm>
            <a:off x="510099" y="5556541"/>
            <a:ext cx="3001143" cy="369332"/>
          </a:xfrm>
          <a:prstGeom prst="rect">
            <a:avLst/>
          </a:prstGeom>
          <a:noFill/>
        </p:spPr>
        <p:txBody>
          <a:bodyPr wrap="none" rtlCol="0">
            <a:spAutoFit/>
          </a:bodyPr>
          <a:lstStyle/>
          <a:p>
            <a:r>
              <a:rPr lang="en-US" dirty="0" err="1" smtClean="0"/>
              <a:t>Đĩa</a:t>
            </a:r>
            <a:r>
              <a:rPr lang="en-US" dirty="0" smtClean="0"/>
              <a:t> </a:t>
            </a:r>
            <a:r>
              <a:rPr lang="en-US" dirty="0" err="1" smtClean="0"/>
              <a:t>đọc</a:t>
            </a:r>
            <a:r>
              <a:rPr lang="en-US" dirty="0" smtClean="0"/>
              <a:t> logic </a:t>
            </a:r>
            <a:r>
              <a:rPr lang="en-US" dirty="0" err="1" smtClean="0"/>
              <a:t>và</a:t>
            </a:r>
            <a:r>
              <a:rPr lang="en-US" dirty="0" smtClean="0"/>
              <a:t> </a:t>
            </a:r>
            <a:r>
              <a:rPr lang="en-US" dirty="0" err="1" smtClean="0"/>
              <a:t>các</a:t>
            </a:r>
            <a:r>
              <a:rPr lang="en-US" dirty="0" smtClean="0"/>
              <a:t> cluster</a:t>
            </a:r>
            <a:endParaRPr lang="en-US" dirty="0"/>
          </a:p>
        </p:txBody>
      </p:sp>
      <p:sp>
        <p:nvSpPr>
          <p:cNvPr id="43" name="Hộp Văn bản 42"/>
          <p:cNvSpPr txBox="1"/>
          <p:nvPr/>
        </p:nvSpPr>
        <p:spPr>
          <a:xfrm>
            <a:off x="503502" y="6027034"/>
            <a:ext cx="11292993" cy="923330"/>
          </a:xfrm>
          <a:prstGeom prst="rect">
            <a:avLst/>
          </a:prstGeom>
          <a:noFill/>
        </p:spPr>
        <p:txBody>
          <a:bodyPr wrap="square" rtlCol="0">
            <a:spAutoFit/>
          </a:bodyPr>
          <a:lstStyle/>
          <a:p>
            <a:r>
              <a:rPr lang="vi-VN" b="1" dirty="0" err="1"/>
              <a:t>Hình</a:t>
            </a:r>
            <a:r>
              <a:rPr lang="vi-VN" b="1" dirty="0"/>
              <a:t> </a:t>
            </a:r>
            <a:r>
              <a:rPr lang="en-US" b="1" i="1" dirty="0"/>
              <a:t>:</a:t>
            </a:r>
            <a:endParaRPr lang="vi-VN" i="1" dirty="0"/>
          </a:p>
          <a:p>
            <a:r>
              <a:rPr lang="vi-VN" dirty="0" err="1"/>
              <a:t>Các</a:t>
            </a:r>
            <a:r>
              <a:rPr lang="vi-VN" dirty="0"/>
              <a:t> </a:t>
            </a:r>
            <a:r>
              <a:rPr lang="vi-VN" dirty="0" err="1"/>
              <a:t>file</a:t>
            </a:r>
            <a:r>
              <a:rPr lang="vi-VN" dirty="0"/>
              <a:t> </a:t>
            </a:r>
            <a:r>
              <a:rPr lang="vi-VN" dirty="0" err="1"/>
              <a:t>FileA</a:t>
            </a:r>
            <a:r>
              <a:rPr lang="vi-VN" dirty="0"/>
              <a:t> </a:t>
            </a:r>
            <a:r>
              <a:rPr lang="vi-VN" dirty="0" err="1"/>
              <a:t>và</a:t>
            </a:r>
            <a:r>
              <a:rPr lang="vi-VN" dirty="0"/>
              <a:t> </a:t>
            </a:r>
            <a:r>
              <a:rPr lang="vi-VN" dirty="0" err="1"/>
              <a:t>FileB</a:t>
            </a:r>
            <a:r>
              <a:rPr lang="vi-VN" dirty="0"/>
              <a:t> (</a:t>
            </a:r>
            <a:r>
              <a:rPr lang="vi-VN" dirty="0" smtClean="0"/>
              <a:t>a)</a:t>
            </a:r>
            <a:r>
              <a:rPr lang="en-US" dirty="0" smtClean="0"/>
              <a:t> </a:t>
            </a:r>
            <a:r>
              <a:rPr lang="vi-VN" dirty="0" err="1" smtClean="0"/>
              <a:t>được</a:t>
            </a:r>
            <a:r>
              <a:rPr lang="vi-VN" dirty="0" smtClean="0"/>
              <a:t> lưu </a:t>
            </a:r>
            <a:r>
              <a:rPr lang="vi-VN" dirty="0"/>
              <a:t>trên </a:t>
            </a:r>
            <a:r>
              <a:rPr lang="vi-VN" dirty="0" err="1"/>
              <a:t>các</a:t>
            </a:r>
            <a:r>
              <a:rPr lang="vi-VN" dirty="0"/>
              <a:t> </a:t>
            </a:r>
            <a:r>
              <a:rPr lang="vi-VN" dirty="0" err="1"/>
              <a:t>cluster</a:t>
            </a:r>
            <a:r>
              <a:rPr lang="vi-VN" dirty="0"/>
              <a:t> </a:t>
            </a:r>
            <a:r>
              <a:rPr lang="vi-VN" dirty="0" err="1" smtClean="0"/>
              <a:t>của</a:t>
            </a:r>
            <a:r>
              <a:rPr lang="vi-VN" dirty="0" smtClean="0"/>
              <a:t> </a:t>
            </a:r>
            <a:r>
              <a:rPr lang="vi-VN" dirty="0" err="1"/>
              <a:t>đĩa</a:t>
            </a:r>
            <a:r>
              <a:rPr lang="vi-VN" dirty="0"/>
              <a:t> </a:t>
            </a:r>
            <a:r>
              <a:rPr lang="vi-VN" dirty="0" err="1" smtClean="0"/>
              <a:t>logic</a:t>
            </a:r>
            <a:r>
              <a:rPr lang="en-US" dirty="0"/>
              <a:t> </a:t>
            </a:r>
            <a:r>
              <a:rPr lang="vi-VN" dirty="0" smtClean="0"/>
              <a:t>(b)</a:t>
            </a:r>
            <a:r>
              <a:rPr lang="en-US" dirty="0" smtClean="0"/>
              <a:t> </a:t>
            </a:r>
            <a:r>
              <a:rPr lang="vi-VN" dirty="0" err="1" smtClean="0"/>
              <a:t>và</a:t>
            </a:r>
            <a:r>
              <a:rPr lang="vi-VN" dirty="0" smtClean="0"/>
              <a:t> sơ</a:t>
            </a:r>
            <a:r>
              <a:rPr lang="vi-VN" dirty="0"/>
              <a:t> </a:t>
            </a:r>
            <a:r>
              <a:rPr lang="vi-VN" dirty="0" err="1" smtClean="0"/>
              <a:t>đồ</a:t>
            </a:r>
            <a:r>
              <a:rPr lang="vi-VN" dirty="0" smtClean="0"/>
              <a:t> </a:t>
            </a:r>
            <a:r>
              <a:rPr lang="vi-VN" dirty="0" err="1"/>
              <a:t>định</a:t>
            </a:r>
            <a:r>
              <a:rPr lang="vi-VN" dirty="0"/>
              <a:t> </a:t>
            </a:r>
            <a:r>
              <a:rPr lang="vi-VN" dirty="0" err="1"/>
              <a:t>vị</a:t>
            </a:r>
            <a:r>
              <a:rPr lang="vi-VN" dirty="0"/>
              <a:t> </a:t>
            </a:r>
            <a:r>
              <a:rPr lang="vi-VN" dirty="0" err="1"/>
              <a:t>của</a:t>
            </a:r>
            <a:r>
              <a:rPr lang="vi-VN" dirty="0"/>
              <a:t> </a:t>
            </a:r>
            <a:r>
              <a:rPr lang="vi-VN" dirty="0" err="1"/>
              <a:t>nó</a:t>
            </a:r>
            <a:r>
              <a:rPr lang="vi-VN" dirty="0"/>
              <a:t> trên </a:t>
            </a:r>
            <a:r>
              <a:rPr lang="vi-VN" dirty="0" err="1"/>
              <a:t>bảng</a:t>
            </a:r>
            <a:r>
              <a:rPr lang="vi-VN" dirty="0"/>
              <a:t> </a:t>
            </a:r>
            <a:r>
              <a:rPr lang="vi-VN" dirty="0" smtClean="0"/>
              <a:t>FAT(c</a:t>
            </a:r>
            <a:r>
              <a:rPr lang="vi-VN" dirty="0"/>
              <a:t>)</a:t>
            </a:r>
          </a:p>
          <a:p>
            <a:endParaRPr lang="en-US" dirty="0"/>
          </a:p>
        </p:txBody>
      </p:sp>
      <p:sp>
        <p:nvSpPr>
          <p:cNvPr id="3" name="Hộp Văn bản 2"/>
          <p:cNvSpPr txBox="1"/>
          <p:nvPr/>
        </p:nvSpPr>
        <p:spPr>
          <a:xfrm>
            <a:off x="7009865" y="4710182"/>
            <a:ext cx="476412" cy="369332"/>
          </a:xfrm>
          <a:prstGeom prst="rect">
            <a:avLst/>
          </a:prstGeom>
          <a:noFill/>
        </p:spPr>
        <p:txBody>
          <a:bodyPr wrap="none" rtlCol="0">
            <a:spAutoFit/>
          </a:bodyPr>
          <a:lstStyle/>
          <a:p>
            <a:r>
              <a:rPr lang="en-US" dirty="0" smtClean="0"/>
              <a:t>(a)</a:t>
            </a:r>
            <a:endParaRPr lang="en-US" dirty="0"/>
          </a:p>
        </p:txBody>
      </p:sp>
    </p:spTree>
    <p:extLst>
      <p:ext uri="{BB962C8B-B14F-4D97-AF65-F5344CB8AC3E}">
        <p14:creationId xmlns:p14="http://schemas.microsoft.com/office/powerpoint/2010/main" val="1702918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248193" y="378823"/>
            <a:ext cx="10868298" cy="6217920"/>
          </a:xfrm>
        </p:spPr>
        <p:txBody>
          <a:bodyPr>
            <a:noAutofit/>
          </a:bodyPr>
          <a:lstStyle/>
          <a:p>
            <a:r>
              <a:rPr lang="vi-VN" sz="2200" dirty="0" err="1">
                <a:latin typeface="Times New Roman" panose="02020603050405020304" pitchFamily="18" charset="0"/>
                <a:cs typeface="Times New Roman" panose="02020603050405020304" pitchFamily="18" charset="0"/>
              </a:rPr>
              <a:t>Hình</a:t>
            </a:r>
            <a:r>
              <a:rPr lang="vi-VN" sz="2200" dirty="0">
                <a:latin typeface="Times New Roman" panose="02020603050405020304" pitchFamily="18" charset="0"/>
                <a:cs typeface="Times New Roman" panose="02020603050405020304" pitchFamily="18" charset="0"/>
              </a:rPr>
              <a:t> (a) ở trên cho </a:t>
            </a:r>
            <a:r>
              <a:rPr lang="vi-VN" sz="2200" dirty="0" err="1">
                <a:latin typeface="Times New Roman" panose="02020603050405020304" pitchFamily="18" charset="0"/>
                <a:cs typeface="Times New Roman" panose="02020603050405020304" pitchFamily="18" charset="0"/>
              </a:rPr>
              <a:t>thấy</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có</a:t>
            </a:r>
            <a:r>
              <a:rPr lang="vi-VN" sz="2200" dirty="0">
                <a:latin typeface="Times New Roman" panose="02020603050405020304" pitchFamily="18" charset="0"/>
                <a:cs typeface="Times New Roman" panose="02020603050405020304" pitchFamily="18" charset="0"/>
              </a:rPr>
              <a:t> hai </a:t>
            </a:r>
            <a:r>
              <a:rPr lang="vi-VN" sz="2200" dirty="0" err="1" smtClean="0">
                <a:latin typeface="Times New Roman" panose="02020603050405020304" pitchFamily="18" charset="0"/>
                <a:cs typeface="Times New Roman" panose="02020603050405020304" pitchFamily="18" charset="0"/>
              </a:rPr>
              <a:t>file</a:t>
            </a:r>
            <a:r>
              <a:rPr lang="en-US" sz="2200" dirty="0" smtClean="0">
                <a:latin typeface="Times New Roman" panose="02020603050405020304" pitchFamily="18" charset="0"/>
                <a:cs typeface="Times New Roman" panose="02020603050405020304" pitchFamily="18" charset="0"/>
              </a:rPr>
              <a:t>:</a:t>
            </a:r>
            <a:r>
              <a:rPr lang="vi-VN" sz="2200" dirty="0" err="1" smtClean="0">
                <a:latin typeface="Times New Roman" panose="02020603050405020304" pitchFamily="18" charset="0"/>
                <a:cs typeface="Times New Roman" panose="02020603050405020304" pitchFamily="18" charset="0"/>
              </a:rPr>
              <a:t>FileA</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và</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FileB</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FileA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có</a:t>
            </a:r>
            <a:r>
              <a:rPr lang="vi-VN"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kích</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thước</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vừa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đủ</a:t>
            </a:r>
            <a:r>
              <a:rPr lang="vi-VN" sz="2200" dirty="0">
                <a:latin typeface="Times New Roman" panose="02020603050405020304" pitchFamily="18" charset="0"/>
                <a:cs typeface="Times New Roman" panose="02020603050405020304" pitchFamily="18" charset="0"/>
              </a:rPr>
              <a:t> 4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và</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được</a:t>
            </a:r>
            <a:r>
              <a:rPr lang="vi-VN" sz="2200" dirty="0">
                <a:latin typeface="Times New Roman" panose="02020603050405020304" pitchFamily="18" charset="0"/>
                <a:cs typeface="Times New Roman" panose="02020603050405020304" pitchFamily="18" charset="0"/>
              </a:rPr>
              <a:t> chia </a:t>
            </a:r>
            <a:r>
              <a:rPr lang="vi-VN" sz="2200" dirty="0" err="1">
                <a:latin typeface="Times New Roman" panose="02020603050405020304" pitchFamily="18" charset="0"/>
                <a:cs typeface="Times New Roman" panose="02020603050405020304" pitchFamily="18" charset="0"/>
              </a:rPr>
              <a:t>thành</a:t>
            </a:r>
            <a:r>
              <a:rPr lang="vi-VN" sz="2200" dirty="0">
                <a:latin typeface="Times New Roman" panose="02020603050405020304" pitchFamily="18" charset="0"/>
                <a:cs typeface="Times New Roman" panose="02020603050405020304" pitchFamily="18" charset="0"/>
              </a:rPr>
              <a:t> 4 </a:t>
            </a:r>
            <a:r>
              <a:rPr lang="vi-VN" sz="2200" dirty="0" err="1">
                <a:latin typeface="Times New Roman" panose="02020603050405020304" pitchFamily="18" charset="0"/>
                <a:cs typeface="Times New Roman" panose="02020603050405020304" pitchFamily="18" charset="0"/>
              </a:rPr>
              <a:t>block</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FileB</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có</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kích</a:t>
            </a:r>
            <a:r>
              <a:rPr lang="vi-VN"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thước</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nhỏ</a:t>
            </a:r>
            <a:r>
              <a:rPr lang="vi-VN" sz="2200" dirty="0" smtClean="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hơn 4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cũng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được</a:t>
            </a:r>
            <a:r>
              <a:rPr lang="vi-VN" sz="2200" dirty="0">
                <a:latin typeface="Times New Roman" panose="02020603050405020304" pitchFamily="18" charset="0"/>
                <a:cs typeface="Times New Roman" panose="02020603050405020304" pitchFamily="18" charset="0"/>
              </a:rPr>
              <a:t> chia </a:t>
            </a:r>
            <a:r>
              <a:rPr lang="vi-VN" sz="2200" dirty="0" err="1">
                <a:latin typeface="Times New Roman" panose="02020603050405020304" pitchFamily="18" charset="0"/>
                <a:cs typeface="Times New Roman" panose="02020603050405020304" pitchFamily="18" charset="0"/>
              </a:rPr>
              <a:t>thành</a:t>
            </a:r>
            <a:r>
              <a:rPr lang="vi-VN" sz="2200" dirty="0">
                <a:latin typeface="Times New Roman" panose="02020603050405020304" pitchFamily="18" charset="0"/>
                <a:cs typeface="Times New Roman" panose="02020603050405020304" pitchFamily="18" charset="0"/>
              </a:rPr>
              <a:t> 4 </a:t>
            </a:r>
            <a:r>
              <a:rPr lang="vi-VN" sz="2200" dirty="0" err="1">
                <a:latin typeface="Times New Roman" panose="02020603050405020304" pitchFamily="18" charset="0"/>
                <a:cs typeface="Times New Roman" panose="02020603050405020304" pitchFamily="18" charset="0"/>
              </a:rPr>
              <a:t>block</a:t>
            </a:r>
            <a:r>
              <a:rPr lang="vi-VN" sz="2200" dirty="0">
                <a:latin typeface="Times New Roman" panose="02020603050405020304" pitchFamily="18" charset="0"/>
                <a:cs typeface="Times New Roman" panose="02020603050405020304" pitchFamily="18" charset="0"/>
              </a:rPr>
              <a:t>, trong </a:t>
            </a:r>
            <a:r>
              <a:rPr lang="vi-VN" sz="2200" dirty="0" err="1" smtClean="0">
                <a:latin typeface="Times New Roman" panose="02020603050405020304" pitchFamily="18" charset="0"/>
                <a:cs typeface="Times New Roman" panose="02020603050405020304" pitchFamily="18" charset="0"/>
              </a:rPr>
              <a:t>đó</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block</a:t>
            </a:r>
            <a:r>
              <a:rPr lang="vi-VN" sz="2200" dirty="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B4</a:t>
            </a:r>
            <a:r>
              <a:rPr lang="en-US"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mặc</a:t>
            </a:r>
            <a:r>
              <a:rPr lang="en-US"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dù</a:t>
            </a:r>
            <a:r>
              <a:rPr lang="vi-VN" sz="2200" dirty="0" smtClean="0">
                <a:latin typeface="Times New Roman" panose="02020603050405020304" pitchFamily="18" charset="0"/>
                <a:cs typeface="Times New Roman" panose="02020603050405020304" pitchFamily="18" charset="0"/>
              </a:rPr>
              <a:t> chưa</a:t>
            </a:r>
            <a:r>
              <a:rPr lang="en-US"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đủ</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một</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nhưng </a:t>
            </a:r>
            <a:r>
              <a:rPr lang="vi-VN" sz="2200" dirty="0" err="1">
                <a:latin typeface="Times New Roman" panose="02020603050405020304" pitchFamily="18" charset="0"/>
                <a:cs typeface="Times New Roman" panose="02020603050405020304" pitchFamily="18" charset="0"/>
              </a:rPr>
              <a:t>vẫn</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được</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chứa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vào</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một</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r>
              <a:rPr lang="vi-VN" sz="2200" dirty="0" err="1" smtClean="0">
                <a:latin typeface="Times New Roman" panose="02020603050405020304" pitchFamily="18" charset="0"/>
                <a:cs typeface="Times New Roman" panose="02020603050405020304" pitchFamily="18" charset="0"/>
              </a:rPr>
              <a:t>Tức</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là</a:t>
            </a:r>
            <a:r>
              <a:rPr lang="vi-VN"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hệ</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điều</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hành</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cũng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phải</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dùng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đủ</a:t>
            </a:r>
            <a:r>
              <a:rPr lang="vi-VN" sz="2200" dirty="0">
                <a:latin typeface="Times New Roman" panose="02020603050405020304" pitchFamily="18" charset="0"/>
                <a:cs typeface="Times New Roman" panose="02020603050405020304" pitchFamily="18" charset="0"/>
              </a:rPr>
              <a:t> 8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để</a:t>
            </a:r>
            <a:r>
              <a:rPr lang="vi-VN" sz="2200" dirty="0">
                <a:latin typeface="Times New Roman" panose="02020603050405020304" pitchFamily="18" charset="0"/>
                <a:cs typeface="Times New Roman" panose="02020603050405020304" pitchFamily="18" charset="0"/>
              </a:rPr>
              <a:t> lưu </a:t>
            </a:r>
            <a:r>
              <a:rPr lang="vi-VN" sz="2200" dirty="0" err="1">
                <a:latin typeface="Times New Roman" panose="02020603050405020304" pitchFamily="18" charset="0"/>
                <a:cs typeface="Times New Roman" panose="02020603050405020304" pitchFamily="18" charset="0"/>
              </a:rPr>
              <a:t>trữ</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nội</a:t>
            </a:r>
            <a:r>
              <a:rPr lang="vi-VN" sz="2200" dirty="0">
                <a:latin typeface="Times New Roman" panose="02020603050405020304" pitchFamily="18" charset="0"/>
                <a:cs typeface="Times New Roman" panose="02020603050405020304" pitchFamily="18" charset="0"/>
              </a:rPr>
              <a:t> dung </a:t>
            </a:r>
            <a:r>
              <a:rPr lang="vi-VN" sz="2200" dirty="0" err="1">
                <a:latin typeface="Times New Roman" panose="02020603050405020304" pitchFamily="18" charset="0"/>
                <a:cs typeface="Times New Roman" panose="02020603050405020304" pitchFamily="18" charset="0"/>
              </a:rPr>
              <a:t>của</a:t>
            </a:r>
            <a:r>
              <a:rPr lang="vi-VN" sz="2200" dirty="0">
                <a:latin typeface="Times New Roman" panose="02020603050405020304" pitchFamily="18" charset="0"/>
                <a:cs typeface="Times New Roman" panose="02020603050405020304" pitchFamily="18" charset="0"/>
              </a:rPr>
              <a:t> hai </a:t>
            </a:r>
            <a:r>
              <a:rPr lang="vi-VN" sz="2200" dirty="0" err="1" smtClean="0">
                <a:latin typeface="Times New Roman" panose="02020603050405020304" pitchFamily="18" charset="0"/>
                <a:cs typeface="Times New Roman" panose="02020603050405020304" pitchFamily="18" charset="0"/>
              </a:rPr>
              <a:t>file</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đĩa</a:t>
            </a:r>
            <a:r>
              <a:rPr lang="vi-VN" sz="2200" dirty="0" smtClean="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a:t>
            </a:r>
            <a:r>
              <a:rPr lang="vi-VN" sz="2200" dirty="0" err="1">
                <a:latin typeface="Times New Roman" panose="02020603050405020304" pitchFamily="18" charset="0"/>
                <a:cs typeface="Times New Roman" panose="02020603050405020304" pitchFamily="18" charset="0"/>
              </a:rPr>
              <a:t>hình</a:t>
            </a:r>
            <a:r>
              <a:rPr lang="vi-VN" sz="2200" dirty="0">
                <a:latin typeface="Times New Roman" panose="02020603050405020304" pitchFamily="18" charset="0"/>
                <a:cs typeface="Times New Roman" panose="02020603050405020304" pitchFamily="18" charset="0"/>
              </a:rPr>
              <a:t> b).</a:t>
            </a:r>
          </a:p>
          <a:p>
            <a:r>
              <a:rPr lang="en-US" sz="2200" dirty="0" err="1">
                <a:latin typeface="Times New Roman" panose="02020603050405020304" pitchFamily="18" charset="0"/>
                <a:cs typeface="Times New Roman" panose="02020603050405020304" pitchFamily="18" charset="0"/>
              </a:rPr>
              <a:t>Đoạn</a:t>
            </a:r>
            <a:r>
              <a:rPr lang="en-US" sz="2200" dirty="0">
                <a:latin typeface="Times New Roman" panose="02020603050405020304" pitchFamily="18" charset="0"/>
                <a:cs typeface="Times New Roman" panose="02020603050405020304" pitchFamily="18" charset="0"/>
              </a:rPr>
              <a:t> FAT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(c) ở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sau</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đây</a:t>
            </a:r>
            <a:r>
              <a:rPr lang="en-US" sz="2200" dirty="0" smtClean="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cluster </a:t>
            </a:r>
            <a:r>
              <a:rPr lang="en-US" sz="2200" dirty="0" err="1">
                <a:latin typeface="Times New Roman" panose="02020603050405020304" pitchFamily="18" charset="0"/>
                <a:cs typeface="Times New Roman" panose="02020603050405020304" pitchFamily="18" charset="0"/>
              </a:rPr>
              <a:t>bị</a:t>
            </a:r>
            <a:r>
              <a:rPr lang="en-US" sz="2200" dirty="0">
                <a:latin typeface="Times New Roman" panose="02020603050405020304" pitchFamily="18" charset="0"/>
                <a:cs typeface="Times New Roman" panose="02020603050405020304" pitchFamily="18" charset="0"/>
              </a:rPr>
              <a:t> bad,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cluster 11 </a:t>
            </a:r>
            <a:r>
              <a:rPr lang="en-US" sz="2200" dirty="0" err="1" smtClean="0">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cluster 13.</a:t>
            </a:r>
          </a:p>
          <a:p>
            <a:r>
              <a:rPr lang="vi-VN" sz="2200" dirty="0" err="1">
                <a:latin typeface="Times New Roman" panose="02020603050405020304" pitchFamily="18" charset="0"/>
                <a:cs typeface="Times New Roman" panose="02020603050405020304" pitchFamily="18" charset="0"/>
              </a:rPr>
              <a:t>Các</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còn</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trống</a:t>
            </a:r>
            <a:r>
              <a:rPr lang="vi-VN" sz="2200" dirty="0">
                <a:latin typeface="Times New Roman" panose="02020603050405020304" pitchFamily="18" charset="0"/>
                <a:cs typeface="Times New Roman" panose="02020603050405020304" pitchFamily="18" charset="0"/>
              </a:rPr>
              <a:t>, chưa </a:t>
            </a:r>
            <a:r>
              <a:rPr lang="vi-VN" sz="2200" dirty="0" err="1">
                <a:latin typeface="Times New Roman" panose="02020603050405020304" pitchFamily="18" charset="0"/>
                <a:cs typeface="Times New Roman" panose="02020603050405020304" pitchFamily="18" charset="0"/>
              </a:rPr>
              <a:t>cấp</a:t>
            </a:r>
            <a:r>
              <a:rPr lang="vi-VN"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phát</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2,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3,cluster 5,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8</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F</a:t>
            </a:r>
            <a:r>
              <a:rPr lang="vi-VN" sz="2200" dirty="0" err="1" smtClean="0">
                <a:latin typeface="Times New Roman" panose="02020603050405020304" pitchFamily="18" charset="0"/>
                <a:cs typeface="Times New Roman" panose="02020603050405020304" pitchFamily="18" charset="0"/>
              </a:rPr>
              <a:t>ileA</a:t>
            </a:r>
            <a:r>
              <a:rPr lang="en-US"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được</a:t>
            </a:r>
            <a:r>
              <a:rPr lang="vi-VN" sz="2200" dirty="0" smtClean="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lưu </a:t>
            </a:r>
            <a:r>
              <a:rPr lang="vi-VN" sz="2200" dirty="0" err="1">
                <a:latin typeface="Times New Roman" panose="02020603050405020304" pitchFamily="18" charset="0"/>
                <a:cs typeface="Times New Roman" panose="02020603050405020304" pitchFamily="18" charset="0"/>
              </a:rPr>
              <a:t>tại</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các</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4, 10, </a:t>
            </a:r>
            <a:r>
              <a:rPr lang="vi-VN" sz="2200" dirty="0" smtClean="0">
                <a:latin typeface="Times New Roman" panose="02020603050405020304" pitchFamily="18" charset="0"/>
                <a:cs typeface="Times New Roman" panose="02020603050405020304" pitchFamily="18" charset="0"/>
              </a:rPr>
              <a:t>7,14</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a:t>
            </a:r>
            <a:r>
              <a:rPr lang="vi-VN" sz="2200" dirty="0" err="1" smtClean="0">
                <a:latin typeface="Times New Roman" panose="02020603050405020304" pitchFamily="18" charset="0"/>
                <a:cs typeface="Times New Roman" panose="02020603050405020304" pitchFamily="18" charset="0"/>
              </a:rPr>
              <a:t>chứa</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block</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cuối</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cùng</a:t>
            </a:r>
            <a:r>
              <a:rPr lang="vi-VN"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r>
              <a:rPr lang="vi-VN" sz="2200" dirty="0" err="1" smtClean="0">
                <a:latin typeface="Times New Roman" panose="02020603050405020304" pitchFamily="18" charset="0"/>
                <a:cs typeface="Times New Roman" panose="02020603050405020304" pitchFamily="18" charset="0"/>
              </a:rPr>
              <a:t>FileB</a:t>
            </a:r>
            <a:r>
              <a:rPr lang="en-US"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được</a:t>
            </a:r>
            <a:r>
              <a:rPr lang="vi-VN" sz="2200" dirty="0" smtClean="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lưu </a:t>
            </a:r>
            <a:r>
              <a:rPr lang="vi-VN" sz="2200" dirty="0" err="1">
                <a:latin typeface="Times New Roman" panose="02020603050405020304" pitchFamily="18" charset="0"/>
                <a:cs typeface="Times New Roman" panose="02020603050405020304" pitchFamily="18" charset="0"/>
              </a:rPr>
              <a:t>tại</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các</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6, 9, </a:t>
            </a:r>
            <a:r>
              <a:rPr lang="vi-VN" sz="2200" dirty="0" smtClean="0">
                <a:latin typeface="Times New Roman" panose="02020603050405020304" pitchFamily="18" charset="0"/>
                <a:cs typeface="Times New Roman" panose="02020603050405020304" pitchFamily="18" charset="0"/>
              </a:rPr>
              <a:t>12,15</a:t>
            </a:r>
            <a:r>
              <a:rPr lang="en-US" sz="2200" dirty="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a:t>
            </a:r>
            <a:r>
              <a:rPr lang="vi-VN" sz="2200" dirty="0" err="1" smtClean="0">
                <a:latin typeface="Times New Roman" panose="02020603050405020304" pitchFamily="18" charset="0"/>
                <a:cs typeface="Times New Roman" panose="02020603050405020304" pitchFamily="18" charset="0"/>
              </a:rPr>
              <a:t>chứa</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block</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cuối</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cùng</a:t>
            </a:r>
            <a:r>
              <a:rPr lang="vi-VN" sz="2200" dirty="0">
                <a:latin typeface="Times New Roman" panose="02020603050405020304" pitchFamily="18" charset="0"/>
                <a:cs typeface="Times New Roman" panose="02020603050405020304" pitchFamily="18" charset="0"/>
              </a:rPr>
              <a:t>)</a:t>
            </a:r>
          </a:p>
          <a:p>
            <a:r>
              <a:rPr lang="vi-VN" sz="2200" dirty="0"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vậy</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bảng</a:t>
            </a:r>
            <a:r>
              <a:rPr lang="vi-VN" sz="2200" dirty="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thư</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mục</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gốc</a:t>
            </a:r>
            <a:r>
              <a:rPr lang="vi-VN" sz="2200" dirty="0">
                <a:latin typeface="Times New Roman" panose="02020603050405020304" pitchFamily="18" charset="0"/>
                <a:cs typeface="Times New Roman" panose="02020603050405020304" pitchFamily="18" charset="0"/>
              </a:rPr>
              <a:t> cho </a:t>
            </a:r>
            <a:r>
              <a:rPr lang="vi-VN" sz="2200" dirty="0" err="1">
                <a:latin typeface="Times New Roman" panose="02020603050405020304" pitchFamily="18" charset="0"/>
                <a:cs typeface="Times New Roman" panose="02020603050405020304" pitchFamily="18" charset="0"/>
              </a:rPr>
              <a:t>biết</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đầu</a:t>
            </a:r>
            <a:r>
              <a:rPr lang="vi-VN" sz="2200" dirty="0">
                <a:latin typeface="Times New Roman" panose="02020603050405020304" pitchFamily="18" charset="0"/>
                <a:cs typeface="Times New Roman" panose="02020603050405020304" pitchFamily="18" charset="0"/>
              </a:rPr>
              <a:t> tiên </a:t>
            </a:r>
            <a:r>
              <a:rPr lang="vi-VN" sz="2200" dirty="0" err="1">
                <a:latin typeface="Times New Roman" panose="02020603050405020304" pitchFamily="18" charset="0"/>
                <a:cs typeface="Times New Roman" panose="02020603050405020304" pitchFamily="18" charset="0"/>
              </a:rPr>
              <a:t>chứa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FileA</a:t>
            </a:r>
            <a:r>
              <a:rPr lang="vi-VN"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4</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phần</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tử</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thứ</a:t>
            </a:r>
            <a:r>
              <a:rPr lang="vi-VN" sz="2200" dirty="0">
                <a:latin typeface="Times New Roman" panose="02020603050405020304" pitchFamily="18" charset="0"/>
                <a:cs typeface="Times New Roman" panose="02020603050405020304" pitchFamily="18" charset="0"/>
              </a:rPr>
              <a:t> 4 trong </a:t>
            </a:r>
            <a:r>
              <a:rPr lang="vi-VN" sz="2200" dirty="0" err="1">
                <a:latin typeface="Times New Roman" panose="02020603050405020304" pitchFamily="18" charset="0"/>
                <a:cs typeface="Times New Roman" panose="02020603050405020304" pitchFamily="18" charset="0"/>
              </a:rPr>
              <a:t>bảng</a:t>
            </a:r>
            <a:r>
              <a:rPr lang="vi-VN" sz="2200" dirty="0">
                <a:latin typeface="Times New Roman" panose="02020603050405020304" pitchFamily="18" charset="0"/>
                <a:cs typeface="Times New Roman" panose="02020603050405020304" pitchFamily="18" charset="0"/>
              </a:rPr>
              <a:t> FAT </a:t>
            </a:r>
            <a:r>
              <a:rPr lang="vi-VN" sz="2200" dirty="0" err="1">
                <a:latin typeface="Times New Roman" panose="02020603050405020304" pitchFamily="18" charset="0"/>
                <a:cs typeface="Times New Roman" panose="02020603050405020304" pitchFamily="18" charset="0"/>
              </a:rPr>
              <a:t>chứa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giá</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trị</a:t>
            </a:r>
            <a:r>
              <a:rPr lang="vi-VN" sz="2200" dirty="0">
                <a:latin typeface="Times New Roman" panose="02020603050405020304" pitchFamily="18" charset="0"/>
                <a:cs typeface="Times New Roman" panose="02020603050405020304" pitchFamily="18" charset="0"/>
              </a:rPr>
              <a:t> 10,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nghĩa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cluster</a:t>
            </a:r>
            <a:r>
              <a:rPr lang="vi-VN" sz="2200" dirty="0" smtClean="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10 </a:t>
            </a:r>
            <a:r>
              <a:rPr lang="vi-VN" sz="2200" dirty="0" err="1">
                <a:latin typeface="Times New Roman" panose="02020603050405020304" pitchFamily="18" charset="0"/>
                <a:cs typeface="Times New Roman" panose="02020603050405020304" pitchFamily="18" charset="0"/>
              </a:rPr>
              <a:t>là</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tiếp</a:t>
            </a:r>
            <a:r>
              <a:rPr lang="vi-VN" sz="2200" dirty="0">
                <a:latin typeface="Times New Roman" panose="02020603050405020304" pitchFamily="18" charset="0"/>
                <a:cs typeface="Times New Roman" panose="02020603050405020304" pitchFamily="18" charset="0"/>
              </a:rPr>
              <a:t> theo </a:t>
            </a:r>
            <a:r>
              <a:rPr lang="vi-VN" sz="2200" dirty="0" err="1">
                <a:latin typeface="Times New Roman" panose="02020603050405020304" pitchFamily="18" charset="0"/>
                <a:cs typeface="Times New Roman" panose="02020603050405020304" pitchFamily="18" charset="0"/>
              </a:rPr>
              <a:t>chứa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nội</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dụng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FileA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phần</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tử</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thứ</a:t>
            </a:r>
            <a:r>
              <a:rPr lang="vi-VN" sz="2200" dirty="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10</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trong </a:t>
            </a:r>
            <a:r>
              <a:rPr lang="vi-VN" sz="2200" dirty="0" err="1">
                <a:latin typeface="Times New Roman" panose="02020603050405020304" pitchFamily="18" charset="0"/>
                <a:cs typeface="Times New Roman" panose="02020603050405020304" pitchFamily="18" charset="0"/>
              </a:rPr>
              <a:t>bảng</a:t>
            </a:r>
            <a:r>
              <a:rPr lang="vi-VN" sz="2200" dirty="0">
                <a:latin typeface="Times New Roman" panose="02020603050405020304" pitchFamily="18" charset="0"/>
                <a:cs typeface="Times New Roman" panose="02020603050405020304" pitchFamily="18" charset="0"/>
              </a:rPr>
              <a:t> FAT </a:t>
            </a:r>
            <a:r>
              <a:rPr lang="vi-VN" sz="2200" dirty="0" err="1">
                <a:latin typeface="Times New Roman" panose="02020603050405020304" pitchFamily="18" charset="0"/>
                <a:cs typeface="Times New Roman" panose="02020603050405020304" pitchFamily="18" charset="0"/>
              </a:rPr>
              <a:t>chứa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giá</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trị</a:t>
            </a:r>
            <a:r>
              <a:rPr lang="vi-VN" sz="2200" dirty="0">
                <a:latin typeface="Times New Roman" panose="02020603050405020304" pitchFamily="18" charset="0"/>
                <a:cs typeface="Times New Roman" panose="02020603050405020304" pitchFamily="18" charset="0"/>
              </a:rPr>
              <a:t> 7,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nghĩa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là</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7 </a:t>
            </a:r>
            <a:r>
              <a:rPr lang="vi-VN" sz="2200" dirty="0" err="1">
                <a:latin typeface="Times New Roman" panose="02020603050405020304" pitchFamily="18" charset="0"/>
                <a:cs typeface="Times New Roman" panose="02020603050405020304" pitchFamily="18" charset="0"/>
              </a:rPr>
              <a:t>là</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tiếp</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theo </a:t>
            </a:r>
            <a:r>
              <a:rPr lang="vi-VN" sz="2200" dirty="0" err="1">
                <a:latin typeface="Times New Roman" panose="02020603050405020304" pitchFamily="18" charset="0"/>
                <a:cs typeface="Times New Roman" panose="02020603050405020304" pitchFamily="18" charset="0"/>
              </a:rPr>
              <a:t>chứa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nội</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dụng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FileA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phần</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tử</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thứ</a:t>
            </a:r>
            <a:r>
              <a:rPr lang="vi-VN" sz="2200" dirty="0">
                <a:latin typeface="Times New Roman" panose="02020603050405020304" pitchFamily="18" charset="0"/>
                <a:cs typeface="Times New Roman" panose="02020603050405020304" pitchFamily="18" charset="0"/>
              </a:rPr>
              <a:t> 7 trong </a:t>
            </a:r>
            <a:r>
              <a:rPr lang="vi-VN" sz="2200" dirty="0" err="1">
                <a:latin typeface="Times New Roman" panose="02020603050405020304" pitchFamily="18" charset="0"/>
                <a:cs typeface="Times New Roman" panose="02020603050405020304" pitchFamily="18" charset="0"/>
              </a:rPr>
              <a:t>bảng</a:t>
            </a:r>
            <a:r>
              <a:rPr lang="vi-VN" sz="2200" dirty="0">
                <a:latin typeface="Times New Roman" panose="02020603050405020304" pitchFamily="18" charset="0"/>
                <a:cs typeface="Times New Roman" panose="02020603050405020304" pitchFamily="18" charset="0"/>
              </a:rPr>
              <a:t> FAT </a:t>
            </a:r>
            <a:r>
              <a:rPr lang="vi-VN" sz="2200" dirty="0" err="1">
                <a:latin typeface="Times New Roman" panose="02020603050405020304" pitchFamily="18" charset="0"/>
                <a:cs typeface="Times New Roman" panose="02020603050405020304" pitchFamily="18" charset="0"/>
              </a:rPr>
              <a:t>chứa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giá</a:t>
            </a:r>
            <a:r>
              <a:rPr lang="vi-VN"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trị</a:t>
            </a:r>
            <a:r>
              <a:rPr lang="en-US"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FFFh</a:t>
            </a:r>
            <a:r>
              <a:rPr lang="vi-VN"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điều</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này</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chứng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tỏ</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7 </a:t>
            </a:r>
            <a:r>
              <a:rPr lang="vi-VN" sz="2200" dirty="0" err="1">
                <a:latin typeface="Times New Roman" panose="02020603050405020304" pitchFamily="18" charset="0"/>
                <a:cs typeface="Times New Roman" panose="02020603050405020304" pitchFamily="18" charset="0"/>
              </a:rPr>
              <a:t>là</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chứa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block</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cuối</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cùng</a:t>
            </a:r>
            <a:r>
              <a:rPr lang="vi-VN"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FileA</a:t>
            </a:r>
            <a:r>
              <a:rPr lang="vi-VN" sz="2200" dirty="0">
                <a:latin typeface="Times New Roman" panose="02020603050405020304" pitchFamily="18" charset="0"/>
                <a:cs typeface="Times New Roman" panose="02020603050405020304" pitchFamily="18" charset="0"/>
              </a:rPr>
              <a:t>.</a:t>
            </a:r>
          </a:p>
          <a:p>
            <a:endParaRPr lang="vi-VN" sz="2200" dirty="0">
              <a:latin typeface="Times New Roman" panose="02020603050405020304" pitchFamily="18" charset="0"/>
              <a:cs typeface="Times New Roman" panose="02020603050405020304" pitchFamily="18" charset="0"/>
            </a:endParaRPr>
          </a:p>
          <a:p>
            <a:endParaRPr lang="vi-VN"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659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483326" y="509451"/>
            <a:ext cx="9849394" cy="5943600"/>
          </a:xfrm>
        </p:spPr>
        <p:txBody>
          <a:bodyPr>
            <a:noAutofit/>
          </a:bodyPr>
          <a:lstStyle/>
          <a:p>
            <a:r>
              <a:rPr lang="vi-VN" sz="2200" dirty="0" err="1" smtClean="0">
                <a:latin typeface="Times New Roman" panose="02020603050405020304" pitchFamily="18" charset="0"/>
                <a:cs typeface="Times New Roman" panose="02020603050405020304" pitchFamily="18" charset="0"/>
              </a:rPr>
              <a:t>Các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cluster</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chứa</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nội</a:t>
            </a:r>
            <a:r>
              <a:rPr lang="vi-VN" sz="2200" dirty="0" smtClean="0">
                <a:latin typeface="Times New Roman" panose="02020603050405020304" pitchFamily="18" charset="0"/>
                <a:cs typeface="Times New Roman" panose="02020603050405020304" pitchFamily="18" charset="0"/>
              </a:rPr>
              <a:t> dung </a:t>
            </a:r>
            <a:r>
              <a:rPr lang="vi-VN" sz="2200" dirty="0" err="1" smtClean="0">
                <a:latin typeface="Times New Roman" panose="02020603050405020304" pitchFamily="18" charset="0"/>
                <a:cs typeface="Times New Roman" panose="02020603050405020304" pitchFamily="18" charset="0"/>
              </a:rPr>
              <a:t>của</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một</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file</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có</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thể</a:t>
            </a:r>
            <a:r>
              <a:rPr lang="vi-VN" sz="2200" dirty="0" smtClean="0">
                <a:latin typeface="Times New Roman" panose="02020603050405020304" pitchFamily="18" charset="0"/>
                <a:cs typeface="Times New Roman" panose="02020603050405020304" pitchFamily="18" charset="0"/>
              </a:rPr>
              <a:t> không liên </a:t>
            </a:r>
            <a:r>
              <a:rPr lang="vi-VN" sz="2200" dirty="0" err="1" smtClean="0">
                <a:latin typeface="Times New Roman" panose="02020603050405020304" pitchFamily="18" charset="0"/>
                <a:cs typeface="Times New Roman" panose="02020603050405020304" pitchFamily="18" charset="0"/>
              </a:rPr>
              <a:t>tiếp</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nhau,nhưng</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nó</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thường</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nằm</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rải</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rác</a:t>
            </a:r>
            <a:r>
              <a:rPr lang="vi-VN" sz="2200" dirty="0" smtClean="0">
                <a:latin typeface="Times New Roman" panose="02020603050405020304" pitchFamily="18" charset="0"/>
                <a:cs typeface="Times New Roman" panose="02020603050405020304" pitchFamily="18" charset="0"/>
              </a:rPr>
              <a:t> trong </a:t>
            </a:r>
            <a:r>
              <a:rPr lang="vi-VN" sz="2200" dirty="0" err="1" smtClean="0">
                <a:latin typeface="Times New Roman" panose="02020603050405020304" pitchFamily="18" charset="0"/>
                <a:cs typeface="Times New Roman" panose="02020603050405020304" pitchFamily="18" charset="0"/>
              </a:rPr>
              <a:t>một</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phạm</a:t>
            </a:r>
            <a:r>
              <a:rPr lang="vi-VN" sz="2200" dirty="0" smtClean="0">
                <a:latin typeface="Times New Roman" panose="02020603050405020304" pitchFamily="18" charset="0"/>
                <a:cs typeface="Times New Roman" panose="02020603050405020304" pitchFamily="18" charset="0"/>
              </a:rPr>
              <a:t> vi </a:t>
            </a:r>
            <a:r>
              <a:rPr lang="vi-VN" sz="2200" dirty="0" err="1" smtClean="0">
                <a:latin typeface="Times New Roman" panose="02020603050405020304" pitchFamily="18" charset="0"/>
                <a:cs typeface="Times New Roman" panose="02020603050405020304" pitchFamily="18" charset="0"/>
              </a:rPr>
              <a:t>hẹp</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nào</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đó</a:t>
            </a:r>
            <a:r>
              <a:rPr lang="vi-VN" sz="2200" dirty="0" smtClean="0">
                <a:latin typeface="Times New Roman" panose="02020603050405020304" pitchFamily="18" charset="0"/>
                <a:cs typeface="Times New Roman" panose="02020603050405020304" pitchFamily="18" charset="0"/>
              </a:rPr>
              <a:t> trên</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đĩa</a:t>
            </a:r>
            <a:r>
              <a:rPr lang="vi-VN"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Điều</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này</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giúp</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hệ</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điều</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hành</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đọc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file</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được</a:t>
            </a:r>
            <a:r>
              <a:rPr lang="vi-VN" sz="2200" dirty="0" smtClean="0">
                <a:latin typeface="Times New Roman" panose="02020603050405020304" pitchFamily="18" charset="0"/>
                <a:cs typeface="Times New Roman" panose="02020603050405020304" pitchFamily="18" charset="0"/>
              </a:rPr>
              <a:t> nhanh hơn </a:t>
            </a:r>
            <a:r>
              <a:rPr lang="vi-VN" sz="2200" dirty="0" err="1" smtClean="0">
                <a:latin typeface="Times New Roman" panose="02020603050405020304" pitchFamily="18" charset="0"/>
                <a:cs typeface="Times New Roman" panose="02020603050405020304" pitchFamily="18" charset="0"/>
              </a:rPr>
              <a:t>nhờ</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tiết</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kiệm</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thời</a:t>
            </a:r>
            <a:r>
              <a:rPr lang="vi-VN" sz="2200" dirty="0" smtClean="0">
                <a:latin typeface="Times New Roman" panose="02020603050405020304" pitchFamily="18" charset="0"/>
                <a:cs typeface="Times New Roman" panose="02020603050405020304" pitchFamily="18" charset="0"/>
              </a:rPr>
              <a:t> gian </a:t>
            </a:r>
            <a:r>
              <a:rPr lang="vi-VN" sz="2200" dirty="0" err="1" smtClean="0">
                <a:latin typeface="Times New Roman" panose="02020603050405020304" pitchFamily="18" charset="0"/>
                <a:cs typeface="Times New Roman" panose="02020603050405020304" pitchFamily="18" charset="0"/>
              </a:rPr>
              <a:t>duyệt</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và</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đọc</a:t>
            </a:r>
            <a:r>
              <a:rPr lang="vi-VN" sz="2200" dirty="0" smtClean="0">
                <a:latin typeface="Times New Roman" panose="02020603050405020304" pitchFamily="18" charset="0"/>
                <a:cs typeface="Times New Roman" panose="02020603050405020304" pitchFamily="18" charset="0"/>
              </a:rPr>
              <a:t> qua </a:t>
            </a:r>
            <a:r>
              <a:rPr lang="vi-VN" sz="2200" dirty="0" err="1" smtClean="0">
                <a:latin typeface="Times New Roman" panose="02020603050405020304" pitchFamily="18" charset="0"/>
                <a:cs typeface="Times New Roman" panose="02020603050405020304" pitchFamily="18" charset="0"/>
              </a:rPr>
              <a:t>các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byte</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từ</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đầu</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đến</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cuối</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bảng</a:t>
            </a:r>
            <a:r>
              <a:rPr lang="vi-VN" sz="2200" dirty="0" smtClean="0">
                <a:latin typeface="Times New Roman" panose="02020603050405020304" pitchFamily="18" charset="0"/>
                <a:cs typeface="Times New Roman" panose="02020603050405020304" pitchFamily="18" charset="0"/>
              </a:rPr>
              <a:t> FAT </a:t>
            </a:r>
            <a:r>
              <a:rPr lang="vi-VN" sz="2200" dirty="0" err="1" smtClean="0">
                <a:latin typeface="Times New Roman" panose="02020603050405020304" pitchFamily="18" charset="0"/>
                <a:cs typeface="Times New Roman" panose="02020603050405020304" pitchFamily="18" charset="0"/>
              </a:rPr>
              <a:t>để</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dò</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tìm</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dãy</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các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cluster</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chứa</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nội</a:t>
            </a:r>
            <a:r>
              <a:rPr lang="vi-VN" sz="2200" dirty="0" smtClean="0">
                <a:latin typeface="Times New Roman" panose="02020603050405020304" pitchFamily="18" charset="0"/>
                <a:cs typeface="Times New Roman" panose="02020603050405020304" pitchFamily="18" charset="0"/>
              </a:rPr>
              <a:t> dung </a:t>
            </a:r>
            <a:r>
              <a:rPr lang="vi-VN" sz="2200" dirty="0" err="1" smtClean="0">
                <a:latin typeface="Times New Roman" panose="02020603050405020304" pitchFamily="18" charset="0"/>
                <a:cs typeface="Times New Roman" panose="02020603050405020304" pitchFamily="18" charset="0"/>
              </a:rPr>
              <a:t>của</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file</a:t>
            </a:r>
            <a:endParaRPr lang="en-US" sz="2200" dirty="0" smtClean="0">
              <a:latin typeface="Times New Roman" panose="02020603050405020304" pitchFamily="18" charset="0"/>
              <a:cs typeface="Times New Roman" panose="02020603050405020304" pitchFamily="18" charset="0"/>
            </a:endParaRPr>
          </a:p>
          <a:p>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phân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bố</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tập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trung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cluster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file </a:t>
            </a:r>
            <a:r>
              <a:rPr lang="en-US" sz="2200" dirty="0" err="1" smtClean="0">
                <a:latin typeface="Times New Roman" panose="02020603050405020304" pitchFamily="18" charset="0"/>
                <a:cs typeface="Times New Roman" panose="02020603050405020304" pitchFamily="18" charset="0"/>
              </a:rPr>
              <a:t>phù</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với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thuật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đọc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đĩa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hệ</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hành</a:t>
            </a:r>
            <a:endParaRPr lang="en-US" sz="2200" dirty="0" smtClean="0">
              <a:latin typeface="Times New Roman" panose="02020603050405020304" pitchFamily="18" charset="0"/>
              <a:cs typeface="Times New Roman" panose="02020603050405020304" pitchFamily="18" charset="0"/>
            </a:endParaRPr>
          </a:p>
          <a:p>
            <a:r>
              <a:rPr lang="vi-VN" sz="2200" dirty="0" err="1" smtClean="0">
                <a:latin typeface="Times New Roman" panose="02020603050405020304" pitchFamily="18" charset="0"/>
                <a:cs typeface="Times New Roman" panose="02020603050405020304" pitchFamily="18" charset="0"/>
              </a:rPr>
              <a:t>Đối</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với</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các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file</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dữ</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liệu</a:t>
            </a:r>
            <a:r>
              <a:rPr lang="vi-VN" sz="2200" dirty="0" smtClean="0">
                <a:latin typeface="Times New Roman" panose="02020603050405020304" pitchFamily="18" charset="0"/>
                <a:cs typeface="Times New Roman" panose="02020603050405020304" pitchFamily="18" charset="0"/>
              </a:rPr>
              <a:t>, sau </a:t>
            </a:r>
            <a:r>
              <a:rPr lang="vi-VN" sz="2200" dirty="0" err="1" smtClean="0">
                <a:latin typeface="Times New Roman" panose="02020603050405020304" pitchFamily="18" charset="0"/>
                <a:cs typeface="Times New Roman" panose="02020603050405020304" pitchFamily="18" charset="0"/>
              </a:rPr>
              <a:t>một</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thời</a:t>
            </a:r>
            <a:r>
              <a:rPr lang="vi-VN" sz="2200" dirty="0" smtClean="0">
                <a:latin typeface="Times New Roman" panose="02020603050405020304" pitchFamily="18" charset="0"/>
                <a:cs typeface="Times New Roman" panose="02020603050405020304" pitchFamily="18" charset="0"/>
              </a:rPr>
              <a:t> gian </a:t>
            </a:r>
            <a:r>
              <a:rPr lang="vi-VN" sz="2200" dirty="0" err="1" smtClean="0">
                <a:latin typeface="Times New Roman" panose="02020603050405020304" pitchFamily="18" charset="0"/>
                <a:cs typeface="Times New Roman" panose="02020603050405020304" pitchFamily="18" charset="0"/>
              </a:rPr>
              <a:t>kích</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thước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của</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nó</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có</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thể</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tăng lên, </a:t>
            </a:r>
            <a:r>
              <a:rPr lang="vi-VN" sz="2200" dirty="0" err="1" smtClean="0">
                <a:latin typeface="Times New Roman" panose="02020603050405020304" pitchFamily="18" charset="0"/>
                <a:cs typeface="Times New Roman" panose="02020603050405020304" pitchFamily="18" charset="0"/>
              </a:rPr>
              <a:t>hệ</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điều</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hành</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phải</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cấp</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phát</a:t>
            </a:r>
            <a:r>
              <a:rPr lang="vi-VN" sz="2200" dirty="0" smtClean="0">
                <a:latin typeface="Times New Roman" panose="02020603050405020304" pitchFamily="18" charset="0"/>
                <a:cs typeface="Times New Roman" panose="02020603050405020304" pitchFamily="18" charset="0"/>
              </a:rPr>
              <a:t> thêm </a:t>
            </a:r>
            <a:r>
              <a:rPr lang="vi-VN" sz="2200" dirty="0" err="1" smtClean="0">
                <a:latin typeface="Times New Roman" panose="02020603050405020304" pitchFamily="18" charset="0"/>
                <a:cs typeface="Times New Roman" panose="02020603050405020304" pitchFamily="18" charset="0"/>
              </a:rPr>
              <a:t>các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cluster</a:t>
            </a:r>
            <a:r>
              <a:rPr lang="vi-VN" sz="2200" dirty="0" smtClean="0">
                <a:latin typeface="Times New Roman" panose="02020603050405020304" pitchFamily="18" charset="0"/>
                <a:cs typeface="Times New Roman" panose="02020603050405020304" pitchFamily="18" charset="0"/>
              </a:rPr>
              <a:t> cho </a:t>
            </a:r>
            <a:r>
              <a:rPr lang="vi-VN" sz="2200" dirty="0" err="1" smtClean="0">
                <a:latin typeface="Times New Roman" panose="02020603050405020304" pitchFamily="18" charset="0"/>
                <a:cs typeface="Times New Roman" panose="02020603050405020304" pitchFamily="18" charset="0"/>
              </a:rPr>
              <a:t>nó</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các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cluster</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mới</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này</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có</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thể</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nằm</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tại</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các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vị</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trí</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tách</a:t>
            </a:r>
            <a:r>
              <a:rPr lang="vi-VN" sz="2200" dirty="0" smtClean="0">
                <a:latin typeface="Times New Roman" panose="02020603050405020304" pitchFamily="18" charset="0"/>
                <a:cs typeface="Times New Roman" panose="02020603050405020304" pitchFamily="18" charset="0"/>
              </a:rPr>
              <a:t> xa </a:t>
            </a:r>
            <a:r>
              <a:rPr lang="vi-VN" sz="2200" dirty="0" err="1" smtClean="0">
                <a:latin typeface="Times New Roman" panose="02020603050405020304" pitchFamily="18" charset="0"/>
                <a:cs typeface="Times New Roman" panose="02020603050405020304" pitchFamily="18" charset="0"/>
              </a:rPr>
              <a:t>các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cluster</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trước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đó</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dẫn</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đến</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cáccluster</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chứa</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nội</a:t>
            </a:r>
            <a:r>
              <a:rPr lang="vi-VN" sz="2200" dirty="0" smtClean="0">
                <a:latin typeface="Times New Roman" panose="02020603050405020304" pitchFamily="18" charset="0"/>
                <a:cs typeface="Times New Roman" panose="02020603050405020304" pitchFamily="18" charset="0"/>
              </a:rPr>
              <a:t> dung </a:t>
            </a:r>
            <a:r>
              <a:rPr lang="vi-VN" sz="2200" dirty="0" err="1" smtClean="0">
                <a:latin typeface="Times New Roman" panose="02020603050405020304" pitchFamily="18" charset="0"/>
                <a:cs typeface="Times New Roman" panose="02020603050405020304" pitchFamily="18" charset="0"/>
              </a:rPr>
              <a:t>của</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một</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file</a:t>
            </a:r>
            <a:r>
              <a:rPr lang="vi-VN" sz="2200" dirty="0" smtClean="0">
                <a:latin typeface="Times New Roman" panose="02020603050405020304" pitchFamily="18" charset="0"/>
                <a:cs typeface="Times New Roman" panose="02020603050405020304" pitchFamily="18" charset="0"/>
              </a:rPr>
              <a:t> phân </a:t>
            </a:r>
            <a:r>
              <a:rPr lang="vi-VN" sz="2200" dirty="0" err="1" smtClean="0">
                <a:latin typeface="Times New Roman" panose="02020603050405020304" pitchFamily="18" charset="0"/>
                <a:cs typeface="Times New Roman" panose="02020603050405020304" pitchFamily="18" charset="0"/>
              </a:rPr>
              <a:t>bố</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rải</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rác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khắp</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bề</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mặt</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đĩa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này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chậm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tốc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độ</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đọc</a:t>
            </a:r>
            <a:r>
              <a:rPr lang="en-US" sz="2200" dirty="0" smtClean="0">
                <a:latin typeface="Times New Roman" panose="02020603050405020304" pitchFamily="18" charset="0"/>
                <a:cs typeface="Times New Roman" panose="02020603050405020304" pitchFamily="18" charset="0"/>
              </a:rPr>
              <a:t> file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hệ</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hành</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H</a:t>
            </a:r>
            <a:r>
              <a:rPr lang="vi-VN" sz="2200" dirty="0" err="1" smtClean="0">
                <a:latin typeface="Times New Roman" panose="02020603050405020304" pitchFamily="18" charset="0"/>
                <a:cs typeface="Times New Roman" panose="02020603050405020304" pitchFamily="18" charset="0"/>
              </a:rPr>
              <a:t>iện</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tượng</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này</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được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gọi</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là</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hiện</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tượng</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đĩa</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bị</a:t>
            </a:r>
            <a:r>
              <a:rPr lang="vi-VN" sz="2200" dirty="0" smtClean="0">
                <a:latin typeface="Times New Roman" panose="02020603050405020304" pitchFamily="18" charset="0"/>
                <a:cs typeface="Times New Roman" panose="02020603050405020304" pitchFamily="18" charset="0"/>
              </a:rPr>
              <a:t> phân </a:t>
            </a:r>
            <a:r>
              <a:rPr lang="vi-VN" sz="2200" dirty="0" err="1" smtClean="0">
                <a:latin typeface="Times New Roman" panose="02020603050405020304" pitchFamily="18" charset="0"/>
                <a:cs typeface="Times New Roman" panose="02020603050405020304" pitchFamily="18" charset="0"/>
              </a:rPr>
              <a:t>mảnh</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a:t>
            </a:r>
            <a:r>
              <a:rPr lang="vi-VN" sz="2200" dirty="0" err="1" smtClean="0">
                <a:latin typeface="Times New Roman" panose="02020603050405020304" pitchFamily="18" charset="0"/>
                <a:cs typeface="Times New Roman" panose="02020603050405020304" pitchFamily="18" charset="0"/>
              </a:rPr>
              <a:t>fragmentary</a:t>
            </a:r>
            <a:r>
              <a:rPr lang="vi-VN"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việc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sắp</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xếp</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lại</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cluster</a:t>
            </a:r>
            <a:r>
              <a:rPr lang="vi-VN" sz="2200" dirty="0" smtClean="0">
                <a:latin typeface="Times New Roman" panose="02020603050405020304" pitchFamily="18" charset="0"/>
                <a:cs typeface="Times New Roman" panose="02020603050405020304" pitchFamily="18" charset="0"/>
              </a:rPr>
              <a:t> trên</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đĩa</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để</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các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cluster</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chứa</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nội</a:t>
            </a:r>
            <a:r>
              <a:rPr lang="vi-VN" sz="2200" dirty="0" smtClean="0">
                <a:latin typeface="Times New Roman" panose="02020603050405020304" pitchFamily="18" charset="0"/>
                <a:cs typeface="Times New Roman" panose="02020603050405020304" pitchFamily="18" charset="0"/>
              </a:rPr>
              <a:t> dung </a:t>
            </a:r>
            <a:r>
              <a:rPr lang="vi-VN" sz="2200" dirty="0" err="1" smtClean="0">
                <a:latin typeface="Times New Roman" panose="02020603050405020304" pitchFamily="18" charset="0"/>
                <a:cs typeface="Times New Roman" panose="02020603050405020304" pitchFamily="18" charset="0"/>
              </a:rPr>
              <a:t>của</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file</a:t>
            </a:r>
            <a:r>
              <a:rPr lang="vi-VN" sz="2200" dirty="0" smtClean="0">
                <a:latin typeface="Times New Roman" panose="02020603050405020304" pitchFamily="18" charset="0"/>
                <a:cs typeface="Times New Roman" panose="02020603050405020304" pitchFamily="18" charset="0"/>
              </a:rPr>
              <a:t> trên </a:t>
            </a:r>
            <a:r>
              <a:rPr lang="vi-VN" sz="2200" dirty="0" err="1" smtClean="0">
                <a:latin typeface="Times New Roman" panose="02020603050405020304" pitchFamily="18" charset="0"/>
                <a:cs typeface="Times New Roman" panose="02020603050405020304" pitchFamily="18" charset="0"/>
              </a:rPr>
              <a:t>đĩa</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được</a:t>
            </a:r>
            <a:r>
              <a:rPr lang="vi-VN" sz="2200" dirty="0" smtClean="0">
                <a:latin typeface="Times New Roman" panose="02020603050405020304" pitchFamily="18" charset="0"/>
                <a:cs typeface="Times New Roman" panose="02020603050405020304" pitchFamily="18" charset="0"/>
              </a:rPr>
              <a:t> phân </a:t>
            </a:r>
            <a:r>
              <a:rPr lang="vi-VN" sz="2200" dirty="0" err="1" smtClean="0">
                <a:latin typeface="Times New Roman" panose="02020603050405020304" pitchFamily="18" charset="0"/>
                <a:cs typeface="Times New Roman" panose="02020603050405020304" pitchFamily="18" charset="0"/>
              </a:rPr>
              <a:t>bố</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tập</a:t>
            </a:r>
            <a:r>
              <a:rPr lang="vi-VN" sz="2200" dirty="0" smtClean="0">
                <a:latin typeface="Times New Roman" panose="02020603050405020304" pitchFamily="18" charset="0"/>
                <a:cs typeface="Times New Roman" panose="02020603050405020304" pitchFamily="18" charset="0"/>
              </a:rPr>
              <a:t> trung hơn, thao </a:t>
            </a:r>
            <a:r>
              <a:rPr lang="vi-VN" sz="2200" dirty="0" err="1" smtClean="0">
                <a:latin typeface="Times New Roman" panose="02020603050405020304" pitchFamily="18" charset="0"/>
                <a:cs typeface="Times New Roman" panose="02020603050405020304" pitchFamily="18" charset="0"/>
              </a:rPr>
              <a:t>tác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này</a:t>
            </a:r>
            <a:r>
              <a:rPr lang="en-US"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được</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gọi</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là</a:t>
            </a:r>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chống</a:t>
            </a:r>
            <a:r>
              <a:rPr lang="vi-VN" sz="2200" dirty="0" smtClean="0">
                <a:latin typeface="Times New Roman" panose="02020603050405020304" pitchFamily="18" charset="0"/>
                <a:cs typeface="Times New Roman" panose="02020603050405020304" pitchFamily="18" charset="0"/>
              </a:rPr>
              <a:t> phân </a:t>
            </a:r>
            <a:r>
              <a:rPr lang="vi-VN" sz="2200" dirty="0" err="1" smtClean="0">
                <a:latin typeface="Times New Roman" panose="02020603050405020304" pitchFamily="18" charset="0"/>
                <a:cs typeface="Times New Roman" panose="02020603050405020304" pitchFamily="18" charset="0"/>
              </a:rPr>
              <a:t>mảnh</a:t>
            </a:r>
            <a:r>
              <a:rPr lang="vi-VN" sz="2200" dirty="0" smtClean="0">
                <a:latin typeface="Times New Roman" panose="02020603050405020304" pitchFamily="18" charset="0"/>
                <a:cs typeface="Times New Roman" panose="02020603050405020304" pitchFamily="18" charset="0"/>
              </a:rPr>
              <a:t> cho </a:t>
            </a:r>
            <a:r>
              <a:rPr lang="vi-VN" sz="2200" dirty="0" err="1" smtClean="0">
                <a:latin typeface="Times New Roman" panose="02020603050405020304" pitchFamily="18" charset="0"/>
                <a:cs typeface="Times New Roman" panose="02020603050405020304" pitchFamily="18" charset="0"/>
              </a:rPr>
              <a:t>đĩa</a:t>
            </a:r>
            <a:r>
              <a:rPr lang="en-US" sz="2200" dirty="0" smtClean="0">
                <a:latin typeface="Times New Roman" panose="02020603050405020304" pitchFamily="18" charset="0"/>
                <a:cs typeface="Times New Roman" panose="02020603050405020304" pitchFamily="18" charset="0"/>
              </a:rPr>
              <a:t>.</a:t>
            </a:r>
            <a:endParaRPr lang="vi-VN" sz="2200" dirty="0" smtClean="0">
              <a:latin typeface="Times New Roman" panose="02020603050405020304" pitchFamily="18" charset="0"/>
              <a:cs typeface="Times New Roman" panose="02020603050405020304" pitchFamily="18" charset="0"/>
            </a:endParaRPr>
          </a:p>
          <a:p>
            <a:endParaRPr lang="vi-VN" sz="2200" dirty="0" smtClean="0">
              <a:latin typeface="Times New Roman" panose="02020603050405020304" pitchFamily="18" charset="0"/>
              <a:cs typeface="Times New Roman" panose="02020603050405020304" pitchFamily="18" charset="0"/>
            </a:endParaRPr>
          </a:p>
          <a:p>
            <a:endParaRPr lang="vi-VN" sz="2200" dirty="0" smtClean="0">
              <a:latin typeface="Times New Roman" panose="02020603050405020304" pitchFamily="18" charset="0"/>
              <a:cs typeface="Times New Roman" panose="02020603050405020304" pitchFamily="18" charset="0"/>
            </a:endParaRPr>
          </a:p>
          <a:p>
            <a:endParaRPr lang="vi-VN"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414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VI.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FAT32</a:t>
            </a:r>
            <a:br>
              <a:rPr lang="en-US" dirty="0">
                <a:latin typeface="Times New Roman" panose="02020603050405020304" pitchFamily="18" charset="0"/>
                <a:cs typeface="Times New Roman" panose="02020603050405020304" pitchFamily="18" charset="0"/>
              </a:rPr>
            </a:br>
            <a:endParaRPr lang="en-US" dirty="0"/>
          </a:p>
        </p:txBody>
      </p:sp>
      <p:sp>
        <p:nvSpPr>
          <p:cNvPr id="3" name="Chỗ dành sẵn cho Nội dung 2"/>
          <p:cNvSpPr>
            <a:spLocks noGrp="1"/>
          </p:cNvSpPr>
          <p:nvPr>
            <p:ph idx="1"/>
          </p:nvPr>
        </p:nvSpPr>
        <p:spPr>
          <a:xfrm>
            <a:off x="677334" y="1807892"/>
            <a:ext cx="8596668" cy="3880773"/>
          </a:xfrm>
        </p:spPr>
        <p:txBody>
          <a:bodyPr>
            <a:normAutofit/>
          </a:bodyPr>
          <a:lstStyle/>
          <a:p>
            <a:pPr>
              <a:lnSpc>
                <a:spcPct val="130000"/>
              </a:lnSpc>
            </a:pPr>
            <a:r>
              <a:rPr lang="vi-VN" sz="2200" dirty="0" err="1" smtClean="0">
                <a:latin typeface="Times New Roman" panose="02020603050405020304" pitchFamily="18" charset="0"/>
                <a:cs typeface="Times New Roman" panose="02020603050405020304" pitchFamily="18" charset="0"/>
              </a:rPr>
              <a:t>Nó</a:t>
            </a:r>
            <a:r>
              <a:rPr lang="vi-VN" sz="2200" dirty="0" smtClean="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tương </a:t>
            </a:r>
            <a:r>
              <a:rPr lang="vi-VN" sz="2200" dirty="0" err="1">
                <a:latin typeface="Times New Roman" panose="02020603050405020304" pitchFamily="18" charset="0"/>
                <a:cs typeface="Times New Roman" panose="02020603050405020304" pitchFamily="18" charset="0"/>
              </a:rPr>
              <a:t>thích</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với</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nhiều</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loại</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thiết</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bị</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khác</a:t>
            </a:r>
            <a:r>
              <a:rPr lang="vi-VN" sz="2200" dirty="0">
                <a:latin typeface="Times New Roman" panose="02020603050405020304" pitchFamily="18" charset="0"/>
                <a:cs typeface="Times New Roman" panose="02020603050405020304" pitchFamily="18" charset="0"/>
              </a:rPr>
              <a:t> nhau: </a:t>
            </a:r>
            <a:r>
              <a:rPr lang="vi-VN" sz="2200" dirty="0" err="1">
                <a:latin typeface="Times New Roman" panose="02020603050405020304" pitchFamily="18" charset="0"/>
                <a:cs typeface="Times New Roman" panose="02020603050405020304" pitchFamily="18" charset="0"/>
              </a:rPr>
              <a:t>điện</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thoại</a:t>
            </a:r>
            <a:r>
              <a:rPr lang="vi-VN" sz="2200" dirty="0">
                <a:latin typeface="Times New Roman" panose="02020603050405020304" pitchFamily="18" charset="0"/>
                <a:cs typeface="Times New Roman" panose="02020603050405020304" pitchFamily="18" charset="0"/>
              </a:rPr>
              <a:t> thông minh, </a:t>
            </a:r>
            <a:r>
              <a:rPr lang="vi-VN" sz="2200" dirty="0" err="1">
                <a:latin typeface="Times New Roman" panose="02020603050405020304" pitchFamily="18" charset="0"/>
                <a:cs typeface="Times New Roman" panose="02020603050405020304" pitchFamily="18" charset="0"/>
              </a:rPr>
              <a:t>máy</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tính</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bảng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máy</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tính</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máy</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ảnh</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kỹ</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thuật</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số</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bảng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điều</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khiển</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trò</a:t>
            </a:r>
            <a:r>
              <a:rPr lang="vi-VN" sz="2200" dirty="0">
                <a:latin typeface="Times New Roman" panose="02020603050405020304" pitchFamily="18" charset="0"/>
                <a:cs typeface="Times New Roman" panose="02020603050405020304" pitchFamily="18" charset="0"/>
              </a:rPr>
              <a:t> chơi, </a:t>
            </a:r>
            <a:r>
              <a:rPr lang="vi-VN" sz="2200" dirty="0" err="1">
                <a:latin typeface="Times New Roman" panose="02020603050405020304" pitchFamily="18" charset="0"/>
                <a:cs typeface="Times New Roman" panose="02020603050405020304" pitchFamily="18" charset="0"/>
              </a:rPr>
              <a:t>camera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giám</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sát</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v.v</a:t>
            </a:r>
            <a:r>
              <a:rPr lang="vi-VN"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lnSpc>
                <a:spcPct val="130000"/>
              </a:lnSpc>
            </a:pPr>
            <a:endParaRPr lang="en-US" sz="2200" dirty="0" smtClean="0">
              <a:latin typeface="Times New Roman" panose="02020603050405020304" pitchFamily="18" charset="0"/>
              <a:cs typeface="Times New Roman" panose="02020603050405020304" pitchFamily="18" charset="0"/>
            </a:endParaRPr>
          </a:p>
          <a:p>
            <a:pPr>
              <a:lnSpc>
                <a:spcPct val="130000"/>
              </a:lnSpc>
            </a:pPr>
            <a:r>
              <a:rPr lang="vi-VN" sz="2200" dirty="0" err="1" smtClean="0">
                <a:latin typeface="Times New Roman" panose="02020603050405020304" pitchFamily="18" charset="0"/>
                <a:cs typeface="Times New Roman" panose="02020603050405020304" pitchFamily="18" charset="0"/>
              </a:rPr>
              <a:t>Nó</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cũng</a:t>
            </a:r>
            <a:r>
              <a:rPr lang="vi-VN" sz="2200" dirty="0">
                <a:latin typeface="Times New Roman" panose="02020603050405020304" pitchFamily="18" charset="0"/>
                <a:cs typeface="Times New Roman" panose="02020603050405020304" pitchFamily="18" charset="0"/>
              </a:rPr>
              <a:t> tương </a:t>
            </a:r>
            <a:r>
              <a:rPr lang="vi-VN" sz="2200" dirty="0" err="1">
                <a:latin typeface="Times New Roman" panose="02020603050405020304" pitchFamily="18" charset="0"/>
                <a:cs typeface="Times New Roman" panose="02020603050405020304" pitchFamily="18" charset="0"/>
              </a:rPr>
              <a:t>thích</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chéo</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với</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hầu</a:t>
            </a:r>
            <a:r>
              <a:rPr lang="vi-VN" sz="2200" dirty="0">
                <a:latin typeface="Times New Roman" panose="02020603050405020304" pitchFamily="18" charset="0"/>
                <a:cs typeface="Times New Roman" panose="02020603050405020304" pitchFamily="18" charset="0"/>
              </a:rPr>
              <a:t> như </a:t>
            </a:r>
            <a:r>
              <a:rPr lang="vi-VN" sz="2200" dirty="0" err="1">
                <a:latin typeface="Times New Roman" panose="02020603050405020304" pitchFamily="18" charset="0"/>
                <a:cs typeface="Times New Roman" panose="02020603050405020304" pitchFamily="18" charset="0"/>
              </a:rPr>
              <a:t>tất</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cả</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các</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hệ</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điều</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hành</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đã</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được</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khởi</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chạy</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từ</a:t>
            </a:r>
            <a:r>
              <a:rPr lang="vi-VN" sz="2200" dirty="0">
                <a:latin typeface="Times New Roman" panose="02020603050405020304" pitchFamily="18" charset="0"/>
                <a:cs typeface="Times New Roman" panose="02020603050405020304" pitchFamily="18" charset="0"/>
              </a:rPr>
              <a:t> năm 1995 </a:t>
            </a:r>
            <a:r>
              <a:rPr lang="vi-VN" sz="2200" dirty="0" err="1">
                <a:latin typeface="Times New Roman" panose="02020603050405020304" pitchFamily="18" charset="0"/>
                <a:cs typeface="Times New Roman" panose="02020603050405020304" pitchFamily="18" charset="0"/>
              </a:rPr>
              <a:t>đến</a:t>
            </a:r>
            <a:r>
              <a:rPr lang="vi-VN" sz="2200" dirty="0">
                <a:latin typeface="Times New Roman" panose="02020603050405020304" pitchFamily="18" charset="0"/>
                <a:cs typeface="Times New Roman" panose="02020603050405020304" pitchFamily="18" charset="0"/>
              </a:rPr>
              <a:t> nay. FAT32 </a:t>
            </a:r>
            <a:r>
              <a:rPr lang="vi-VN" sz="2200" dirty="0" err="1">
                <a:latin typeface="Times New Roman" panose="02020603050405020304" pitchFamily="18" charset="0"/>
                <a:cs typeface="Times New Roman" panose="02020603050405020304" pitchFamily="18" charset="0"/>
              </a:rPr>
              <a:t>hoạt</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động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với</a:t>
            </a:r>
            <a:r>
              <a:rPr lang="vi-VN" sz="2200" dirty="0">
                <a:latin typeface="Times New Roman" panose="02020603050405020304" pitchFamily="18" charset="0"/>
                <a:cs typeface="Times New Roman" panose="02020603050405020304" pitchFamily="18" charset="0"/>
              </a:rPr>
              <a:t> Windows 95 OSR2, Windows 98, XP, Vista, Windows 7, 8 </a:t>
            </a:r>
            <a:r>
              <a:rPr lang="vi-VN" sz="2200" dirty="0" err="1">
                <a:latin typeface="Times New Roman" panose="02020603050405020304" pitchFamily="18" charset="0"/>
                <a:cs typeface="Times New Roman" panose="02020603050405020304" pitchFamily="18" charset="0"/>
              </a:rPr>
              <a:t>và</a:t>
            </a:r>
            <a:r>
              <a:rPr lang="vi-VN" sz="2200" dirty="0">
                <a:latin typeface="Times New Roman" panose="02020603050405020304" pitchFamily="18" charset="0"/>
                <a:cs typeface="Times New Roman" panose="02020603050405020304" pitchFamily="18" charset="0"/>
              </a:rPr>
              <a:t> 10. </a:t>
            </a:r>
            <a:r>
              <a:rPr lang="vi-VN" sz="2200" dirty="0" err="1">
                <a:latin typeface="Times New Roman" panose="02020603050405020304" pitchFamily="18" charset="0"/>
                <a:cs typeface="Times New Roman" panose="02020603050405020304" pitchFamily="18" charset="0"/>
              </a:rPr>
              <a:t>MacOS</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và</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Linux</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cũng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hỗ</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trợ</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nó</a:t>
            </a:r>
            <a:r>
              <a:rPr lang="vi-VN"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398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VI. </a:t>
            </a:r>
            <a:r>
              <a:rPr lang="en-US" dirty="0" err="1">
                <a:latin typeface="Times New Roman" panose="02020603050405020304" pitchFamily="18" charset="0"/>
                <a:cs typeface="Times New Roman" panose="02020603050405020304" pitchFamily="18" charset="0"/>
              </a:rPr>
              <a:t>Nhược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FAT32</a:t>
            </a:r>
            <a:endParaRPr lang="en-US" dirty="0"/>
          </a:p>
        </p:txBody>
      </p:sp>
      <p:sp>
        <p:nvSpPr>
          <p:cNvPr id="3" name="Chỗ dành sẵn cho Nội dung 2"/>
          <p:cNvSpPr>
            <a:spLocks noGrp="1"/>
          </p:cNvSpPr>
          <p:nvPr>
            <p:ph idx="1"/>
          </p:nvPr>
        </p:nvSpPr>
        <p:spPr/>
        <p:txBody>
          <a:bodyPr>
            <a:normAutofit/>
          </a:bodyPr>
          <a:lstStyle/>
          <a:p>
            <a:r>
              <a:rPr lang="vi-VN" sz="2200" dirty="0" err="1">
                <a:latin typeface="Times New Roman" panose="02020603050405020304" pitchFamily="18" charset="0"/>
                <a:cs typeface="Times New Roman" panose="02020603050405020304" pitchFamily="18" charset="0"/>
              </a:rPr>
              <a:t>Tính</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bảo</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mật</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kém</a:t>
            </a:r>
            <a:r>
              <a:rPr lang="vi-VN"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r>
              <a:rPr lang="vi-VN" sz="2200" dirty="0" smtClean="0">
                <a:latin typeface="Times New Roman" panose="02020603050405020304" pitchFamily="18" charset="0"/>
                <a:cs typeface="Times New Roman" panose="02020603050405020304" pitchFamily="18" charset="0"/>
              </a:rPr>
              <a:t> </a:t>
            </a:r>
            <a:r>
              <a:rPr lang="vi-VN" sz="2200" dirty="0" err="1" smtClean="0">
                <a:latin typeface="Times New Roman" panose="02020603050405020304" pitchFamily="18" charset="0"/>
                <a:cs typeface="Times New Roman" panose="02020603050405020304" pitchFamily="18" charset="0"/>
              </a:rPr>
              <a:t>Nếu</a:t>
            </a:r>
            <a:r>
              <a:rPr lang="vi-VN" sz="2200" dirty="0" smtClean="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đĩa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cứng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của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bạn</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có</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kích</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thước</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cluster</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càng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nhỏ</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thì</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máy</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càng</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chậm</a:t>
            </a:r>
            <a:r>
              <a:rPr lang="vi-VN"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vi-VN" sz="2200" dirty="0" err="1" smtClean="0">
                <a:latin typeface="Times New Roman" panose="02020603050405020304" pitchFamily="18" charset="0"/>
                <a:cs typeface="Times New Roman" panose="02020603050405020304" pitchFamily="18" charset="0"/>
              </a:rPr>
              <a:t>Bạn</a:t>
            </a:r>
            <a:r>
              <a:rPr lang="vi-VN" sz="2200" dirty="0" smtClean="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không </a:t>
            </a:r>
            <a:r>
              <a:rPr lang="vi-VN" sz="2200" dirty="0" err="1">
                <a:latin typeface="Times New Roman" panose="02020603050405020304" pitchFamily="18" charset="0"/>
                <a:cs typeface="Times New Roman" panose="02020603050405020304" pitchFamily="18" charset="0"/>
              </a:rPr>
              <a:t>thể</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thực</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hiện</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chức</a:t>
            </a:r>
            <a:r>
              <a:rPr lang="vi-VN" sz="2200" dirty="0">
                <a:latin typeface="Times New Roman" panose="02020603050405020304" pitchFamily="18" charset="0"/>
                <a:cs typeface="Times New Roman" panose="02020603050405020304" pitchFamily="18" charset="0"/>
              </a:rPr>
              <a:t> năng </a:t>
            </a:r>
            <a:r>
              <a:rPr lang="vi-VN" sz="2200" dirty="0" err="1">
                <a:latin typeface="Times New Roman" panose="02020603050405020304" pitchFamily="18" charset="0"/>
                <a:cs typeface="Times New Roman" panose="02020603050405020304" pitchFamily="18" charset="0"/>
              </a:rPr>
              <a:t>nén</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đĩa</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với</a:t>
            </a:r>
            <a:r>
              <a:rPr lang="vi-VN" sz="2200" dirty="0">
                <a:latin typeface="Times New Roman" panose="02020603050405020304" pitchFamily="18" charset="0"/>
                <a:cs typeface="Times New Roman" panose="02020603050405020304" pitchFamily="18" charset="0"/>
              </a:rPr>
              <a:t> FAT32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276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a:t>k</a:t>
            </a:r>
            <a:r>
              <a:rPr lang="en-US" dirty="0" err="1" smtClean="0"/>
              <a:t>hảo</a:t>
            </a:r>
            <a:r>
              <a:rPr lang="en-US" dirty="0" smtClean="0"/>
              <a:t/>
            </a:r>
            <a:br>
              <a:rPr lang="en-US" dirty="0" smtClean="0"/>
            </a:br>
            <a:r>
              <a:rPr lang="en-US" dirty="0" smtClean="0"/>
              <a:t>	</a:t>
            </a:r>
            <a:endParaRPr lang="en-US" dirty="0"/>
          </a:p>
        </p:txBody>
      </p:sp>
      <p:sp>
        <p:nvSpPr>
          <p:cNvPr id="3" name="Chỗ dành sẵn cho Nội dung 2"/>
          <p:cNvSpPr>
            <a:spLocks noGrp="1"/>
          </p:cNvSpPr>
          <p:nvPr>
            <p:ph idx="1"/>
          </p:nvPr>
        </p:nvSpPr>
        <p:spPr>
          <a:xfrm>
            <a:off x="677334" y="1930401"/>
            <a:ext cx="8596668" cy="4110962"/>
          </a:xfrm>
        </p:spPr>
        <p:txBody>
          <a:bodyPr>
            <a:normAutofit/>
          </a:bodyPr>
          <a:lstStyle/>
          <a:p>
            <a:pPr>
              <a:lnSpc>
                <a:spcPct val="130000"/>
              </a:lnSpc>
            </a:pPr>
            <a:r>
              <a:rPr lang="en-US" sz="2200" dirty="0">
                <a:latin typeface="Times New Roman" panose="02020603050405020304" pitchFamily="18" charset="0"/>
                <a:cs typeface="Times New Roman" panose="02020603050405020304" pitchFamily="18" charset="0"/>
              </a:rPr>
              <a:t>1. Slide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thầy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Trung</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Kỹ</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Quân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Sự</a:t>
            </a:r>
            <a:endParaRPr lang="en-US" sz="2200" b="1" dirty="0">
              <a:latin typeface="Times New Roman" panose="02020603050405020304" pitchFamily="18" charset="0"/>
              <a:cs typeface="Times New Roman" panose="02020603050405020304" pitchFamily="18" charset="0"/>
            </a:endParaRPr>
          </a:p>
          <a:p>
            <a:pPr>
              <a:lnSpc>
                <a:spcPct val="130000"/>
              </a:lnSpc>
            </a:pPr>
            <a:r>
              <a:rPr lang="en-US" sz="2200" dirty="0" smtClean="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Đại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Khoa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Nội</a:t>
            </a:r>
            <a:r>
              <a:rPr lang="en-US" sz="2200" dirty="0" smtClean="0">
                <a:latin typeface="Times New Roman" panose="02020603050405020304" pitchFamily="18" charset="0"/>
                <a:cs typeface="Times New Roman" panose="02020603050405020304" pitchFamily="18" charset="0"/>
              </a:rPr>
              <a:t>.</a:t>
            </a:r>
          </a:p>
          <a:p>
            <a:pPr>
              <a:lnSpc>
                <a:spcPct val="130000"/>
              </a:lnSpc>
            </a:pPr>
            <a:r>
              <a:rPr lang="en-US" sz="2200" dirty="0" smtClean="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r>
              <a:rPr lang="en-US" sz="2200" dirty="0">
                <a:latin typeface="Times New Roman" panose="02020603050405020304" pitchFamily="18" charset="0"/>
                <a:cs typeface="Times New Roman" panose="02020603050405020304" pitchFamily="18" charset="0"/>
              </a:rPr>
              <a:t> – TS. </a:t>
            </a:r>
            <a:r>
              <a:rPr lang="en-US" sz="2200" dirty="0" err="1">
                <a:latin typeface="Times New Roman" panose="02020603050405020304" pitchFamily="18" charset="0"/>
                <a:cs typeface="Times New Roman" panose="02020603050405020304" pitchFamily="18" charset="0"/>
              </a:rPr>
              <a:t>Nguyễn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Duy</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Nhất</a:t>
            </a:r>
            <a:r>
              <a:rPr lang="en-US" sz="2200" dirty="0" smtClean="0">
                <a:latin typeface="Times New Roman" panose="02020603050405020304" pitchFamily="18" charset="0"/>
                <a:cs typeface="Times New Roman" panose="02020603050405020304" pitchFamily="18" charset="0"/>
              </a:rPr>
              <a:t>.</a:t>
            </a:r>
          </a:p>
          <a:p>
            <a:pPr>
              <a:lnSpc>
                <a:spcPct val="130000"/>
              </a:lnSpc>
            </a:pPr>
            <a:r>
              <a:rPr lang="en-US" sz="2200" dirty="0" smtClean="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hlinkClick r:id="rId2"/>
              </a:rPr>
              <a:t>http://</a:t>
            </a:r>
            <a:r>
              <a:rPr lang="en-US" sz="2200" dirty="0" smtClean="0">
                <a:solidFill>
                  <a:schemeClr val="tx1"/>
                </a:solidFill>
                <a:latin typeface="Times New Roman" panose="02020603050405020304" pitchFamily="18" charset="0"/>
                <a:cs typeface="Times New Roman" panose="02020603050405020304" pitchFamily="18" charset="0"/>
                <a:hlinkClick r:id="rId2"/>
              </a:rPr>
              <a:t>sallneed.wordpress.com/2009/01/04/file-system-la-gi/</a:t>
            </a:r>
            <a:endParaRPr lang="en-US" sz="2200" dirty="0" smtClean="0">
              <a:solidFill>
                <a:schemeClr val="tx1"/>
              </a:solidFill>
              <a:latin typeface="Times New Roman" panose="02020603050405020304" pitchFamily="18" charset="0"/>
              <a:cs typeface="Times New Roman" panose="02020603050405020304" pitchFamily="18" charset="0"/>
            </a:endParaRPr>
          </a:p>
          <a:p>
            <a:pPr>
              <a:lnSpc>
                <a:spcPct val="130000"/>
              </a:lnSpc>
            </a:pPr>
            <a:r>
              <a:rPr lang="en-US" sz="2200" dirty="0" smtClean="0">
                <a:latin typeface="Times New Roman" panose="02020603050405020304" pitchFamily="18" charset="0"/>
                <a:cs typeface="Times New Roman" panose="02020603050405020304" pitchFamily="18" charset="0"/>
              </a:rPr>
              <a:t>5</a:t>
            </a: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hlinkClick r:id="rId3"/>
              </a:rPr>
              <a:t>http://echip.com.vn/echiproot/weblh/suutam/99/thds/fatlg.htm</a:t>
            </a:r>
            <a:endParaRPr lang="en-US" sz="2200" dirty="0">
              <a:latin typeface="Times New Roman" panose="02020603050405020304" pitchFamily="18" charset="0"/>
              <a:cs typeface="Times New Roman" panose="02020603050405020304" pitchFamily="18" charset="0"/>
            </a:endParaRPr>
          </a:p>
          <a:p>
            <a:pPr>
              <a:lnSpc>
                <a:spcPct val="130000"/>
              </a:lnSpc>
            </a:pPr>
            <a:r>
              <a:rPr lang="en-US" sz="2200" b="1" i="1" dirty="0">
                <a:latin typeface="Times New Roman" panose="02020603050405020304" pitchFamily="18" charset="0"/>
                <a:cs typeface="Times New Roman" panose="02020603050405020304" pitchFamily="18" charset="0"/>
              </a:rPr>
              <a:t>6.  </a:t>
            </a:r>
            <a:r>
              <a:rPr lang="en-US" sz="2200" b="1" i="1" u="sng" dirty="0">
                <a:solidFill>
                  <a:schemeClr val="accent2">
                    <a:lumMod val="60000"/>
                    <a:lumOff val="40000"/>
                  </a:schemeClr>
                </a:solidFill>
                <a:latin typeface="Times New Roman" panose="02020603050405020304" pitchFamily="18" charset="0"/>
                <a:cs typeface="Times New Roman" panose="02020603050405020304" pitchFamily="18" charset="0"/>
              </a:rPr>
              <a:t>Slideshare.net</a:t>
            </a:r>
            <a:endParaRPr lang="en-US" sz="2200" u="sng"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nSpc>
                <a:spcPct val="130000"/>
              </a:lnSpc>
            </a:pPr>
            <a:r>
              <a:rPr lang="en-US" sz="2200" b="1" i="1" dirty="0">
                <a:latin typeface="Times New Roman" panose="02020603050405020304" pitchFamily="18" charset="0"/>
                <a:cs typeface="Times New Roman" panose="02020603050405020304" pitchFamily="18" charset="0"/>
              </a:rPr>
              <a:t>7.  </a:t>
            </a:r>
            <a:r>
              <a:rPr lang="en-US" sz="2200" u="sng" dirty="0">
                <a:latin typeface="Times New Roman" panose="02020603050405020304" pitchFamily="18" charset="0"/>
                <a:cs typeface="Times New Roman" panose="02020603050405020304" pitchFamily="18" charset="0"/>
                <a:hlinkClick r:id="rId4"/>
              </a:rPr>
              <a:t>https://vi.wikipedia.vn</a:t>
            </a:r>
            <a:r>
              <a:rPr lang="en-US" sz="2200" b="1" i="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60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91189" y="526471"/>
            <a:ext cx="9198186" cy="5294811"/>
          </a:xfrm>
        </p:spPr>
        <p:txBody>
          <a:bodyPr>
            <a:normAutofit/>
          </a:bodyPr>
          <a:lstStyle/>
          <a:p>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lục</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(files systems)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II.</a:t>
            </a:r>
            <a:r>
              <a:rPr lang="en-US" dirty="0" smtClean="0"/>
              <a:t> </a:t>
            </a:r>
            <a:r>
              <a:rPr lang="en-US" dirty="0" err="1"/>
              <a:t>Sơ</a:t>
            </a:r>
            <a:r>
              <a:rPr lang="en-US" dirty="0"/>
              <a:t> </a:t>
            </a:r>
            <a:r>
              <a:rPr lang="en-US" dirty="0" err="1"/>
              <a:t>lượt</a:t>
            </a:r>
            <a:r>
              <a:rPr lang="en-US" dirty="0"/>
              <a:t> </a:t>
            </a:r>
            <a:r>
              <a:rPr lang="en-US" dirty="0" err="1"/>
              <a:t>về</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smtClean="0"/>
              <a:t>FAT</a:t>
            </a:r>
            <a:br>
              <a:rPr lang="en-US" dirty="0" smtClean="0"/>
            </a:br>
            <a:r>
              <a:rPr lang="en-US" dirty="0" smtClean="0">
                <a:latin typeface="Times New Roman" panose="02020603050405020304" pitchFamily="18" charset="0"/>
                <a:cs typeface="Times New Roman" panose="02020603050405020304" pitchFamily="18" charset="0"/>
              </a:rPr>
              <a:t>III. </a:t>
            </a:r>
            <a:r>
              <a:rPr lang="en-US" dirty="0" err="1"/>
              <a:t>Giới</a:t>
            </a:r>
            <a:r>
              <a:rPr lang="en-US" dirty="0"/>
              <a:t> </a:t>
            </a:r>
            <a:r>
              <a:rPr lang="en-US" dirty="0" err="1"/>
              <a:t>thiệu</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smtClean="0"/>
              <a:t>FAT32</a:t>
            </a:r>
            <a:br>
              <a:rPr lang="en-US" dirty="0" smtClean="0"/>
            </a:br>
            <a:r>
              <a:rPr lang="en-US" dirty="0" smtClean="0">
                <a:latin typeface="Times New Roman" panose="02020603050405020304" pitchFamily="18" charset="0"/>
                <a:cs typeface="Times New Roman" panose="02020603050405020304" pitchFamily="18" charset="0"/>
              </a:rPr>
              <a:t>IV. </a:t>
            </a:r>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FAT32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V.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FAT32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VI. </a:t>
            </a:r>
            <a:r>
              <a:rPr lang="en-US" dirty="0" err="1" smtClean="0">
                <a:latin typeface="Times New Roman" panose="02020603050405020304" pitchFamily="18" charset="0"/>
                <a:cs typeface="Times New Roman" panose="02020603050405020304" pitchFamily="18" charset="0"/>
              </a:rPr>
              <a:t>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FAT32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555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smtClean="0"/>
              <a:t>I. </a:t>
            </a:r>
            <a:r>
              <a:rPr lang="en-US" dirty="0" err="1" smtClean="0"/>
              <a:t>Phần</a:t>
            </a:r>
            <a:r>
              <a:rPr lang="en-US" dirty="0" smtClean="0"/>
              <a:t> </a:t>
            </a:r>
            <a:r>
              <a:rPr lang="en-US" dirty="0" err="1" smtClean="0"/>
              <a:t>mở</a:t>
            </a:r>
            <a:r>
              <a:rPr lang="en-US" dirty="0" smtClean="0"/>
              <a:t> </a:t>
            </a:r>
            <a:r>
              <a:rPr lang="en-US" dirty="0" err="1" smtClean="0"/>
              <a:t>đầu</a:t>
            </a:r>
            <a:endParaRPr lang="en-US" dirty="0"/>
          </a:p>
        </p:txBody>
      </p:sp>
      <p:sp>
        <p:nvSpPr>
          <p:cNvPr id="3" name="Chỗ dành sẵn cho Nội dung 2"/>
          <p:cNvSpPr>
            <a:spLocks noGrp="1"/>
          </p:cNvSpPr>
          <p:nvPr>
            <p:ph idx="1"/>
          </p:nvPr>
        </p:nvSpPr>
        <p:spPr>
          <a:xfrm>
            <a:off x="677334" y="1541418"/>
            <a:ext cx="9472506" cy="4637313"/>
          </a:xfrm>
        </p:spPr>
        <p:txBody>
          <a:bodyPr>
            <a:noAutofit/>
          </a:bodyPr>
          <a:lstStyle/>
          <a:p>
            <a:r>
              <a:rPr lang="en-US" sz="2200" dirty="0" err="1">
                <a:latin typeface="Times New Roman" panose="02020603050405020304" pitchFamily="18" charset="0"/>
                <a:cs typeface="Times New Roman" panose="02020603050405020304" pitchFamily="18" charset="0"/>
              </a:rPr>
              <a:t>H</a:t>
            </a:r>
            <a:r>
              <a:rPr lang="en-US" sz="2200" dirty="0" err="1" smtClean="0">
                <a:latin typeface="Times New Roman" panose="02020603050405020304" pitchFamily="18" charset="0"/>
                <a:cs typeface="Times New Roman" panose="02020603050405020304" pitchFamily="18" charset="0"/>
              </a:rPr>
              <a:t>ệ</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tin (File System)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err="1" smtClean="0">
                <a:latin typeface="Times New Roman" panose="02020603050405020304" pitchFamily="18" charset="0"/>
                <a:cs typeface="Times New Roman" panose="02020603050405020304" pitchFamily="18" charset="0"/>
              </a:rPr>
              <a:t>giao</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dễ</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nhìn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nhất</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hành</a:t>
            </a:r>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System </a:t>
            </a:r>
            <a:r>
              <a:rPr lang="en-US" sz="2200" dirty="0" err="1">
                <a:latin typeface="Times New Roman" panose="02020603050405020304" pitchFamily="18" charset="0"/>
                <a:cs typeface="Times New Roman" panose="02020603050405020304" pitchFamily="18" charset="0"/>
              </a:rPr>
              <a:t>cung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chế</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tuyến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tất</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cả</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máy</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tính</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File </a:t>
            </a:r>
            <a:r>
              <a:rPr lang="en-US" sz="2200" dirty="0">
                <a:latin typeface="Times New Roman" panose="02020603050405020304" pitchFamily="18" charset="0"/>
                <a:cs typeface="Times New Roman" panose="02020603050405020304" pitchFamily="18" charset="0"/>
              </a:rPr>
              <a:t>System </a:t>
            </a:r>
            <a:r>
              <a:rPr lang="en-US" sz="2200" dirty="0" err="1">
                <a:latin typeface="Times New Roman" panose="02020603050405020304" pitchFamily="18" charset="0"/>
                <a:cs typeface="Times New Roman" panose="02020603050405020304" pitchFamily="18" charset="0"/>
              </a:rPr>
              <a:t>làm</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việc</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hê</a:t>
            </a:r>
            <a:r>
              <a:rPr lang="en-US" sz="2200" dirty="0">
                <a:latin typeface="Times New Roman" panose="02020603050405020304" pitchFamily="18" charset="0"/>
                <a:cs typeface="Times New Roman" panose="02020603050405020304" pitchFamily="18" charset="0"/>
              </a:rPr>
              <a:t>̣ chỉ </a:t>
            </a:r>
            <a:r>
              <a:rPr lang="en-US" sz="2200" dirty="0" err="1">
                <a:latin typeface="Times New Roman" panose="02020603050405020304" pitchFamily="18" charset="0"/>
                <a:cs typeface="Times New Roman" panose="02020603050405020304" pitchFamily="18" charset="0"/>
              </a:rPr>
              <a:t>mục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phép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nhanh</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chóng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tập</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nào</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đo</a:t>
            </a:r>
            <a:r>
              <a:rPr lang="en-US" sz="2200" dirty="0" smtClean="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Mọi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hê</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a:t>
            </a:r>
            <a:r>
              <a:rPr lang="en-US" sz="2200" dirty="0">
                <a:latin typeface="Times New Roman" panose="02020603050405020304" pitchFamily="18" charset="0"/>
                <a:cs typeface="Times New Roman" panose="02020603050405020304" pitchFamily="18" charset="0"/>
              </a:rPr>
              <a:t>̀ MS-DOS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đến</a:t>
            </a:r>
            <a:r>
              <a:rPr lang="en-US" sz="2200" dirty="0">
                <a:latin typeface="Times New Roman" panose="02020603050405020304" pitchFamily="18" charset="0"/>
                <a:cs typeface="Times New Roman" panose="02020603050405020304" pitchFamily="18" charset="0"/>
              </a:rPr>
              <a:t> Windows 95, Windows XP </a:t>
            </a:r>
            <a:r>
              <a:rPr lang="en-US" sz="2200" dirty="0" err="1">
                <a:latin typeface="Times New Roman" panose="02020603050405020304" pitchFamily="18" charset="0"/>
                <a:cs typeface="Times New Roman" panose="02020603050405020304" pitchFamily="18" charset="0"/>
              </a:rPr>
              <a:t>va</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Linux </a:t>
            </a:r>
            <a:r>
              <a:rPr lang="en-US" sz="2200" dirty="0" err="1">
                <a:latin typeface="Times New Roman" panose="02020603050405020304" pitchFamily="18" charset="0"/>
                <a:cs typeface="Times New Roman" panose="02020603050405020304" pitchFamily="18" charset="0"/>
              </a:rPr>
              <a:t>đều</a:t>
            </a:r>
            <a:r>
              <a:rPr lang="en-US" sz="2200" dirty="0">
                <a:latin typeface="Times New Roman" panose="02020603050405020304" pitchFamily="18" charset="0"/>
                <a:cs typeface="Times New Roman" panose="02020603050405020304" pitchFamily="18" charset="0"/>
              </a:rPr>
              <a:t> có File System </a:t>
            </a:r>
            <a:r>
              <a:rPr lang="en-US" sz="2200" dirty="0" err="1" smtClean="0">
                <a:latin typeface="Times New Roman" panose="02020603050405020304" pitchFamily="18" charset="0"/>
                <a:cs typeface="Times New Roman" panose="02020603050405020304" pitchFamily="18" charset="0"/>
              </a:rPr>
              <a:t>riêng</a:t>
            </a:r>
            <a:r>
              <a:rPr lang="en-US" sz="2200" dirty="0" smtClean="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luận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chúng</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cứu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FAT32 ,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version</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FAT </a:t>
            </a:r>
            <a:r>
              <a:rPr lang="en-US" sz="2200" dirty="0" err="1">
                <a:latin typeface="Times New Roman" panose="02020603050405020304" pitchFamily="18" charset="0"/>
                <a:cs typeface="Times New Roman" panose="02020603050405020304" pitchFamily="18" charset="0"/>
              </a:rPr>
              <a:t>chạy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Microsoft</a:t>
            </a:r>
          </a:p>
        </p:txBody>
      </p:sp>
    </p:spTree>
    <p:extLst>
      <p:ext uri="{BB962C8B-B14F-4D97-AF65-F5344CB8AC3E}">
        <p14:creationId xmlns:p14="http://schemas.microsoft.com/office/powerpoint/2010/main" val="2537523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dirty="0"/>
          </a:p>
        </p:txBody>
      </p:sp>
      <p:pic>
        <p:nvPicPr>
          <p:cNvPr id="6" name="Chỗ dành sẵn cho Nội dung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507" y="483380"/>
            <a:ext cx="3520322" cy="6041972"/>
          </a:xfrm>
        </p:spPr>
      </p:pic>
    </p:spTree>
    <p:extLst>
      <p:ext uri="{BB962C8B-B14F-4D97-AF65-F5344CB8AC3E}">
        <p14:creationId xmlns:p14="http://schemas.microsoft.com/office/powerpoint/2010/main" val="2991433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smtClean="0"/>
              <a:t>II. </a:t>
            </a:r>
            <a:r>
              <a:rPr lang="en-US" dirty="0" err="1" smtClean="0"/>
              <a:t>Sơ</a:t>
            </a:r>
            <a:r>
              <a:rPr lang="en-US" dirty="0" smtClean="0"/>
              <a:t> </a:t>
            </a:r>
            <a:r>
              <a:rPr lang="en-US" dirty="0" err="1" smtClean="0"/>
              <a:t>lược</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FAT </a:t>
            </a:r>
            <a:endParaRPr lang="en-US" dirty="0"/>
          </a:p>
        </p:txBody>
      </p:sp>
      <p:sp>
        <p:nvSpPr>
          <p:cNvPr id="3" name="Chỗ dành sẵn cho Nội dung 2"/>
          <p:cNvSpPr>
            <a:spLocks noGrp="1"/>
          </p:cNvSpPr>
          <p:nvPr>
            <p:ph idx="1"/>
          </p:nvPr>
        </p:nvSpPr>
        <p:spPr>
          <a:xfrm>
            <a:off x="899402" y="1283062"/>
            <a:ext cx="9759889" cy="5052423"/>
          </a:xfrm>
        </p:spPr>
        <p:txBody>
          <a:bodyPr>
            <a:noAutofit/>
          </a:bodyPr>
          <a:lstStyle/>
          <a:p>
            <a:r>
              <a:rPr lang="en-US" sz="2200" dirty="0">
                <a:latin typeface="Times New Roman" panose="02020603050405020304" pitchFamily="18" charset="0"/>
                <a:cs typeface="Times New Roman" panose="02020603050405020304" pitchFamily="18" charset="0"/>
              </a:rPr>
              <a:t>FAT (File Allocation Tables)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vị</a:t>
            </a:r>
            <a:r>
              <a:rPr lang="en-US" sz="2200" dirty="0">
                <a:latin typeface="Times New Roman" panose="02020603050405020304" pitchFamily="18" charset="0"/>
                <a:cs typeface="Times New Roman" panose="02020603050405020304" pitchFamily="18" charset="0"/>
              </a:rPr>
              <a:t> File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đĩa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năm</a:t>
            </a:r>
            <a:r>
              <a:rPr lang="en-US" sz="2200" dirty="0">
                <a:latin typeface="Times New Roman" panose="02020603050405020304" pitchFamily="18" charset="0"/>
                <a:cs typeface="Times New Roman" panose="02020603050405020304" pitchFamily="18" charset="0"/>
              </a:rPr>
              <a:t> 1981 </a:t>
            </a:r>
            <a:r>
              <a:rPr lang="en-US" sz="2200" dirty="0" err="1">
                <a:latin typeface="Times New Roman" panose="02020603050405020304" pitchFamily="18" charset="0"/>
                <a:cs typeface="Times New Roman" panose="02020603050405020304" pitchFamily="18" charset="0"/>
              </a:rPr>
              <a:t>đưa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tổ</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đĩa</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cứng,đĩa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mềm</a:t>
            </a:r>
            <a:r>
              <a:rPr lang="en-US" sz="2200" dirty="0" smtClean="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Nguyên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FAT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dõi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lưu</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tin</a:t>
            </a:r>
          </a:p>
          <a:p>
            <a:r>
              <a:rPr lang="en-US" sz="2200" dirty="0" err="1" smtClean="0">
                <a:latin typeface="Times New Roman" panose="02020603050405020304" pitchFamily="18" charset="0"/>
                <a:cs typeface="Times New Roman" panose="02020603050405020304" pitchFamily="18" charset="0"/>
              </a:rPr>
              <a:t>Bảng</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kê</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cluster </a:t>
            </a:r>
            <a:r>
              <a:rPr lang="en-US" sz="2200" dirty="0" err="1">
                <a:latin typeface="Times New Roman" panose="02020603050405020304" pitchFamily="18" charset="0"/>
                <a:cs typeface="Times New Roman" panose="02020603050405020304" pitchFamily="18" charset="0"/>
              </a:rPr>
              <a:t>dành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file </a:t>
            </a:r>
            <a:r>
              <a:rPr lang="en-US" sz="2200" dirty="0" err="1">
                <a:latin typeface="Times New Roman" panose="02020603050405020304" pitchFamily="18" charset="0"/>
                <a:cs typeface="Times New Roman" panose="02020603050405020304" pitchFamily="18" charset="0"/>
              </a:rPr>
              <a:t>lưu</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trữ</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đĩa</a:t>
            </a:r>
            <a:endParaRPr lang="en-US" sz="2200" dirty="0" smtClean="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dung </a:t>
            </a:r>
            <a:r>
              <a:rPr lang="en-US" sz="2200" dirty="0" err="1">
                <a:latin typeface="Times New Roman" panose="02020603050405020304" pitchFamily="18" charset="0"/>
                <a:cs typeface="Times New Roman" panose="02020603050405020304" pitchFamily="18" charset="0"/>
              </a:rPr>
              <a:t>lượng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đĩa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 FAT </a:t>
            </a:r>
            <a:r>
              <a:rPr lang="en-US" sz="2200" dirty="0" err="1">
                <a:latin typeface="Times New Roman" panose="02020603050405020304" pitchFamily="18" charset="0"/>
                <a:cs typeface="Times New Roman" panose="02020603050405020304" pitchFamily="18" charset="0"/>
              </a:rPr>
              <a:t>bộc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hạn</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chế</a:t>
            </a:r>
            <a:r>
              <a:rPr lang="en-US" sz="2200" dirty="0">
                <a:latin typeface="Times New Roman" panose="02020603050405020304" pitchFamily="18" charset="0"/>
                <a:cs typeface="Times New Roman" panose="02020603050405020304" pitchFamily="18" charset="0"/>
              </a:rPr>
              <a:t>, do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ngày</a:t>
            </a:r>
            <a:r>
              <a:rPr lang="en-US" sz="2200" dirty="0">
                <a:latin typeface="Times New Roman" panose="02020603050405020304" pitchFamily="18" charset="0"/>
                <a:cs typeface="Times New Roman" panose="02020603050405020304" pitchFamily="18" charset="0"/>
              </a:rPr>
              <a:t> FAT </a:t>
            </a:r>
            <a:r>
              <a:rPr lang="en-US" sz="2200" dirty="0" err="1">
                <a:latin typeface="Times New Roman" panose="02020603050405020304" pitchFamily="18" charset="0"/>
                <a:cs typeface="Times New Roman" panose="02020603050405020304" pitchFamily="18" charset="0"/>
              </a:rPr>
              <a:t>càng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trải</a:t>
            </a:r>
            <a:r>
              <a:rPr lang="en-US" sz="2200" dirty="0">
                <a:latin typeface="Times New Roman" panose="02020603050405020304" pitchFamily="18" charset="0"/>
                <a:cs typeface="Times New Roman" panose="02020603050405020304" pitchFamily="18" charset="0"/>
              </a:rPr>
              <a:t> qua </a:t>
            </a:r>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version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FAT12, FAT16, FAT32.</a:t>
            </a:r>
          </a:p>
        </p:txBody>
      </p:sp>
    </p:spTree>
    <p:extLst>
      <p:ext uri="{BB962C8B-B14F-4D97-AF65-F5344CB8AC3E}">
        <p14:creationId xmlns:p14="http://schemas.microsoft.com/office/powerpoint/2010/main" val="2282814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478971"/>
            <a:ext cx="8596668" cy="1320800"/>
          </a:xfrm>
        </p:spPr>
        <p:txBody>
          <a:bodyPr/>
          <a:lstStyle/>
          <a:p>
            <a:r>
              <a:rPr lang="en-US" dirty="0" err="1" smtClean="0"/>
              <a:t>III.Giới</a:t>
            </a:r>
            <a:r>
              <a:rPr lang="en-US" dirty="0" smtClean="0"/>
              <a:t> </a:t>
            </a:r>
            <a:r>
              <a:rPr lang="en-US" dirty="0" err="1" smtClean="0"/>
              <a:t>thiệu</a:t>
            </a:r>
            <a:r>
              <a:rPr lang="en-US" dirty="0" smtClean="0"/>
              <a:t> </a:t>
            </a:r>
            <a:r>
              <a:rPr lang="en-US" dirty="0" err="1" smtClean="0"/>
              <a:t>hệ</a:t>
            </a:r>
            <a:r>
              <a:rPr lang="en-US" dirty="0" smtClean="0"/>
              <a:t> </a:t>
            </a:r>
            <a:r>
              <a:rPr lang="en-US" dirty="0" err="1" smtClean="0"/>
              <a:t>thống</a:t>
            </a:r>
            <a:r>
              <a:rPr lang="en-US" dirty="0" smtClean="0"/>
              <a:t> FAT32	</a:t>
            </a:r>
            <a:endParaRPr lang="en-US" dirty="0"/>
          </a:p>
        </p:txBody>
      </p:sp>
      <p:graphicFrame>
        <p:nvGraphicFramePr>
          <p:cNvPr id="4" name="Chỗ dành sẵn cho Nội dung 3"/>
          <p:cNvGraphicFramePr>
            <a:graphicFrameLocks noGrp="1"/>
          </p:cNvGraphicFramePr>
          <p:nvPr>
            <p:ph idx="1"/>
            <p:extLst/>
          </p:nvPr>
        </p:nvGraphicFramePr>
        <p:xfrm>
          <a:off x="775856" y="1584036"/>
          <a:ext cx="8617526" cy="4581236"/>
        </p:xfrm>
        <a:graphic>
          <a:graphicData uri="http://schemas.openxmlformats.org/drawingml/2006/table">
            <a:tbl>
              <a:tblPr>
                <a:tableStyleId>{5C22544A-7EE6-4342-B048-85BDC9FD1C3A}</a:tableStyleId>
              </a:tblPr>
              <a:tblGrid>
                <a:gridCol w="3879114">
                  <a:extLst>
                    <a:ext uri="{9D8B030D-6E8A-4147-A177-3AD203B41FA5}">
                      <a16:colId xmlns:a16="http://schemas.microsoft.com/office/drawing/2014/main" val="2495800751"/>
                    </a:ext>
                  </a:extLst>
                </a:gridCol>
                <a:gridCol w="4738412">
                  <a:extLst>
                    <a:ext uri="{9D8B030D-6E8A-4147-A177-3AD203B41FA5}">
                      <a16:colId xmlns:a16="http://schemas.microsoft.com/office/drawing/2014/main" val="512650038"/>
                    </a:ext>
                  </a:extLst>
                </a:gridCol>
              </a:tblGrid>
              <a:tr h="305416">
                <a:tc>
                  <a:txBody>
                    <a:bodyPr/>
                    <a:lstStyle/>
                    <a:p>
                      <a:pPr algn="ctr" fontAlgn="ctr"/>
                      <a:r>
                        <a:rPr lang="en-US" sz="1600" u="none" strike="noStrike">
                          <a:effectLst/>
                        </a:rPr>
                        <a:t>Nhà phát triển</a:t>
                      </a:r>
                      <a:endParaRPr lang="en-US"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Microsoft</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758912693"/>
                  </a:ext>
                </a:extLst>
              </a:tr>
              <a:tr h="305416">
                <a:tc>
                  <a:txBody>
                    <a:bodyPr/>
                    <a:lstStyle/>
                    <a:p>
                      <a:pPr algn="ctr" fontAlgn="ctr"/>
                      <a:r>
                        <a:rPr lang="en-US" sz="1600" u="none" strike="noStrike">
                          <a:effectLst/>
                        </a:rPr>
                        <a:t>Tên đầy đủ</a:t>
                      </a:r>
                      <a:endParaRPr lang="en-US"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(Phiên bản 32-bit)</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839936962"/>
                  </a:ext>
                </a:extLst>
              </a:tr>
              <a:tr h="610831">
                <a:tc>
                  <a:txBody>
                    <a:bodyPr/>
                    <a:lstStyle/>
                    <a:p>
                      <a:pPr algn="ctr" fontAlgn="ctr"/>
                      <a:r>
                        <a:rPr lang="en-US" sz="1600" u="none" strike="noStrike">
                          <a:effectLst/>
                        </a:rPr>
                        <a:t>Giới thiệu bởi</a:t>
                      </a:r>
                      <a:endParaRPr lang="en-US"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Tháng 8-1996 (Windows 95 OSR2)</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976727492"/>
                  </a:ext>
                </a:extLst>
              </a:tr>
              <a:tr h="916247">
                <a:tc>
                  <a:txBody>
                    <a:bodyPr/>
                    <a:lstStyle/>
                    <a:p>
                      <a:pPr algn="ctr" fontAlgn="ctr"/>
                      <a:r>
                        <a:rPr lang="en-US" sz="1600" u="none" strike="noStrike">
                          <a:effectLst/>
                        </a:rPr>
                        <a:t>Partition identifier</a:t>
                      </a:r>
                      <a:endParaRPr lang="en-US"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pt-BR" sz="1600" u="none" strike="noStrike">
                          <a:effectLst/>
                        </a:rPr>
                        <a:t>0x0B, 0x0C (MBR) EBD0A0A2-B9E5-4433-87C0-68B6B72699C7 (GPT)</a:t>
                      </a:r>
                      <a:endParaRPr lang="pt-BR"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908862424"/>
                  </a:ext>
                </a:extLst>
              </a:tr>
              <a:tr h="305416">
                <a:tc>
                  <a:txBody>
                    <a:bodyPr/>
                    <a:lstStyle/>
                    <a:p>
                      <a:pPr algn="ctr" fontAlgn="ctr"/>
                      <a:r>
                        <a:rPr lang="vi-VN" sz="1600" u="none" strike="noStrike">
                          <a:effectLst/>
                        </a:rPr>
                        <a:t>Cấu trúc thư mục</a:t>
                      </a:r>
                      <a:endParaRPr lang="vi-VN"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Bảng</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459644536"/>
                  </a:ext>
                </a:extLst>
              </a:tr>
              <a:tr h="305416">
                <a:tc>
                  <a:txBody>
                    <a:bodyPr/>
                    <a:lstStyle/>
                    <a:p>
                      <a:pPr algn="ctr" fontAlgn="ctr"/>
                      <a:r>
                        <a:rPr lang="en-US" sz="1600" u="none" strike="noStrike" dirty="0" err="1">
                          <a:effectLst/>
                        </a:rPr>
                        <a:t>Định</a:t>
                      </a:r>
                      <a:r>
                        <a:rPr lang="en-US" sz="1600" u="none" strike="noStrike" dirty="0">
                          <a:effectLst/>
                        </a:rPr>
                        <a:t> </a:t>
                      </a:r>
                      <a:r>
                        <a:rPr lang="en-US" sz="1600" u="none" strike="noStrike" dirty="0" err="1">
                          <a:effectLst/>
                        </a:rPr>
                        <a:t>vị</a:t>
                      </a:r>
                      <a:r>
                        <a:rPr lang="en-US" sz="1600" u="none" strike="noStrike" dirty="0">
                          <a:effectLst/>
                        </a:rPr>
                        <a:t> </a:t>
                      </a:r>
                      <a:r>
                        <a:rPr lang="en-US" sz="1600" u="none" strike="noStrike" dirty="0" err="1">
                          <a:effectLst/>
                        </a:rPr>
                        <a:t>tập</a:t>
                      </a:r>
                      <a:r>
                        <a:rPr lang="en-US" sz="1600" u="none" strike="noStrike" dirty="0">
                          <a:effectLst/>
                        </a:rPr>
                        <a:t> tin</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Danh sách liên kết</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493924234"/>
                  </a:ext>
                </a:extLst>
              </a:tr>
              <a:tr h="305416">
                <a:tc>
                  <a:txBody>
                    <a:bodyPr/>
                    <a:lstStyle/>
                    <a:p>
                      <a:pPr algn="ctr" fontAlgn="ctr"/>
                      <a:r>
                        <a:rPr lang="vi-VN" sz="1600" u="none" strike="noStrike">
                          <a:effectLst/>
                        </a:rPr>
                        <a:t>Kích thước tối đa tập tin</a:t>
                      </a:r>
                      <a:endParaRPr lang="vi-VN"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4 GB</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347684305"/>
                  </a:ext>
                </a:extLst>
              </a:tr>
              <a:tr h="610831">
                <a:tc>
                  <a:txBody>
                    <a:bodyPr/>
                    <a:lstStyle/>
                    <a:p>
                      <a:pPr algn="ctr" fontAlgn="ctr"/>
                      <a:r>
                        <a:rPr lang="vi-VN" sz="1600" u="none" strike="noStrike">
                          <a:effectLst/>
                        </a:rPr>
                        <a:t>Số lượng tối đa các tập tin</a:t>
                      </a:r>
                      <a:endParaRPr lang="vi-VN"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268.435.437</a:t>
                      </a:r>
                      <a:endParaRPr lang="en-US" sz="16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95926761"/>
                  </a:ext>
                </a:extLst>
              </a:tr>
              <a:tr h="305416">
                <a:tc>
                  <a:txBody>
                    <a:bodyPr/>
                    <a:lstStyle/>
                    <a:p>
                      <a:pPr algn="ctr" fontAlgn="ctr"/>
                      <a:r>
                        <a:rPr lang="en-US" sz="1600" u="none" strike="noStrike">
                          <a:effectLst/>
                        </a:rPr>
                        <a:t>Độ dài tên tập tin tối đa</a:t>
                      </a:r>
                      <a:endParaRPr lang="en-US"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8.3 hoặc 255 ký tự</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9601051"/>
                  </a:ext>
                </a:extLst>
              </a:tr>
              <a:tr h="610831">
                <a:tc>
                  <a:txBody>
                    <a:bodyPr/>
                    <a:lstStyle/>
                    <a:p>
                      <a:pPr algn="ctr" fontAlgn="ctr"/>
                      <a:r>
                        <a:rPr lang="vi-VN" sz="1600" u="none" strike="noStrike">
                          <a:effectLst/>
                        </a:rPr>
                        <a:t>Kích thước phân vùng tối đa </a:t>
                      </a:r>
                      <a:endParaRPr lang="vi-VN"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2 TB</a:t>
                      </a:r>
                      <a:endParaRPr lang="en-US" sz="16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954203222"/>
                  </a:ext>
                </a:extLst>
              </a:tr>
            </a:tbl>
          </a:graphicData>
        </a:graphic>
      </p:graphicFrame>
    </p:spTree>
    <p:extLst>
      <p:ext uri="{BB962C8B-B14F-4D97-AF65-F5344CB8AC3E}">
        <p14:creationId xmlns:p14="http://schemas.microsoft.com/office/powerpoint/2010/main" val="3329320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IV. </a:t>
            </a:r>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FAT32</a:t>
            </a:r>
            <a:endParaRPr lang="en-US" dirty="0"/>
          </a:p>
        </p:txBody>
      </p:sp>
      <p:graphicFrame>
        <p:nvGraphicFramePr>
          <p:cNvPr id="6" name="Bảng 5"/>
          <p:cNvGraphicFramePr>
            <a:graphicFrameLocks noGrp="1"/>
          </p:cNvGraphicFramePr>
          <p:nvPr>
            <p:extLst/>
          </p:nvPr>
        </p:nvGraphicFramePr>
        <p:xfrm>
          <a:off x="1274618" y="2119745"/>
          <a:ext cx="7999384" cy="3422073"/>
        </p:xfrm>
        <a:graphic>
          <a:graphicData uri="http://schemas.openxmlformats.org/drawingml/2006/table">
            <a:tbl>
              <a:tblPr firstRow="1" firstCol="1" bandRow="1">
                <a:tableStyleId>{5C22544A-7EE6-4342-B048-85BDC9FD1C3A}</a:tableStyleId>
              </a:tblPr>
              <a:tblGrid>
                <a:gridCol w="1149927">
                  <a:extLst>
                    <a:ext uri="{9D8B030D-6E8A-4147-A177-3AD203B41FA5}">
                      <a16:colId xmlns:a16="http://schemas.microsoft.com/office/drawing/2014/main" val="866496368"/>
                    </a:ext>
                  </a:extLst>
                </a:gridCol>
                <a:gridCol w="841772">
                  <a:extLst>
                    <a:ext uri="{9D8B030D-6E8A-4147-A177-3AD203B41FA5}">
                      <a16:colId xmlns:a16="http://schemas.microsoft.com/office/drawing/2014/main" val="1651923876"/>
                    </a:ext>
                  </a:extLst>
                </a:gridCol>
                <a:gridCol w="1594174">
                  <a:extLst>
                    <a:ext uri="{9D8B030D-6E8A-4147-A177-3AD203B41FA5}">
                      <a16:colId xmlns:a16="http://schemas.microsoft.com/office/drawing/2014/main" val="1577721499"/>
                    </a:ext>
                  </a:extLst>
                </a:gridCol>
                <a:gridCol w="1151847">
                  <a:extLst>
                    <a:ext uri="{9D8B030D-6E8A-4147-A177-3AD203B41FA5}">
                      <a16:colId xmlns:a16="http://schemas.microsoft.com/office/drawing/2014/main" val="2851125535"/>
                    </a:ext>
                  </a:extLst>
                </a:gridCol>
                <a:gridCol w="3261664">
                  <a:extLst>
                    <a:ext uri="{9D8B030D-6E8A-4147-A177-3AD203B41FA5}">
                      <a16:colId xmlns:a16="http://schemas.microsoft.com/office/drawing/2014/main" val="1119331298"/>
                    </a:ext>
                  </a:extLst>
                </a:gridCol>
              </a:tblGrid>
              <a:tr h="3422073">
                <a:tc>
                  <a:txBody>
                    <a:bodyPr/>
                    <a:lstStyle/>
                    <a:p>
                      <a:pPr algn="ctr">
                        <a:spcAft>
                          <a:spcPts val="0"/>
                        </a:spcAft>
                      </a:pPr>
                      <a:r>
                        <a:rPr lang="en-US" sz="1800" dirty="0">
                          <a:effectLst/>
                        </a:rPr>
                        <a:t>Partition Boot Sector</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65000"/>
                        <a:lumOff val="35000"/>
                      </a:schemeClr>
                    </a:solidFill>
                  </a:tcPr>
                </a:tc>
                <a:tc>
                  <a:txBody>
                    <a:bodyPr/>
                    <a:lstStyle/>
                    <a:p>
                      <a:pPr algn="ctr">
                        <a:spcAft>
                          <a:spcPts val="0"/>
                        </a:spcAft>
                      </a:pPr>
                      <a:r>
                        <a:rPr lang="en-US" sz="1800" dirty="0">
                          <a:effectLst/>
                        </a:rPr>
                        <a:t>FAT1</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65000"/>
                        <a:lumOff val="35000"/>
                      </a:schemeClr>
                    </a:solidFill>
                  </a:tcPr>
                </a:tc>
                <a:tc>
                  <a:txBody>
                    <a:bodyPr/>
                    <a:lstStyle/>
                    <a:p>
                      <a:pPr algn="ctr">
                        <a:spcAft>
                          <a:spcPts val="0"/>
                        </a:spcAft>
                      </a:pPr>
                      <a:r>
                        <a:rPr lang="en-US" sz="1800" dirty="0">
                          <a:effectLst/>
                        </a:rPr>
                        <a:t>FAT2 (duplicate)</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65000"/>
                        <a:lumOff val="35000"/>
                      </a:schemeClr>
                    </a:solidFill>
                  </a:tcPr>
                </a:tc>
                <a:tc>
                  <a:txBody>
                    <a:bodyPr/>
                    <a:lstStyle/>
                    <a:p>
                      <a:pPr algn="ctr">
                        <a:spcAft>
                          <a:spcPts val="0"/>
                        </a:spcAft>
                      </a:pPr>
                      <a:r>
                        <a:rPr lang="en-US" sz="1800" dirty="0">
                          <a:effectLst/>
                        </a:rPr>
                        <a:t>Root folder</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65000"/>
                        <a:lumOff val="35000"/>
                      </a:schemeClr>
                    </a:solidFill>
                  </a:tcPr>
                </a:tc>
                <a:tc>
                  <a:txBody>
                    <a:bodyPr/>
                    <a:lstStyle/>
                    <a:p>
                      <a:pPr algn="ctr">
                        <a:spcAft>
                          <a:spcPts val="0"/>
                        </a:spcAft>
                      </a:pPr>
                      <a:r>
                        <a:rPr lang="en-US" sz="1800" dirty="0">
                          <a:effectLst/>
                        </a:rPr>
                        <a:t>Other folders and all files</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65000"/>
                        <a:lumOff val="35000"/>
                      </a:schemeClr>
                    </a:solidFill>
                  </a:tcPr>
                </a:tc>
                <a:extLst>
                  <a:ext uri="{0D108BD9-81ED-4DB2-BD59-A6C34878D82A}">
                    <a16:rowId xmlns:a16="http://schemas.microsoft.com/office/drawing/2014/main" val="970690537"/>
                  </a:ext>
                </a:extLst>
              </a:tr>
            </a:tbl>
          </a:graphicData>
        </a:graphic>
      </p:graphicFrame>
    </p:spTree>
    <p:extLst>
      <p:ext uri="{BB962C8B-B14F-4D97-AF65-F5344CB8AC3E}">
        <p14:creationId xmlns:p14="http://schemas.microsoft.com/office/powerpoint/2010/main" val="3490994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smtClean="0"/>
              <a:t>1. Partition Boot Sector</a:t>
            </a:r>
            <a:endParaRPr lang="en-US" dirty="0"/>
          </a:p>
        </p:txBody>
      </p:sp>
      <p:sp>
        <p:nvSpPr>
          <p:cNvPr id="3" name="Chỗ dành sẵn cho Nội dung 2"/>
          <p:cNvSpPr>
            <a:spLocks noGrp="1"/>
          </p:cNvSpPr>
          <p:nvPr>
            <p:ph idx="1"/>
          </p:nvPr>
        </p:nvSpPr>
        <p:spPr>
          <a:xfrm>
            <a:off x="677334" y="1672047"/>
            <a:ext cx="8596668" cy="4369316"/>
          </a:xfrm>
        </p:spPr>
        <p:txBody>
          <a:bodyPr>
            <a:normAutofit/>
          </a:bodyPr>
          <a:lstStyle/>
          <a:p>
            <a:r>
              <a:rPr lang="en-US" sz="2200" dirty="0" err="1">
                <a:latin typeface="Times New Roman" panose="02020603050405020304" pitchFamily="18" charset="0"/>
                <a:cs typeface="Times New Roman" panose="02020603050405020304" pitchFamily="18" charset="0"/>
              </a:rPr>
              <a:t>Chứa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đĩa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gồm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đĩa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thước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cài</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đặt</a:t>
            </a:r>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Đây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sector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biệt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nằm</a:t>
            </a:r>
            <a:r>
              <a:rPr lang="en-US" sz="2200" dirty="0">
                <a:latin typeface="Times New Roman" panose="02020603050405020304" pitchFamily="18" charset="0"/>
                <a:cs typeface="Times New Roman" panose="02020603050405020304" pitchFamily="18" charset="0"/>
              </a:rPr>
              <a:t> ở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mỗi</a:t>
            </a:r>
            <a:r>
              <a:rPr lang="en-US" sz="2200" dirty="0">
                <a:latin typeface="Times New Roman" panose="02020603050405020304" pitchFamily="18" charset="0"/>
                <a:cs typeface="Times New Roman" panose="02020603050405020304" pitchFamily="18" charset="0"/>
              </a:rPr>
              <a:t> partition </a:t>
            </a:r>
            <a:r>
              <a:rPr lang="en-US" sz="2200" dirty="0" err="1" smtClean="0">
                <a:latin typeface="Times New Roman" panose="02020603050405020304" pitchFamily="18" charset="0"/>
                <a:cs typeface="Times New Roman" panose="02020603050405020304" pitchFamily="18" charset="0"/>
              </a:rPr>
              <a:t>đĩa</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boot virus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nội</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dung</a:t>
            </a:r>
          </a:p>
          <a:p>
            <a:endParaRPr lang="en-US" sz="2200" dirty="0" smtClean="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Máy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boot sector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chạy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dẫn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khởi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động</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337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smtClean="0"/>
              <a:t>2. </a:t>
            </a:r>
            <a:r>
              <a:rPr lang="en-US" dirty="0" err="1" smtClean="0"/>
              <a:t>Bảng</a:t>
            </a:r>
            <a:r>
              <a:rPr lang="en-US" dirty="0" smtClean="0"/>
              <a:t> FAT</a:t>
            </a:r>
            <a:endParaRPr lang="en-US" dirty="0"/>
          </a:p>
        </p:txBody>
      </p:sp>
      <p:sp>
        <p:nvSpPr>
          <p:cNvPr id="3" name="Chỗ dành sẵn cho Nội dung 2"/>
          <p:cNvSpPr>
            <a:spLocks noGrp="1"/>
          </p:cNvSpPr>
          <p:nvPr>
            <p:ph idx="1"/>
          </p:nvPr>
        </p:nvSpPr>
        <p:spPr>
          <a:xfrm>
            <a:off x="677334" y="1930400"/>
            <a:ext cx="8596668" cy="3880773"/>
          </a:xfrm>
        </p:spPr>
        <p:txBody>
          <a:bodyPr>
            <a:normAutofit fontScale="92500" lnSpcReduction="10000"/>
          </a:bodyPr>
          <a:lstStyle/>
          <a:p>
            <a:pPr>
              <a:lnSpc>
                <a:spcPct val="130000"/>
              </a:lnSpc>
            </a:pPr>
            <a:r>
              <a:rPr lang="en-US" sz="2200" dirty="0">
                <a:latin typeface="Times New Roman" panose="02020603050405020304" pitchFamily="18" charset="0"/>
                <a:cs typeface="Times New Roman" panose="02020603050405020304" pitchFamily="18" charset="0"/>
              </a:rPr>
              <a:t>FAT1, FAT2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vị</a:t>
            </a:r>
            <a:r>
              <a:rPr lang="en-US" sz="2200" dirty="0">
                <a:latin typeface="Times New Roman" panose="02020603050405020304" pitchFamily="18" charset="0"/>
                <a:cs typeface="Times New Roman" panose="02020603050405020304" pitchFamily="18" charset="0"/>
              </a:rPr>
              <a:t> file,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giúp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file</a:t>
            </a:r>
          </a:p>
          <a:p>
            <a:pPr>
              <a:lnSpc>
                <a:spcPct val="130000"/>
              </a:lnSpc>
            </a:pPr>
            <a:r>
              <a:rPr lang="en-US" sz="2200" dirty="0" err="1">
                <a:latin typeface="Times New Roman" panose="02020603050405020304" pitchFamily="18" charset="0"/>
                <a:cs typeface="Times New Roman" panose="02020603050405020304" pitchFamily="18" charset="0"/>
              </a:rPr>
              <a:t>Đồng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qua </a:t>
            </a: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dung </a:t>
            </a:r>
            <a:r>
              <a:rPr lang="en-US" sz="2200" dirty="0" err="1">
                <a:latin typeface="Times New Roman" panose="02020603050405020304" pitchFamily="18" charset="0"/>
                <a:cs typeface="Times New Roman" panose="02020603050405020304" pitchFamily="18" charset="0"/>
              </a:rPr>
              <a:t>lượng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còn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đĩa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dấu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trí</a:t>
            </a:r>
            <a:r>
              <a:rPr lang="en-US" sz="2200" dirty="0">
                <a:latin typeface="Times New Roman" panose="02020603050405020304" pitchFamily="18" charset="0"/>
                <a:cs typeface="Times New Roman" panose="02020603050405020304" pitchFamily="18" charset="0"/>
              </a:rPr>
              <a:t> BAD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đĩa</a:t>
            </a:r>
            <a:endParaRPr lang="en-US" sz="2200" dirty="0" smtClean="0">
              <a:latin typeface="Times New Roman" panose="02020603050405020304" pitchFamily="18" charset="0"/>
              <a:cs typeface="Times New Roman" panose="02020603050405020304" pitchFamily="18" charset="0"/>
            </a:endParaRPr>
          </a:p>
          <a:p>
            <a:pPr>
              <a:lnSpc>
                <a:spcPct val="130000"/>
              </a:lnSpc>
            </a:pP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FAT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cluster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ổ </a:t>
            </a:r>
            <a:r>
              <a:rPr lang="en-US" sz="2200" dirty="0" err="1">
                <a:latin typeface="Times New Roman" panose="02020603050405020304" pitchFamily="18" charset="0"/>
                <a:cs typeface="Times New Roman" panose="02020603050405020304" pitchFamily="18" charset="0"/>
              </a:rPr>
              <a:t>đĩa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nhiên</a:t>
            </a:r>
            <a:r>
              <a:rPr lang="en-US" sz="2200" dirty="0">
                <a:latin typeface="Times New Roman" panose="02020603050405020304" pitchFamily="18" charset="0"/>
                <a:cs typeface="Times New Roman" panose="02020603050405020304" pitchFamily="18" charset="0"/>
              </a:rPr>
              <a:t> FAT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cluster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ổ </a:t>
            </a:r>
            <a:r>
              <a:rPr lang="en-US" sz="2200" dirty="0" err="1">
                <a:latin typeface="Times New Roman" panose="02020603050405020304" pitchFamily="18" charset="0"/>
                <a:cs typeface="Times New Roman" panose="02020603050405020304" pitchFamily="18" charset="0"/>
              </a:rPr>
              <a:t>cứng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liệu</a:t>
            </a:r>
            <a:endParaRPr lang="en-US" sz="2200" dirty="0" smtClean="0">
              <a:latin typeface="Times New Roman" panose="02020603050405020304" pitchFamily="18" charset="0"/>
              <a:cs typeface="Times New Roman" panose="02020603050405020304" pitchFamily="18" charset="0"/>
            </a:endParaRPr>
          </a:p>
          <a:p>
            <a:pPr>
              <a:lnSpc>
                <a:spcPct val="130000"/>
              </a:lnSpc>
            </a:pPr>
            <a:r>
              <a:rPr lang="en-US" sz="2200" dirty="0" err="1">
                <a:latin typeface="Times New Roman" panose="02020603050405020304" pitchFamily="18" charset="0"/>
                <a:cs typeface="Times New Roman" panose="02020603050405020304" pitchFamily="18" charset="0"/>
              </a:rPr>
              <a:t>H</a:t>
            </a:r>
            <a:r>
              <a:rPr lang="en-US" sz="2200" dirty="0" err="1" smtClean="0">
                <a:latin typeface="Times New Roman" panose="02020603050405020304" pitchFamily="18" charset="0"/>
                <a:cs typeface="Times New Roman" panose="02020603050405020304" pitchFamily="18" charset="0"/>
              </a:rPr>
              <a:t>ệ</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r>
              <a:rPr lang="en-US" sz="2200" dirty="0">
                <a:latin typeface="Times New Roman" panose="02020603050405020304" pitchFamily="18" charset="0"/>
                <a:cs typeface="Times New Roman" panose="02020603050405020304" pitchFamily="18" charset="0"/>
              </a:rPr>
              <a:t> DOS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FAT </a:t>
            </a:r>
            <a:r>
              <a:rPr lang="en-US" sz="2200" dirty="0" err="1" smtClean="0">
                <a:latin typeface="Times New Roman" panose="02020603050405020304" pitchFamily="18" charset="0"/>
                <a:cs typeface="Times New Roman" panose="02020603050405020304" pitchFamily="18" charset="0"/>
              </a:rPr>
              <a:t>hoàn</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FAT1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FAT2, DOS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FAT1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phòng</a:t>
            </a:r>
            <a:r>
              <a:rPr lang="en-US" sz="2200" dirty="0">
                <a:latin typeface="Times New Roman" panose="02020603050405020304" pitchFamily="18" charset="0"/>
                <a:cs typeface="Times New Roman" panose="02020603050405020304" pitchFamily="18" charset="0"/>
              </a:rPr>
              <a:t> FAT2, </a:t>
            </a: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FAT1 </a:t>
            </a:r>
            <a:r>
              <a:rPr lang="en-US" sz="2200" dirty="0" err="1">
                <a:latin typeface="Times New Roman" panose="02020603050405020304" pitchFamily="18" charset="0"/>
                <a:cs typeface="Times New Roman" panose="02020603050405020304" pitchFamily="18" charset="0"/>
              </a:rPr>
              <a:t>bị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hỏng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 DOS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FAT2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FAT1</a:t>
            </a:r>
          </a:p>
          <a:p>
            <a:pPr>
              <a:lnSpc>
                <a:spcPct val="13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220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219</TotalTime>
  <Words>837</Words>
  <Application>Microsoft Office PowerPoint</Application>
  <PresentationFormat>Màn hình rộng</PresentationFormat>
  <Paragraphs>139</Paragraphs>
  <Slides>16</Slides>
  <Notes>2</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16</vt:i4>
      </vt:variant>
    </vt:vector>
  </HeadingPairs>
  <TitlesOfParts>
    <vt:vector size="23" baseType="lpstr">
      <vt:lpstr>Arial</vt:lpstr>
      <vt:lpstr>Calibri</vt:lpstr>
      <vt:lpstr>Tahoma</vt:lpstr>
      <vt:lpstr>Times New Roman</vt:lpstr>
      <vt:lpstr>Trebuchet MS</vt:lpstr>
      <vt:lpstr>Wingdings 3</vt:lpstr>
      <vt:lpstr>Facet</vt:lpstr>
      <vt:lpstr>TRƯỜNG HỌC VIỆN KĨ THẬT QUÂN SỰ    KHOA CÔNG NGHỆ THÔNG TIN </vt:lpstr>
      <vt:lpstr>Mục lục:  I. Phần mở đầu (files systems) II. Sơ lượt về hệ thống quản lý FAT III. Giới thiệu tổng quan về FAT32 IV. Cấu trúc FAT32 V. Cơ chế hoạt động của FAT32 VI. Ưu Nhược điểm của FAT32</vt:lpstr>
      <vt:lpstr>I. Phần mở đầu</vt:lpstr>
      <vt:lpstr>Bản trình bày PowerPoint</vt:lpstr>
      <vt:lpstr>II. Sơ lược về hệ thống quản lý FAT </vt:lpstr>
      <vt:lpstr>III.Giới thiệu hệ thống FAT32 </vt:lpstr>
      <vt:lpstr>IV. Cấu trúc FAT32</vt:lpstr>
      <vt:lpstr>1. Partition Boot Sector</vt:lpstr>
      <vt:lpstr>2. Bảng FAT</vt:lpstr>
      <vt:lpstr>3. Root Foler</vt:lpstr>
      <vt:lpstr>V. Cơ chế hoạt động FAT32</vt:lpstr>
      <vt:lpstr>Bản trình bày PowerPoint</vt:lpstr>
      <vt:lpstr>Bản trình bày PowerPoint</vt:lpstr>
      <vt:lpstr>VI. Ưu điểm của FAT32 </vt:lpstr>
      <vt:lpstr>VI. Nhược điểm của FAT32</vt:lpstr>
      <vt:lpstr>Tài liệu tham khảo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HỌC VIỆN KĨ THẬT QUÂN SỰ    KHOA CÔNG NGHỆ THÔNG TIN</dc:title>
  <dc:creator>Hiếu Bùi</dc:creator>
  <cp:lastModifiedBy>Hiếu Bùi</cp:lastModifiedBy>
  <cp:revision>22</cp:revision>
  <dcterms:created xsi:type="dcterms:W3CDTF">2018-11-21T01:42:20Z</dcterms:created>
  <dcterms:modified xsi:type="dcterms:W3CDTF">2018-12-05T01:35:23Z</dcterms:modified>
</cp:coreProperties>
</file>