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48" r:id="rId1"/>
  </p:sldMasterIdLst>
  <p:notesMasterIdLst>
    <p:notesMasterId r:id="rId15"/>
  </p:notesMasterIdLst>
  <p:sldIdLst>
    <p:sldId id="256" r:id="rId2"/>
    <p:sldId id="258" r:id="rId3"/>
    <p:sldId id="260" r:id="rId4"/>
    <p:sldId id="27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364" autoAdjust="0"/>
  </p:normalViewPr>
  <p:slideViewPr>
    <p:cSldViewPr snapToGrid="0">
      <p:cViewPr varScale="1">
        <p:scale>
          <a:sx n="69" d="100"/>
          <a:sy n="69" d="100"/>
        </p:scale>
        <p:origin x="7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655A9-F3A3-4488-B22D-BCB4CB8F23A6}" type="datetimeFigureOut">
              <a:rPr lang="en-US" smtClean="0"/>
              <a:t>11/20/2018</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697811-6A6B-458B-AD53-75B949DD530D}" type="slidenum">
              <a:rPr lang="en-US" smtClean="0"/>
              <a:t>‹#›</a:t>
            </a:fld>
            <a:endParaRPr lang="en-US"/>
          </a:p>
        </p:txBody>
      </p:sp>
    </p:spTree>
    <p:extLst>
      <p:ext uri="{BB962C8B-B14F-4D97-AF65-F5344CB8AC3E}">
        <p14:creationId xmlns:p14="http://schemas.microsoft.com/office/powerpoint/2010/main" val="4039568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48697811-6A6B-458B-AD53-75B949DD530D}" type="slidenum">
              <a:rPr lang="en-US" smtClean="0"/>
              <a:t>9</a:t>
            </a:fld>
            <a:endParaRPr lang="en-US"/>
          </a:p>
        </p:txBody>
      </p:sp>
    </p:spTree>
    <p:extLst>
      <p:ext uri="{BB962C8B-B14F-4D97-AF65-F5344CB8AC3E}">
        <p14:creationId xmlns:p14="http://schemas.microsoft.com/office/powerpoint/2010/main" val="1142900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48697811-6A6B-458B-AD53-75B949DD530D}" type="slidenum">
              <a:rPr lang="en-US" smtClean="0"/>
              <a:t>10</a:t>
            </a:fld>
            <a:endParaRPr lang="en-US"/>
          </a:p>
        </p:txBody>
      </p:sp>
    </p:spTree>
    <p:extLst>
      <p:ext uri="{BB962C8B-B14F-4D97-AF65-F5344CB8AC3E}">
        <p14:creationId xmlns:p14="http://schemas.microsoft.com/office/powerpoint/2010/main" val="2925515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vi-VN" smtClean="0"/>
              <a:t>Bấm để sửa kiểu tiêu đề Bản cái</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smtClean="0"/>
              <a:t>Bấm để chỉnh sửa kiểu phụ đề của Bản cái</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smtClean="0"/>
              <a:t>Bấm để sửa kiểu tiêu đề Bản cái</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Chỉnh sửa kiểu văn bản của Bản cái</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smtClean="0"/>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vi-VN" smtClean="0"/>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smtClean="0"/>
              <a:t>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vi-VN" smtClean="0"/>
              <a:t>Bấm để sửa kiểu tiêu đề Bản cái</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vi-VN" smtClean="0"/>
              <a:t>Bấm để sửa kiểu tiêu đề Bản cái</a:t>
            </a:r>
            <a:endParaRPr lang="en-US" dirty="0"/>
          </a:p>
        </p:txBody>
      </p:sp>
      <p:sp>
        <p:nvSpPr>
          <p:cNvPr id="3" name="Content Placeholder 2"/>
          <p:cNvSpPr>
            <a:spLocks noGrp="1"/>
          </p:cNvSpPr>
          <p:nvPr>
            <p:ph idx="1"/>
          </p:nvPr>
        </p:nvSpPr>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vi-VN" smtClean="0"/>
              <a:t>Bấm để sửa kiểu tiêu đề Bản cái</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smtClean="0"/>
              <a:t>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mtClean="0"/>
              <a:t>Bấm để sửa kiểu tiêu đề Bản cái</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smtClean="0"/>
              <a:t>Bấm để sửa kiểu tiêu đề Bản cái</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Chỉnh sửa kiểu văn bản của Bản cái</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Chỉnh sửa kiểu văn bản của Bản cái</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vi-VN" smtClean="0"/>
              <a:t>Bấm để sửa kiểu tiêu đề Bản cái</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vi-VN" smtClean="0"/>
              <a:t>Bấm để sửa kiểu tiêu đề Bản cái</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vi-VN" smtClean="0"/>
              <a:t>Chỉnh sửa kiểu văn bản của Bản cái</a:t>
            </a:r>
          </a:p>
        </p:txBody>
      </p:sp>
      <p:sp>
        <p:nvSpPr>
          <p:cNvPr id="5" name="Date Placeholder 4"/>
          <p:cNvSpPr>
            <a:spLocks noGrp="1"/>
          </p:cNvSpPr>
          <p:nvPr>
            <p:ph type="dt" sz="half" idx="10"/>
          </p:nvPr>
        </p:nvSpPr>
        <p:spPr/>
        <p:txBody>
          <a:bodyPr/>
          <a:lstStyle/>
          <a:p>
            <a:fld id="{42A54C80-263E-416B-A8E0-580EDEADCBDC}" type="datetimeFigureOut">
              <a:rPr lang="en-US" dirty="0"/>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vi-VN" smtClean="0"/>
              <a:t>Bấm để sửa kiểu tiêu đề Bản cái</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smtClean="0"/>
              <a:t>Bấm biểu tượng để thêm hình ảnh</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Chỉnh sửa kiểu văn bản của Bản cái</a:t>
            </a:r>
          </a:p>
        </p:txBody>
      </p:sp>
      <p:sp>
        <p:nvSpPr>
          <p:cNvPr id="5" name="Date Placeholder 4"/>
          <p:cNvSpPr>
            <a:spLocks noGrp="1"/>
          </p:cNvSpPr>
          <p:nvPr>
            <p:ph type="dt" sz="half" idx="10"/>
          </p:nvPr>
        </p:nvSpPr>
        <p:spPr/>
        <p:txBody>
          <a:bodyPr/>
          <a:lstStyle/>
          <a:p>
            <a:fld id="{B61BEF0D-F0BB-DE4B-95CE-6DB70DBA9567}" type="datetimeFigureOut">
              <a:rPr lang="en-US" dirty="0"/>
              <a:pPr/>
              <a:t>11/20/2018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vi-VN" smtClean="0"/>
              <a:t>Bấm để sửa kiểu tiêu đề Bản cái</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11/20/2018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vi.scribd.com/" TargetMode="External"/><Relationship Id="rId2" Type="http://schemas.openxmlformats.org/officeDocument/2006/relationships/hyperlink" Target="https://vi.wikipedia.vn/" TargetMode="External"/><Relationship Id="rId1" Type="http://schemas.openxmlformats.org/officeDocument/2006/relationships/slideLayout" Target="../slideLayouts/slideLayout2.xml"/><Relationship Id="rId5" Type="http://schemas.openxmlformats.org/officeDocument/2006/relationships/hyperlink" Target="https://www.academia.edu/?fbclid=IwAR2CVADS8qxPNhl1P82w6WvsOL1AJgVNR2lTMSwwIw_1_aKxPcuOAXBYdWs" TargetMode="External"/><Relationship Id="rId4" Type="http://schemas.openxmlformats.org/officeDocument/2006/relationships/hyperlink" Target="https://lazytrick.wordpres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953589" y="104503"/>
            <a:ext cx="8268162" cy="1933303"/>
          </a:xfrm>
        </p:spPr>
        <p:txBody>
          <a:bodyPr/>
          <a:lstStyle/>
          <a:p>
            <a:pPr algn="ctr"/>
            <a:r>
              <a:rPr lang="vi-VN" sz="2800" b="1" dirty="0" smtClean="0">
                <a:latin typeface="Times New Roman" panose="02020603050405020304" pitchFamily="18" charset="0"/>
                <a:cs typeface="Times New Roman" panose="02020603050405020304" pitchFamily="18" charset="0"/>
              </a:rPr>
              <a:t>TRƯỜNG HỌC VIỆN KĨ THẬT QUÂN SỰ </a:t>
            </a:r>
            <a:br>
              <a:rPr lang="vi-VN" sz="2800" b="1" dirty="0" smtClean="0">
                <a:latin typeface="Times New Roman" panose="02020603050405020304" pitchFamily="18" charset="0"/>
                <a:cs typeface="Times New Roman" panose="02020603050405020304" pitchFamily="18" charset="0"/>
              </a:rPr>
            </a:br>
            <a:r>
              <a:rPr lang="vi-VN" sz="2800" b="1" dirty="0" smtClean="0">
                <a:latin typeface="Times New Roman" panose="02020603050405020304" pitchFamily="18" charset="0"/>
                <a:cs typeface="Times New Roman" panose="02020603050405020304" pitchFamily="18" charset="0"/>
              </a:rPr>
              <a:t> </a:t>
            </a:r>
            <a:br>
              <a:rPr lang="vi-VN" sz="2800" b="1" dirty="0" smtClean="0">
                <a:latin typeface="Times New Roman" panose="02020603050405020304" pitchFamily="18" charset="0"/>
                <a:cs typeface="Times New Roman" panose="02020603050405020304" pitchFamily="18" charset="0"/>
              </a:rPr>
            </a:br>
            <a:r>
              <a:rPr lang="vi-VN" sz="2800" b="1" dirty="0" smtClean="0">
                <a:latin typeface="Times New Roman" panose="02020603050405020304" pitchFamily="18" charset="0"/>
                <a:cs typeface="Times New Roman" panose="02020603050405020304" pitchFamily="18" charset="0"/>
              </a:rPr>
              <a:t>KHOA CÔNG NGHỆ THÔNG TIN</a:t>
            </a:r>
            <a:br>
              <a:rPr lang="vi-VN" sz="2800" b="1" dirty="0" smtClean="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Tiêu đề phụ 2"/>
          <p:cNvSpPr>
            <a:spLocks noGrp="1"/>
          </p:cNvSpPr>
          <p:nvPr>
            <p:ph type="subTitle" idx="1"/>
          </p:nvPr>
        </p:nvSpPr>
        <p:spPr>
          <a:xfrm>
            <a:off x="326571" y="1619794"/>
            <a:ext cx="9209002" cy="4741818"/>
          </a:xfrm>
        </p:spPr>
        <p:txBody>
          <a:bodyPr>
            <a:normAutofit/>
          </a:bodyPr>
          <a:lstStyle/>
          <a:p>
            <a:pPr algn="ctr"/>
            <a:r>
              <a:rPr lang="en-US" sz="2400" dirty="0" err="1" smtClean="0">
                <a:latin typeface="Times New Roman" panose="02020603050405020304" pitchFamily="18" charset="0"/>
                <a:cs typeface="Times New Roman" panose="02020603050405020304" pitchFamily="18" charset="0"/>
              </a:rPr>
              <a:t>Báo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Bài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tập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lớn</a:t>
            </a:r>
            <a:endParaRPr lang="en-US" sz="2400" dirty="0" smtClean="0">
              <a:latin typeface="Times New Roman" panose="02020603050405020304" pitchFamily="18" charset="0"/>
              <a:cs typeface="Times New Roman" panose="02020603050405020304" pitchFamily="18" charset="0"/>
            </a:endParaRPr>
          </a:p>
          <a:p>
            <a:pPr algn="ctr"/>
            <a:r>
              <a:rPr lang="en-US" sz="2400" dirty="0" err="1" smtClean="0">
                <a:latin typeface="Times New Roman" panose="02020603050405020304" pitchFamily="18" charset="0"/>
                <a:cs typeface="Times New Roman" panose="02020603050405020304" pitchFamily="18" charset="0"/>
              </a:rPr>
              <a:t>Môn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thuyết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hành</a:t>
            </a:r>
            <a:endParaRPr lang="en-US" sz="2400" dirty="0" smtClean="0">
              <a:latin typeface="Times New Roman" panose="02020603050405020304" pitchFamily="18" charset="0"/>
              <a:cs typeface="Times New Roman" panose="02020603050405020304" pitchFamily="18" charset="0"/>
            </a:endParaRPr>
          </a:p>
          <a:p>
            <a:pPr algn="ctr"/>
            <a:r>
              <a:rPr lang="vi-VN" sz="2400" dirty="0">
                <a:latin typeface="Times New Roman" panose="02020603050405020304" pitchFamily="18" charset="0"/>
                <a:cs typeface="Times New Roman" panose="02020603050405020304" pitchFamily="18" charset="0"/>
              </a:rPr>
              <a:t>ĐỀ </a:t>
            </a:r>
            <a:r>
              <a:rPr lang="vi-VN" sz="2400" dirty="0" smtClean="0">
                <a:latin typeface="Times New Roman" panose="02020603050405020304" pitchFamily="18" charset="0"/>
                <a:cs typeface="Times New Roman" panose="02020603050405020304" pitchFamily="18" charset="0"/>
              </a:rPr>
              <a:t>TÀI</a:t>
            </a:r>
            <a:r>
              <a:rPr lang="vi-VN" sz="2400" dirty="0">
                <a:latin typeface="Times New Roman" panose="02020603050405020304" pitchFamily="18" charset="0"/>
                <a:cs typeface="Times New Roman" panose="02020603050405020304" pitchFamily="18" charset="0"/>
              </a:rPr>
              <a:t> </a:t>
            </a:r>
          </a:p>
          <a:p>
            <a:pPr algn="ctr"/>
            <a:r>
              <a:rPr lang="en-US" sz="2400" dirty="0" err="1" smtClean="0">
                <a:latin typeface="Times New Roman" panose="02020603050405020304" pitchFamily="18" charset="0"/>
                <a:cs typeface="Times New Roman" panose="02020603050405020304" pitchFamily="18" charset="0"/>
              </a:rPr>
              <a:t>Trình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bày</a:t>
            </a:r>
            <a:r>
              <a:rPr lang="vi-VN" sz="2400" dirty="0" smtClean="0">
                <a:latin typeface="Times New Roman" panose="02020603050405020304" pitchFamily="18" charset="0"/>
                <a:cs typeface="Times New Roman" panose="02020603050405020304" pitchFamily="18" charset="0"/>
              </a:rPr>
              <a:t> </a:t>
            </a:r>
            <a:r>
              <a:rPr lang="vi-VN" sz="2400" dirty="0" err="1" smtClean="0">
                <a:latin typeface="Times New Roman" panose="02020603050405020304" pitchFamily="18" charset="0"/>
                <a:cs typeface="Times New Roman" panose="02020603050405020304" pitchFamily="18" charset="0"/>
              </a:rPr>
              <a:t>cấu</a:t>
            </a:r>
            <a:r>
              <a:rPr lang="vi-VN" sz="2400" dirty="0" smtClean="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trúc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và</a:t>
            </a:r>
            <a:r>
              <a:rPr lang="vi-VN" sz="2400" dirty="0">
                <a:latin typeface="Times New Roman" panose="02020603050405020304" pitchFamily="18" charset="0"/>
                <a:cs typeface="Times New Roman" panose="02020603050405020304" pitchFamily="18" charset="0"/>
              </a:rPr>
              <a:t> cơ </a:t>
            </a:r>
            <a:r>
              <a:rPr lang="vi-VN" sz="2400" dirty="0" err="1">
                <a:latin typeface="Times New Roman" panose="02020603050405020304" pitchFamily="18" charset="0"/>
                <a:cs typeface="Times New Roman" panose="02020603050405020304" pitchFamily="18" charset="0"/>
              </a:rPr>
              <a:t>chế</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làm</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việc</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của</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hệ</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thống</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quản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lý</a:t>
            </a:r>
            <a:r>
              <a:rPr lang="vi-VN" sz="2400" dirty="0">
                <a:latin typeface="Times New Roman" panose="02020603050405020304" pitchFamily="18" charset="0"/>
                <a:cs typeface="Times New Roman" panose="02020603050405020304" pitchFamily="18" charset="0"/>
              </a:rPr>
              <a:t> </a:t>
            </a:r>
            <a:r>
              <a:rPr lang="vi-VN" sz="2400" dirty="0" err="1" smtClean="0">
                <a:latin typeface="Times New Roman" panose="02020603050405020304" pitchFamily="18" charset="0"/>
                <a:cs typeface="Times New Roman" panose="02020603050405020304" pitchFamily="18" charset="0"/>
              </a:rPr>
              <a:t>file</a:t>
            </a:r>
            <a:r>
              <a:rPr lang="en-US" sz="2400" dirty="0">
                <a:latin typeface="Times New Roman" panose="02020603050405020304" pitchFamily="18" charset="0"/>
                <a:cs typeface="Times New Roman" panose="02020603050405020304" pitchFamily="18" charset="0"/>
              </a:rPr>
              <a:t> </a:t>
            </a:r>
          </a:p>
          <a:p>
            <a:pPr algn="ctr"/>
            <a:r>
              <a:rPr lang="vi-VN" sz="2400" dirty="0" smtClean="0">
                <a:latin typeface="Times New Roman" panose="02020603050405020304" pitchFamily="18" charset="0"/>
                <a:cs typeface="Times New Roman" panose="02020603050405020304" pitchFamily="18" charset="0"/>
              </a:rPr>
              <a:t>FAT 32</a:t>
            </a:r>
            <a:endParaRPr lang="en-US" sz="2400" dirty="0" smtClean="0">
              <a:latin typeface="Times New Roman" panose="02020603050405020304" pitchFamily="18" charset="0"/>
              <a:cs typeface="Times New Roman" panose="02020603050405020304" pitchFamily="18" charset="0"/>
            </a:endParaRPr>
          </a:p>
          <a:p>
            <a:pPr algn="ctr"/>
            <a:endParaRPr lang="en-US" sz="2400" dirty="0" smtClean="0">
              <a:latin typeface="Times New Roman" panose="02020603050405020304" pitchFamily="18" charset="0"/>
              <a:cs typeface="Times New Roman" panose="02020603050405020304" pitchFamily="18" charset="0"/>
            </a:endParaRPr>
          </a:p>
          <a:p>
            <a:pPr algn="ctr"/>
            <a:r>
              <a:rPr lang="en-US" sz="2400" dirty="0" err="1" smtClean="0">
                <a:latin typeface="Times New Roman" panose="02020603050405020304" pitchFamily="18" charset="0"/>
                <a:cs typeface="Times New Roman" panose="02020603050405020304" pitchFamily="18" charset="0"/>
              </a:rPr>
              <a:t>Lớp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thuyết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hệ</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điều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hành</a:t>
            </a:r>
            <a:r>
              <a:rPr lang="en-US" sz="2400" dirty="0" smtClean="0">
                <a:latin typeface="Times New Roman" panose="02020603050405020304" pitchFamily="18" charset="0"/>
                <a:cs typeface="Times New Roman" panose="02020603050405020304" pitchFamily="18" charset="0"/>
              </a:rPr>
              <a:t> 5</a:t>
            </a:r>
          </a:p>
          <a:p>
            <a:pPr algn="l"/>
            <a:r>
              <a:rPr lang="en-US" sz="2400" dirty="0" err="1" smtClean="0">
                <a:latin typeface="Times New Roman" panose="02020603050405020304" pitchFamily="18" charset="0"/>
                <a:cs typeface="Times New Roman" panose="02020603050405020304" pitchFamily="18" charset="0"/>
              </a:rPr>
              <a:t>Người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thực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hiện</a:t>
            </a:r>
            <a:r>
              <a:rPr lang="en-US" sz="2400" dirty="0" smtClean="0">
                <a:latin typeface="Times New Roman" panose="02020603050405020304" pitchFamily="18" charset="0"/>
                <a:cs typeface="Times New Roman" panose="02020603050405020304" pitchFamily="18" charset="0"/>
              </a:rPr>
              <a:t>:	Bùi Minh Hiếu-CNTT15	+ </a:t>
            </a:r>
            <a:r>
              <a:rPr lang="en-US" sz="2400" dirty="0" err="1" smtClean="0">
                <a:latin typeface="Times New Roman" panose="02020603050405020304" pitchFamily="18" charset="0"/>
                <a:cs typeface="Times New Roman" panose="02020603050405020304" pitchFamily="18" charset="0"/>
              </a:rPr>
              <a:t>Đặng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Văn</a:t>
            </a:r>
            <a:r>
              <a:rPr lang="en-US" sz="2400" dirty="0" smtClean="0">
                <a:latin typeface="Times New Roman" panose="02020603050405020304" pitchFamily="18" charset="0"/>
                <a:cs typeface="Times New Roman" panose="02020603050405020304" pitchFamily="18" charset="0"/>
              </a:rPr>
              <a:t> Thắng-CNTT15</a:t>
            </a:r>
          </a:p>
          <a:p>
            <a:pPr algn="l"/>
            <a:r>
              <a:rPr lang="en-US" sz="2400" dirty="0" err="1" smtClean="0">
                <a:latin typeface="Times New Roman" panose="02020603050405020304" pitchFamily="18" charset="0"/>
                <a:cs typeface="Times New Roman" panose="02020603050405020304" pitchFamily="18" charset="0"/>
              </a:rPr>
              <a:t>Giáo</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hướng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dẫn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Hà</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Trung</a:t>
            </a:r>
            <a:r>
              <a:rPr lang="en-US" sz="2400" dirty="0" smtClean="0">
                <a:latin typeface="Times New Roman" panose="02020603050405020304" pitchFamily="18" charset="0"/>
                <a:cs typeface="Times New Roman" panose="02020603050405020304" pitchFamily="18" charset="0"/>
              </a:rPr>
              <a:t> -BM: </a:t>
            </a:r>
            <a:r>
              <a:rPr lang="en-US" sz="2400" dirty="0" err="1" smtClean="0">
                <a:latin typeface="Times New Roman" panose="02020603050405020304" pitchFamily="18" charset="0"/>
                <a:cs typeface="Times New Roman" panose="02020603050405020304" pitchFamily="18" charset="0"/>
              </a:rPr>
              <a:t>Khoa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học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máy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endParaRPr lang="en-US" sz="2400" dirty="0" smtClean="0">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144986"/>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IV.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FAT32</a:t>
            </a:r>
            <a:endParaRPr lang="en-US" dirty="0"/>
          </a:p>
        </p:txBody>
      </p:sp>
      <p:pic>
        <p:nvPicPr>
          <p:cNvPr id="4098" name="Picture 2" descr="https://html1-f.scribdassets.com/993jmd7x6o2gpy01/images/6-25b1e5fbf9.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7334" y="1679925"/>
            <a:ext cx="9232213" cy="3819236"/>
          </a:xfrm>
          <a:prstGeom prst="rect">
            <a:avLst/>
          </a:prstGeom>
          <a:noFill/>
          <a:extLst>
            <a:ext uri="{909E8E84-426E-40DD-AFC4-6F175D3DCCD1}">
              <a14:hiddenFill xmlns:a14="http://schemas.microsoft.com/office/drawing/2010/main">
                <a:solidFill>
                  <a:srgbClr val="FFFFFF"/>
                </a:solidFill>
              </a14:hiddenFill>
            </a:ext>
          </a:extLst>
        </p:spPr>
      </p:pic>
      <p:sp>
        <p:nvSpPr>
          <p:cNvPr id="5" name="Hộp Văn bản 4"/>
          <p:cNvSpPr txBox="1"/>
          <p:nvPr/>
        </p:nvSpPr>
        <p:spPr>
          <a:xfrm>
            <a:off x="831273" y="3404877"/>
            <a:ext cx="442750" cy="369332"/>
          </a:xfrm>
          <a:prstGeom prst="rect">
            <a:avLst/>
          </a:prstGeom>
          <a:noFill/>
        </p:spPr>
        <p:txBody>
          <a:bodyPr wrap="none" rtlCol="0">
            <a:spAutoFit/>
          </a:bodyPr>
          <a:lstStyle/>
          <a:p>
            <a:r>
              <a:rPr lang="en-US" dirty="0" smtClean="0"/>
              <a:t>A1</a:t>
            </a:r>
          </a:p>
        </p:txBody>
      </p:sp>
      <p:sp>
        <p:nvSpPr>
          <p:cNvPr id="7" name="Hộp Văn bản 6"/>
          <p:cNvSpPr txBox="1"/>
          <p:nvPr/>
        </p:nvSpPr>
        <p:spPr>
          <a:xfrm>
            <a:off x="1898073" y="3404877"/>
            <a:ext cx="436338" cy="369332"/>
          </a:xfrm>
          <a:prstGeom prst="rect">
            <a:avLst/>
          </a:prstGeom>
          <a:noFill/>
        </p:spPr>
        <p:txBody>
          <a:bodyPr wrap="none" rtlCol="0">
            <a:spAutoFit/>
          </a:bodyPr>
          <a:lstStyle/>
          <a:p>
            <a:r>
              <a:rPr lang="en-US" dirty="0" smtClean="0"/>
              <a:t>B1</a:t>
            </a:r>
            <a:endParaRPr lang="en-US" dirty="0"/>
          </a:p>
        </p:txBody>
      </p:sp>
      <p:sp>
        <p:nvSpPr>
          <p:cNvPr id="9" name="Hộp Văn bản 8"/>
          <p:cNvSpPr txBox="1"/>
          <p:nvPr/>
        </p:nvSpPr>
        <p:spPr>
          <a:xfrm>
            <a:off x="2426776" y="3404877"/>
            <a:ext cx="442750" cy="369332"/>
          </a:xfrm>
          <a:prstGeom prst="rect">
            <a:avLst/>
          </a:prstGeom>
          <a:noFill/>
        </p:spPr>
        <p:txBody>
          <a:bodyPr wrap="none" rtlCol="0">
            <a:spAutoFit/>
          </a:bodyPr>
          <a:lstStyle/>
          <a:p>
            <a:r>
              <a:rPr lang="en-US" dirty="0" smtClean="0"/>
              <a:t>A3</a:t>
            </a:r>
            <a:endParaRPr lang="en-US" dirty="0"/>
          </a:p>
        </p:txBody>
      </p:sp>
      <p:sp>
        <p:nvSpPr>
          <p:cNvPr id="10" name="Hộp Văn bản 9"/>
          <p:cNvSpPr txBox="1"/>
          <p:nvPr/>
        </p:nvSpPr>
        <p:spPr>
          <a:xfrm>
            <a:off x="899401" y="3000725"/>
            <a:ext cx="306494" cy="369332"/>
          </a:xfrm>
          <a:prstGeom prst="rect">
            <a:avLst/>
          </a:prstGeom>
          <a:noFill/>
        </p:spPr>
        <p:txBody>
          <a:bodyPr wrap="none" rtlCol="0">
            <a:spAutoFit/>
          </a:bodyPr>
          <a:lstStyle/>
          <a:p>
            <a:r>
              <a:rPr lang="en-US" dirty="0" smtClean="0"/>
              <a:t>4</a:t>
            </a:r>
            <a:endParaRPr lang="en-US" dirty="0"/>
          </a:p>
        </p:txBody>
      </p:sp>
      <p:sp>
        <p:nvSpPr>
          <p:cNvPr id="11" name="Hộp Văn bản 10"/>
          <p:cNvSpPr txBox="1"/>
          <p:nvPr/>
        </p:nvSpPr>
        <p:spPr>
          <a:xfrm>
            <a:off x="1389777" y="3035545"/>
            <a:ext cx="306494" cy="369332"/>
          </a:xfrm>
          <a:prstGeom prst="rect">
            <a:avLst/>
          </a:prstGeom>
          <a:noFill/>
        </p:spPr>
        <p:txBody>
          <a:bodyPr wrap="none" rtlCol="0">
            <a:spAutoFit/>
          </a:bodyPr>
          <a:lstStyle/>
          <a:p>
            <a:r>
              <a:rPr lang="en-US" dirty="0" smtClean="0"/>
              <a:t>5</a:t>
            </a:r>
            <a:endParaRPr lang="en-US" dirty="0"/>
          </a:p>
        </p:txBody>
      </p:sp>
      <p:sp>
        <p:nvSpPr>
          <p:cNvPr id="13" name="Hộp Văn bản 12"/>
          <p:cNvSpPr txBox="1"/>
          <p:nvPr/>
        </p:nvSpPr>
        <p:spPr>
          <a:xfrm>
            <a:off x="1918338" y="3000725"/>
            <a:ext cx="306494" cy="369332"/>
          </a:xfrm>
          <a:prstGeom prst="rect">
            <a:avLst/>
          </a:prstGeom>
          <a:noFill/>
        </p:spPr>
        <p:txBody>
          <a:bodyPr wrap="none" rtlCol="0">
            <a:spAutoFit/>
          </a:bodyPr>
          <a:lstStyle/>
          <a:p>
            <a:r>
              <a:rPr lang="en-US" dirty="0" smtClean="0"/>
              <a:t>6</a:t>
            </a:r>
            <a:endParaRPr lang="en-US" dirty="0"/>
          </a:p>
        </p:txBody>
      </p:sp>
      <p:sp>
        <p:nvSpPr>
          <p:cNvPr id="14" name="Hộp Văn bản 13"/>
          <p:cNvSpPr txBox="1"/>
          <p:nvPr/>
        </p:nvSpPr>
        <p:spPr>
          <a:xfrm>
            <a:off x="2410647" y="3035545"/>
            <a:ext cx="306494" cy="369332"/>
          </a:xfrm>
          <a:prstGeom prst="rect">
            <a:avLst/>
          </a:prstGeom>
          <a:noFill/>
        </p:spPr>
        <p:txBody>
          <a:bodyPr wrap="none" rtlCol="0">
            <a:spAutoFit/>
          </a:bodyPr>
          <a:lstStyle/>
          <a:p>
            <a:r>
              <a:rPr lang="en-US" dirty="0" smtClean="0"/>
              <a:t>7</a:t>
            </a:r>
            <a:endParaRPr lang="en-US" dirty="0"/>
          </a:p>
        </p:txBody>
      </p:sp>
      <p:sp>
        <p:nvSpPr>
          <p:cNvPr id="15" name="Hộp Văn bản 14"/>
          <p:cNvSpPr txBox="1"/>
          <p:nvPr/>
        </p:nvSpPr>
        <p:spPr>
          <a:xfrm>
            <a:off x="883854" y="3753610"/>
            <a:ext cx="306494" cy="369332"/>
          </a:xfrm>
          <a:prstGeom prst="rect">
            <a:avLst/>
          </a:prstGeom>
          <a:noFill/>
        </p:spPr>
        <p:txBody>
          <a:bodyPr wrap="none" rtlCol="0">
            <a:spAutoFit/>
          </a:bodyPr>
          <a:lstStyle/>
          <a:p>
            <a:r>
              <a:rPr lang="en-US" dirty="0" smtClean="0"/>
              <a:t>8</a:t>
            </a:r>
            <a:endParaRPr lang="en-US" dirty="0"/>
          </a:p>
        </p:txBody>
      </p:sp>
      <p:sp>
        <p:nvSpPr>
          <p:cNvPr id="16" name="Hộp Văn bản 15"/>
          <p:cNvSpPr txBox="1"/>
          <p:nvPr/>
        </p:nvSpPr>
        <p:spPr>
          <a:xfrm>
            <a:off x="1389777" y="3736170"/>
            <a:ext cx="306494" cy="369332"/>
          </a:xfrm>
          <a:prstGeom prst="rect">
            <a:avLst/>
          </a:prstGeom>
          <a:noFill/>
        </p:spPr>
        <p:txBody>
          <a:bodyPr wrap="none" rtlCol="0">
            <a:spAutoFit/>
          </a:bodyPr>
          <a:lstStyle/>
          <a:p>
            <a:r>
              <a:rPr lang="en-US" dirty="0" smtClean="0"/>
              <a:t>9</a:t>
            </a:r>
            <a:endParaRPr lang="en-US" dirty="0"/>
          </a:p>
        </p:txBody>
      </p:sp>
      <p:sp>
        <p:nvSpPr>
          <p:cNvPr id="17" name="Hộp Văn bản 16"/>
          <p:cNvSpPr txBox="1"/>
          <p:nvPr/>
        </p:nvSpPr>
        <p:spPr>
          <a:xfrm>
            <a:off x="1832608" y="3756521"/>
            <a:ext cx="428322" cy="369332"/>
          </a:xfrm>
          <a:prstGeom prst="rect">
            <a:avLst/>
          </a:prstGeom>
          <a:noFill/>
        </p:spPr>
        <p:txBody>
          <a:bodyPr wrap="none" rtlCol="0">
            <a:spAutoFit/>
          </a:bodyPr>
          <a:lstStyle/>
          <a:p>
            <a:r>
              <a:rPr lang="en-US" dirty="0" smtClean="0"/>
              <a:t>10</a:t>
            </a:r>
            <a:endParaRPr lang="en-US" dirty="0"/>
          </a:p>
        </p:txBody>
      </p:sp>
      <p:sp>
        <p:nvSpPr>
          <p:cNvPr id="18" name="Hộp Văn bản 17"/>
          <p:cNvSpPr txBox="1"/>
          <p:nvPr/>
        </p:nvSpPr>
        <p:spPr>
          <a:xfrm>
            <a:off x="2327702" y="3736170"/>
            <a:ext cx="428322" cy="369332"/>
          </a:xfrm>
          <a:prstGeom prst="rect">
            <a:avLst/>
          </a:prstGeom>
          <a:noFill/>
        </p:spPr>
        <p:txBody>
          <a:bodyPr wrap="none" rtlCol="0">
            <a:spAutoFit/>
          </a:bodyPr>
          <a:lstStyle/>
          <a:p>
            <a:r>
              <a:rPr lang="en-US" dirty="0" smtClean="0"/>
              <a:t>11</a:t>
            </a:r>
            <a:endParaRPr lang="en-US" dirty="0"/>
          </a:p>
        </p:txBody>
      </p:sp>
      <p:sp>
        <p:nvSpPr>
          <p:cNvPr id="19" name="Hộp Văn bản 18"/>
          <p:cNvSpPr txBox="1"/>
          <p:nvPr/>
        </p:nvSpPr>
        <p:spPr>
          <a:xfrm>
            <a:off x="831273" y="4440382"/>
            <a:ext cx="428322" cy="369332"/>
          </a:xfrm>
          <a:prstGeom prst="rect">
            <a:avLst/>
          </a:prstGeom>
          <a:noFill/>
        </p:spPr>
        <p:txBody>
          <a:bodyPr wrap="none" rtlCol="0">
            <a:spAutoFit/>
          </a:bodyPr>
          <a:lstStyle/>
          <a:p>
            <a:r>
              <a:rPr lang="en-US" dirty="0" smtClean="0"/>
              <a:t>12</a:t>
            </a:r>
            <a:endParaRPr lang="en-US" dirty="0"/>
          </a:p>
        </p:txBody>
      </p:sp>
      <p:sp>
        <p:nvSpPr>
          <p:cNvPr id="20" name="Hộp Văn bản 19"/>
          <p:cNvSpPr txBox="1"/>
          <p:nvPr/>
        </p:nvSpPr>
        <p:spPr>
          <a:xfrm>
            <a:off x="1290520" y="4430205"/>
            <a:ext cx="632987" cy="369332"/>
          </a:xfrm>
          <a:prstGeom prst="rect">
            <a:avLst/>
          </a:prstGeom>
          <a:noFill/>
        </p:spPr>
        <p:txBody>
          <a:bodyPr wrap="square" rtlCol="0">
            <a:spAutoFit/>
          </a:bodyPr>
          <a:lstStyle/>
          <a:p>
            <a:r>
              <a:rPr lang="en-US" dirty="0" smtClean="0"/>
              <a:t>13</a:t>
            </a:r>
            <a:endParaRPr lang="en-US" dirty="0"/>
          </a:p>
        </p:txBody>
      </p:sp>
      <p:sp>
        <p:nvSpPr>
          <p:cNvPr id="21" name="Hộp Văn bản 20"/>
          <p:cNvSpPr txBox="1"/>
          <p:nvPr/>
        </p:nvSpPr>
        <p:spPr>
          <a:xfrm>
            <a:off x="1796510" y="4430205"/>
            <a:ext cx="428322" cy="369332"/>
          </a:xfrm>
          <a:prstGeom prst="rect">
            <a:avLst/>
          </a:prstGeom>
          <a:noFill/>
        </p:spPr>
        <p:txBody>
          <a:bodyPr wrap="none" rtlCol="0">
            <a:spAutoFit/>
          </a:bodyPr>
          <a:lstStyle/>
          <a:p>
            <a:r>
              <a:rPr lang="en-US" dirty="0" smtClean="0"/>
              <a:t>14</a:t>
            </a:r>
            <a:endParaRPr lang="en-US" dirty="0"/>
          </a:p>
        </p:txBody>
      </p:sp>
      <p:sp>
        <p:nvSpPr>
          <p:cNvPr id="22" name="Hộp Văn bản 21"/>
          <p:cNvSpPr txBox="1"/>
          <p:nvPr/>
        </p:nvSpPr>
        <p:spPr>
          <a:xfrm>
            <a:off x="2320190" y="4430205"/>
            <a:ext cx="428322" cy="369332"/>
          </a:xfrm>
          <a:prstGeom prst="rect">
            <a:avLst/>
          </a:prstGeom>
          <a:noFill/>
        </p:spPr>
        <p:txBody>
          <a:bodyPr wrap="none" rtlCol="0">
            <a:spAutoFit/>
          </a:bodyPr>
          <a:lstStyle/>
          <a:p>
            <a:r>
              <a:rPr lang="en-US" dirty="0" smtClean="0"/>
              <a:t>15</a:t>
            </a:r>
            <a:endParaRPr lang="en-US" dirty="0"/>
          </a:p>
        </p:txBody>
      </p:sp>
      <p:sp>
        <p:nvSpPr>
          <p:cNvPr id="23" name="Hộp Văn bản 22"/>
          <p:cNvSpPr txBox="1"/>
          <p:nvPr/>
        </p:nvSpPr>
        <p:spPr>
          <a:xfrm>
            <a:off x="1303905" y="4018441"/>
            <a:ext cx="436338" cy="369332"/>
          </a:xfrm>
          <a:prstGeom prst="rect">
            <a:avLst/>
          </a:prstGeom>
          <a:noFill/>
        </p:spPr>
        <p:txBody>
          <a:bodyPr wrap="none" rtlCol="0">
            <a:spAutoFit/>
          </a:bodyPr>
          <a:lstStyle/>
          <a:p>
            <a:r>
              <a:rPr lang="en-US" dirty="0" smtClean="0"/>
              <a:t>B2</a:t>
            </a:r>
            <a:endParaRPr lang="en-US" dirty="0"/>
          </a:p>
        </p:txBody>
      </p:sp>
      <p:sp>
        <p:nvSpPr>
          <p:cNvPr id="24" name="Hộp Văn bản 23"/>
          <p:cNvSpPr txBox="1"/>
          <p:nvPr/>
        </p:nvSpPr>
        <p:spPr>
          <a:xfrm>
            <a:off x="1841624" y="4018441"/>
            <a:ext cx="665018" cy="369332"/>
          </a:xfrm>
          <a:prstGeom prst="rect">
            <a:avLst/>
          </a:prstGeom>
          <a:noFill/>
        </p:spPr>
        <p:txBody>
          <a:bodyPr wrap="square" rtlCol="0">
            <a:spAutoFit/>
          </a:bodyPr>
          <a:lstStyle/>
          <a:p>
            <a:r>
              <a:rPr lang="en-US" dirty="0"/>
              <a:t>A</a:t>
            </a:r>
            <a:r>
              <a:rPr lang="en-US" dirty="0" smtClean="0"/>
              <a:t>2</a:t>
            </a:r>
            <a:endParaRPr lang="en-US" dirty="0"/>
          </a:p>
        </p:txBody>
      </p:sp>
      <p:sp>
        <p:nvSpPr>
          <p:cNvPr id="25" name="Hộp Văn bản 24"/>
          <p:cNvSpPr txBox="1"/>
          <p:nvPr/>
        </p:nvSpPr>
        <p:spPr>
          <a:xfrm>
            <a:off x="2395303" y="4061972"/>
            <a:ext cx="312906" cy="369332"/>
          </a:xfrm>
          <a:prstGeom prst="rect">
            <a:avLst/>
          </a:prstGeom>
          <a:noFill/>
        </p:spPr>
        <p:txBody>
          <a:bodyPr wrap="none" rtlCol="0">
            <a:spAutoFit/>
          </a:bodyPr>
          <a:lstStyle/>
          <a:p>
            <a:r>
              <a:rPr lang="en-US" dirty="0"/>
              <a:t>X</a:t>
            </a:r>
          </a:p>
        </p:txBody>
      </p:sp>
      <p:sp>
        <p:nvSpPr>
          <p:cNvPr id="26" name="Hộp Văn bản 25"/>
          <p:cNvSpPr txBox="1"/>
          <p:nvPr/>
        </p:nvSpPr>
        <p:spPr>
          <a:xfrm>
            <a:off x="823257" y="4757822"/>
            <a:ext cx="436338" cy="369332"/>
          </a:xfrm>
          <a:prstGeom prst="rect">
            <a:avLst/>
          </a:prstGeom>
          <a:noFill/>
        </p:spPr>
        <p:txBody>
          <a:bodyPr wrap="none" rtlCol="0">
            <a:spAutoFit/>
          </a:bodyPr>
          <a:lstStyle/>
          <a:p>
            <a:r>
              <a:rPr lang="en-US" dirty="0" smtClean="0"/>
              <a:t>B3</a:t>
            </a:r>
            <a:endParaRPr lang="en-US" dirty="0"/>
          </a:p>
        </p:txBody>
      </p:sp>
      <p:sp>
        <p:nvSpPr>
          <p:cNvPr id="27" name="Hộp Văn bản 26"/>
          <p:cNvSpPr txBox="1"/>
          <p:nvPr/>
        </p:nvSpPr>
        <p:spPr>
          <a:xfrm>
            <a:off x="1389297" y="4710182"/>
            <a:ext cx="387926" cy="369332"/>
          </a:xfrm>
          <a:prstGeom prst="rect">
            <a:avLst/>
          </a:prstGeom>
          <a:noFill/>
        </p:spPr>
        <p:txBody>
          <a:bodyPr wrap="square" rtlCol="0">
            <a:spAutoFit/>
          </a:bodyPr>
          <a:lstStyle/>
          <a:p>
            <a:r>
              <a:rPr lang="en-US" dirty="0" smtClean="0"/>
              <a:t>X</a:t>
            </a:r>
            <a:endParaRPr lang="en-US" dirty="0"/>
          </a:p>
        </p:txBody>
      </p:sp>
      <p:sp>
        <p:nvSpPr>
          <p:cNvPr id="28" name="Hộp Văn bản 27"/>
          <p:cNvSpPr txBox="1"/>
          <p:nvPr/>
        </p:nvSpPr>
        <p:spPr>
          <a:xfrm>
            <a:off x="1787602" y="4710182"/>
            <a:ext cx="484909" cy="369332"/>
          </a:xfrm>
          <a:prstGeom prst="rect">
            <a:avLst/>
          </a:prstGeom>
          <a:noFill/>
        </p:spPr>
        <p:txBody>
          <a:bodyPr wrap="square" rtlCol="0">
            <a:spAutoFit/>
          </a:bodyPr>
          <a:lstStyle/>
          <a:p>
            <a:r>
              <a:rPr lang="en-US" dirty="0" smtClean="0"/>
              <a:t>A4</a:t>
            </a:r>
            <a:endParaRPr lang="en-US" dirty="0"/>
          </a:p>
        </p:txBody>
      </p:sp>
      <p:sp>
        <p:nvSpPr>
          <p:cNvPr id="29" name="Hộp Văn bản 28"/>
          <p:cNvSpPr txBox="1"/>
          <p:nvPr/>
        </p:nvSpPr>
        <p:spPr>
          <a:xfrm>
            <a:off x="2342163" y="4719067"/>
            <a:ext cx="436338" cy="369332"/>
          </a:xfrm>
          <a:prstGeom prst="rect">
            <a:avLst/>
          </a:prstGeom>
          <a:noFill/>
        </p:spPr>
        <p:txBody>
          <a:bodyPr wrap="none" rtlCol="0">
            <a:spAutoFit/>
          </a:bodyPr>
          <a:lstStyle/>
          <a:p>
            <a:r>
              <a:rPr lang="en-US" dirty="0" smtClean="0"/>
              <a:t>B4</a:t>
            </a:r>
            <a:endParaRPr lang="en-US" dirty="0"/>
          </a:p>
        </p:txBody>
      </p:sp>
      <p:sp>
        <p:nvSpPr>
          <p:cNvPr id="30" name="Hộp Văn bản 29"/>
          <p:cNvSpPr txBox="1"/>
          <p:nvPr/>
        </p:nvSpPr>
        <p:spPr>
          <a:xfrm>
            <a:off x="4121281" y="2420422"/>
            <a:ext cx="3296095" cy="369332"/>
          </a:xfrm>
          <a:prstGeom prst="rect">
            <a:avLst/>
          </a:prstGeom>
          <a:noFill/>
        </p:spPr>
        <p:txBody>
          <a:bodyPr wrap="none" rtlCol="0">
            <a:spAutoFit/>
          </a:bodyPr>
          <a:lstStyle/>
          <a:p>
            <a:r>
              <a:rPr lang="en-US" dirty="0" smtClean="0"/>
              <a:t>0    1     2   3    4     5   6    7   </a:t>
            </a:r>
            <a:endParaRPr lang="en-US" dirty="0"/>
          </a:p>
        </p:txBody>
      </p:sp>
      <p:sp>
        <p:nvSpPr>
          <p:cNvPr id="32" name="Hộp Văn bản 31"/>
          <p:cNvSpPr txBox="1"/>
          <p:nvPr/>
        </p:nvSpPr>
        <p:spPr>
          <a:xfrm>
            <a:off x="4896145" y="2816059"/>
            <a:ext cx="2351926" cy="369332"/>
          </a:xfrm>
          <a:prstGeom prst="rect">
            <a:avLst/>
          </a:prstGeom>
          <a:noFill/>
        </p:spPr>
        <p:txBody>
          <a:bodyPr wrap="none" rtlCol="0">
            <a:spAutoFit/>
          </a:bodyPr>
          <a:lstStyle/>
          <a:p>
            <a:r>
              <a:rPr lang="en-US" dirty="0" smtClean="0"/>
              <a:t>00  00  10  00   9   14</a:t>
            </a:r>
            <a:endParaRPr lang="en-US" dirty="0"/>
          </a:p>
        </p:txBody>
      </p:sp>
      <p:sp>
        <p:nvSpPr>
          <p:cNvPr id="33" name="Hộp Văn bản 32"/>
          <p:cNvSpPr txBox="1"/>
          <p:nvPr/>
        </p:nvSpPr>
        <p:spPr>
          <a:xfrm>
            <a:off x="4083422" y="3194688"/>
            <a:ext cx="4368504" cy="646331"/>
          </a:xfrm>
          <a:prstGeom prst="rect">
            <a:avLst/>
          </a:prstGeom>
          <a:noFill/>
        </p:spPr>
        <p:txBody>
          <a:bodyPr wrap="none" rtlCol="0">
            <a:spAutoFit/>
          </a:bodyPr>
          <a:lstStyle/>
          <a:p>
            <a:r>
              <a:rPr lang="en-US" dirty="0" smtClean="0"/>
              <a:t>00   12   7  FF7 15 FF7FFFFFF             (c)</a:t>
            </a:r>
          </a:p>
          <a:p>
            <a:endParaRPr lang="en-US" dirty="0"/>
          </a:p>
        </p:txBody>
      </p:sp>
      <p:sp>
        <p:nvSpPr>
          <p:cNvPr id="34" name="Hộp Văn bản 33"/>
          <p:cNvSpPr txBox="1"/>
          <p:nvPr/>
        </p:nvSpPr>
        <p:spPr>
          <a:xfrm>
            <a:off x="4196924" y="3649109"/>
            <a:ext cx="3062057" cy="369332"/>
          </a:xfrm>
          <a:prstGeom prst="rect">
            <a:avLst/>
          </a:prstGeom>
          <a:noFill/>
        </p:spPr>
        <p:txBody>
          <a:bodyPr wrap="none" rtlCol="0">
            <a:spAutoFit/>
          </a:bodyPr>
          <a:lstStyle/>
          <a:p>
            <a:r>
              <a:rPr lang="en-US" dirty="0" smtClean="0"/>
              <a:t>8   9   10  11  12   13  14  15</a:t>
            </a:r>
            <a:endParaRPr lang="en-US" dirty="0"/>
          </a:p>
        </p:txBody>
      </p:sp>
      <p:sp>
        <p:nvSpPr>
          <p:cNvPr id="35" name="Hộp Văn bản 34"/>
          <p:cNvSpPr txBox="1"/>
          <p:nvPr/>
        </p:nvSpPr>
        <p:spPr>
          <a:xfrm>
            <a:off x="3942801" y="4071050"/>
            <a:ext cx="2776337" cy="369332"/>
          </a:xfrm>
          <a:prstGeom prst="rect">
            <a:avLst/>
          </a:prstGeom>
          <a:noFill/>
        </p:spPr>
        <p:txBody>
          <a:bodyPr wrap="none" rtlCol="0">
            <a:spAutoFit/>
          </a:bodyPr>
          <a:lstStyle/>
          <a:p>
            <a:r>
              <a:rPr lang="en-US" dirty="0" err="1" smtClean="0"/>
              <a:t>Các</a:t>
            </a:r>
            <a:r>
              <a:rPr lang="en-US" dirty="0" smtClean="0"/>
              <a:t> entry ở </a:t>
            </a:r>
            <a:r>
              <a:rPr lang="en-US" dirty="0" err="1" smtClean="0"/>
              <a:t>đầu</a:t>
            </a:r>
            <a:r>
              <a:rPr lang="en-US" dirty="0" smtClean="0"/>
              <a:t> </a:t>
            </a:r>
            <a:r>
              <a:rPr lang="en-US" dirty="0" err="1" smtClean="0"/>
              <a:t>bảng</a:t>
            </a:r>
            <a:r>
              <a:rPr lang="en-US" dirty="0" smtClean="0"/>
              <a:t> FAT</a:t>
            </a:r>
            <a:endParaRPr lang="en-US" dirty="0"/>
          </a:p>
        </p:txBody>
      </p:sp>
      <p:sp>
        <p:nvSpPr>
          <p:cNvPr id="36" name="Hộp Văn bản 35"/>
          <p:cNvSpPr txBox="1"/>
          <p:nvPr/>
        </p:nvSpPr>
        <p:spPr>
          <a:xfrm>
            <a:off x="3942801" y="5556541"/>
            <a:ext cx="3113481" cy="369332"/>
          </a:xfrm>
          <a:prstGeom prst="rect">
            <a:avLst/>
          </a:prstGeom>
          <a:noFill/>
        </p:spPr>
        <p:txBody>
          <a:bodyPr wrap="none" rtlCol="0">
            <a:spAutoFit/>
          </a:bodyPr>
          <a:lstStyle/>
          <a:p>
            <a:r>
              <a:rPr lang="en-US" dirty="0" err="1" smtClean="0"/>
              <a:t>Các</a:t>
            </a:r>
            <a:r>
              <a:rPr lang="en-US" dirty="0" smtClean="0"/>
              <a:t> block </a:t>
            </a:r>
            <a:r>
              <a:rPr lang="en-US" dirty="0" err="1" smtClean="0"/>
              <a:t>của</a:t>
            </a:r>
            <a:r>
              <a:rPr lang="en-US" dirty="0" smtClean="0"/>
              <a:t> file A </a:t>
            </a:r>
            <a:r>
              <a:rPr lang="en-US" dirty="0" err="1" smtClean="0"/>
              <a:t>và</a:t>
            </a:r>
            <a:r>
              <a:rPr lang="en-US" dirty="0" smtClean="0"/>
              <a:t> file B</a:t>
            </a:r>
            <a:endParaRPr lang="en-US" dirty="0"/>
          </a:p>
        </p:txBody>
      </p:sp>
      <p:sp>
        <p:nvSpPr>
          <p:cNvPr id="37" name="Hộp Văn bản 36"/>
          <p:cNvSpPr txBox="1"/>
          <p:nvPr/>
        </p:nvSpPr>
        <p:spPr>
          <a:xfrm>
            <a:off x="3048000" y="2816059"/>
            <a:ext cx="482824" cy="369332"/>
          </a:xfrm>
          <a:prstGeom prst="rect">
            <a:avLst/>
          </a:prstGeom>
          <a:noFill/>
        </p:spPr>
        <p:txBody>
          <a:bodyPr wrap="none" rtlCol="0">
            <a:spAutoFit/>
          </a:bodyPr>
          <a:lstStyle/>
          <a:p>
            <a:r>
              <a:rPr lang="en-US" dirty="0" smtClean="0"/>
              <a:t>(b)</a:t>
            </a:r>
            <a:endParaRPr lang="en-US" dirty="0"/>
          </a:p>
        </p:txBody>
      </p:sp>
      <p:sp>
        <p:nvSpPr>
          <p:cNvPr id="38" name="Hộp Văn bản 37"/>
          <p:cNvSpPr txBox="1"/>
          <p:nvPr/>
        </p:nvSpPr>
        <p:spPr>
          <a:xfrm>
            <a:off x="6538160" y="1951243"/>
            <a:ext cx="1931939" cy="369332"/>
          </a:xfrm>
          <a:prstGeom prst="rect">
            <a:avLst/>
          </a:prstGeom>
          <a:noFill/>
        </p:spPr>
        <p:txBody>
          <a:bodyPr wrap="none" rtlCol="0">
            <a:spAutoFit/>
          </a:bodyPr>
          <a:lstStyle/>
          <a:p>
            <a:r>
              <a:rPr lang="en-US" dirty="0" err="1" smtClean="0"/>
              <a:t>Từ</a:t>
            </a:r>
            <a:r>
              <a:rPr lang="en-US" dirty="0" smtClean="0"/>
              <a:t> </a:t>
            </a:r>
            <a:r>
              <a:rPr lang="en-US" dirty="0" err="1" smtClean="0"/>
              <a:t>bảng</a:t>
            </a:r>
            <a:r>
              <a:rPr lang="en-US" dirty="0" smtClean="0"/>
              <a:t> </a:t>
            </a:r>
            <a:r>
              <a:rPr lang="en-US" dirty="0" err="1" smtClean="0"/>
              <a:t>thư</a:t>
            </a:r>
            <a:r>
              <a:rPr lang="en-US" dirty="0" smtClean="0"/>
              <a:t> </a:t>
            </a:r>
            <a:r>
              <a:rPr lang="en-US" dirty="0" err="1" smtClean="0"/>
              <a:t>mục</a:t>
            </a:r>
            <a:endParaRPr lang="en-US" dirty="0"/>
          </a:p>
        </p:txBody>
      </p:sp>
      <p:sp>
        <p:nvSpPr>
          <p:cNvPr id="39" name="Hộp Văn bản 38"/>
          <p:cNvSpPr txBox="1"/>
          <p:nvPr/>
        </p:nvSpPr>
        <p:spPr>
          <a:xfrm>
            <a:off x="3906522" y="2131786"/>
            <a:ext cx="1386918" cy="369332"/>
          </a:xfrm>
          <a:prstGeom prst="rect">
            <a:avLst/>
          </a:prstGeom>
          <a:noFill/>
        </p:spPr>
        <p:txBody>
          <a:bodyPr wrap="none" rtlCol="0">
            <a:spAutoFit/>
          </a:bodyPr>
          <a:lstStyle/>
          <a:p>
            <a:r>
              <a:rPr lang="en-US" dirty="0" err="1" smtClean="0"/>
              <a:t>Gốc</a:t>
            </a:r>
            <a:r>
              <a:rPr lang="en-US" dirty="0" smtClean="0"/>
              <a:t> </a:t>
            </a:r>
            <a:r>
              <a:rPr lang="en-US" dirty="0" err="1" smtClean="0"/>
              <a:t>trỏ</a:t>
            </a:r>
            <a:r>
              <a:rPr lang="en-US" dirty="0" smtClean="0"/>
              <a:t> </a:t>
            </a:r>
            <a:r>
              <a:rPr lang="en-US" dirty="0" err="1" smtClean="0"/>
              <a:t>đến</a:t>
            </a:r>
            <a:endParaRPr lang="en-US" dirty="0"/>
          </a:p>
        </p:txBody>
      </p:sp>
      <p:sp>
        <p:nvSpPr>
          <p:cNvPr id="40" name="Hộp Văn bản 39"/>
          <p:cNvSpPr txBox="1"/>
          <p:nvPr/>
        </p:nvSpPr>
        <p:spPr>
          <a:xfrm>
            <a:off x="4265126" y="4440382"/>
            <a:ext cx="2005870" cy="369332"/>
          </a:xfrm>
          <a:prstGeom prst="rect">
            <a:avLst/>
          </a:prstGeom>
          <a:noFill/>
        </p:spPr>
        <p:txBody>
          <a:bodyPr wrap="none" rtlCol="0">
            <a:spAutoFit/>
          </a:bodyPr>
          <a:lstStyle/>
          <a:p>
            <a:r>
              <a:rPr lang="en-US" dirty="0" smtClean="0"/>
              <a:t>A1   A2     A3    A4</a:t>
            </a:r>
            <a:endParaRPr lang="en-US" dirty="0"/>
          </a:p>
        </p:txBody>
      </p:sp>
      <p:sp>
        <p:nvSpPr>
          <p:cNvPr id="41" name="Hộp Văn bản 40"/>
          <p:cNvSpPr txBox="1"/>
          <p:nvPr/>
        </p:nvSpPr>
        <p:spPr>
          <a:xfrm>
            <a:off x="4265126" y="5033874"/>
            <a:ext cx="2018501" cy="369332"/>
          </a:xfrm>
          <a:prstGeom prst="rect">
            <a:avLst/>
          </a:prstGeom>
          <a:noFill/>
        </p:spPr>
        <p:txBody>
          <a:bodyPr wrap="none" rtlCol="0">
            <a:spAutoFit/>
          </a:bodyPr>
          <a:lstStyle/>
          <a:p>
            <a:r>
              <a:rPr lang="en-US" dirty="0" smtClean="0"/>
              <a:t>B1    B2    B3    B4</a:t>
            </a:r>
            <a:endParaRPr lang="en-US" dirty="0"/>
          </a:p>
        </p:txBody>
      </p:sp>
      <p:sp>
        <p:nvSpPr>
          <p:cNvPr id="42" name="Hộp Văn bản 41"/>
          <p:cNvSpPr txBox="1"/>
          <p:nvPr/>
        </p:nvSpPr>
        <p:spPr>
          <a:xfrm>
            <a:off x="510099" y="5556541"/>
            <a:ext cx="3001143" cy="369332"/>
          </a:xfrm>
          <a:prstGeom prst="rect">
            <a:avLst/>
          </a:prstGeom>
          <a:noFill/>
        </p:spPr>
        <p:txBody>
          <a:bodyPr wrap="none" rtlCol="0">
            <a:spAutoFit/>
          </a:bodyPr>
          <a:lstStyle/>
          <a:p>
            <a:r>
              <a:rPr lang="en-US" dirty="0" err="1" smtClean="0"/>
              <a:t>Đĩa</a:t>
            </a:r>
            <a:r>
              <a:rPr lang="en-US" dirty="0" smtClean="0"/>
              <a:t> </a:t>
            </a:r>
            <a:r>
              <a:rPr lang="en-US" dirty="0" err="1" smtClean="0"/>
              <a:t>đọc</a:t>
            </a:r>
            <a:r>
              <a:rPr lang="en-US" dirty="0" smtClean="0"/>
              <a:t> logic </a:t>
            </a:r>
            <a:r>
              <a:rPr lang="en-US" dirty="0" err="1" smtClean="0"/>
              <a:t>và</a:t>
            </a:r>
            <a:r>
              <a:rPr lang="en-US" dirty="0" smtClean="0"/>
              <a:t> </a:t>
            </a:r>
            <a:r>
              <a:rPr lang="en-US" dirty="0" err="1" smtClean="0"/>
              <a:t>các</a:t>
            </a:r>
            <a:r>
              <a:rPr lang="en-US" dirty="0" smtClean="0"/>
              <a:t> cluster</a:t>
            </a:r>
            <a:endParaRPr lang="en-US" dirty="0"/>
          </a:p>
        </p:txBody>
      </p:sp>
      <p:sp>
        <p:nvSpPr>
          <p:cNvPr id="43" name="Hộp Văn bản 42"/>
          <p:cNvSpPr txBox="1"/>
          <p:nvPr/>
        </p:nvSpPr>
        <p:spPr>
          <a:xfrm>
            <a:off x="503502" y="6027034"/>
            <a:ext cx="11292993" cy="923330"/>
          </a:xfrm>
          <a:prstGeom prst="rect">
            <a:avLst/>
          </a:prstGeom>
          <a:noFill/>
        </p:spPr>
        <p:txBody>
          <a:bodyPr wrap="square" rtlCol="0">
            <a:spAutoFit/>
          </a:bodyPr>
          <a:lstStyle/>
          <a:p>
            <a:r>
              <a:rPr lang="vi-VN" b="1" dirty="0" err="1"/>
              <a:t>Hình</a:t>
            </a:r>
            <a:r>
              <a:rPr lang="vi-VN" b="1" dirty="0"/>
              <a:t> </a:t>
            </a:r>
            <a:r>
              <a:rPr lang="vi-VN" b="1" i="1" dirty="0" smtClean="0"/>
              <a:t>:</a:t>
            </a:r>
            <a:endParaRPr lang="vi-VN" i="1" dirty="0"/>
          </a:p>
          <a:p>
            <a:r>
              <a:rPr lang="vi-VN" dirty="0" err="1"/>
              <a:t>Các</a:t>
            </a:r>
            <a:r>
              <a:rPr lang="vi-VN" dirty="0"/>
              <a:t> </a:t>
            </a:r>
            <a:r>
              <a:rPr lang="vi-VN" dirty="0" err="1"/>
              <a:t>file</a:t>
            </a:r>
            <a:r>
              <a:rPr lang="vi-VN" dirty="0"/>
              <a:t> </a:t>
            </a:r>
            <a:r>
              <a:rPr lang="vi-VN" dirty="0" err="1"/>
              <a:t>FileA</a:t>
            </a:r>
            <a:r>
              <a:rPr lang="vi-VN" dirty="0"/>
              <a:t> </a:t>
            </a:r>
            <a:r>
              <a:rPr lang="vi-VN" dirty="0" err="1"/>
              <a:t>và</a:t>
            </a:r>
            <a:r>
              <a:rPr lang="vi-VN" dirty="0"/>
              <a:t> </a:t>
            </a:r>
            <a:r>
              <a:rPr lang="vi-VN" dirty="0" err="1"/>
              <a:t>FileB</a:t>
            </a:r>
            <a:r>
              <a:rPr lang="vi-VN" dirty="0"/>
              <a:t> (</a:t>
            </a:r>
            <a:r>
              <a:rPr lang="vi-VN" dirty="0" smtClean="0"/>
              <a:t>a)</a:t>
            </a:r>
            <a:r>
              <a:rPr lang="en-US" dirty="0" smtClean="0"/>
              <a:t> </a:t>
            </a:r>
            <a:r>
              <a:rPr lang="vi-VN" dirty="0" err="1" smtClean="0"/>
              <a:t>được</a:t>
            </a:r>
            <a:r>
              <a:rPr lang="vi-VN" dirty="0" smtClean="0"/>
              <a:t> lưu </a:t>
            </a:r>
            <a:r>
              <a:rPr lang="vi-VN" dirty="0"/>
              <a:t>trên </a:t>
            </a:r>
            <a:r>
              <a:rPr lang="vi-VN" dirty="0" err="1"/>
              <a:t>các</a:t>
            </a:r>
            <a:r>
              <a:rPr lang="vi-VN" dirty="0"/>
              <a:t> </a:t>
            </a:r>
            <a:r>
              <a:rPr lang="vi-VN" dirty="0" err="1"/>
              <a:t>cluster</a:t>
            </a:r>
            <a:r>
              <a:rPr lang="vi-VN" dirty="0"/>
              <a:t> </a:t>
            </a:r>
            <a:r>
              <a:rPr lang="vi-VN" dirty="0" err="1" smtClean="0"/>
              <a:t>của</a:t>
            </a:r>
            <a:r>
              <a:rPr lang="vi-VN" dirty="0" smtClean="0"/>
              <a:t> </a:t>
            </a:r>
            <a:r>
              <a:rPr lang="vi-VN" dirty="0" err="1"/>
              <a:t>đĩa</a:t>
            </a:r>
            <a:r>
              <a:rPr lang="vi-VN" dirty="0"/>
              <a:t> </a:t>
            </a:r>
            <a:r>
              <a:rPr lang="vi-VN" dirty="0" err="1" smtClean="0"/>
              <a:t>logic</a:t>
            </a:r>
            <a:r>
              <a:rPr lang="en-US" dirty="0"/>
              <a:t> </a:t>
            </a:r>
            <a:r>
              <a:rPr lang="vi-VN" dirty="0" smtClean="0"/>
              <a:t>(b)</a:t>
            </a:r>
            <a:r>
              <a:rPr lang="en-US" dirty="0" smtClean="0"/>
              <a:t> </a:t>
            </a:r>
            <a:r>
              <a:rPr lang="vi-VN" dirty="0" err="1" smtClean="0"/>
              <a:t>và</a:t>
            </a:r>
            <a:r>
              <a:rPr lang="vi-VN" dirty="0" smtClean="0"/>
              <a:t> sơ</a:t>
            </a:r>
            <a:r>
              <a:rPr lang="vi-VN" dirty="0"/>
              <a:t> </a:t>
            </a:r>
            <a:r>
              <a:rPr lang="vi-VN" dirty="0" err="1" smtClean="0"/>
              <a:t>đồ</a:t>
            </a:r>
            <a:r>
              <a:rPr lang="vi-VN" dirty="0" smtClean="0"/>
              <a:t> </a:t>
            </a:r>
            <a:r>
              <a:rPr lang="vi-VN" dirty="0" err="1"/>
              <a:t>định</a:t>
            </a:r>
            <a:r>
              <a:rPr lang="vi-VN" dirty="0"/>
              <a:t> </a:t>
            </a:r>
            <a:r>
              <a:rPr lang="vi-VN" dirty="0" err="1"/>
              <a:t>vị</a:t>
            </a:r>
            <a:r>
              <a:rPr lang="vi-VN" dirty="0"/>
              <a:t> </a:t>
            </a:r>
            <a:r>
              <a:rPr lang="vi-VN" dirty="0" err="1"/>
              <a:t>của</a:t>
            </a:r>
            <a:r>
              <a:rPr lang="vi-VN" dirty="0"/>
              <a:t> </a:t>
            </a:r>
            <a:r>
              <a:rPr lang="vi-VN" dirty="0" err="1"/>
              <a:t>nó</a:t>
            </a:r>
            <a:r>
              <a:rPr lang="vi-VN" dirty="0"/>
              <a:t> trên </a:t>
            </a:r>
            <a:r>
              <a:rPr lang="vi-VN" dirty="0" err="1"/>
              <a:t>bảng</a:t>
            </a:r>
            <a:r>
              <a:rPr lang="vi-VN" dirty="0"/>
              <a:t> </a:t>
            </a:r>
            <a:r>
              <a:rPr lang="vi-VN" dirty="0" smtClean="0"/>
              <a:t>FAT(c</a:t>
            </a:r>
            <a:r>
              <a:rPr lang="vi-VN" dirty="0"/>
              <a:t>)</a:t>
            </a:r>
          </a:p>
          <a:p>
            <a:endParaRPr lang="en-US" dirty="0"/>
          </a:p>
        </p:txBody>
      </p:sp>
    </p:spTree>
    <p:extLst>
      <p:ext uri="{BB962C8B-B14F-4D97-AF65-F5344CB8AC3E}">
        <p14:creationId xmlns:p14="http://schemas.microsoft.com/office/powerpoint/2010/main" val="1929941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 </a:t>
            </a:r>
            <a:r>
              <a:rPr lang="en-US" dirty="0" err="1">
                <a:latin typeface="Times New Roman" panose="02020603050405020304" pitchFamily="18" charset="0"/>
                <a:cs typeface="Times New Roman" panose="02020603050405020304" pitchFamily="18" charset="0"/>
              </a:rPr>
              <a:t>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FAT32</a:t>
            </a:r>
            <a:br>
              <a:rPr lang="en-US" dirty="0">
                <a:latin typeface="Times New Roman" panose="02020603050405020304" pitchFamily="18" charset="0"/>
                <a:cs typeface="Times New Roman" panose="02020603050405020304" pitchFamily="18" charset="0"/>
              </a:rPr>
            </a:br>
            <a:endParaRPr lang="en-US" dirty="0"/>
          </a:p>
        </p:txBody>
      </p:sp>
      <p:sp>
        <p:nvSpPr>
          <p:cNvPr id="3" name="Chỗ dành sẵn cho Nội dung 2"/>
          <p:cNvSpPr>
            <a:spLocks noGrp="1"/>
          </p:cNvSpPr>
          <p:nvPr>
            <p:ph idx="1"/>
          </p:nvPr>
        </p:nvSpPr>
        <p:spPr/>
        <p:txBody>
          <a:bodyPr/>
          <a:lstStyle/>
          <a:p>
            <a:r>
              <a:rPr lang="vi-VN" dirty="0" err="1" smtClean="0"/>
              <a:t>Nó</a:t>
            </a:r>
            <a:r>
              <a:rPr lang="vi-VN" dirty="0" smtClean="0"/>
              <a:t> </a:t>
            </a:r>
            <a:r>
              <a:rPr lang="vi-VN" dirty="0"/>
              <a:t>tương </a:t>
            </a:r>
            <a:r>
              <a:rPr lang="vi-VN" dirty="0" err="1"/>
              <a:t>thích</a:t>
            </a:r>
            <a:r>
              <a:rPr lang="vi-VN" dirty="0"/>
              <a:t> </a:t>
            </a:r>
            <a:r>
              <a:rPr lang="vi-VN" dirty="0" err="1"/>
              <a:t>với</a:t>
            </a:r>
            <a:r>
              <a:rPr lang="vi-VN" dirty="0"/>
              <a:t> </a:t>
            </a:r>
            <a:r>
              <a:rPr lang="vi-VN" dirty="0" err="1"/>
              <a:t>nhiều</a:t>
            </a:r>
            <a:r>
              <a:rPr lang="vi-VN" dirty="0"/>
              <a:t> </a:t>
            </a:r>
            <a:r>
              <a:rPr lang="vi-VN" dirty="0" err="1"/>
              <a:t>loại</a:t>
            </a:r>
            <a:r>
              <a:rPr lang="vi-VN" dirty="0"/>
              <a:t> </a:t>
            </a:r>
            <a:r>
              <a:rPr lang="vi-VN" dirty="0" err="1"/>
              <a:t>thiết</a:t>
            </a:r>
            <a:r>
              <a:rPr lang="vi-VN" dirty="0"/>
              <a:t> </a:t>
            </a:r>
            <a:r>
              <a:rPr lang="vi-VN" dirty="0" err="1"/>
              <a:t>bị</a:t>
            </a:r>
            <a:r>
              <a:rPr lang="vi-VN" dirty="0"/>
              <a:t> </a:t>
            </a:r>
            <a:r>
              <a:rPr lang="vi-VN" dirty="0" err="1"/>
              <a:t>khác</a:t>
            </a:r>
            <a:r>
              <a:rPr lang="vi-VN" dirty="0"/>
              <a:t> nhau: </a:t>
            </a:r>
            <a:r>
              <a:rPr lang="vi-VN" dirty="0" err="1"/>
              <a:t>điện</a:t>
            </a:r>
            <a:r>
              <a:rPr lang="vi-VN" dirty="0"/>
              <a:t> </a:t>
            </a:r>
            <a:r>
              <a:rPr lang="vi-VN" dirty="0" err="1"/>
              <a:t>thoại</a:t>
            </a:r>
            <a:r>
              <a:rPr lang="vi-VN" dirty="0"/>
              <a:t> thông minh, </a:t>
            </a:r>
            <a:r>
              <a:rPr lang="vi-VN" dirty="0" err="1"/>
              <a:t>máy</a:t>
            </a:r>
            <a:r>
              <a:rPr lang="vi-VN" dirty="0"/>
              <a:t> </a:t>
            </a:r>
            <a:r>
              <a:rPr lang="vi-VN" dirty="0" err="1"/>
              <a:t>tính</a:t>
            </a:r>
            <a:r>
              <a:rPr lang="vi-VN" dirty="0"/>
              <a:t> </a:t>
            </a:r>
            <a:r>
              <a:rPr lang="vi-VN" dirty="0" err="1"/>
              <a:t>bảng</a:t>
            </a:r>
            <a:r>
              <a:rPr lang="vi-VN" dirty="0"/>
              <a:t>, </a:t>
            </a:r>
            <a:r>
              <a:rPr lang="vi-VN" dirty="0" err="1"/>
              <a:t>máy</a:t>
            </a:r>
            <a:r>
              <a:rPr lang="vi-VN" dirty="0"/>
              <a:t> </a:t>
            </a:r>
            <a:r>
              <a:rPr lang="vi-VN" dirty="0" err="1"/>
              <a:t>tính</a:t>
            </a:r>
            <a:r>
              <a:rPr lang="vi-VN" dirty="0"/>
              <a:t>, </a:t>
            </a:r>
            <a:r>
              <a:rPr lang="vi-VN" dirty="0" err="1"/>
              <a:t>máy</a:t>
            </a:r>
            <a:r>
              <a:rPr lang="vi-VN" dirty="0"/>
              <a:t> </a:t>
            </a:r>
            <a:r>
              <a:rPr lang="vi-VN" dirty="0" err="1"/>
              <a:t>ảnh</a:t>
            </a:r>
            <a:r>
              <a:rPr lang="vi-VN" dirty="0"/>
              <a:t> </a:t>
            </a:r>
            <a:r>
              <a:rPr lang="vi-VN" dirty="0" err="1"/>
              <a:t>kỹ</a:t>
            </a:r>
            <a:r>
              <a:rPr lang="vi-VN" dirty="0"/>
              <a:t> </a:t>
            </a:r>
            <a:r>
              <a:rPr lang="vi-VN" dirty="0" err="1"/>
              <a:t>thuật</a:t>
            </a:r>
            <a:r>
              <a:rPr lang="vi-VN" dirty="0"/>
              <a:t> </a:t>
            </a:r>
            <a:r>
              <a:rPr lang="vi-VN" dirty="0" err="1"/>
              <a:t>số</a:t>
            </a:r>
            <a:r>
              <a:rPr lang="vi-VN" dirty="0"/>
              <a:t>, </a:t>
            </a:r>
            <a:r>
              <a:rPr lang="vi-VN" dirty="0" err="1"/>
              <a:t>bảng</a:t>
            </a:r>
            <a:r>
              <a:rPr lang="vi-VN" dirty="0"/>
              <a:t> </a:t>
            </a:r>
            <a:r>
              <a:rPr lang="vi-VN" dirty="0" err="1"/>
              <a:t>điều</a:t>
            </a:r>
            <a:r>
              <a:rPr lang="vi-VN" dirty="0"/>
              <a:t> </a:t>
            </a:r>
            <a:r>
              <a:rPr lang="vi-VN" dirty="0" err="1"/>
              <a:t>khiển</a:t>
            </a:r>
            <a:r>
              <a:rPr lang="vi-VN" dirty="0"/>
              <a:t> </a:t>
            </a:r>
            <a:r>
              <a:rPr lang="vi-VN" dirty="0" err="1"/>
              <a:t>trò</a:t>
            </a:r>
            <a:r>
              <a:rPr lang="vi-VN" dirty="0"/>
              <a:t> chơi, </a:t>
            </a:r>
            <a:r>
              <a:rPr lang="vi-VN" dirty="0" err="1"/>
              <a:t>camera</a:t>
            </a:r>
            <a:r>
              <a:rPr lang="vi-VN" dirty="0"/>
              <a:t> </a:t>
            </a:r>
            <a:r>
              <a:rPr lang="vi-VN" dirty="0" err="1"/>
              <a:t>giám</a:t>
            </a:r>
            <a:r>
              <a:rPr lang="vi-VN" dirty="0"/>
              <a:t> </a:t>
            </a:r>
            <a:r>
              <a:rPr lang="vi-VN" dirty="0" err="1"/>
              <a:t>sát</a:t>
            </a:r>
            <a:r>
              <a:rPr lang="vi-VN" dirty="0"/>
              <a:t>, </a:t>
            </a:r>
            <a:r>
              <a:rPr lang="vi-VN" dirty="0" err="1"/>
              <a:t>v.v</a:t>
            </a:r>
            <a:r>
              <a:rPr lang="vi-VN" dirty="0"/>
              <a:t>. </a:t>
            </a:r>
            <a:endParaRPr lang="en-US" dirty="0" smtClean="0"/>
          </a:p>
          <a:p>
            <a:endParaRPr lang="en-US" dirty="0" smtClean="0"/>
          </a:p>
          <a:p>
            <a:r>
              <a:rPr lang="vi-VN" dirty="0" err="1" smtClean="0"/>
              <a:t>Nó</a:t>
            </a:r>
            <a:r>
              <a:rPr lang="vi-VN" dirty="0" smtClean="0"/>
              <a:t> </a:t>
            </a:r>
            <a:r>
              <a:rPr lang="vi-VN" dirty="0" err="1"/>
              <a:t>cũng</a:t>
            </a:r>
            <a:r>
              <a:rPr lang="vi-VN" dirty="0"/>
              <a:t> tương </a:t>
            </a:r>
            <a:r>
              <a:rPr lang="vi-VN" dirty="0" err="1"/>
              <a:t>thích</a:t>
            </a:r>
            <a:r>
              <a:rPr lang="vi-VN" dirty="0"/>
              <a:t> </a:t>
            </a:r>
            <a:r>
              <a:rPr lang="vi-VN" dirty="0" err="1"/>
              <a:t>chéo</a:t>
            </a:r>
            <a:r>
              <a:rPr lang="vi-VN" dirty="0"/>
              <a:t> </a:t>
            </a:r>
            <a:r>
              <a:rPr lang="vi-VN" dirty="0" err="1"/>
              <a:t>với</a:t>
            </a:r>
            <a:r>
              <a:rPr lang="vi-VN" dirty="0"/>
              <a:t> </a:t>
            </a:r>
            <a:r>
              <a:rPr lang="vi-VN" dirty="0" err="1"/>
              <a:t>hầu</a:t>
            </a:r>
            <a:r>
              <a:rPr lang="vi-VN" dirty="0"/>
              <a:t> như </a:t>
            </a:r>
            <a:r>
              <a:rPr lang="vi-VN" dirty="0" err="1"/>
              <a:t>tất</a:t>
            </a:r>
            <a:r>
              <a:rPr lang="vi-VN" dirty="0"/>
              <a:t> </a:t>
            </a:r>
            <a:r>
              <a:rPr lang="vi-VN" dirty="0" err="1"/>
              <a:t>cả</a:t>
            </a:r>
            <a:r>
              <a:rPr lang="vi-VN" dirty="0"/>
              <a:t> </a:t>
            </a:r>
            <a:r>
              <a:rPr lang="vi-VN" dirty="0" err="1"/>
              <a:t>các</a:t>
            </a:r>
            <a:r>
              <a:rPr lang="vi-VN" dirty="0"/>
              <a:t> </a:t>
            </a:r>
            <a:r>
              <a:rPr lang="vi-VN" dirty="0" err="1"/>
              <a:t>hệ</a:t>
            </a:r>
            <a:r>
              <a:rPr lang="vi-VN" dirty="0"/>
              <a:t> </a:t>
            </a:r>
            <a:r>
              <a:rPr lang="vi-VN" dirty="0" err="1"/>
              <a:t>điều</a:t>
            </a:r>
            <a:r>
              <a:rPr lang="vi-VN" dirty="0"/>
              <a:t> </a:t>
            </a:r>
            <a:r>
              <a:rPr lang="vi-VN" dirty="0" err="1"/>
              <a:t>hành</a:t>
            </a:r>
            <a:r>
              <a:rPr lang="vi-VN" dirty="0"/>
              <a:t> </a:t>
            </a:r>
            <a:r>
              <a:rPr lang="vi-VN" dirty="0" err="1"/>
              <a:t>đã</a:t>
            </a:r>
            <a:r>
              <a:rPr lang="vi-VN" dirty="0"/>
              <a:t> </a:t>
            </a:r>
            <a:r>
              <a:rPr lang="vi-VN" dirty="0" err="1"/>
              <a:t>được</a:t>
            </a:r>
            <a:r>
              <a:rPr lang="vi-VN" dirty="0"/>
              <a:t> </a:t>
            </a:r>
            <a:r>
              <a:rPr lang="vi-VN" dirty="0" err="1"/>
              <a:t>khởi</a:t>
            </a:r>
            <a:r>
              <a:rPr lang="vi-VN" dirty="0"/>
              <a:t> </a:t>
            </a:r>
            <a:r>
              <a:rPr lang="vi-VN" dirty="0" err="1"/>
              <a:t>chạy</a:t>
            </a:r>
            <a:r>
              <a:rPr lang="vi-VN" dirty="0"/>
              <a:t> </a:t>
            </a:r>
            <a:r>
              <a:rPr lang="vi-VN" dirty="0" err="1"/>
              <a:t>từ</a:t>
            </a:r>
            <a:r>
              <a:rPr lang="vi-VN" dirty="0"/>
              <a:t> năm 1995 </a:t>
            </a:r>
            <a:r>
              <a:rPr lang="vi-VN" dirty="0" err="1"/>
              <a:t>đến</a:t>
            </a:r>
            <a:r>
              <a:rPr lang="vi-VN" dirty="0"/>
              <a:t> nay. FAT32 </a:t>
            </a:r>
            <a:r>
              <a:rPr lang="vi-VN" dirty="0" err="1"/>
              <a:t>hoạt</a:t>
            </a:r>
            <a:r>
              <a:rPr lang="vi-VN" dirty="0"/>
              <a:t> </a:t>
            </a:r>
            <a:r>
              <a:rPr lang="vi-VN" dirty="0" err="1"/>
              <a:t>động</a:t>
            </a:r>
            <a:r>
              <a:rPr lang="vi-VN" dirty="0"/>
              <a:t> </a:t>
            </a:r>
            <a:r>
              <a:rPr lang="vi-VN" dirty="0" err="1"/>
              <a:t>với</a:t>
            </a:r>
            <a:r>
              <a:rPr lang="vi-VN" dirty="0"/>
              <a:t> Windows 95 OSR2, Windows 98, XP, Vista, Windows 7, 8 </a:t>
            </a:r>
            <a:r>
              <a:rPr lang="vi-VN" dirty="0" err="1"/>
              <a:t>và</a:t>
            </a:r>
            <a:r>
              <a:rPr lang="vi-VN" dirty="0"/>
              <a:t> 10. </a:t>
            </a:r>
            <a:r>
              <a:rPr lang="vi-VN" dirty="0" err="1"/>
              <a:t>MacOS</a:t>
            </a:r>
            <a:r>
              <a:rPr lang="vi-VN" dirty="0"/>
              <a:t> </a:t>
            </a:r>
            <a:r>
              <a:rPr lang="vi-VN" dirty="0" err="1"/>
              <a:t>và</a:t>
            </a:r>
            <a:r>
              <a:rPr lang="vi-VN" dirty="0"/>
              <a:t> </a:t>
            </a:r>
            <a:r>
              <a:rPr lang="vi-VN" dirty="0" err="1"/>
              <a:t>Linux</a:t>
            </a:r>
            <a:r>
              <a:rPr lang="vi-VN" dirty="0"/>
              <a:t> </a:t>
            </a:r>
            <a:r>
              <a:rPr lang="vi-VN" dirty="0" err="1"/>
              <a:t>cũng</a:t>
            </a:r>
            <a:r>
              <a:rPr lang="vi-VN" dirty="0"/>
              <a:t> </a:t>
            </a:r>
            <a:r>
              <a:rPr lang="vi-VN" dirty="0" err="1"/>
              <a:t>hỗ</a:t>
            </a:r>
            <a:r>
              <a:rPr lang="vi-VN" dirty="0"/>
              <a:t> </a:t>
            </a:r>
            <a:r>
              <a:rPr lang="vi-VN" dirty="0" err="1"/>
              <a:t>trợ</a:t>
            </a:r>
            <a:r>
              <a:rPr lang="vi-VN" dirty="0"/>
              <a:t> </a:t>
            </a:r>
            <a:r>
              <a:rPr lang="vi-VN" dirty="0" err="1"/>
              <a:t>nó</a:t>
            </a:r>
            <a:r>
              <a:rPr lang="vi-VN" dirty="0"/>
              <a:t>.</a:t>
            </a:r>
            <a:endParaRPr lang="en-US" dirty="0"/>
          </a:p>
        </p:txBody>
      </p:sp>
    </p:spTree>
    <p:extLst>
      <p:ext uri="{BB962C8B-B14F-4D97-AF65-F5344CB8AC3E}">
        <p14:creationId xmlns:p14="http://schemas.microsoft.com/office/powerpoint/2010/main" val="1929380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VI. </a:t>
            </a:r>
            <a:r>
              <a:rPr lang="en-US" dirty="0" err="1">
                <a:latin typeface="Times New Roman" panose="02020603050405020304" pitchFamily="18" charset="0"/>
                <a:cs typeface="Times New Roman" panose="02020603050405020304" pitchFamily="18" charset="0"/>
              </a:rPr>
              <a:t>Nhược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FAT32</a:t>
            </a:r>
            <a:endParaRPr lang="en-US" dirty="0"/>
          </a:p>
        </p:txBody>
      </p:sp>
      <p:sp>
        <p:nvSpPr>
          <p:cNvPr id="3" name="Chỗ dành sẵn cho Nội dung 2"/>
          <p:cNvSpPr>
            <a:spLocks noGrp="1"/>
          </p:cNvSpPr>
          <p:nvPr>
            <p:ph idx="1"/>
          </p:nvPr>
        </p:nvSpPr>
        <p:spPr/>
        <p:txBody>
          <a:bodyPr/>
          <a:lstStyle/>
          <a:p>
            <a:r>
              <a:rPr lang="vi-VN" dirty="0" err="1"/>
              <a:t>Tính</a:t>
            </a:r>
            <a:r>
              <a:rPr lang="vi-VN" dirty="0"/>
              <a:t> </a:t>
            </a:r>
            <a:r>
              <a:rPr lang="vi-VN" dirty="0" err="1"/>
              <a:t>bảo</a:t>
            </a:r>
            <a:r>
              <a:rPr lang="vi-VN" dirty="0"/>
              <a:t> </a:t>
            </a:r>
            <a:r>
              <a:rPr lang="vi-VN" dirty="0" err="1"/>
              <a:t>mật</a:t>
            </a:r>
            <a:r>
              <a:rPr lang="vi-VN" dirty="0"/>
              <a:t> </a:t>
            </a:r>
            <a:r>
              <a:rPr lang="vi-VN" dirty="0" err="1"/>
              <a:t>kém</a:t>
            </a:r>
            <a:r>
              <a:rPr lang="vi-VN" dirty="0" smtClean="0"/>
              <a:t>.</a:t>
            </a:r>
            <a:endParaRPr lang="en-US" dirty="0" smtClean="0"/>
          </a:p>
          <a:p>
            <a:pPr marL="0" indent="0">
              <a:buNone/>
            </a:pPr>
            <a:endParaRPr lang="en-US" dirty="0" smtClean="0"/>
          </a:p>
          <a:p>
            <a:r>
              <a:rPr lang="vi-VN" dirty="0" smtClean="0"/>
              <a:t> </a:t>
            </a:r>
            <a:r>
              <a:rPr lang="vi-VN" dirty="0" err="1" smtClean="0"/>
              <a:t>Nếu</a:t>
            </a:r>
            <a:r>
              <a:rPr lang="vi-VN" dirty="0" smtClean="0"/>
              <a:t> </a:t>
            </a:r>
            <a:r>
              <a:rPr lang="vi-VN" dirty="0" err="1"/>
              <a:t>đĩa</a:t>
            </a:r>
            <a:r>
              <a:rPr lang="vi-VN" dirty="0"/>
              <a:t> </a:t>
            </a:r>
            <a:r>
              <a:rPr lang="vi-VN" dirty="0" err="1"/>
              <a:t>cứng</a:t>
            </a:r>
            <a:r>
              <a:rPr lang="vi-VN" dirty="0"/>
              <a:t> </a:t>
            </a:r>
            <a:r>
              <a:rPr lang="vi-VN" dirty="0" err="1"/>
              <a:t>của</a:t>
            </a:r>
            <a:r>
              <a:rPr lang="vi-VN" dirty="0"/>
              <a:t> </a:t>
            </a:r>
            <a:r>
              <a:rPr lang="vi-VN" dirty="0" err="1"/>
              <a:t>bạn</a:t>
            </a:r>
            <a:r>
              <a:rPr lang="vi-VN" dirty="0"/>
              <a:t> </a:t>
            </a:r>
            <a:r>
              <a:rPr lang="vi-VN" dirty="0" err="1"/>
              <a:t>có</a:t>
            </a:r>
            <a:r>
              <a:rPr lang="vi-VN" dirty="0"/>
              <a:t> </a:t>
            </a:r>
            <a:r>
              <a:rPr lang="vi-VN" dirty="0" err="1"/>
              <a:t>kích</a:t>
            </a:r>
            <a:r>
              <a:rPr lang="vi-VN" dirty="0"/>
              <a:t> </a:t>
            </a:r>
            <a:r>
              <a:rPr lang="vi-VN" dirty="0" err="1"/>
              <a:t>thước</a:t>
            </a:r>
            <a:r>
              <a:rPr lang="vi-VN" dirty="0"/>
              <a:t> </a:t>
            </a:r>
            <a:r>
              <a:rPr lang="vi-VN" dirty="0" err="1"/>
              <a:t>cluster</a:t>
            </a:r>
            <a:r>
              <a:rPr lang="vi-VN" dirty="0"/>
              <a:t> </a:t>
            </a:r>
            <a:r>
              <a:rPr lang="vi-VN" dirty="0" err="1"/>
              <a:t>càng</a:t>
            </a:r>
            <a:r>
              <a:rPr lang="vi-VN" dirty="0"/>
              <a:t> </a:t>
            </a:r>
            <a:r>
              <a:rPr lang="vi-VN" dirty="0" err="1"/>
              <a:t>nhỏ</a:t>
            </a:r>
            <a:r>
              <a:rPr lang="vi-VN" dirty="0"/>
              <a:t> </a:t>
            </a:r>
            <a:r>
              <a:rPr lang="vi-VN" dirty="0" err="1"/>
              <a:t>thì</a:t>
            </a:r>
            <a:r>
              <a:rPr lang="vi-VN" dirty="0"/>
              <a:t> </a:t>
            </a:r>
            <a:r>
              <a:rPr lang="vi-VN" dirty="0" err="1"/>
              <a:t>máy</a:t>
            </a:r>
            <a:r>
              <a:rPr lang="vi-VN" dirty="0"/>
              <a:t> </a:t>
            </a:r>
            <a:r>
              <a:rPr lang="vi-VN" dirty="0" err="1"/>
              <a:t>càng</a:t>
            </a:r>
            <a:r>
              <a:rPr lang="vi-VN" dirty="0"/>
              <a:t> </a:t>
            </a:r>
            <a:r>
              <a:rPr lang="vi-VN" dirty="0" err="1"/>
              <a:t>chậm</a:t>
            </a:r>
            <a:r>
              <a:rPr lang="vi-VN" dirty="0"/>
              <a:t>. </a:t>
            </a:r>
            <a:endParaRPr lang="en-US" dirty="0" smtClean="0"/>
          </a:p>
          <a:p>
            <a:endParaRPr lang="en-US" dirty="0"/>
          </a:p>
          <a:p>
            <a:r>
              <a:rPr lang="vi-VN" dirty="0" err="1" smtClean="0"/>
              <a:t>Bạn</a:t>
            </a:r>
            <a:r>
              <a:rPr lang="vi-VN" dirty="0" smtClean="0"/>
              <a:t> </a:t>
            </a:r>
            <a:r>
              <a:rPr lang="vi-VN" dirty="0"/>
              <a:t>không </a:t>
            </a:r>
            <a:r>
              <a:rPr lang="vi-VN" dirty="0" err="1"/>
              <a:t>thể</a:t>
            </a:r>
            <a:r>
              <a:rPr lang="vi-VN" dirty="0"/>
              <a:t> </a:t>
            </a:r>
            <a:r>
              <a:rPr lang="vi-VN" dirty="0" err="1"/>
              <a:t>thực</a:t>
            </a:r>
            <a:r>
              <a:rPr lang="vi-VN" dirty="0"/>
              <a:t> </a:t>
            </a:r>
            <a:r>
              <a:rPr lang="vi-VN" dirty="0" err="1"/>
              <a:t>hiện</a:t>
            </a:r>
            <a:r>
              <a:rPr lang="vi-VN" dirty="0"/>
              <a:t> </a:t>
            </a:r>
            <a:r>
              <a:rPr lang="vi-VN" dirty="0" err="1"/>
              <a:t>chức</a:t>
            </a:r>
            <a:r>
              <a:rPr lang="vi-VN" dirty="0"/>
              <a:t> năng </a:t>
            </a:r>
            <a:r>
              <a:rPr lang="vi-VN" dirty="0" err="1"/>
              <a:t>nén</a:t>
            </a:r>
            <a:r>
              <a:rPr lang="vi-VN" dirty="0"/>
              <a:t> </a:t>
            </a:r>
            <a:r>
              <a:rPr lang="vi-VN" dirty="0" err="1"/>
              <a:t>đĩa</a:t>
            </a:r>
            <a:r>
              <a:rPr lang="vi-VN" dirty="0"/>
              <a:t> </a:t>
            </a:r>
            <a:r>
              <a:rPr lang="vi-VN" dirty="0" err="1"/>
              <a:t>với</a:t>
            </a:r>
            <a:r>
              <a:rPr lang="vi-VN" dirty="0"/>
              <a:t> FAT32</a:t>
            </a:r>
            <a:endParaRPr lang="en-US" dirty="0"/>
          </a:p>
        </p:txBody>
      </p:sp>
    </p:spTree>
    <p:extLst>
      <p:ext uri="{BB962C8B-B14F-4D97-AF65-F5344CB8AC3E}">
        <p14:creationId xmlns:p14="http://schemas.microsoft.com/office/powerpoint/2010/main" val="3494809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a:t>k</a:t>
            </a:r>
            <a:r>
              <a:rPr lang="en-US" dirty="0" err="1" smtClean="0"/>
              <a:t>hảo</a:t>
            </a:r>
            <a:r>
              <a:rPr lang="en-US" dirty="0" smtClean="0"/>
              <a:t/>
            </a:r>
            <a:br>
              <a:rPr lang="en-US" dirty="0" smtClean="0"/>
            </a:br>
            <a:r>
              <a:rPr lang="en-US" dirty="0" smtClean="0"/>
              <a:t>	</a:t>
            </a:r>
            <a:endParaRPr lang="en-US" dirty="0"/>
          </a:p>
        </p:txBody>
      </p:sp>
      <p:sp>
        <p:nvSpPr>
          <p:cNvPr id="3" name="Chỗ dành sẵn cho Nội dung 2"/>
          <p:cNvSpPr>
            <a:spLocks noGrp="1"/>
          </p:cNvSpPr>
          <p:nvPr>
            <p:ph idx="1"/>
          </p:nvPr>
        </p:nvSpPr>
        <p:spPr/>
        <p:txBody>
          <a:bodyPr/>
          <a:lstStyle/>
          <a:p>
            <a:r>
              <a:rPr lang="en-US" dirty="0"/>
              <a:t>Slide </a:t>
            </a:r>
            <a:r>
              <a:rPr lang="en-US" dirty="0" err="1"/>
              <a:t>bài</a:t>
            </a:r>
            <a:r>
              <a:rPr lang="en-US" dirty="0"/>
              <a:t> </a:t>
            </a:r>
            <a:r>
              <a:rPr lang="en-US" dirty="0" err="1"/>
              <a:t>giảng</a:t>
            </a:r>
            <a:r>
              <a:rPr lang="en-US" dirty="0"/>
              <a:t> </a:t>
            </a:r>
            <a:r>
              <a:rPr lang="en-US" dirty="0" err="1"/>
              <a:t>của</a:t>
            </a:r>
            <a:r>
              <a:rPr lang="en-US" dirty="0"/>
              <a:t> </a:t>
            </a:r>
            <a:r>
              <a:rPr lang="en-US" dirty="0" err="1"/>
              <a:t>thầy</a:t>
            </a:r>
            <a:r>
              <a:rPr lang="en-US" dirty="0"/>
              <a:t> </a:t>
            </a:r>
            <a:r>
              <a:rPr lang="en-US" dirty="0" err="1"/>
              <a:t>Hà</a:t>
            </a:r>
            <a:r>
              <a:rPr lang="en-US" dirty="0"/>
              <a:t> </a:t>
            </a:r>
            <a:r>
              <a:rPr lang="en-US" dirty="0" err="1"/>
              <a:t>Trí</a:t>
            </a:r>
            <a:r>
              <a:rPr lang="en-US" dirty="0"/>
              <a:t> </a:t>
            </a:r>
            <a:r>
              <a:rPr lang="en-US" dirty="0" err="1"/>
              <a:t>Trung</a:t>
            </a:r>
            <a:r>
              <a:rPr lang="en-US" dirty="0"/>
              <a:t> – </a:t>
            </a:r>
            <a:r>
              <a:rPr lang="en-US" dirty="0" err="1"/>
              <a:t>Học</a:t>
            </a:r>
            <a:r>
              <a:rPr lang="en-US" dirty="0"/>
              <a:t> </a:t>
            </a:r>
            <a:r>
              <a:rPr lang="en-US" dirty="0" err="1"/>
              <a:t>viện</a:t>
            </a:r>
            <a:r>
              <a:rPr lang="en-US" dirty="0"/>
              <a:t> </a:t>
            </a:r>
            <a:r>
              <a:rPr lang="en-US" dirty="0" err="1"/>
              <a:t>Kỹ</a:t>
            </a:r>
            <a:r>
              <a:rPr lang="en-US" dirty="0"/>
              <a:t> </a:t>
            </a:r>
            <a:r>
              <a:rPr lang="en-US" dirty="0" err="1"/>
              <a:t>Thuật</a:t>
            </a:r>
            <a:r>
              <a:rPr lang="en-US" dirty="0"/>
              <a:t> </a:t>
            </a:r>
            <a:r>
              <a:rPr lang="en-US" dirty="0" err="1"/>
              <a:t>Quân</a:t>
            </a:r>
            <a:r>
              <a:rPr lang="en-US" dirty="0"/>
              <a:t> </a:t>
            </a:r>
            <a:r>
              <a:rPr lang="en-US" dirty="0" err="1" smtClean="0"/>
              <a:t>Sự</a:t>
            </a:r>
            <a:endParaRPr lang="en-US" dirty="0" smtClean="0"/>
          </a:p>
          <a:p>
            <a:r>
              <a:rPr lang="en-US" dirty="0" smtClean="0">
                <a:hlinkClick r:id="rId2"/>
              </a:rPr>
              <a:t>https</a:t>
            </a:r>
            <a:r>
              <a:rPr lang="en-US" dirty="0">
                <a:hlinkClick r:id="rId2"/>
              </a:rPr>
              <a:t>://</a:t>
            </a:r>
            <a:r>
              <a:rPr lang="en-US" dirty="0" smtClean="0">
                <a:hlinkClick r:id="rId2"/>
              </a:rPr>
              <a:t>vi.wikipedia.vn</a:t>
            </a:r>
            <a:r>
              <a:rPr lang="en-US" dirty="0"/>
              <a:t> </a:t>
            </a:r>
            <a:endParaRPr lang="en-US" dirty="0" smtClean="0"/>
          </a:p>
          <a:p>
            <a:r>
              <a:rPr lang="en-US" dirty="0" smtClean="0">
                <a:hlinkClick r:id="rId3"/>
              </a:rPr>
              <a:t>https</a:t>
            </a:r>
            <a:r>
              <a:rPr lang="en-US" dirty="0">
                <a:hlinkClick r:id="rId3"/>
              </a:rPr>
              <a:t>://</a:t>
            </a:r>
            <a:r>
              <a:rPr lang="en-US" dirty="0" smtClean="0">
                <a:hlinkClick r:id="rId3"/>
              </a:rPr>
              <a:t>vi.scribd.com</a:t>
            </a:r>
            <a:endParaRPr lang="en-US" dirty="0" smtClean="0"/>
          </a:p>
          <a:p>
            <a:r>
              <a:rPr lang="en-US" u="sng" dirty="0">
                <a:hlinkClick r:id="rId4"/>
              </a:rPr>
              <a:t>https://</a:t>
            </a:r>
            <a:r>
              <a:rPr lang="en-US" u="sng" dirty="0" smtClean="0">
                <a:hlinkClick r:id="rId4"/>
              </a:rPr>
              <a:t>lazytrick.wordpress.com</a:t>
            </a:r>
            <a:endParaRPr lang="en-US" u="sng" dirty="0" smtClean="0"/>
          </a:p>
          <a:p>
            <a:r>
              <a:rPr lang="en-US" u="sng" dirty="0">
                <a:hlinkClick r:id="rId5"/>
              </a:rPr>
              <a:t>https://www.academia.edu</a:t>
            </a:r>
            <a:endParaRPr lang="en-US" dirty="0" smtClean="0"/>
          </a:p>
        </p:txBody>
      </p:sp>
    </p:spTree>
    <p:extLst>
      <p:ext uri="{BB962C8B-B14F-4D97-AF65-F5344CB8AC3E}">
        <p14:creationId xmlns:p14="http://schemas.microsoft.com/office/powerpoint/2010/main" val="216068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91189" y="526471"/>
            <a:ext cx="9198186" cy="5294811"/>
          </a:xfrm>
        </p:spPr>
        <p:txBody>
          <a:bodyPr>
            <a:normAutofit/>
          </a:bodyPr>
          <a:lstStyle/>
          <a:p>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lục</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 </a:t>
            </a:r>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FAT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II. </a:t>
            </a:r>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FAT32</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III. </a:t>
            </a:r>
            <a:r>
              <a:rPr lang="en-US" dirty="0" err="1" smtClean="0">
                <a:latin typeface="Times New Roman" panose="02020603050405020304" pitchFamily="18" charset="0"/>
                <a:cs typeface="Times New Roman" panose="02020603050405020304" pitchFamily="18" charset="0"/>
              </a:rPr>
              <a:t>Cấu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trúc</a:t>
            </a:r>
            <a:r>
              <a:rPr lang="en-US" dirty="0" smtClean="0">
                <a:latin typeface="Times New Roman" panose="02020603050405020304" pitchFamily="18" charset="0"/>
                <a:cs typeface="Times New Roman" panose="02020603050405020304" pitchFamily="18" charset="0"/>
              </a:rPr>
              <a:t> FAT32</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IV. </a:t>
            </a:r>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FAT32</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V. </a:t>
            </a:r>
            <a:r>
              <a:rPr lang="en-US" dirty="0" err="1" smtClean="0">
                <a:latin typeface="Times New Roman" panose="02020603050405020304" pitchFamily="18" charset="0"/>
                <a:cs typeface="Times New Roman" panose="02020603050405020304" pitchFamily="18" charset="0"/>
              </a:rPr>
              <a:t>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FAT32</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VI. </a:t>
            </a:r>
            <a:r>
              <a:rPr lang="en-US" dirty="0" err="1" smtClean="0">
                <a:latin typeface="Times New Roman" panose="02020603050405020304" pitchFamily="18" charset="0"/>
                <a:cs typeface="Times New Roman" panose="02020603050405020304" pitchFamily="18" charset="0"/>
              </a:rPr>
              <a:t>Nhược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FAT32</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981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t>I. </a:t>
            </a:r>
            <a:r>
              <a:rPr lang="en-US" dirty="0" err="1"/>
              <a:t>Giới</a:t>
            </a:r>
            <a:r>
              <a:rPr lang="en-US" dirty="0"/>
              <a:t> </a:t>
            </a:r>
            <a:r>
              <a:rPr lang="en-US" dirty="0" err="1"/>
              <a:t>thiệu</a:t>
            </a:r>
            <a:r>
              <a:rPr lang="en-US" dirty="0"/>
              <a:t> </a:t>
            </a:r>
            <a:r>
              <a:rPr lang="en-US" dirty="0" err="1"/>
              <a:t>chung</a:t>
            </a:r>
            <a:r>
              <a:rPr lang="en-US" dirty="0"/>
              <a:t> </a:t>
            </a:r>
            <a:r>
              <a:rPr lang="en-US" dirty="0" err="1" smtClean="0"/>
              <a:t>về</a:t>
            </a:r>
            <a:r>
              <a:rPr lang="en-US" dirty="0" smtClean="0"/>
              <a:t> FAT</a:t>
            </a:r>
            <a:endParaRPr lang="en-US" dirty="0"/>
          </a:p>
        </p:txBody>
      </p:sp>
      <p:sp>
        <p:nvSpPr>
          <p:cNvPr id="3" name="Chỗ dành sẵn cho Nội dung 2"/>
          <p:cNvSpPr>
            <a:spLocks noGrp="1"/>
          </p:cNvSpPr>
          <p:nvPr>
            <p:ph idx="1"/>
          </p:nvPr>
        </p:nvSpPr>
        <p:spPr>
          <a:xfrm>
            <a:off x="427952" y="1930400"/>
            <a:ext cx="9284083" cy="4331855"/>
          </a:xfrm>
        </p:spPr>
        <p:txBody>
          <a:bodyPr>
            <a:normAutofit/>
          </a:bodyPr>
          <a:lstStyle/>
          <a:p>
            <a:r>
              <a:rPr lang="en-US" sz="2000" dirty="0" smtClean="0">
                <a:latin typeface="Times New Roman" panose="02020603050405020304" pitchFamily="18" charset="0"/>
                <a:cs typeface="Times New Roman" panose="02020603050405020304" pitchFamily="18" charset="0"/>
              </a:rPr>
              <a:t>FAT( </a:t>
            </a:r>
            <a:r>
              <a:rPr lang="en-US" sz="2000" dirty="0">
                <a:latin typeface="Times New Roman" panose="02020603050405020304" pitchFamily="18" charset="0"/>
                <a:cs typeface="Times New Roman" panose="02020603050405020304" pitchFamily="18" charset="0"/>
              </a:rPr>
              <a:t>File Allocation </a:t>
            </a:r>
            <a:r>
              <a:rPr lang="en-US" sz="2000" dirty="0" smtClean="0">
                <a:latin typeface="Times New Roman" panose="02020603050405020304" pitchFamily="18" charset="0"/>
                <a:cs typeface="Times New Roman" panose="02020603050405020304" pitchFamily="18" charset="0"/>
              </a:rPr>
              <a:t>Table)  hay </a:t>
            </a:r>
            <a:r>
              <a:rPr lang="en-US" sz="2000" dirty="0" err="1">
                <a:latin typeface="Times New Roman" panose="02020603050405020304" pitchFamily="18" charset="0"/>
                <a:cs typeface="Times New Roman" panose="02020603050405020304" pitchFamily="18" charset="0"/>
              </a:rPr>
              <a:t>nói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lý</a:t>
            </a:r>
            <a:r>
              <a:rPr lang="en-US" sz="2000" dirty="0" smtClean="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bảng</a:t>
            </a:r>
            <a:r>
              <a:rPr lang="en-US" sz="2000" dirty="0">
                <a:latin typeface="Times New Roman" panose="02020603050405020304" pitchFamily="18" charset="0"/>
                <a:cs typeface="Times New Roman" panose="02020603050405020304" pitchFamily="18" charset="0"/>
              </a:rPr>
              <a:t> </a:t>
            </a:r>
          </a:p>
          <a:p>
            <a:r>
              <a:rPr lang="vi-VN" sz="2000" dirty="0" smtClean="0">
                <a:latin typeface="Times New Roman" panose="02020603050405020304" pitchFamily="18" charset="0"/>
                <a:cs typeface="Times New Roman" panose="02020603050405020304" pitchFamily="18" charset="0"/>
              </a:rPr>
              <a:t>FAT </a:t>
            </a:r>
            <a:r>
              <a:rPr lang="vi-VN" sz="2000" dirty="0" err="1">
                <a:latin typeface="Times New Roman" panose="02020603050405020304" pitchFamily="18" charset="0"/>
                <a:cs typeface="Times New Roman" panose="02020603050405020304" pitchFamily="18" charset="0"/>
              </a:rPr>
              <a:t>được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giới</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thiệu</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lần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đầu</a:t>
            </a:r>
            <a:r>
              <a:rPr lang="vi-VN" sz="2000" dirty="0">
                <a:latin typeface="Times New Roman" panose="02020603050405020304" pitchFamily="18" charset="0"/>
                <a:cs typeface="Times New Roman" panose="02020603050405020304" pitchFamily="18" charset="0"/>
              </a:rPr>
              <a:t> tiên </a:t>
            </a:r>
            <a:r>
              <a:rPr lang="vi-VN" sz="2000" dirty="0" err="1">
                <a:latin typeface="Times New Roman" panose="02020603050405020304" pitchFamily="18" charset="0"/>
                <a:cs typeface="Times New Roman" panose="02020603050405020304" pitchFamily="18" charset="0"/>
              </a:rPr>
              <a:t>vào</a:t>
            </a:r>
            <a:r>
              <a:rPr lang="vi-VN" sz="2000" dirty="0">
                <a:latin typeface="Times New Roman" panose="02020603050405020304" pitchFamily="18" charset="0"/>
                <a:cs typeface="Times New Roman" panose="02020603050405020304" pitchFamily="18" charset="0"/>
              </a:rPr>
              <a:t> năm 1977 </a:t>
            </a:r>
            <a:r>
              <a:rPr lang="vi-VN" sz="2000" dirty="0" err="1">
                <a:latin typeface="Times New Roman" panose="02020603050405020304" pitchFamily="18" charset="0"/>
                <a:cs typeface="Times New Roman" panose="02020603050405020304" pitchFamily="18" charset="0"/>
              </a:rPr>
              <a:t>với</a:t>
            </a:r>
            <a:r>
              <a:rPr lang="vi-VN" sz="2000" dirty="0">
                <a:latin typeface="Times New Roman" panose="02020603050405020304" pitchFamily="18" charset="0"/>
                <a:cs typeface="Times New Roman" panose="02020603050405020304" pitchFamily="18" charset="0"/>
              </a:rPr>
              <a:t> phiên </a:t>
            </a:r>
            <a:r>
              <a:rPr lang="vi-VN" sz="2000" dirty="0" err="1">
                <a:latin typeface="Times New Roman" panose="02020603050405020304" pitchFamily="18" charset="0"/>
                <a:cs typeface="Times New Roman" panose="02020603050405020304" pitchFamily="18" charset="0"/>
              </a:rPr>
              <a:t>bản</a:t>
            </a:r>
            <a:r>
              <a:rPr lang="vi-VN" sz="2000" dirty="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FAT12</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t>
            </a:r>
            <a:r>
              <a:rPr lang="en-US" sz="2000" dirty="0" err="1" smtClean="0">
                <a:latin typeface="Times New Roman" panose="02020603050405020304" pitchFamily="18" charset="0"/>
                <a:cs typeface="Times New Roman" panose="02020603050405020304" pitchFamily="18" charset="0"/>
              </a:rPr>
              <a:t>au</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FAT16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FAT32</a:t>
            </a:r>
            <a:r>
              <a:rPr lang="en-US" sz="2000" dirty="0" smtClean="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C</a:t>
            </a:r>
            <a:r>
              <a:rPr lang="vi-VN" sz="2000" dirty="0" err="1" smtClean="0">
                <a:latin typeface="Times New Roman" panose="02020603050405020304" pitchFamily="18" charset="0"/>
                <a:cs typeface="Times New Roman" panose="02020603050405020304" pitchFamily="18" charset="0"/>
              </a:rPr>
              <a:t>húng</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tương </a:t>
            </a:r>
            <a:r>
              <a:rPr lang="vi-VN" sz="2000" dirty="0" err="1">
                <a:latin typeface="Times New Roman" panose="02020603050405020304" pitchFamily="18" charset="0"/>
                <a:cs typeface="Times New Roman" panose="02020603050405020304" pitchFamily="18" charset="0"/>
              </a:rPr>
              <a:t>thích</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ngược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hoàn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toàn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tức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là</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hệ</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thống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hỗ</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trợ</a:t>
            </a:r>
            <a:r>
              <a:rPr lang="vi-VN" sz="2000" dirty="0">
                <a:latin typeface="Times New Roman" panose="02020603050405020304" pitchFamily="18" charset="0"/>
                <a:cs typeface="Times New Roman" panose="02020603050405020304" pitchFamily="18" charset="0"/>
              </a:rPr>
              <a:t> FAT16 </a:t>
            </a:r>
            <a:r>
              <a:rPr lang="vi-VN" sz="2000" dirty="0" err="1">
                <a:latin typeface="Times New Roman" panose="02020603050405020304" pitchFamily="18" charset="0"/>
                <a:cs typeface="Times New Roman" panose="02020603050405020304" pitchFamily="18" charset="0"/>
              </a:rPr>
              <a:t>thì</a:t>
            </a:r>
            <a:r>
              <a:rPr lang="vi-VN" sz="2000" dirty="0">
                <a:latin typeface="Times New Roman" panose="02020603050405020304" pitchFamily="18" charset="0"/>
                <a:cs typeface="Times New Roman" panose="02020603050405020304" pitchFamily="18" charset="0"/>
              </a:rPr>
              <a:t> bao </a:t>
            </a:r>
            <a:r>
              <a:rPr lang="vi-VN" sz="2000" dirty="0" err="1">
                <a:latin typeface="Times New Roman" panose="02020603050405020304" pitchFamily="18" charset="0"/>
                <a:cs typeface="Times New Roman" panose="02020603050405020304" pitchFamily="18" charset="0"/>
              </a:rPr>
              <a:t>gồm</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cả</a:t>
            </a:r>
            <a:r>
              <a:rPr lang="vi-VN" sz="2000" dirty="0">
                <a:latin typeface="Times New Roman" panose="02020603050405020304" pitchFamily="18" charset="0"/>
                <a:cs typeface="Times New Roman" panose="02020603050405020304" pitchFamily="18" charset="0"/>
              </a:rPr>
              <a:t> FAT12, </a:t>
            </a:r>
            <a:r>
              <a:rPr lang="vi-VN" sz="2000" dirty="0" err="1">
                <a:latin typeface="Times New Roman" panose="02020603050405020304" pitchFamily="18" charset="0"/>
                <a:cs typeface="Times New Roman" panose="02020603050405020304" pitchFamily="18" charset="0"/>
              </a:rPr>
              <a:t>và</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hệ</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thống</a:t>
            </a:r>
            <a:r>
              <a:rPr lang="vi-VN" sz="2000" dirty="0">
                <a:latin typeface="Times New Roman" panose="02020603050405020304" pitchFamily="18" charset="0"/>
                <a:cs typeface="Times New Roman" panose="02020603050405020304" pitchFamily="18" charset="0"/>
              </a:rPr>
              <a:t> FAT32 </a:t>
            </a:r>
            <a:r>
              <a:rPr lang="vi-VN" sz="2000" dirty="0" err="1">
                <a:latin typeface="Times New Roman" panose="02020603050405020304" pitchFamily="18" charset="0"/>
                <a:cs typeface="Times New Roman" panose="02020603050405020304" pitchFamily="18" charset="0"/>
              </a:rPr>
              <a:t>thì</a:t>
            </a:r>
            <a:r>
              <a:rPr lang="vi-VN" sz="2000" dirty="0">
                <a:latin typeface="Times New Roman" panose="02020603050405020304" pitchFamily="18" charset="0"/>
                <a:cs typeface="Times New Roman" panose="02020603050405020304" pitchFamily="18" charset="0"/>
              </a:rPr>
              <a:t> bao </a:t>
            </a:r>
            <a:r>
              <a:rPr lang="vi-VN" sz="2000" dirty="0" err="1">
                <a:latin typeface="Times New Roman" panose="02020603050405020304" pitchFamily="18" charset="0"/>
                <a:cs typeface="Times New Roman" panose="02020603050405020304" pitchFamily="18" charset="0"/>
              </a:rPr>
              <a:t>gồm</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cả</a:t>
            </a:r>
            <a:r>
              <a:rPr lang="vi-VN" sz="2000" dirty="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FAT12/1</a:t>
            </a:r>
            <a:r>
              <a:rPr lang="en-US" sz="2000" dirty="0" smtClean="0">
                <a:latin typeface="Times New Roman" panose="02020603050405020304" pitchFamily="18" charset="0"/>
                <a:cs typeface="Times New Roman" panose="02020603050405020304" pitchFamily="18" charset="0"/>
              </a:rPr>
              <a:t>6.</a:t>
            </a:r>
          </a:p>
          <a:p>
            <a:r>
              <a:rPr lang="en-US" sz="2000" dirty="0" err="1">
                <a:latin typeface="Times New Roman" panose="02020603050405020304" pitchFamily="18" charset="0"/>
                <a:cs typeface="Times New Roman" panose="02020603050405020304" pitchFamily="18" charset="0"/>
              </a:rPr>
              <a:t>Bảng</a:t>
            </a:r>
            <a:r>
              <a:rPr lang="en-US" sz="2000" dirty="0">
                <a:latin typeface="Times New Roman" panose="02020603050405020304" pitchFamily="18" charset="0"/>
                <a:cs typeface="Times New Roman" panose="02020603050405020304" pitchFamily="18" charset="0"/>
              </a:rPr>
              <a:t> FAT </a:t>
            </a:r>
            <a:r>
              <a:rPr lang="en-US" sz="2000" dirty="0" err="1">
                <a:latin typeface="Times New Roman" panose="02020603050405020304" pitchFamily="18" charset="0"/>
                <a:cs typeface="Times New Roman" panose="02020603050405020304" pitchFamily="18" charset="0"/>
              </a:rPr>
              <a:t>nằm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khởi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r>
              <a:rPr lang="en-US" sz="2000" dirty="0">
                <a:latin typeface="Times New Roman" panose="02020603050405020304" pitchFamily="18" charset="0"/>
                <a:cs typeface="Times New Roman" panose="02020603050405020304" pitchFamily="18" charset="0"/>
              </a:rPr>
              <a:t> ( Volume </a:t>
            </a:r>
            <a:r>
              <a:rPr lang="en-US" sz="2000" dirty="0" smtClean="0">
                <a:latin typeface="Times New Roman" panose="02020603050405020304" pitchFamily="18" charset="0"/>
                <a:cs typeface="Times New Roman" panose="02020603050405020304" pitchFamily="18" charset="0"/>
              </a:rPr>
              <a:t>Boot Sector)</a:t>
            </a:r>
          </a:p>
          <a:p>
            <a:r>
              <a:rPr lang="vi-VN" sz="2000" dirty="0" err="1">
                <a:latin typeface="Times New Roman" panose="02020603050405020304" pitchFamily="18" charset="0"/>
                <a:cs typeface="Times New Roman" panose="02020603050405020304" pitchFamily="18" charset="0"/>
              </a:rPr>
              <a:t>Bảng</a:t>
            </a:r>
            <a:r>
              <a:rPr lang="vi-VN" sz="2000" dirty="0">
                <a:latin typeface="Times New Roman" panose="02020603050405020304" pitchFamily="18" charset="0"/>
                <a:cs typeface="Times New Roman" panose="02020603050405020304" pitchFamily="18" charset="0"/>
              </a:rPr>
              <a:t> FAT </a:t>
            </a:r>
            <a:r>
              <a:rPr lang="vi-VN" sz="2000" dirty="0" err="1">
                <a:latin typeface="Times New Roman" panose="02020603050405020304" pitchFamily="18" charset="0"/>
                <a:cs typeface="Times New Roman" panose="02020603050405020304" pitchFamily="18" charset="0"/>
              </a:rPr>
              <a:t>được</a:t>
            </a:r>
            <a:r>
              <a:rPr lang="vi-VN" sz="2000" dirty="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d</a:t>
            </a:r>
            <a:r>
              <a:rPr lang="en-US" sz="2000" dirty="0" err="1" smtClean="0">
                <a:latin typeface="Times New Roman" panose="02020603050405020304" pitchFamily="18" charset="0"/>
                <a:cs typeface="Times New Roman" panose="02020603050405020304" pitchFamily="18" charset="0"/>
              </a:rPr>
              <a:t>ùng</a:t>
            </a:r>
            <a:r>
              <a:rPr lang="vi-VN" sz="2000" dirty="0" smtClean="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để</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quản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lý</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các</a:t>
            </a:r>
            <a:r>
              <a:rPr lang="vi-VN" sz="2000" dirty="0">
                <a:latin typeface="Times New Roman" panose="02020603050405020304" pitchFamily="18" charset="0"/>
                <a:cs typeface="Times New Roman" panose="02020603050405020304" pitchFamily="18" charset="0"/>
              </a:rPr>
              <a:t> </a:t>
            </a:r>
            <a:r>
              <a:rPr lang="vi-VN" sz="2000" dirty="0" err="1" smtClean="0">
                <a:latin typeface="Times New Roman" panose="02020603050405020304" pitchFamily="18" charset="0"/>
                <a:cs typeface="Times New Roman" panose="02020603050405020304" pitchFamily="18" charset="0"/>
              </a:rPr>
              <a:t>Cluster</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vi-VN" sz="2000" dirty="0" err="1" smtClean="0">
                <a:latin typeface="Times New Roman" panose="02020603050405020304" pitchFamily="18" charset="0"/>
                <a:cs typeface="Times New Roman" panose="02020603050405020304" pitchFamily="18" charset="0"/>
              </a:rPr>
              <a:t>chứa</a:t>
            </a:r>
            <a:r>
              <a:rPr lang="en-US" sz="2000" dirty="0" smtClean="0">
                <a:latin typeface="Times New Roman" panose="02020603050405020304" pitchFamily="18" charset="0"/>
                <a:cs typeface="Times New Roman" panose="02020603050405020304" pitchFamily="18" charset="0"/>
              </a:rPr>
              <a:t> </a:t>
            </a:r>
            <a:r>
              <a:rPr lang="vi-VN" sz="2000" dirty="0" err="1" smtClean="0">
                <a:latin typeface="Times New Roman" panose="02020603050405020304" pitchFamily="18" charset="0"/>
                <a:cs typeface="Times New Roman" panose="02020603050405020304" pitchFamily="18" charset="0"/>
              </a:rPr>
              <a:t>các</a:t>
            </a:r>
            <a:r>
              <a:rPr lang="vi-VN" sz="2000" dirty="0" smtClean="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lối</a:t>
            </a:r>
            <a:r>
              <a:rPr lang="vi-VN" sz="2000" dirty="0">
                <a:latin typeface="Times New Roman" panose="02020603050405020304" pitchFamily="18" charset="0"/>
                <a:cs typeface="Times New Roman" panose="02020603050405020304" pitchFamily="18" charset="0"/>
              </a:rPr>
              <a:t> </a:t>
            </a:r>
            <a:r>
              <a:rPr lang="vi-VN" sz="2000" dirty="0" err="1" smtClean="0">
                <a:latin typeface="Times New Roman" panose="02020603050405020304" pitchFamily="18" charset="0"/>
                <a:cs typeface="Times New Roman" panose="02020603050405020304" pitchFamily="18" charset="0"/>
              </a:rPr>
              <a:t>vào</a:t>
            </a:r>
            <a:r>
              <a:rPr lang="en-US" sz="2000" dirty="0" smtClean="0">
                <a:latin typeface="Times New Roman" panose="02020603050405020304" pitchFamily="18" charset="0"/>
                <a:cs typeface="Times New Roman" panose="02020603050405020304" pitchFamily="18" charset="0"/>
              </a:rPr>
              <a:t> </a:t>
            </a:r>
            <a:r>
              <a:rPr lang="vi-VN" sz="2000" dirty="0" smtClean="0">
                <a:latin typeface="Times New Roman" panose="02020603050405020304" pitchFamily="18" charset="0"/>
                <a:cs typeface="Times New Roman" panose="02020603050405020304" pitchFamily="18" charset="0"/>
              </a:rPr>
              <a:t>(</a:t>
            </a:r>
            <a:r>
              <a:rPr lang="vi-VN" sz="2000" dirty="0" err="1" smtClean="0">
                <a:latin typeface="Times New Roman" panose="02020603050405020304" pitchFamily="18" charset="0"/>
                <a:cs typeface="Times New Roman" panose="02020603050405020304" pitchFamily="18" charset="0"/>
              </a:rPr>
              <a:t>entry</a:t>
            </a:r>
            <a:r>
              <a:rPr lang="vi-VN" sz="2000" dirty="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977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endParaRPr lang="en-US"/>
          </a:p>
        </p:txBody>
      </p:sp>
      <p:sp>
        <p:nvSpPr>
          <p:cNvPr id="3" name="Chỗ dành sẵn cho Nội dung 2"/>
          <p:cNvSpPr>
            <a:spLocks noGrp="1"/>
          </p:cNvSpPr>
          <p:nvPr>
            <p:ph idx="1"/>
          </p:nvPr>
        </p:nvSpPr>
        <p:spPr/>
        <p:txBody>
          <a:bodyPr/>
          <a:lstStyle/>
          <a:p>
            <a:endParaRPr lang="en-US"/>
          </a:p>
        </p:txBody>
      </p:sp>
    </p:spTree>
    <p:extLst>
      <p:ext uri="{BB962C8B-B14F-4D97-AF65-F5344CB8AC3E}">
        <p14:creationId xmlns:p14="http://schemas.microsoft.com/office/powerpoint/2010/main" val="1397676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err="1" smtClean="0"/>
              <a:t>II.Giới</a:t>
            </a:r>
            <a:r>
              <a:rPr lang="en-US" dirty="0" smtClean="0"/>
              <a:t> </a:t>
            </a:r>
            <a:r>
              <a:rPr lang="en-US" dirty="0" err="1" smtClean="0"/>
              <a:t>thiệu</a:t>
            </a:r>
            <a:r>
              <a:rPr lang="en-US" dirty="0" smtClean="0"/>
              <a:t> </a:t>
            </a:r>
            <a:r>
              <a:rPr lang="en-US" dirty="0" err="1" smtClean="0"/>
              <a:t>hệ</a:t>
            </a:r>
            <a:r>
              <a:rPr lang="en-US" dirty="0" smtClean="0"/>
              <a:t> </a:t>
            </a:r>
            <a:r>
              <a:rPr lang="en-US" dirty="0" err="1" smtClean="0"/>
              <a:t>thống</a:t>
            </a:r>
            <a:r>
              <a:rPr lang="en-US" dirty="0" smtClean="0"/>
              <a:t> FAT32	</a:t>
            </a:r>
            <a:endParaRPr lang="en-US" dirty="0"/>
          </a:p>
        </p:txBody>
      </p:sp>
      <p:graphicFrame>
        <p:nvGraphicFramePr>
          <p:cNvPr id="4" name="Chỗ dành sẵn cho Nội dung 3"/>
          <p:cNvGraphicFramePr>
            <a:graphicFrameLocks noGrp="1"/>
          </p:cNvGraphicFramePr>
          <p:nvPr>
            <p:ph idx="1"/>
            <p:extLst>
              <p:ext uri="{D42A27DB-BD31-4B8C-83A1-F6EECF244321}">
                <p14:modId xmlns:p14="http://schemas.microsoft.com/office/powerpoint/2010/main" val="565683324"/>
              </p:ext>
            </p:extLst>
          </p:nvPr>
        </p:nvGraphicFramePr>
        <p:xfrm>
          <a:off x="775856" y="1584036"/>
          <a:ext cx="8617526" cy="4581236"/>
        </p:xfrm>
        <a:graphic>
          <a:graphicData uri="http://schemas.openxmlformats.org/drawingml/2006/table">
            <a:tbl>
              <a:tblPr>
                <a:tableStyleId>{5C22544A-7EE6-4342-B048-85BDC9FD1C3A}</a:tableStyleId>
              </a:tblPr>
              <a:tblGrid>
                <a:gridCol w="3879114">
                  <a:extLst>
                    <a:ext uri="{9D8B030D-6E8A-4147-A177-3AD203B41FA5}">
                      <a16:colId xmlns:a16="http://schemas.microsoft.com/office/drawing/2014/main" val="2495800751"/>
                    </a:ext>
                  </a:extLst>
                </a:gridCol>
                <a:gridCol w="4738412">
                  <a:extLst>
                    <a:ext uri="{9D8B030D-6E8A-4147-A177-3AD203B41FA5}">
                      <a16:colId xmlns:a16="http://schemas.microsoft.com/office/drawing/2014/main" val="512650038"/>
                    </a:ext>
                  </a:extLst>
                </a:gridCol>
              </a:tblGrid>
              <a:tr h="305416">
                <a:tc>
                  <a:txBody>
                    <a:bodyPr/>
                    <a:lstStyle/>
                    <a:p>
                      <a:pPr algn="ctr" fontAlgn="ctr"/>
                      <a:r>
                        <a:rPr lang="en-US" sz="1600" u="none" strike="noStrike">
                          <a:effectLst/>
                        </a:rPr>
                        <a:t>Nhà phát triển</a:t>
                      </a:r>
                      <a:endParaRPr lang="en-US"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a:effectLst/>
                        </a:rPr>
                        <a:t>Microsoft</a:t>
                      </a:r>
                      <a:endParaRPr lang="en-US" sz="16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758912693"/>
                  </a:ext>
                </a:extLst>
              </a:tr>
              <a:tr h="305416">
                <a:tc>
                  <a:txBody>
                    <a:bodyPr/>
                    <a:lstStyle/>
                    <a:p>
                      <a:pPr algn="ctr" fontAlgn="ctr"/>
                      <a:r>
                        <a:rPr lang="en-US" sz="1600" u="none" strike="noStrike">
                          <a:effectLst/>
                        </a:rPr>
                        <a:t>Tên đầy đủ</a:t>
                      </a:r>
                      <a:endParaRPr lang="en-US"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a:effectLst/>
                        </a:rPr>
                        <a:t>(Phiên bản 32-bit)</a:t>
                      </a:r>
                      <a:endParaRPr lang="en-US" sz="16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839936962"/>
                  </a:ext>
                </a:extLst>
              </a:tr>
              <a:tr h="610831">
                <a:tc>
                  <a:txBody>
                    <a:bodyPr/>
                    <a:lstStyle/>
                    <a:p>
                      <a:pPr algn="ctr" fontAlgn="ctr"/>
                      <a:r>
                        <a:rPr lang="en-US" sz="1600" u="none" strike="noStrike">
                          <a:effectLst/>
                        </a:rPr>
                        <a:t>Giới thiệu bởi</a:t>
                      </a:r>
                      <a:endParaRPr lang="en-US"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a:effectLst/>
                        </a:rPr>
                        <a:t>Tháng 8-1996 (Windows 95 OSR2)</a:t>
                      </a:r>
                      <a:endParaRPr lang="en-US" sz="16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976727492"/>
                  </a:ext>
                </a:extLst>
              </a:tr>
              <a:tr h="916247">
                <a:tc>
                  <a:txBody>
                    <a:bodyPr/>
                    <a:lstStyle/>
                    <a:p>
                      <a:pPr algn="ctr" fontAlgn="ctr"/>
                      <a:r>
                        <a:rPr lang="en-US" sz="1600" u="none" strike="noStrike">
                          <a:effectLst/>
                        </a:rPr>
                        <a:t>Partition identifier</a:t>
                      </a:r>
                      <a:endParaRPr lang="en-US"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pt-BR" sz="1600" u="none" strike="noStrike">
                          <a:effectLst/>
                        </a:rPr>
                        <a:t>0x0B, 0x0C (MBR) EBD0A0A2-B9E5-4433-87C0-68B6B72699C7 (GPT)</a:t>
                      </a:r>
                      <a:endParaRPr lang="pt-BR" sz="16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908862424"/>
                  </a:ext>
                </a:extLst>
              </a:tr>
              <a:tr h="305416">
                <a:tc>
                  <a:txBody>
                    <a:bodyPr/>
                    <a:lstStyle/>
                    <a:p>
                      <a:pPr algn="ctr" fontAlgn="ctr"/>
                      <a:r>
                        <a:rPr lang="vi-VN" sz="1600" u="none" strike="noStrike">
                          <a:effectLst/>
                        </a:rPr>
                        <a:t>Cấu trúc thư mục</a:t>
                      </a:r>
                      <a:endParaRPr lang="vi-VN"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a:effectLst/>
                        </a:rPr>
                        <a:t>Bảng</a:t>
                      </a:r>
                      <a:endParaRPr lang="en-US" sz="16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459644536"/>
                  </a:ext>
                </a:extLst>
              </a:tr>
              <a:tr h="305416">
                <a:tc>
                  <a:txBody>
                    <a:bodyPr/>
                    <a:lstStyle/>
                    <a:p>
                      <a:pPr algn="ctr" fontAlgn="ctr"/>
                      <a:r>
                        <a:rPr lang="en-US" sz="1600" u="none" strike="noStrike" dirty="0" err="1">
                          <a:effectLst/>
                        </a:rPr>
                        <a:t>Định</a:t>
                      </a:r>
                      <a:r>
                        <a:rPr lang="en-US" sz="1600" u="none" strike="noStrike" dirty="0">
                          <a:effectLst/>
                        </a:rPr>
                        <a:t> </a:t>
                      </a:r>
                      <a:r>
                        <a:rPr lang="en-US" sz="1600" u="none" strike="noStrike" dirty="0" err="1">
                          <a:effectLst/>
                        </a:rPr>
                        <a:t>vị</a:t>
                      </a:r>
                      <a:r>
                        <a:rPr lang="en-US" sz="1600" u="none" strike="noStrike" dirty="0">
                          <a:effectLst/>
                        </a:rPr>
                        <a:t> </a:t>
                      </a:r>
                      <a:r>
                        <a:rPr lang="en-US" sz="1600" u="none" strike="noStrike" dirty="0" err="1">
                          <a:effectLst/>
                        </a:rPr>
                        <a:t>tập</a:t>
                      </a:r>
                      <a:r>
                        <a:rPr lang="en-US" sz="1600" u="none" strike="noStrike" dirty="0">
                          <a:effectLst/>
                        </a:rPr>
                        <a:t> tin</a:t>
                      </a:r>
                      <a:endParaRPr lang="en-US" sz="16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a:effectLst/>
                        </a:rPr>
                        <a:t>Danh sách liên kết</a:t>
                      </a:r>
                      <a:endParaRPr lang="en-US" sz="16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493924234"/>
                  </a:ext>
                </a:extLst>
              </a:tr>
              <a:tr h="305416">
                <a:tc>
                  <a:txBody>
                    <a:bodyPr/>
                    <a:lstStyle/>
                    <a:p>
                      <a:pPr algn="ctr" fontAlgn="ctr"/>
                      <a:r>
                        <a:rPr lang="vi-VN" sz="1600" u="none" strike="noStrike">
                          <a:effectLst/>
                        </a:rPr>
                        <a:t>Kích thước tối đa tập tin</a:t>
                      </a:r>
                      <a:endParaRPr lang="vi-VN"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a:effectLst/>
                        </a:rPr>
                        <a:t>4 GB</a:t>
                      </a:r>
                      <a:endParaRPr lang="en-US" sz="16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347684305"/>
                  </a:ext>
                </a:extLst>
              </a:tr>
              <a:tr h="610831">
                <a:tc>
                  <a:txBody>
                    <a:bodyPr/>
                    <a:lstStyle/>
                    <a:p>
                      <a:pPr algn="ctr" fontAlgn="ctr"/>
                      <a:r>
                        <a:rPr lang="vi-VN" sz="1600" u="none" strike="noStrike">
                          <a:effectLst/>
                        </a:rPr>
                        <a:t>Số lượng tối đa các tập tin</a:t>
                      </a:r>
                      <a:endParaRPr lang="vi-VN"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rPr>
                        <a:t>268.435.437</a:t>
                      </a:r>
                      <a:endParaRPr lang="en-US" sz="16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395926761"/>
                  </a:ext>
                </a:extLst>
              </a:tr>
              <a:tr h="305416">
                <a:tc>
                  <a:txBody>
                    <a:bodyPr/>
                    <a:lstStyle/>
                    <a:p>
                      <a:pPr algn="ctr" fontAlgn="ctr"/>
                      <a:r>
                        <a:rPr lang="en-US" sz="1600" u="none" strike="noStrike">
                          <a:effectLst/>
                        </a:rPr>
                        <a:t>Độ dài tên tập tin tối đa</a:t>
                      </a:r>
                      <a:endParaRPr lang="en-US"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a:effectLst/>
                        </a:rPr>
                        <a:t>8.3 hoặc 255 ký tự</a:t>
                      </a:r>
                      <a:endParaRPr lang="en-US" sz="16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009601051"/>
                  </a:ext>
                </a:extLst>
              </a:tr>
              <a:tr h="610831">
                <a:tc>
                  <a:txBody>
                    <a:bodyPr/>
                    <a:lstStyle/>
                    <a:p>
                      <a:pPr algn="ctr" fontAlgn="ctr"/>
                      <a:r>
                        <a:rPr lang="vi-VN" sz="1600" u="none" strike="noStrike">
                          <a:effectLst/>
                        </a:rPr>
                        <a:t>Kích thước phân vùng tối đa </a:t>
                      </a:r>
                      <a:endParaRPr lang="vi-VN" sz="16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1600" u="none" strike="noStrike" dirty="0">
                          <a:effectLst/>
                        </a:rPr>
                        <a:t>2 TB</a:t>
                      </a:r>
                      <a:endParaRPr lang="en-US" sz="16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954203222"/>
                  </a:ext>
                </a:extLst>
              </a:tr>
            </a:tbl>
          </a:graphicData>
        </a:graphic>
      </p:graphicFrame>
    </p:spTree>
    <p:extLst>
      <p:ext uri="{BB962C8B-B14F-4D97-AF65-F5344CB8AC3E}">
        <p14:creationId xmlns:p14="http://schemas.microsoft.com/office/powerpoint/2010/main" val="1966317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III. </a:t>
            </a:r>
            <a:r>
              <a:rPr lang="en-US" dirty="0" err="1">
                <a:latin typeface="Times New Roman" panose="02020603050405020304" pitchFamily="18" charset="0"/>
                <a:cs typeface="Times New Roman" panose="02020603050405020304" pitchFamily="18" charset="0"/>
              </a:rPr>
              <a:t>Cấu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trúc</a:t>
            </a:r>
            <a:r>
              <a:rPr lang="en-US" dirty="0">
                <a:latin typeface="Times New Roman" panose="02020603050405020304" pitchFamily="18" charset="0"/>
                <a:cs typeface="Times New Roman" panose="02020603050405020304" pitchFamily="18" charset="0"/>
              </a:rPr>
              <a:t> FAT32</a:t>
            </a:r>
            <a:endParaRPr lang="en-US" dirty="0"/>
          </a:p>
        </p:txBody>
      </p:sp>
      <p:graphicFrame>
        <p:nvGraphicFramePr>
          <p:cNvPr id="6" name="Bảng 5"/>
          <p:cNvGraphicFramePr>
            <a:graphicFrameLocks noGrp="1"/>
          </p:cNvGraphicFramePr>
          <p:nvPr>
            <p:extLst>
              <p:ext uri="{D42A27DB-BD31-4B8C-83A1-F6EECF244321}">
                <p14:modId xmlns:p14="http://schemas.microsoft.com/office/powerpoint/2010/main" val="3860022655"/>
              </p:ext>
            </p:extLst>
          </p:nvPr>
        </p:nvGraphicFramePr>
        <p:xfrm>
          <a:off x="1274618" y="2119745"/>
          <a:ext cx="7999384" cy="3422073"/>
        </p:xfrm>
        <a:graphic>
          <a:graphicData uri="http://schemas.openxmlformats.org/drawingml/2006/table">
            <a:tbl>
              <a:tblPr firstRow="1" firstCol="1" bandRow="1">
                <a:tableStyleId>{5C22544A-7EE6-4342-B048-85BDC9FD1C3A}</a:tableStyleId>
              </a:tblPr>
              <a:tblGrid>
                <a:gridCol w="1149927">
                  <a:extLst>
                    <a:ext uri="{9D8B030D-6E8A-4147-A177-3AD203B41FA5}">
                      <a16:colId xmlns:a16="http://schemas.microsoft.com/office/drawing/2014/main" val="866496368"/>
                    </a:ext>
                  </a:extLst>
                </a:gridCol>
                <a:gridCol w="841772">
                  <a:extLst>
                    <a:ext uri="{9D8B030D-6E8A-4147-A177-3AD203B41FA5}">
                      <a16:colId xmlns:a16="http://schemas.microsoft.com/office/drawing/2014/main" val="1651923876"/>
                    </a:ext>
                  </a:extLst>
                </a:gridCol>
                <a:gridCol w="1594174">
                  <a:extLst>
                    <a:ext uri="{9D8B030D-6E8A-4147-A177-3AD203B41FA5}">
                      <a16:colId xmlns:a16="http://schemas.microsoft.com/office/drawing/2014/main" val="1577721499"/>
                    </a:ext>
                  </a:extLst>
                </a:gridCol>
                <a:gridCol w="1151847">
                  <a:extLst>
                    <a:ext uri="{9D8B030D-6E8A-4147-A177-3AD203B41FA5}">
                      <a16:colId xmlns:a16="http://schemas.microsoft.com/office/drawing/2014/main" val="2851125535"/>
                    </a:ext>
                  </a:extLst>
                </a:gridCol>
                <a:gridCol w="3261664">
                  <a:extLst>
                    <a:ext uri="{9D8B030D-6E8A-4147-A177-3AD203B41FA5}">
                      <a16:colId xmlns:a16="http://schemas.microsoft.com/office/drawing/2014/main" val="1119331298"/>
                    </a:ext>
                  </a:extLst>
                </a:gridCol>
              </a:tblGrid>
              <a:tr h="3422073">
                <a:tc>
                  <a:txBody>
                    <a:bodyPr/>
                    <a:lstStyle/>
                    <a:p>
                      <a:pPr algn="ctr">
                        <a:spcAft>
                          <a:spcPts val="0"/>
                        </a:spcAft>
                      </a:pPr>
                      <a:r>
                        <a:rPr lang="en-US" sz="1800" dirty="0">
                          <a:effectLst/>
                        </a:rPr>
                        <a:t>Partition Boot Sector</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65000"/>
                        <a:lumOff val="35000"/>
                      </a:schemeClr>
                    </a:solidFill>
                  </a:tcPr>
                </a:tc>
                <a:tc>
                  <a:txBody>
                    <a:bodyPr/>
                    <a:lstStyle/>
                    <a:p>
                      <a:pPr algn="ctr">
                        <a:spcAft>
                          <a:spcPts val="0"/>
                        </a:spcAft>
                      </a:pPr>
                      <a:r>
                        <a:rPr lang="en-US" sz="1800" dirty="0">
                          <a:effectLst/>
                        </a:rPr>
                        <a:t>FAT1</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65000"/>
                        <a:lumOff val="35000"/>
                      </a:schemeClr>
                    </a:solidFill>
                  </a:tcPr>
                </a:tc>
                <a:tc>
                  <a:txBody>
                    <a:bodyPr/>
                    <a:lstStyle/>
                    <a:p>
                      <a:pPr algn="ctr">
                        <a:spcAft>
                          <a:spcPts val="0"/>
                        </a:spcAft>
                      </a:pPr>
                      <a:r>
                        <a:rPr lang="en-US" sz="1800">
                          <a:effectLst/>
                        </a:rPr>
                        <a:t>FAT2 (duplicate)</a:t>
                      </a:r>
                      <a:endParaRPr lang="en-US" sz="120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65000"/>
                        <a:lumOff val="35000"/>
                      </a:schemeClr>
                    </a:solidFill>
                  </a:tcPr>
                </a:tc>
                <a:tc>
                  <a:txBody>
                    <a:bodyPr/>
                    <a:lstStyle/>
                    <a:p>
                      <a:pPr algn="ctr">
                        <a:spcAft>
                          <a:spcPts val="0"/>
                        </a:spcAft>
                      </a:pPr>
                      <a:r>
                        <a:rPr lang="en-US" sz="1800" dirty="0">
                          <a:effectLst/>
                        </a:rPr>
                        <a:t>Root folder</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65000"/>
                        <a:lumOff val="35000"/>
                      </a:schemeClr>
                    </a:solidFill>
                  </a:tcPr>
                </a:tc>
                <a:tc>
                  <a:txBody>
                    <a:bodyPr/>
                    <a:lstStyle/>
                    <a:p>
                      <a:pPr algn="ctr">
                        <a:spcAft>
                          <a:spcPts val="0"/>
                        </a:spcAft>
                      </a:pPr>
                      <a:r>
                        <a:rPr lang="en-US" sz="1800" dirty="0">
                          <a:effectLst/>
                        </a:rPr>
                        <a:t>Other folders and all files</a:t>
                      </a:r>
                      <a:endParaRPr lang="en-US" sz="12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65000"/>
                        <a:lumOff val="35000"/>
                      </a:schemeClr>
                    </a:solidFill>
                  </a:tcPr>
                </a:tc>
                <a:extLst>
                  <a:ext uri="{0D108BD9-81ED-4DB2-BD59-A6C34878D82A}">
                    <a16:rowId xmlns:a16="http://schemas.microsoft.com/office/drawing/2014/main" val="970690537"/>
                  </a:ext>
                </a:extLst>
              </a:tr>
            </a:tbl>
          </a:graphicData>
        </a:graphic>
      </p:graphicFrame>
    </p:spTree>
    <p:extLst>
      <p:ext uri="{BB962C8B-B14F-4D97-AF65-F5344CB8AC3E}">
        <p14:creationId xmlns:p14="http://schemas.microsoft.com/office/powerpoint/2010/main" val="130890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smtClean="0"/>
              <a:t>1. Partition Boot Sector</a:t>
            </a:r>
            <a:endParaRPr lang="en-US" dirty="0"/>
          </a:p>
        </p:txBody>
      </p:sp>
      <p:sp>
        <p:nvSpPr>
          <p:cNvPr id="3" name="Chỗ dành sẵn cho Nội dung 2"/>
          <p:cNvSpPr>
            <a:spLocks noGrp="1"/>
          </p:cNvSpPr>
          <p:nvPr>
            <p:ph idx="1"/>
          </p:nvPr>
        </p:nvSpPr>
        <p:spPr/>
        <p:txBody>
          <a:bodyPr/>
          <a:lstStyle/>
          <a:p>
            <a:r>
              <a:rPr lang="en-US" dirty="0" err="1"/>
              <a:t>Chứa</a:t>
            </a:r>
            <a:r>
              <a:rPr lang="en-US" dirty="0"/>
              <a:t> </a:t>
            </a:r>
            <a:r>
              <a:rPr lang="en-US" dirty="0" err="1"/>
              <a:t>bảng</a:t>
            </a:r>
            <a:r>
              <a:rPr lang="en-US" dirty="0"/>
              <a:t> </a:t>
            </a:r>
            <a:r>
              <a:rPr lang="en-US" dirty="0" err="1"/>
              <a:t>tham</a:t>
            </a:r>
            <a:r>
              <a:rPr lang="en-US" dirty="0"/>
              <a:t> </a:t>
            </a:r>
            <a:r>
              <a:rPr lang="en-US" dirty="0" err="1"/>
              <a:t>số</a:t>
            </a:r>
            <a:r>
              <a:rPr lang="en-US" dirty="0"/>
              <a:t> </a:t>
            </a:r>
            <a:r>
              <a:rPr lang="en-US" dirty="0" err="1"/>
              <a:t>đĩa</a:t>
            </a:r>
            <a:r>
              <a:rPr lang="en-US" dirty="0"/>
              <a:t> </a:t>
            </a:r>
            <a:r>
              <a:rPr lang="en-US" dirty="0" err="1"/>
              <a:t>bao</a:t>
            </a:r>
            <a:r>
              <a:rPr lang="en-US" dirty="0"/>
              <a:t> </a:t>
            </a:r>
            <a:r>
              <a:rPr lang="en-US" dirty="0" err="1"/>
              <a:t>gồm</a:t>
            </a:r>
            <a:r>
              <a:rPr lang="en-US" dirty="0"/>
              <a:t> </a:t>
            </a:r>
            <a:r>
              <a:rPr lang="en-US" dirty="0" err="1"/>
              <a:t>thông</a:t>
            </a:r>
            <a:r>
              <a:rPr lang="en-US" dirty="0"/>
              <a:t> tin </a:t>
            </a:r>
            <a:r>
              <a:rPr lang="en-US" dirty="0" err="1"/>
              <a:t>về</a:t>
            </a:r>
            <a:r>
              <a:rPr lang="en-US" dirty="0"/>
              <a:t> </a:t>
            </a:r>
            <a:r>
              <a:rPr lang="en-US" dirty="0" err="1"/>
              <a:t>cấu</a:t>
            </a:r>
            <a:r>
              <a:rPr lang="en-US" dirty="0"/>
              <a:t> </a:t>
            </a:r>
            <a:r>
              <a:rPr lang="en-US" dirty="0" err="1"/>
              <a:t>hình</a:t>
            </a:r>
            <a:r>
              <a:rPr lang="en-US" dirty="0"/>
              <a:t> </a:t>
            </a:r>
            <a:r>
              <a:rPr lang="en-US" dirty="0" err="1"/>
              <a:t>đĩa</a:t>
            </a:r>
            <a:r>
              <a:rPr lang="en-US" dirty="0"/>
              <a:t>, </a:t>
            </a:r>
            <a:r>
              <a:rPr lang="en-US" dirty="0" err="1"/>
              <a:t>kích</a:t>
            </a:r>
            <a:r>
              <a:rPr lang="en-US" dirty="0"/>
              <a:t> </a:t>
            </a:r>
            <a:r>
              <a:rPr lang="en-US" dirty="0" err="1"/>
              <a:t>thước</a:t>
            </a:r>
            <a:r>
              <a:rPr lang="en-US" dirty="0"/>
              <a:t>,…, </a:t>
            </a:r>
            <a:r>
              <a:rPr lang="en-US" dirty="0" err="1"/>
              <a:t>và</a:t>
            </a:r>
            <a:r>
              <a:rPr lang="en-US" dirty="0"/>
              <a:t> </a:t>
            </a:r>
            <a:r>
              <a:rPr lang="en-US" dirty="0" err="1"/>
              <a:t>loại</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được</a:t>
            </a:r>
            <a:r>
              <a:rPr lang="en-US" dirty="0"/>
              <a:t> </a:t>
            </a:r>
            <a:r>
              <a:rPr lang="en-US" dirty="0" err="1"/>
              <a:t>cài</a:t>
            </a:r>
            <a:r>
              <a:rPr lang="en-US" dirty="0"/>
              <a:t> </a:t>
            </a:r>
            <a:r>
              <a:rPr lang="en-US" dirty="0" err="1" smtClean="0"/>
              <a:t>đặt</a:t>
            </a:r>
            <a:endParaRPr lang="en-US" dirty="0" smtClean="0"/>
          </a:p>
          <a:p>
            <a:r>
              <a:rPr lang="en-US" dirty="0" err="1"/>
              <a:t>Đây</a:t>
            </a:r>
            <a:r>
              <a:rPr lang="en-US" dirty="0"/>
              <a:t> </a:t>
            </a:r>
            <a:r>
              <a:rPr lang="en-US" dirty="0" err="1"/>
              <a:t>là</a:t>
            </a:r>
            <a:r>
              <a:rPr lang="en-US" dirty="0"/>
              <a:t> </a:t>
            </a:r>
            <a:r>
              <a:rPr lang="en-US" dirty="0" err="1"/>
              <a:t>một</a:t>
            </a:r>
            <a:r>
              <a:rPr lang="en-US" dirty="0"/>
              <a:t> sector </a:t>
            </a:r>
            <a:r>
              <a:rPr lang="en-US" dirty="0" err="1"/>
              <a:t>đặc</a:t>
            </a:r>
            <a:r>
              <a:rPr lang="en-US" dirty="0"/>
              <a:t> </a:t>
            </a:r>
            <a:r>
              <a:rPr lang="en-US" dirty="0" err="1"/>
              <a:t>biệt</a:t>
            </a:r>
            <a:r>
              <a:rPr lang="en-US" dirty="0"/>
              <a:t> </a:t>
            </a:r>
            <a:r>
              <a:rPr lang="en-US" dirty="0" err="1"/>
              <a:t>nằm</a:t>
            </a:r>
            <a:r>
              <a:rPr lang="en-US" dirty="0"/>
              <a:t> ở </a:t>
            </a:r>
            <a:r>
              <a:rPr lang="en-US" dirty="0" err="1"/>
              <a:t>đầu</a:t>
            </a:r>
            <a:r>
              <a:rPr lang="en-US" dirty="0"/>
              <a:t> </a:t>
            </a:r>
            <a:r>
              <a:rPr lang="en-US" dirty="0" err="1"/>
              <a:t>mỗi</a:t>
            </a:r>
            <a:r>
              <a:rPr lang="en-US" dirty="0"/>
              <a:t> partition </a:t>
            </a:r>
            <a:r>
              <a:rPr lang="en-US" dirty="0" err="1" smtClean="0"/>
              <a:t>đĩa</a:t>
            </a:r>
            <a:r>
              <a:rPr lang="en-US" dirty="0" smtClean="0"/>
              <a:t>, </a:t>
            </a:r>
            <a:r>
              <a:rPr lang="en-US" dirty="0" err="1"/>
              <a:t>là</a:t>
            </a:r>
            <a:r>
              <a:rPr lang="en-US" dirty="0"/>
              <a:t> </a:t>
            </a:r>
            <a:r>
              <a:rPr lang="en-US" dirty="0" err="1"/>
              <a:t>nơi</a:t>
            </a:r>
            <a:r>
              <a:rPr lang="en-US" dirty="0"/>
              <a:t> </a:t>
            </a:r>
            <a:r>
              <a:rPr lang="en-US" dirty="0" err="1"/>
              <a:t>mà</a:t>
            </a:r>
            <a:r>
              <a:rPr lang="en-US" dirty="0"/>
              <a:t> </a:t>
            </a:r>
            <a:r>
              <a:rPr lang="en-US" dirty="0" err="1"/>
              <a:t>các</a:t>
            </a:r>
            <a:r>
              <a:rPr lang="en-US" dirty="0"/>
              <a:t> boot virus </a:t>
            </a:r>
            <a:r>
              <a:rPr lang="en-US" dirty="0" err="1"/>
              <a:t>sẽ</a:t>
            </a:r>
            <a:r>
              <a:rPr lang="en-US" dirty="0"/>
              <a:t> </a:t>
            </a:r>
            <a:r>
              <a:rPr lang="en-US" dirty="0" err="1"/>
              <a:t>hiệu</a:t>
            </a:r>
            <a:r>
              <a:rPr lang="en-US" dirty="0"/>
              <a:t> </a:t>
            </a:r>
            <a:r>
              <a:rPr lang="en-US" dirty="0" err="1"/>
              <a:t>chỉnh</a:t>
            </a:r>
            <a:r>
              <a:rPr lang="en-US" dirty="0"/>
              <a:t> </a:t>
            </a:r>
            <a:r>
              <a:rPr lang="en-US" dirty="0" err="1"/>
              <a:t>lại</a:t>
            </a:r>
            <a:r>
              <a:rPr lang="en-US" dirty="0"/>
              <a:t> </a:t>
            </a:r>
            <a:r>
              <a:rPr lang="en-US" dirty="0" err="1"/>
              <a:t>nội</a:t>
            </a:r>
            <a:r>
              <a:rPr lang="en-US" dirty="0"/>
              <a:t> </a:t>
            </a:r>
            <a:r>
              <a:rPr lang="en-US" dirty="0" smtClean="0"/>
              <a:t>dung.</a:t>
            </a:r>
          </a:p>
          <a:p>
            <a:r>
              <a:rPr lang="en-US" dirty="0" err="1"/>
              <a:t>thường</a:t>
            </a:r>
            <a:r>
              <a:rPr lang="en-US" dirty="0"/>
              <a:t> BIOS </a:t>
            </a:r>
            <a:r>
              <a:rPr lang="en-US" dirty="0" err="1"/>
              <a:t>của</a:t>
            </a:r>
            <a:r>
              <a:rPr lang="en-US" dirty="0"/>
              <a:t> </a:t>
            </a:r>
            <a:r>
              <a:rPr lang="en-US" dirty="0" err="1"/>
              <a:t>các</a:t>
            </a:r>
            <a:r>
              <a:rPr lang="en-US" dirty="0"/>
              <a:t> </a:t>
            </a:r>
            <a:r>
              <a:rPr lang="en-US" dirty="0" err="1"/>
              <a:t>máy</a:t>
            </a:r>
            <a:r>
              <a:rPr lang="en-US" dirty="0"/>
              <a:t> </a:t>
            </a:r>
            <a:r>
              <a:rPr lang="en-US" dirty="0" err="1"/>
              <a:t>đời</a:t>
            </a:r>
            <a:r>
              <a:rPr lang="en-US" dirty="0"/>
              <a:t> </a:t>
            </a:r>
            <a:r>
              <a:rPr lang="en-US" dirty="0" err="1"/>
              <a:t>mới</a:t>
            </a:r>
            <a:r>
              <a:rPr lang="en-US" dirty="0"/>
              <a:t> </a:t>
            </a:r>
            <a:r>
              <a:rPr lang="en-US" dirty="0" err="1"/>
              <a:t>đều</a:t>
            </a:r>
            <a:r>
              <a:rPr lang="en-US" dirty="0"/>
              <a:t> </a:t>
            </a:r>
            <a:r>
              <a:rPr lang="en-US" dirty="0" err="1"/>
              <a:t>có</a:t>
            </a:r>
            <a:r>
              <a:rPr lang="en-US" dirty="0"/>
              <a:t> </a:t>
            </a:r>
            <a:r>
              <a:rPr lang="en-US" dirty="0" err="1"/>
              <a:t>chức</a:t>
            </a:r>
            <a:r>
              <a:rPr lang="en-US" dirty="0"/>
              <a:t> </a:t>
            </a:r>
            <a:r>
              <a:rPr lang="en-US" dirty="0" err="1"/>
              <a:t>năng</a:t>
            </a:r>
            <a:r>
              <a:rPr lang="en-US" dirty="0"/>
              <a:t> </a:t>
            </a:r>
            <a:r>
              <a:rPr lang="en-US" dirty="0" err="1"/>
              <a:t>bảo</a:t>
            </a:r>
            <a:r>
              <a:rPr lang="en-US" dirty="0"/>
              <a:t> </a:t>
            </a:r>
            <a:r>
              <a:rPr lang="en-US" dirty="0" err="1"/>
              <a:t>vệ</a:t>
            </a:r>
            <a:r>
              <a:rPr lang="en-US" dirty="0"/>
              <a:t> boot sector, </a:t>
            </a:r>
            <a:r>
              <a:rPr lang="en-US" dirty="0" err="1"/>
              <a:t>bất</a:t>
            </a:r>
            <a:r>
              <a:rPr lang="en-US" dirty="0"/>
              <a:t> </a:t>
            </a:r>
            <a:r>
              <a:rPr lang="en-US" dirty="0" err="1"/>
              <a:t>kỳ</a:t>
            </a:r>
            <a:r>
              <a:rPr lang="en-US" dirty="0"/>
              <a:t> </a:t>
            </a:r>
            <a:r>
              <a:rPr lang="en-US" dirty="0" err="1"/>
              <a:t>ứng</a:t>
            </a:r>
            <a:r>
              <a:rPr lang="en-US" dirty="0"/>
              <a:t> </a:t>
            </a:r>
            <a:r>
              <a:rPr lang="en-US" dirty="0" err="1"/>
              <a:t>dụng</a:t>
            </a:r>
            <a:r>
              <a:rPr lang="en-US" dirty="0"/>
              <a:t> </a:t>
            </a:r>
            <a:r>
              <a:rPr lang="en-US" dirty="0" err="1"/>
              <a:t>nào</a:t>
            </a:r>
            <a:r>
              <a:rPr lang="en-US" dirty="0"/>
              <a:t> </a:t>
            </a:r>
            <a:r>
              <a:rPr lang="en-US" dirty="0" err="1"/>
              <a:t>muốn</a:t>
            </a:r>
            <a:r>
              <a:rPr lang="en-US" dirty="0"/>
              <a:t> </a:t>
            </a:r>
            <a:r>
              <a:rPr lang="en-US" dirty="0" err="1"/>
              <a:t>hiệu</a:t>
            </a:r>
            <a:r>
              <a:rPr lang="en-US" dirty="0"/>
              <a:t> </a:t>
            </a:r>
            <a:r>
              <a:rPr lang="en-US" dirty="0" err="1"/>
              <a:t>chỉnh</a:t>
            </a:r>
            <a:r>
              <a:rPr lang="en-US" dirty="0"/>
              <a:t> </a:t>
            </a:r>
            <a:r>
              <a:rPr lang="en-US" dirty="0" err="1"/>
              <a:t>nội</a:t>
            </a:r>
            <a:r>
              <a:rPr lang="en-US" dirty="0"/>
              <a:t> </a:t>
            </a:r>
            <a:r>
              <a:rPr lang="en-US" dirty="0" smtClean="0"/>
              <a:t>dung </a:t>
            </a:r>
            <a:r>
              <a:rPr lang="en-US" dirty="0" err="1"/>
              <a:t>đĩa</a:t>
            </a:r>
            <a:r>
              <a:rPr lang="en-US" dirty="0"/>
              <a:t> </a:t>
            </a:r>
            <a:r>
              <a:rPr lang="en-US" dirty="0" err="1"/>
              <a:t>đều</a:t>
            </a:r>
            <a:r>
              <a:rPr lang="en-US" dirty="0"/>
              <a:t> </a:t>
            </a:r>
            <a:r>
              <a:rPr lang="en-US" dirty="0" err="1"/>
              <a:t>phải</a:t>
            </a:r>
            <a:r>
              <a:rPr lang="en-US" dirty="0"/>
              <a:t> </a:t>
            </a:r>
            <a:r>
              <a:rPr lang="en-US" dirty="0" err="1"/>
              <a:t>nhờ</a:t>
            </a:r>
            <a:r>
              <a:rPr lang="en-US" dirty="0"/>
              <a:t> </a:t>
            </a:r>
            <a:r>
              <a:rPr lang="en-US" dirty="0" smtClean="0"/>
              <a:t>BIOS .</a:t>
            </a:r>
          </a:p>
          <a:p>
            <a:r>
              <a:rPr lang="en-US" dirty="0" err="1"/>
              <a:t>Máy</a:t>
            </a:r>
            <a:r>
              <a:rPr lang="en-US" dirty="0"/>
              <a:t> </a:t>
            </a:r>
            <a:r>
              <a:rPr lang="en-US" dirty="0" err="1"/>
              <a:t>tính</a:t>
            </a:r>
            <a:r>
              <a:rPr lang="en-US" dirty="0"/>
              <a:t> </a:t>
            </a:r>
            <a:r>
              <a:rPr lang="en-US" dirty="0" err="1"/>
              <a:t>dùng</a:t>
            </a:r>
            <a:r>
              <a:rPr lang="en-US" dirty="0"/>
              <a:t> boot sector </a:t>
            </a:r>
            <a:r>
              <a:rPr lang="en-US" dirty="0" err="1"/>
              <a:t>để</a:t>
            </a:r>
            <a:r>
              <a:rPr lang="en-US" dirty="0"/>
              <a:t> </a:t>
            </a:r>
            <a:r>
              <a:rPr lang="en-US" dirty="0" err="1"/>
              <a:t>chạy</a:t>
            </a:r>
            <a:r>
              <a:rPr lang="en-US" dirty="0"/>
              <a:t> </a:t>
            </a:r>
            <a:r>
              <a:rPr lang="en-US" dirty="0" err="1"/>
              <a:t>những</a:t>
            </a:r>
            <a:r>
              <a:rPr lang="en-US" dirty="0"/>
              <a:t> </a:t>
            </a:r>
            <a:r>
              <a:rPr lang="en-US" dirty="0" err="1"/>
              <a:t>chỉ</a:t>
            </a:r>
            <a:r>
              <a:rPr lang="en-US" dirty="0"/>
              <a:t> </a:t>
            </a:r>
            <a:r>
              <a:rPr lang="en-US" dirty="0" err="1"/>
              <a:t>dẫn</a:t>
            </a:r>
            <a:r>
              <a:rPr lang="en-US" dirty="0"/>
              <a:t> </a:t>
            </a:r>
            <a:r>
              <a:rPr lang="en-US" dirty="0" err="1"/>
              <a:t>trong</a:t>
            </a:r>
            <a:r>
              <a:rPr lang="en-US" dirty="0"/>
              <a:t> </a:t>
            </a:r>
            <a:r>
              <a:rPr lang="en-US" dirty="0" err="1"/>
              <a:t>suốt</a:t>
            </a:r>
            <a:r>
              <a:rPr lang="en-US" dirty="0"/>
              <a:t> </a:t>
            </a:r>
            <a:r>
              <a:rPr lang="en-US" dirty="0" err="1"/>
              <a:t>quá</a:t>
            </a:r>
            <a:r>
              <a:rPr lang="en-US" dirty="0"/>
              <a:t> </a:t>
            </a:r>
            <a:r>
              <a:rPr lang="en-US" dirty="0" err="1"/>
              <a:t>trình</a:t>
            </a:r>
            <a:r>
              <a:rPr lang="en-US" dirty="0"/>
              <a:t> </a:t>
            </a:r>
            <a:r>
              <a:rPr lang="en-US" dirty="0" err="1"/>
              <a:t>khởi</a:t>
            </a:r>
            <a:r>
              <a:rPr lang="en-US" dirty="0"/>
              <a:t> </a:t>
            </a:r>
            <a:r>
              <a:rPr lang="en-US" dirty="0" err="1"/>
              <a:t>động</a:t>
            </a:r>
            <a:endParaRPr lang="en-US" dirty="0" smtClean="0"/>
          </a:p>
          <a:p>
            <a:endParaRPr lang="en-US" dirty="0"/>
          </a:p>
        </p:txBody>
      </p:sp>
    </p:spTree>
    <p:extLst>
      <p:ext uri="{BB962C8B-B14F-4D97-AF65-F5344CB8AC3E}">
        <p14:creationId xmlns:p14="http://schemas.microsoft.com/office/powerpoint/2010/main" val="456955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en-US" dirty="0" smtClean="0"/>
              <a:t>2. </a:t>
            </a:r>
            <a:r>
              <a:rPr lang="en-US" dirty="0" err="1" smtClean="0"/>
              <a:t>Bảng</a:t>
            </a:r>
            <a:r>
              <a:rPr lang="en-US" dirty="0" smtClean="0"/>
              <a:t> FAT</a:t>
            </a:r>
            <a:endParaRPr lang="en-US" dirty="0"/>
          </a:p>
        </p:txBody>
      </p:sp>
      <p:sp>
        <p:nvSpPr>
          <p:cNvPr id="3" name="Chỗ dành sẵn cho Nội dung 2"/>
          <p:cNvSpPr>
            <a:spLocks noGrp="1"/>
          </p:cNvSpPr>
          <p:nvPr>
            <p:ph idx="1"/>
          </p:nvPr>
        </p:nvSpPr>
        <p:spPr/>
        <p:txBody>
          <a:bodyPr/>
          <a:lstStyle/>
          <a:p>
            <a:r>
              <a:rPr lang="en-US" dirty="0"/>
              <a:t>FAT1, FAT2 </a:t>
            </a:r>
            <a:r>
              <a:rPr lang="en-US" dirty="0" err="1"/>
              <a:t>là</a:t>
            </a:r>
            <a:r>
              <a:rPr lang="en-US" dirty="0"/>
              <a:t> </a:t>
            </a:r>
            <a:r>
              <a:rPr lang="en-US" dirty="0" err="1"/>
              <a:t>các</a:t>
            </a:r>
            <a:r>
              <a:rPr lang="en-US" dirty="0"/>
              <a:t> </a:t>
            </a:r>
            <a:r>
              <a:rPr lang="en-US" dirty="0" err="1"/>
              <a:t>bảng</a:t>
            </a:r>
            <a:r>
              <a:rPr lang="en-US" dirty="0"/>
              <a:t> </a:t>
            </a:r>
            <a:r>
              <a:rPr lang="en-US" dirty="0" err="1"/>
              <a:t>cấp</a:t>
            </a:r>
            <a:r>
              <a:rPr lang="en-US" dirty="0"/>
              <a:t> </a:t>
            </a:r>
            <a:r>
              <a:rPr lang="en-US" dirty="0" err="1"/>
              <a:t>phát</a:t>
            </a:r>
            <a:r>
              <a:rPr lang="en-US" dirty="0"/>
              <a:t> </a:t>
            </a:r>
            <a:r>
              <a:rPr lang="en-US" dirty="0" err="1"/>
              <a:t>và</a:t>
            </a:r>
            <a:r>
              <a:rPr lang="en-US" dirty="0"/>
              <a:t> </a:t>
            </a:r>
            <a:r>
              <a:rPr lang="en-US" dirty="0" err="1"/>
              <a:t>định</a:t>
            </a:r>
            <a:r>
              <a:rPr lang="en-US" dirty="0"/>
              <a:t> </a:t>
            </a:r>
            <a:r>
              <a:rPr lang="en-US" dirty="0" err="1"/>
              <a:t>vị</a:t>
            </a:r>
            <a:r>
              <a:rPr lang="en-US" dirty="0"/>
              <a:t> file, </a:t>
            </a:r>
            <a:r>
              <a:rPr lang="en-US" dirty="0" err="1"/>
              <a:t>thông</a:t>
            </a:r>
            <a:r>
              <a:rPr lang="en-US" dirty="0"/>
              <a:t> tin </a:t>
            </a:r>
            <a:r>
              <a:rPr lang="en-US" dirty="0" err="1"/>
              <a:t>chỉ</a:t>
            </a:r>
            <a:r>
              <a:rPr lang="en-US" dirty="0"/>
              <a:t> </a:t>
            </a:r>
            <a:r>
              <a:rPr lang="en-US" dirty="0" err="1"/>
              <a:t>mục</a:t>
            </a:r>
            <a:r>
              <a:rPr lang="en-US" dirty="0"/>
              <a:t> </a:t>
            </a:r>
            <a:r>
              <a:rPr lang="en-US" dirty="0" err="1"/>
              <a:t>giúp</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có</a:t>
            </a:r>
            <a:r>
              <a:rPr lang="en-US" dirty="0"/>
              <a:t> </a:t>
            </a:r>
            <a:r>
              <a:rPr lang="en-US" dirty="0" err="1"/>
              <a:t>thể</a:t>
            </a:r>
            <a:r>
              <a:rPr lang="en-US" dirty="0"/>
              <a:t> </a:t>
            </a:r>
            <a:r>
              <a:rPr lang="en-US" dirty="0" err="1"/>
              <a:t>truy</a:t>
            </a:r>
            <a:r>
              <a:rPr lang="en-US" dirty="0"/>
              <a:t> </a:t>
            </a:r>
            <a:r>
              <a:rPr lang="en-US" dirty="0" err="1"/>
              <a:t>xuất</a:t>
            </a:r>
            <a:r>
              <a:rPr lang="en-US" dirty="0"/>
              <a:t> </a:t>
            </a:r>
            <a:r>
              <a:rPr lang="en-US" dirty="0" err="1"/>
              <a:t>chính</a:t>
            </a:r>
            <a:r>
              <a:rPr lang="en-US" dirty="0"/>
              <a:t> </a:t>
            </a:r>
            <a:r>
              <a:rPr lang="en-US" dirty="0" err="1"/>
              <a:t>xác</a:t>
            </a:r>
            <a:r>
              <a:rPr lang="en-US" dirty="0"/>
              <a:t> </a:t>
            </a:r>
            <a:r>
              <a:rPr lang="en-US" dirty="0" err="1"/>
              <a:t>đến</a:t>
            </a:r>
            <a:r>
              <a:rPr lang="en-US" dirty="0"/>
              <a:t> </a:t>
            </a:r>
            <a:r>
              <a:rPr lang="en-US" dirty="0" smtClean="0"/>
              <a:t>file</a:t>
            </a:r>
          </a:p>
          <a:p>
            <a:r>
              <a:rPr lang="en-US" dirty="0" err="1"/>
              <a:t>Đồng</a:t>
            </a:r>
            <a:r>
              <a:rPr lang="en-US" dirty="0"/>
              <a:t> </a:t>
            </a:r>
            <a:r>
              <a:rPr lang="en-US" dirty="0" err="1"/>
              <a:t>thời</a:t>
            </a:r>
            <a:r>
              <a:rPr lang="en-US" dirty="0"/>
              <a:t> qua </a:t>
            </a:r>
            <a:r>
              <a:rPr lang="en-US" dirty="0" err="1"/>
              <a:t>bảng</a:t>
            </a:r>
            <a:r>
              <a:rPr lang="en-US" dirty="0"/>
              <a:t> </a:t>
            </a:r>
            <a:r>
              <a:rPr lang="en-US" dirty="0" err="1"/>
              <a:t>thông</a:t>
            </a:r>
            <a:r>
              <a:rPr lang="en-US" dirty="0"/>
              <a:t> tin </a:t>
            </a:r>
            <a:r>
              <a:rPr lang="en-US" dirty="0" err="1"/>
              <a:t>này</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cũng</a:t>
            </a:r>
            <a:r>
              <a:rPr lang="en-US" dirty="0"/>
              <a:t> </a:t>
            </a:r>
            <a:r>
              <a:rPr lang="en-US" dirty="0" err="1"/>
              <a:t>xác</a:t>
            </a:r>
            <a:r>
              <a:rPr lang="en-US" dirty="0"/>
              <a:t> </a:t>
            </a:r>
            <a:r>
              <a:rPr lang="en-US" dirty="0" err="1"/>
              <a:t>định</a:t>
            </a:r>
            <a:r>
              <a:rPr lang="en-US" dirty="0"/>
              <a:t> </a:t>
            </a:r>
            <a:r>
              <a:rPr lang="en-US" dirty="0" err="1"/>
              <a:t>được</a:t>
            </a:r>
            <a:r>
              <a:rPr lang="en-US" dirty="0"/>
              <a:t> dung </a:t>
            </a:r>
            <a:r>
              <a:rPr lang="en-US" dirty="0" err="1"/>
              <a:t>lượng</a:t>
            </a:r>
            <a:r>
              <a:rPr lang="en-US" dirty="0"/>
              <a:t> </a:t>
            </a:r>
            <a:r>
              <a:rPr lang="en-US" dirty="0" err="1"/>
              <a:t>còn</a:t>
            </a:r>
            <a:r>
              <a:rPr lang="en-US" dirty="0"/>
              <a:t> </a:t>
            </a:r>
            <a:r>
              <a:rPr lang="en-US" dirty="0" err="1"/>
              <a:t>trống</a:t>
            </a:r>
            <a:r>
              <a:rPr lang="en-US" dirty="0"/>
              <a:t> </a:t>
            </a:r>
            <a:r>
              <a:rPr lang="en-US" dirty="0" err="1"/>
              <a:t>trên</a:t>
            </a:r>
            <a:r>
              <a:rPr lang="en-US" dirty="0"/>
              <a:t> </a:t>
            </a:r>
            <a:r>
              <a:rPr lang="en-US" dirty="0" err="1"/>
              <a:t>đĩa</a:t>
            </a:r>
            <a:r>
              <a:rPr lang="en-US" dirty="0"/>
              <a:t> </a:t>
            </a:r>
            <a:r>
              <a:rPr lang="en-US" dirty="0" err="1"/>
              <a:t>hoặc</a:t>
            </a:r>
            <a:r>
              <a:rPr lang="en-US" dirty="0"/>
              <a:t> </a:t>
            </a:r>
            <a:r>
              <a:rPr lang="en-US" dirty="0" err="1"/>
              <a:t>đánh</a:t>
            </a:r>
            <a:r>
              <a:rPr lang="en-US" dirty="0"/>
              <a:t> </a:t>
            </a:r>
            <a:r>
              <a:rPr lang="en-US" dirty="0" err="1"/>
              <a:t>dấu</a:t>
            </a:r>
            <a:r>
              <a:rPr lang="en-US" dirty="0"/>
              <a:t> </a:t>
            </a:r>
            <a:r>
              <a:rPr lang="en-US" dirty="0" err="1"/>
              <a:t>các</a:t>
            </a:r>
            <a:r>
              <a:rPr lang="en-US" dirty="0"/>
              <a:t> </a:t>
            </a:r>
            <a:r>
              <a:rPr lang="en-US" dirty="0" err="1"/>
              <a:t>vị</a:t>
            </a:r>
            <a:r>
              <a:rPr lang="en-US" dirty="0"/>
              <a:t> </a:t>
            </a:r>
            <a:r>
              <a:rPr lang="en-US" dirty="0" err="1"/>
              <a:t>trí</a:t>
            </a:r>
            <a:r>
              <a:rPr lang="en-US" dirty="0"/>
              <a:t> BAD </a:t>
            </a:r>
            <a:r>
              <a:rPr lang="en-US" dirty="0" err="1"/>
              <a:t>trên</a:t>
            </a:r>
            <a:r>
              <a:rPr lang="en-US" dirty="0"/>
              <a:t> </a:t>
            </a:r>
            <a:r>
              <a:rPr lang="en-US" dirty="0" err="1" smtClean="0"/>
              <a:t>đĩa</a:t>
            </a:r>
            <a:endParaRPr lang="en-US" dirty="0" smtClean="0"/>
          </a:p>
          <a:p>
            <a:r>
              <a:rPr lang="en-US" dirty="0" err="1"/>
              <a:t>Bảng</a:t>
            </a:r>
            <a:r>
              <a:rPr lang="en-US" dirty="0"/>
              <a:t> FAT </a:t>
            </a:r>
            <a:r>
              <a:rPr lang="en-US" dirty="0" err="1"/>
              <a:t>là</a:t>
            </a:r>
            <a:r>
              <a:rPr lang="en-US" dirty="0"/>
              <a:t> </a:t>
            </a:r>
            <a:r>
              <a:rPr lang="en-US" dirty="0" err="1"/>
              <a:t>sự</a:t>
            </a:r>
            <a:r>
              <a:rPr lang="en-US" dirty="0"/>
              <a:t> </a:t>
            </a:r>
            <a:r>
              <a:rPr lang="en-US" dirty="0" err="1"/>
              <a:t>ánh</a:t>
            </a:r>
            <a:r>
              <a:rPr lang="en-US" dirty="0"/>
              <a:t> </a:t>
            </a:r>
            <a:r>
              <a:rPr lang="en-US" dirty="0" err="1"/>
              <a:t>xạ</a:t>
            </a:r>
            <a:r>
              <a:rPr lang="en-US" dirty="0"/>
              <a:t> </a:t>
            </a:r>
            <a:r>
              <a:rPr lang="en-US" dirty="0" err="1"/>
              <a:t>của</a:t>
            </a:r>
            <a:r>
              <a:rPr lang="en-US" dirty="0"/>
              <a:t> </a:t>
            </a:r>
            <a:r>
              <a:rPr lang="en-US" dirty="0" err="1"/>
              <a:t>toàn</a:t>
            </a:r>
            <a:r>
              <a:rPr lang="en-US" dirty="0"/>
              <a:t> </a:t>
            </a:r>
            <a:r>
              <a:rPr lang="en-US" dirty="0" err="1"/>
              <a:t>bộ</a:t>
            </a:r>
            <a:r>
              <a:rPr lang="en-US" dirty="0"/>
              <a:t> </a:t>
            </a:r>
            <a:r>
              <a:rPr lang="en-US" dirty="0" err="1"/>
              <a:t>các</a:t>
            </a:r>
            <a:r>
              <a:rPr lang="en-US" dirty="0"/>
              <a:t> cluster </a:t>
            </a:r>
            <a:r>
              <a:rPr lang="en-US" dirty="0" err="1"/>
              <a:t>trên</a:t>
            </a:r>
            <a:r>
              <a:rPr lang="en-US" dirty="0"/>
              <a:t> ổ </a:t>
            </a:r>
            <a:r>
              <a:rPr lang="en-US" dirty="0" err="1"/>
              <a:t>đĩa</a:t>
            </a:r>
            <a:r>
              <a:rPr lang="en-US" dirty="0"/>
              <a:t>, </a:t>
            </a:r>
            <a:r>
              <a:rPr lang="en-US" dirty="0" err="1"/>
              <a:t>tuy</a:t>
            </a:r>
            <a:r>
              <a:rPr lang="en-US" dirty="0"/>
              <a:t> </a:t>
            </a:r>
            <a:r>
              <a:rPr lang="en-US" dirty="0" err="1"/>
              <a:t>nhiên</a:t>
            </a:r>
            <a:r>
              <a:rPr lang="en-US" dirty="0"/>
              <a:t> FAT </a:t>
            </a:r>
            <a:r>
              <a:rPr lang="en-US" dirty="0" err="1"/>
              <a:t>chỉ</a:t>
            </a:r>
            <a:r>
              <a:rPr lang="en-US" dirty="0"/>
              <a:t> </a:t>
            </a:r>
            <a:r>
              <a:rPr lang="en-US" dirty="0" err="1"/>
              <a:t>lưu</a:t>
            </a:r>
            <a:r>
              <a:rPr lang="en-US" dirty="0"/>
              <a:t> </a:t>
            </a:r>
            <a:r>
              <a:rPr lang="en-US" dirty="0" err="1"/>
              <a:t>thông</a:t>
            </a:r>
            <a:r>
              <a:rPr lang="en-US" dirty="0"/>
              <a:t> tin </a:t>
            </a:r>
            <a:r>
              <a:rPr lang="en-US" dirty="0" err="1"/>
              <a:t>về</a:t>
            </a:r>
            <a:r>
              <a:rPr lang="en-US" dirty="0"/>
              <a:t> </a:t>
            </a:r>
            <a:r>
              <a:rPr lang="en-US" dirty="0" err="1"/>
              <a:t>vị</a:t>
            </a:r>
            <a:r>
              <a:rPr lang="en-US" dirty="0"/>
              <a:t> </a:t>
            </a:r>
            <a:r>
              <a:rPr lang="en-US" dirty="0" err="1"/>
              <a:t>trí</a:t>
            </a:r>
            <a:r>
              <a:rPr lang="en-US" dirty="0"/>
              <a:t> </a:t>
            </a:r>
            <a:r>
              <a:rPr lang="en-US" dirty="0" err="1"/>
              <a:t>các</a:t>
            </a:r>
            <a:r>
              <a:rPr lang="en-US" dirty="0"/>
              <a:t> cluster </a:t>
            </a:r>
            <a:r>
              <a:rPr lang="en-US" dirty="0" err="1"/>
              <a:t>trên</a:t>
            </a:r>
            <a:r>
              <a:rPr lang="en-US" dirty="0"/>
              <a:t> ổ </a:t>
            </a:r>
            <a:r>
              <a:rPr lang="en-US" dirty="0" err="1"/>
              <a:t>cứng</a:t>
            </a:r>
            <a:r>
              <a:rPr lang="en-US" dirty="0"/>
              <a:t> </a:t>
            </a:r>
            <a:r>
              <a:rPr lang="en-US" dirty="0" err="1"/>
              <a:t>mà</a:t>
            </a:r>
            <a:r>
              <a:rPr lang="en-US" dirty="0"/>
              <a:t> </a:t>
            </a:r>
            <a:r>
              <a:rPr lang="en-US" dirty="0" err="1"/>
              <a:t>không</a:t>
            </a:r>
            <a:r>
              <a:rPr lang="en-US" dirty="0"/>
              <a:t> </a:t>
            </a:r>
            <a:r>
              <a:rPr lang="en-US" dirty="0" err="1"/>
              <a:t>lưu</a:t>
            </a:r>
            <a:r>
              <a:rPr lang="en-US" dirty="0"/>
              <a:t> </a:t>
            </a:r>
            <a:r>
              <a:rPr lang="en-US" dirty="0" err="1"/>
              <a:t>dữ</a:t>
            </a:r>
            <a:r>
              <a:rPr lang="en-US" dirty="0"/>
              <a:t> </a:t>
            </a:r>
            <a:r>
              <a:rPr lang="en-US" dirty="0" err="1" smtClean="0"/>
              <a:t>liệu</a:t>
            </a:r>
            <a:endParaRPr lang="en-US" dirty="0" smtClean="0"/>
          </a:p>
          <a:p>
            <a:r>
              <a:rPr lang="en-US" dirty="0" err="1"/>
              <a:t>hệ</a:t>
            </a:r>
            <a:r>
              <a:rPr lang="en-US" dirty="0"/>
              <a:t> </a:t>
            </a:r>
            <a:r>
              <a:rPr lang="en-US" dirty="0" err="1"/>
              <a:t>điều</a:t>
            </a:r>
            <a:r>
              <a:rPr lang="en-US" dirty="0"/>
              <a:t> </a:t>
            </a:r>
            <a:r>
              <a:rPr lang="en-US" dirty="0" err="1"/>
              <a:t>hành</a:t>
            </a:r>
            <a:r>
              <a:rPr lang="en-US" dirty="0"/>
              <a:t> DOS </a:t>
            </a:r>
            <a:r>
              <a:rPr lang="en-US" dirty="0" err="1"/>
              <a:t>tạo</a:t>
            </a:r>
            <a:r>
              <a:rPr lang="en-US" dirty="0"/>
              <a:t> </a:t>
            </a:r>
            <a:r>
              <a:rPr lang="en-US" dirty="0" err="1"/>
              <a:t>ra</a:t>
            </a:r>
            <a:r>
              <a:rPr lang="en-US" dirty="0"/>
              <a:t> </a:t>
            </a:r>
            <a:r>
              <a:rPr lang="en-US" dirty="0" err="1"/>
              <a:t>hai</a:t>
            </a:r>
            <a:r>
              <a:rPr lang="en-US" dirty="0"/>
              <a:t> </a:t>
            </a:r>
            <a:r>
              <a:rPr lang="en-US" dirty="0" err="1"/>
              <a:t>bảng</a:t>
            </a:r>
            <a:r>
              <a:rPr lang="en-US" dirty="0"/>
              <a:t> </a:t>
            </a:r>
            <a:r>
              <a:rPr lang="en-US" dirty="0" smtClean="0"/>
              <a:t>FAT </a:t>
            </a:r>
            <a:r>
              <a:rPr lang="en-US" dirty="0" err="1" smtClean="0"/>
              <a:t>hoàn</a:t>
            </a:r>
            <a:r>
              <a:rPr lang="en-US" dirty="0" smtClean="0"/>
              <a:t> </a:t>
            </a:r>
            <a:r>
              <a:rPr lang="en-US" dirty="0" err="1"/>
              <a:t>toàn</a:t>
            </a:r>
            <a:r>
              <a:rPr lang="en-US" dirty="0"/>
              <a:t> </a:t>
            </a:r>
            <a:r>
              <a:rPr lang="en-US" dirty="0" err="1"/>
              <a:t>giống</a:t>
            </a:r>
            <a:r>
              <a:rPr lang="en-US" dirty="0"/>
              <a:t> </a:t>
            </a:r>
            <a:r>
              <a:rPr lang="en-US" dirty="0" err="1"/>
              <a:t>nhau</a:t>
            </a:r>
            <a:r>
              <a:rPr lang="en-US" dirty="0"/>
              <a:t> </a:t>
            </a:r>
            <a:r>
              <a:rPr lang="en-US" dirty="0" err="1"/>
              <a:t>là</a:t>
            </a:r>
            <a:r>
              <a:rPr lang="en-US" dirty="0"/>
              <a:t> FAT1 </a:t>
            </a:r>
            <a:r>
              <a:rPr lang="en-US" dirty="0" err="1"/>
              <a:t>và</a:t>
            </a:r>
            <a:r>
              <a:rPr lang="en-US" dirty="0"/>
              <a:t> FAT2, DOS </a:t>
            </a:r>
            <a:r>
              <a:rPr lang="en-US" dirty="0" err="1"/>
              <a:t>sử</a:t>
            </a:r>
            <a:r>
              <a:rPr lang="en-US" dirty="0"/>
              <a:t> </a:t>
            </a:r>
            <a:r>
              <a:rPr lang="en-US" dirty="0" err="1"/>
              <a:t>dụng</a:t>
            </a:r>
            <a:r>
              <a:rPr lang="en-US" dirty="0"/>
              <a:t> </a:t>
            </a:r>
            <a:r>
              <a:rPr lang="en-US" dirty="0" smtClean="0"/>
              <a:t>FAT1 </a:t>
            </a:r>
            <a:r>
              <a:rPr lang="en-US" dirty="0" err="1" smtClean="0"/>
              <a:t>và</a:t>
            </a:r>
            <a:r>
              <a:rPr lang="en-US" dirty="0" smtClean="0"/>
              <a:t> </a:t>
            </a:r>
            <a:r>
              <a:rPr lang="en-US" dirty="0" err="1"/>
              <a:t>dự</a:t>
            </a:r>
            <a:r>
              <a:rPr lang="en-US" dirty="0"/>
              <a:t> </a:t>
            </a:r>
            <a:r>
              <a:rPr lang="en-US" dirty="0" err="1"/>
              <a:t>phòng</a:t>
            </a:r>
            <a:r>
              <a:rPr lang="en-US" dirty="0"/>
              <a:t> FAT2, </a:t>
            </a:r>
            <a:r>
              <a:rPr lang="en-US" dirty="0" err="1"/>
              <a:t>nếu</a:t>
            </a:r>
            <a:r>
              <a:rPr lang="en-US" dirty="0"/>
              <a:t> FAT1 </a:t>
            </a:r>
            <a:r>
              <a:rPr lang="en-US" dirty="0" err="1"/>
              <a:t>bị</a:t>
            </a:r>
            <a:r>
              <a:rPr lang="en-US" dirty="0"/>
              <a:t> </a:t>
            </a:r>
            <a:r>
              <a:rPr lang="en-US" dirty="0" err="1"/>
              <a:t>hỏng</a:t>
            </a:r>
            <a:r>
              <a:rPr lang="en-US" dirty="0"/>
              <a:t> </a:t>
            </a:r>
            <a:r>
              <a:rPr lang="en-US" dirty="0" err="1"/>
              <a:t>thì</a:t>
            </a:r>
            <a:r>
              <a:rPr lang="en-US" dirty="0"/>
              <a:t> DOS </a:t>
            </a:r>
            <a:r>
              <a:rPr lang="en-US" dirty="0" err="1"/>
              <a:t>sẽ</a:t>
            </a:r>
            <a:r>
              <a:rPr lang="en-US" dirty="0"/>
              <a:t> </a:t>
            </a:r>
            <a:r>
              <a:rPr lang="en-US" dirty="0" err="1"/>
              <a:t>sử</a:t>
            </a:r>
            <a:r>
              <a:rPr lang="en-US" dirty="0"/>
              <a:t> </a:t>
            </a:r>
            <a:r>
              <a:rPr lang="en-US" dirty="0" err="1" smtClean="0"/>
              <a:t>dụng</a:t>
            </a:r>
            <a:r>
              <a:rPr lang="en-US" dirty="0"/>
              <a:t> </a:t>
            </a:r>
            <a:r>
              <a:rPr lang="en-US" dirty="0" smtClean="0"/>
              <a:t>FAT2 </a:t>
            </a:r>
            <a:r>
              <a:rPr lang="en-US" dirty="0" err="1" smtClean="0"/>
              <a:t>để</a:t>
            </a:r>
            <a:r>
              <a:rPr lang="en-US" dirty="0" smtClean="0"/>
              <a:t> </a:t>
            </a:r>
            <a:r>
              <a:rPr lang="en-US" dirty="0" err="1"/>
              <a:t>khôi</a:t>
            </a:r>
            <a:r>
              <a:rPr lang="en-US" dirty="0"/>
              <a:t> </a:t>
            </a:r>
            <a:r>
              <a:rPr lang="en-US" dirty="0" err="1"/>
              <a:t>phục</a:t>
            </a:r>
            <a:r>
              <a:rPr lang="en-US" dirty="0"/>
              <a:t> </a:t>
            </a:r>
            <a:r>
              <a:rPr lang="en-US" dirty="0" err="1"/>
              <a:t>lại</a:t>
            </a:r>
            <a:r>
              <a:rPr lang="en-US" dirty="0"/>
              <a:t> FAT1</a:t>
            </a:r>
          </a:p>
          <a:p>
            <a:endParaRPr lang="en-US" dirty="0"/>
          </a:p>
        </p:txBody>
      </p:sp>
    </p:spTree>
    <p:extLst>
      <p:ext uri="{BB962C8B-B14F-4D97-AF65-F5344CB8AC3E}">
        <p14:creationId xmlns:p14="http://schemas.microsoft.com/office/powerpoint/2010/main" val="2897077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77334" y="599038"/>
            <a:ext cx="8596668" cy="1320800"/>
          </a:xfrm>
        </p:spPr>
        <p:txBody>
          <a:bodyPr/>
          <a:lstStyle/>
          <a:p>
            <a:r>
              <a:rPr lang="en-US" dirty="0" smtClean="0"/>
              <a:t>3. Root </a:t>
            </a:r>
            <a:r>
              <a:rPr lang="en-US" dirty="0" err="1" smtClean="0"/>
              <a:t>Foler</a:t>
            </a:r>
            <a:endParaRPr lang="en-US" dirty="0"/>
          </a:p>
        </p:txBody>
      </p:sp>
      <p:sp>
        <p:nvSpPr>
          <p:cNvPr id="3" name="Chỗ dành sẵn cho Nội dung 2"/>
          <p:cNvSpPr>
            <a:spLocks noGrp="1"/>
          </p:cNvSpPr>
          <p:nvPr>
            <p:ph idx="1"/>
          </p:nvPr>
        </p:nvSpPr>
        <p:spPr>
          <a:xfrm>
            <a:off x="677333" y="1448264"/>
            <a:ext cx="8749067" cy="1992312"/>
          </a:xfrm>
        </p:spPr>
        <p:txBody>
          <a:bodyPr/>
          <a:lstStyle/>
          <a:p>
            <a:r>
              <a:rPr lang="en-US" dirty="0" err="1"/>
              <a:t>Bảng</a:t>
            </a:r>
            <a:r>
              <a:rPr lang="en-US" dirty="0"/>
              <a:t> </a:t>
            </a:r>
            <a:r>
              <a:rPr lang="en-US" dirty="0" err="1"/>
              <a:t>thư</a:t>
            </a:r>
            <a:r>
              <a:rPr lang="en-US" dirty="0"/>
              <a:t> </a:t>
            </a:r>
            <a:r>
              <a:rPr lang="en-US" dirty="0" err="1"/>
              <a:t>mục</a:t>
            </a:r>
            <a:r>
              <a:rPr lang="en-US" dirty="0"/>
              <a:t> </a:t>
            </a:r>
            <a:r>
              <a:rPr lang="en-US" dirty="0" err="1"/>
              <a:t>gốc</a:t>
            </a:r>
            <a:r>
              <a:rPr lang="en-US" dirty="0"/>
              <a:t> </a:t>
            </a:r>
            <a:r>
              <a:rPr lang="en-US" dirty="0" err="1"/>
              <a:t>giống</a:t>
            </a:r>
            <a:r>
              <a:rPr lang="en-US" dirty="0"/>
              <a:t> </a:t>
            </a:r>
            <a:r>
              <a:rPr lang="en-US" dirty="0" err="1"/>
              <a:t>như</a:t>
            </a:r>
            <a:r>
              <a:rPr lang="en-US" dirty="0"/>
              <a:t> </a:t>
            </a:r>
            <a:r>
              <a:rPr lang="en-US" dirty="0" err="1"/>
              <a:t>bảng</a:t>
            </a:r>
            <a:r>
              <a:rPr lang="en-US" dirty="0"/>
              <a:t> </a:t>
            </a:r>
            <a:r>
              <a:rPr lang="en-US" dirty="0" err="1"/>
              <a:t>thư</a:t>
            </a:r>
            <a:r>
              <a:rPr lang="en-US" dirty="0"/>
              <a:t> </a:t>
            </a:r>
            <a:r>
              <a:rPr lang="en-US" dirty="0" err="1"/>
              <a:t>mục</a:t>
            </a:r>
            <a:r>
              <a:rPr lang="en-US" dirty="0"/>
              <a:t> </a:t>
            </a:r>
            <a:r>
              <a:rPr lang="en-US" dirty="0" err="1"/>
              <a:t>của</a:t>
            </a:r>
            <a:r>
              <a:rPr lang="en-US" dirty="0"/>
              <a:t> </a:t>
            </a:r>
            <a:r>
              <a:rPr lang="en-US" dirty="0" err="1"/>
              <a:t>một</a:t>
            </a:r>
            <a:r>
              <a:rPr lang="en-US" dirty="0"/>
              <a:t> </a:t>
            </a:r>
            <a:r>
              <a:rPr lang="en-US" dirty="0" err="1"/>
              <a:t>cuốn</a:t>
            </a:r>
            <a:r>
              <a:rPr lang="en-US" dirty="0"/>
              <a:t> </a:t>
            </a:r>
            <a:r>
              <a:rPr lang="en-US" dirty="0" err="1"/>
              <a:t>sách</a:t>
            </a:r>
            <a:r>
              <a:rPr lang="en-US" dirty="0"/>
              <a:t> </a:t>
            </a:r>
            <a:r>
              <a:rPr lang="en-US" dirty="0" err="1"/>
              <a:t>mà</a:t>
            </a:r>
            <a:r>
              <a:rPr lang="en-US" dirty="0"/>
              <a:t> </a:t>
            </a:r>
            <a:r>
              <a:rPr lang="en-US" dirty="0" err="1"/>
              <a:t>chúng</a:t>
            </a:r>
            <a:r>
              <a:rPr lang="en-US" dirty="0"/>
              <a:t> ta </a:t>
            </a:r>
            <a:r>
              <a:rPr lang="en-US" dirty="0" err="1"/>
              <a:t>vẫn</a:t>
            </a:r>
            <a:r>
              <a:rPr lang="en-US" dirty="0"/>
              <a:t> </a:t>
            </a:r>
            <a:r>
              <a:rPr lang="en-US" dirty="0" err="1"/>
              <a:t>đọc</a:t>
            </a:r>
            <a:r>
              <a:rPr lang="en-US" dirty="0"/>
              <a:t>, </a:t>
            </a:r>
            <a:r>
              <a:rPr lang="en-US" dirty="0" err="1"/>
              <a:t>lưu</a:t>
            </a:r>
            <a:r>
              <a:rPr lang="en-US" dirty="0"/>
              <a:t> </a:t>
            </a:r>
            <a:r>
              <a:rPr lang="en-US" dirty="0" err="1"/>
              <a:t>trữ</a:t>
            </a:r>
            <a:r>
              <a:rPr lang="en-US" dirty="0"/>
              <a:t> </a:t>
            </a:r>
            <a:r>
              <a:rPr lang="en-US" dirty="0" err="1"/>
              <a:t>thông</a:t>
            </a:r>
            <a:r>
              <a:rPr lang="en-US" dirty="0"/>
              <a:t> tin </a:t>
            </a:r>
            <a:r>
              <a:rPr lang="en-US" dirty="0" err="1"/>
              <a:t>liên</a:t>
            </a:r>
            <a:r>
              <a:rPr lang="en-US" dirty="0"/>
              <a:t> </a:t>
            </a:r>
            <a:r>
              <a:rPr lang="en-US" dirty="0" err="1"/>
              <a:t>quan</a:t>
            </a:r>
            <a:r>
              <a:rPr lang="en-US" dirty="0"/>
              <a:t> </a:t>
            </a:r>
            <a:r>
              <a:rPr lang="en-US" dirty="0" err="1"/>
              <a:t>đến</a:t>
            </a:r>
            <a:r>
              <a:rPr lang="en-US" dirty="0"/>
              <a:t> file </a:t>
            </a:r>
            <a:r>
              <a:rPr lang="en-US" dirty="0" err="1"/>
              <a:t>hoặc</a:t>
            </a:r>
            <a:r>
              <a:rPr lang="en-US" dirty="0"/>
              <a:t> </a:t>
            </a:r>
            <a:r>
              <a:rPr lang="en-US" dirty="0" err="1"/>
              <a:t>thư</a:t>
            </a:r>
            <a:r>
              <a:rPr lang="en-US" dirty="0"/>
              <a:t> </a:t>
            </a:r>
            <a:r>
              <a:rPr lang="en-US" dirty="0" err="1"/>
              <a:t>mục</a:t>
            </a:r>
            <a:r>
              <a:rPr lang="en-US" dirty="0"/>
              <a:t> </a:t>
            </a:r>
            <a:r>
              <a:rPr lang="en-US" dirty="0" err="1"/>
              <a:t>như</a:t>
            </a:r>
            <a:r>
              <a:rPr lang="en-US" dirty="0"/>
              <a:t> </a:t>
            </a:r>
            <a:r>
              <a:rPr lang="en-US" dirty="0" err="1"/>
              <a:t>tên</a:t>
            </a:r>
            <a:r>
              <a:rPr lang="en-US" dirty="0"/>
              <a:t>, </a:t>
            </a:r>
            <a:r>
              <a:rPr lang="en-US" dirty="0" err="1"/>
              <a:t>ngày</a:t>
            </a:r>
            <a:r>
              <a:rPr lang="en-US" dirty="0"/>
              <a:t> </a:t>
            </a:r>
            <a:r>
              <a:rPr lang="en-US" dirty="0" err="1"/>
              <a:t>giờ</a:t>
            </a:r>
            <a:r>
              <a:rPr lang="en-US" dirty="0"/>
              <a:t> </a:t>
            </a:r>
            <a:r>
              <a:rPr lang="en-US" dirty="0" err="1"/>
              <a:t>tạo</a:t>
            </a:r>
            <a:r>
              <a:rPr lang="en-US" dirty="0"/>
              <a:t> </a:t>
            </a:r>
            <a:r>
              <a:rPr lang="en-US" dirty="0" err="1"/>
              <a:t>lập</a:t>
            </a:r>
            <a:r>
              <a:rPr lang="en-US" dirty="0"/>
              <a:t>, </a:t>
            </a:r>
            <a:r>
              <a:rPr lang="en-US" dirty="0" err="1"/>
              <a:t>thuộc</a:t>
            </a:r>
            <a:r>
              <a:rPr lang="en-US" dirty="0"/>
              <a:t> </a:t>
            </a:r>
            <a:r>
              <a:rPr lang="en-US" dirty="0" err="1"/>
              <a:t>tính</a:t>
            </a:r>
            <a:r>
              <a:rPr lang="en-US" dirty="0"/>
              <a:t> file </a:t>
            </a:r>
            <a:r>
              <a:rPr lang="en-US" dirty="0" err="1"/>
              <a:t>hoặc</a:t>
            </a:r>
            <a:r>
              <a:rPr lang="en-US" dirty="0"/>
              <a:t> </a:t>
            </a:r>
            <a:r>
              <a:rPr lang="en-US" dirty="0" err="1"/>
              <a:t>thư</a:t>
            </a:r>
            <a:r>
              <a:rPr lang="en-US" dirty="0"/>
              <a:t> </a:t>
            </a:r>
            <a:r>
              <a:rPr lang="en-US" dirty="0" err="1"/>
              <a:t>mục</a:t>
            </a:r>
            <a:r>
              <a:rPr lang="en-US" dirty="0"/>
              <a:t>.</a:t>
            </a:r>
          </a:p>
        </p:txBody>
      </p:sp>
      <p:sp>
        <p:nvSpPr>
          <p:cNvPr id="4" name="Chỗ dành sẵn cho Nội dung 2"/>
          <p:cNvSpPr txBox="1">
            <a:spLocks/>
          </p:cNvSpPr>
          <p:nvPr/>
        </p:nvSpPr>
        <p:spPr>
          <a:xfrm>
            <a:off x="677331" y="3797271"/>
            <a:ext cx="8484293" cy="163561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err="1" smtClean="0"/>
              <a:t>Nơi</a:t>
            </a:r>
            <a:r>
              <a:rPr lang="en-US" dirty="0" smtClean="0"/>
              <a:t> </a:t>
            </a:r>
            <a:r>
              <a:rPr lang="en-US" dirty="0" err="1" smtClean="0"/>
              <a:t>lưu</a:t>
            </a:r>
            <a:r>
              <a:rPr lang="en-US" dirty="0" smtClean="0"/>
              <a:t> </a:t>
            </a:r>
            <a:r>
              <a:rPr lang="en-US" dirty="0" err="1" smtClean="0"/>
              <a:t>trữ</a:t>
            </a:r>
            <a:r>
              <a:rPr lang="en-US" dirty="0" smtClean="0"/>
              <a:t> </a:t>
            </a:r>
            <a:r>
              <a:rPr lang="en-US" dirty="0" err="1" smtClean="0"/>
              <a:t>thông</a:t>
            </a:r>
            <a:r>
              <a:rPr lang="en-US" dirty="0" smtClean="0"/>
              <a:t> tin </a:t>
            </a:r>
            <a:r>
              <a:rPr lang="en-US" dirty="0" err="1" smtClean="0"/>
              <a:t>thực</a:t>
            </a:r>
            <a:r>
              <a:rPr lang="en-US" dirty="0" smtClean="0"/>
              <a:t> </a:t>
            </a:r>
            <a:r>
              <a:rPr lang="en-US" dirty="0" err="1" smtClean="0"/>
              <a:t>sự</a:t>
            </a:r>
            <a:r>
              <a:rPr lang="en-US" dirty="0" smtClean="0"/>
              <a:t> </a:t>
            </a:r>
            <a:r>
              <a:rPr lang="en-US" dirty="0" err="1" smtClean="0"/>
              <a:t>của</a:t>
            </a:r>
            <a:r>
              <a:rPr lang="en-US" dirty="0" smtClean="0"/>
              <a:t> </a:t>
            </a:r>
            <a:r>
              <a:rPr lang="en-US" dirty="0" err="1" smtClean="0"/>
              <a:t>các</a:t>
            </a:r>
            <a:r>
              <a:rPr lang="en-US" dirty="0" smtClean="0"/>
              <a:t> file </a:t>
            </a:r>
            <a:r>
              <a:rPr lang="en-US" dirty="0" err="1" smtClean="0"/>
              <a:t>hoặc</a:t>
            </a:r>
            <a:r>
              <a:rPr lang="en-US" dirty="0" smtClean="0"/>
              <a:t> </a:t>
            </a:r>
            <a:r>
              <a:rPr lang="en-US" dirty="0" err="1" smtClean="0"/>
              <a:t>các</a:t>
            </a:r>
            <a:r>
              <a:rPr lang="en-US" dirty="0" smtClean="0"/>
              <a:t> </a:t>
            </a:r>
            <a:r>
              <a:rPr lang="en-US" dirty="0" err="1" smtClean="0"/>
              <a:t>thư</a:t>
            </a:r>
            <a:r>
              <a:rPr lang="en-US" dirty="0" smtClean="0"/>
              <a:t> </a:t>
            </a:r>
            <a:r>
              <a:rPr lang="en-US" dirty="0" err="1" smtClean="0"/>
              <a:t>mục</a:t>
            </a:r>
            <a:r>
              <a:rPr lang="en-US" dirty="0" smtClean="0"/>
              <a:t> con.</a:t>
            </a:r>
          </a:p>
          <a:p>
            <a:endParaRPr lang="en-US" dirty="0"/>
          </a:p>
        </p:txBody>
      </p:sp>
      <p:sp>
        <p:nvSpPr>
          <p:cNvPr id="5" name="Tiêu đề 1"/>
          <p:cNvSpPr txBox="1">
            <a:spLocks/>
          </p:cNvSpPr>
          <p:nvPr/>
        </p:nvSpPr>
        <p:spPr>
          <a:xfrm>
            <a:off x="677332" y="2780176"/>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4. Other folders and all files</a:t>
            </a:r>
            <a:endParaRPr lang="en-US" dirty="0"/>
          </a:p>
        </p:txBody>
      </p:sp>
    </p:spTree>
    <p:extLst>
      <p:ext uri="{BB962C8B-B14F-4D97-AF65-F5344CB8AC3E}">
        <p14:creationId xmlns:p14="http://schemas.microsoft.com/office/powerpoint/2010/main" val="23072823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254</TotalTime>
  <Words>837</Words>
  <Application>Microsoft Office PowerPoint</Application>
  <PresentationFormat>Màn hình rộng</PresentationFormat>
  <Paragraphs>113</Paragraphs>
  <Slides>13</Slides>
  <Notes>2</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13</vt:i4>
      </vt:variant>
    </vt:vector>
  </HeadingPairs>
  <TitlesOfParts>
    <vt:vector size="20" baseType="lpstr">
      <vt:lpstr>Arial</vt:lpstr>
      <vt:lpstr>Calibri</vt:lpstr>
      <vt:lpstr>Tahoma</vt:lpstr>
      <vt:lpstr>Times New Roman</vt:lpstr>
      <vt:lpstr>Trebuchet MS</vt:lpstr>
      <vt:lpstr>Wingdings 3</vt:lpstr>
      <vt:lpstr>Facet</vt:lpstr>
      <vt:lpstr>TRƯỜNG HỌC VIỆN KĨ THẬT QUÂN SỰ    KHOA CÔNG NGHỆ THÔNG TIN </vt:lpstr>
      <vt:lpstr>Mục lục  I. Giới thiệu chung về FAT II. Giới thiệu hệ thống FAT32 III. Cấu trúc FAT32 IV. Cơ chế hoạt động FAT32 V. Ưu điểm của FAT32 VI. Nhược điểm của FAT32</vt:lpstr>
      <vt:lpstr>I. Giới thiệu chung về FAT</vt:lpstr>
      <vt:lpstr>Bản trình bày PowerPoint</vt:lpstr>
      <vt:lpstr>II.Giới thiệu hệ thống FAT32 </vt:lpstr>
      <vt:lpstr>III. Cấu trúc FAT32</vt:lpstr>
      <vt:lpstr>1. Partition Boot Sector</vt:lpstr>
      <vt:lpstr>2. Bảng FAT</vt:lpstr>
      <vt:lpstr>3. Root Foler</vt:lpstr>
      <vt:lpstr>IV. Cơ chế hoạt động FAT32</vt:lpstr>
      <vt:lpstr>V. Ưu điểm của FAT32 </vt:lpstr>
      <vt:lpstr>VI. Nhược điểm của FAT32</vt:lpstr>
      <vt:lpstr>Tài liệu tham khảo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HỌC VIỆN KĨ THẬT QUÂN SỰ    KHOA CÔNG NGHỆ THÔNG TIN</dc:title>
  <dc:creator>Hiếu Bùi</dc:creator>
  <cp:lastModifiedBy>Hiếu Bùi</cp:lastModifiedBy>
  <cp:revision>23</cp:revision>
  <dcterms:created xsi:type="dcterms:W3CDTF">2018-11-20T07:43:27Z</dcterms:created>
  <dcterms:modified xsi:type="dcterms:W3CDTF">2018-11-20T16:59:06Z</dcterms:modified>
</cp:coreProperties>
</file>