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8" r:id="rId2"/>
    <p:sldId id="298" r:id="rId3"/>
    <p:sldId id="300" r:id="rId4"/>
    <p:sldId id="296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8" r:id="rId21"/>
    <p:sldId id="320" r:id="rId22"/>
    <p:sldId id="278" r:id="rId23"/>
    <p:sldId id="321" r:id="rId24"/>
  </p:sldIdLst>
  <p:sldSz cx="9144000" cy="5143500" type="screen16x9"/>
  <p:notesSz cx="6858000" cy="9144000"/>
  <p:embeddedFontLst>
    <p:embeddedFont>
      <p:font typeface="Dosis" panose="020B0604020202020204" charset="0"/>
      <p:regular r:id="rId26"/>
      <p:bold r:id="rId27"/>
    </p:embeddedFont>
    <p:embeddedFont>
      <p:font typeface="Sniglet" panose="020B0604020202020204" charset="0"/>
      <p:regular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2" autoAdjust="0"/>
  </p:normalViewPr>
  <p:slideViewPr>
    <p:cSldViewPr snapToGrid="0">
      <p:cViewPr varScale="1">
        <p:scale>
          <a:sx n="150" d="100"/>
          <a:sy n="150" d="100"/>
        </p:scale>
        <p:origin x="4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008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6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97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82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72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67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7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32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144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9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514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4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198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009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216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525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0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69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2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739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63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7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4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7"/>
          <p:cNvSpPr txBox="1">
            <a:spLocks noGrp="1"/>
          </p:cNvSpPr>
          <p:nvPr>
            <p:ph type="body" idx="2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67" name="Google Shape;367;p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6" name="Google Shape;396;p7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97" name="Google Shape;397;p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25;p12"/>
          <p:cNvSpPr txBox="1">
            <a:spLocks/>
          </p:cNvSpPr>
          <p:nvPr/>
        </p:nvSpPr>
        <p:spPr>
          <a:xfrm>
            <a:off x="457200" y="1047579"/>
            <a:ext cx="8255000" cy="1336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 OF HEALTHCARE SIMULATION AND OPTIMIZATION FOR DIAGNOSIS PROCESS IN HOSPITAL: A CASE STUDY OF CHO RAY HOSPITAL</a:t>
            </a:r>
            <a:endParaRPr lang="en-US" sz="240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77073" y="3091077"/>
            <a:ext cx="39811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Student: Nguyen Minh Hieu</a:t>
            </a: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ID: IELSIU17015</a:t>
            </a: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Thesis advisor: M.SC. Nguyen Hoang Huy</a:t>
            </a:r>
            <a:endParaRPr lang="en-US" sz="1600" dirty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Result Analysis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5" y="1132569"/>
            <a:ext cx="6308721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total time of patient:</a:t>
            </a:r>
          </a:p>
          <a:p>
            <a:pPr marL="6985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performance criteria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the Ministry of Health regulation. (Decision No 1313 /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QD-BYT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on April 22, 2013, by the Minister of the Ministry of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type of test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 </a:t>
            </a: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test: &lt; 3.5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tests: &lt; 4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455"/>
              </p:ext>
            </p:extLst>
          </p:nvPr>
        </p:nvGraphicFramePr>
        <p:xfrm>
          <a:off x="4140452" y="2275469"/>
          <a:ext cx="3014900" cy="2742455"/>
        </p:xfrm>
        <a:graphic>
          <a:graphicData uri="http://schemas.openxmlformats.org/drawingml/2006/table">
            <a:tbl>
              <a:tblPr>
                <a:noFill/>
                <a:tableStyleId>{0FA78245-F04A-4819-98CB-A0784EEE9882}</a:tableStyleId>
              </a:tblPr>
              <a:tblGrid>
                <a:gridCol w="1507450"/>
                <a:gridCol w="1507450"/>
              </a:tblGrid>
              <a:tr h="65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3D4965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Number</a:t>
                      </a:r>
                      <a:r>
                        <a:rPr lang="en-US" sz="1400" baseline="0" smtClean="0">
                          <a:solidFill>
                            <a:srgbClr val="3D4965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 of test types</a:t>
                      </a:r>
                      <a:endParaRPr sz="1400">
                        <a:solidFill>
                          <a:srgbClr val="3D4965"/>
                        </a:solidFill>
                        <a:latin typeface="Times New Roman" panose="02020603050405020304" pitchFamily="18" charset="0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Difference to criteria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(hour)</a:t>
                      </a:r>
                      <a:endParaRPr sz="14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smtClean="0">
                          <a:solidFill>
                            <a:srgbClr val="3C78D8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1</a:t>
                      </a:r>
                      <a:r>
                        <a:rPr lang="en" sz="1400" baseline="0" smtClean="0">
                          <a:solidFill>
                            <a:srgbClr val="3C78D8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 type</a:t>
                      </a:r>
                      <a:endParaRPr sz="1400">
                        <a:solidFill>
                          <a:srgbClr val="3C78D8"/>
                        </a:solidFill>
                        <a:latin typeface="Times New Roman" panose="02020603050405020304" pitchFamily="18" charset="0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smtClean="0">
                          <a:solidFill>
                            <a:srgbClr val="3D4965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0.87</a:t>
                      </a:r>
                      <a:endParaRPr sz="1400" b="1">
                        <a:solidFill>
                          <a:srgbClr val="3D4965"/>
                        </a:solidFill>
                        <a:latin typeface="Times New Roman" panose="02020603050405020304" pitchFamily="18" charset="0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smtClean="0">
                          <a:solidFill>
                            <a:srgbClr val="3C78D8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2</a:t>
                      </a:r>
                      <a:r>
                        <a:rPr lang="en" sz="1400" baseline="0" smtClean="0">
                          <a:solidFill>
                            <a:srgbClr val="3C78D8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 type</a:t>
                      </a:r>
                      <a:endParaRPr sz="1400">
                        <a:solidFill>
                          <a:srgbClr val="3C78D8"/>
                        </a:solidFill>
                        <a:latin typeface="Times New Roman" panose="02020603050405020304" pitchFamily="18" charset="0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smtClean="0">
                          <a:solidFill>
                            <a:srgbClr val="3D4965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1.12</a:t>
                      </a:r>
                      <a:endParaRPr sz="1400" b="1">
                        <a:solidFill>
                          <a:srgbClr val="3D4965"/>
                        </a:solidFill>
                        <a:latin typeface="Times New Roman" panose="02020603050405020304" pitchFamily="18" charset="0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smtClean="0">
                          <a:solidFill>
                            <a:srgbClr val="3C78D8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3</a:t>
                      </a:r>
                      <a:r>
                        <a:rPr lang="en" sz="1400" baseline="0" smtClean="0">
                          <a:solidFill>
                            <a:srgbClr val="3C78D8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 type</a:t>
                      </a:r>
                      <a:endParaRPr sz="1400">
                        <a:solidFill>
                          <a:srgbClr val="3C78D8"/>
                        </a:solidFill>
                        <a:latin typeface="Times New Roman" panose="02020603050405020304" pitchFamily="18" charset="0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smtClean="0">
                          <a:solidFill>
                            <a:srgbClr val="3D4965"/>
                          </a:solidFill>
                          <a:latin typeface="Times New Roman" panose="02020603050405020304" pitchFamily="18" charset="0"/>
                          <a:ea typeface="Dosis"/>
                          <a:cs typeface="Times New Roman" panose="02020603050405020304" pitchFamily="18" charset="0"/>
                          <a:sym typeface="Dosis"/>
                        </a:rPr>
                        <a:t>0.86</a:t>
                      </a:r>
                      <a:endParaRPr sz="1400" b="1">
                        <a:solidFill>
                          <a:srgbClr val="3D4965"/>
                        </a:solidFill>
                        <a:latin typeface="Times New Roman" panose="02020603050405020304" pitchFamily="18" charset="0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52" y="3390384"/>
            <a:ext cx="2672273" cy="14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Result Analysis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5" y="1132569"/>
            <a:ext cx="6308721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 The waiting time of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clinic: ~1 hour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room: </a:t>
            </a: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MRI: 0.38 to 0.83 hours</a:t>
            </a: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Ultrasound: 0.43&gt;0.68 hours</a:t>
            </a:r>
          </a:p>
          <a:p>
            <a:pPr marL="6985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674" y="1277437"/>
            <a:ext cx="3849187" cy="1568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674" y="2845969"/>
            <a:ext cx="3849187" cy="13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Result Analysis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5" y="1132569"/>
            <a:ext cx="4535275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patients in each clinic:</a:t>
            </a:r>
          </a:p>
          <a:p>
            <a:pPr marL="6985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Medical examination performance criteria according to the Ministry of Health regulation. (Decision No 1313 / QD-BYT on April 22, 2013, by the Minister of the Ministry of Health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patients/ 8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general or 45 patients/ 8 hours if having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sudden increase in the number of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hospital is overcrowding everyday, so the criteria to evaluate will be 46 patients.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696" y="66681"/>
            <a:ext cx="2516254" cy="10008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695" y="1067571"/>
            <a:ext cx="2516255" cy="971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693" y="2039333"/>
            <a:ext cx="2516255" cy="1021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693" y="3040223"/>
            <a:ext cx="2516255" cy="1006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693" y="4046717"/>
            <a:ext cx="2516255" cy="9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6. Result Analysis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6" y="1132569"/>
            <a:ext cx="2983930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4. Utilization of staff: 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in clinic room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is just average (about 0.5 per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room)</a:t>
            </a:r>
          </a:p>
          <a:p>
            <a:pPr marL="6985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are only concentrated in some time frames and </a:t>
            </a:r>
            <a:r>
              <a:rPr lang="en-US" sz="1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few in the others</a:t>
            </a:r>
            <a:r>
              <a:rPr lang="en-US" sz="1600"/>
              <a:t>.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9850" indent="0">
              <a:buNone/>
            </a:pP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855" y="1384818"/>
            <a:ext cx="3621182" cy="32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6" y="225025"/>
            <a:ext cx="73240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7</a:t>
            </a: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suggestion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6" y="1132569"/>
            <a:ext cx="6745074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 1: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Changing returning examination time to reduce waiting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69850" indent="0">
              <a:buNone/>
            </a:pPr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10" y="2022210"/>
            <a:ext cx="4467705" cy="15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6" y="225025"/>
            <a:ext cx="73240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7.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suggestion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" y="1132569"/>
            <a:ext cx="7747000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Suggestion 2: Changing returning examination time and changing doctor's schedule to increase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mixed integer linear programming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8 rooms corresponding to the 8 general clinic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rooms, each has maximum 2 doctors</a:t>
            </a:r>
          </a:p>
          <a:p>
            <a:pPr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10-time frames, each frame corresponds to 1 hour lasting from 7 am to 5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patients visiting the clinic in each time frame is shown in the table below. 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951" y="3122119"/>
            <a:ext cx="4655970" cy="19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6" y="225025"/>
            <a:ext cx="73240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7.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suggestion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126875"/>
            <a:ext cx="7734300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Suggestion 2: Changing returning examination time and changing doctor's schedule to increase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1788024"/>
            <a:ext cx="3227175" cy="1571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0" y="1790700"/>
            <a:ext cx="3632199" cy="15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455" y="3359149"/>
            <a:ext cx="4934245" cy="125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6" y="225025"/>
            <a:ext cx="73240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7.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suggestion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132569"/>
            <a:ext cx="7607300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Suggestion 2: Changing returning examination time and changing doctor's schedule to increase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69" y="1809750"/>
            <a:ext cx="2620931" cy="3035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1" y="1809750"/>
            <a:ext cx="2711450" cy="698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08082"/>
            <a:ext cx="2711451" cy="1158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400" y="3666423"/>
            <a:ext cx="2711451" cy="12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6" y="225025"/>
            <a:ext cx="73240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7.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suggestion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132569"/>
            <a:ext cx="7689850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Suggestion 2: Changing returning examination time and changing doctor's schedule to increase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</a:p>
          <a:p>
            <a:pPr marL="6985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69850" indent="0">
              <a:buNone/>
            </a:pPr>
            <a:endParaRPr lang="en-US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91" y="2145037"/>
            <a:ext cx="3479131" cy="1892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72" y="2145037"/>
            <a:ext cx="3866201" cy="1015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72" y="3160219"/>
            <a:ext cx="3866201" cy="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6" y="225025"/>
            <a:ext cx="73240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7.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suggestion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50" y="1132569"/>
            <a:ext cx="7937500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 3: Increasing resources and changing returning examination time to reduce patients waiting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1: 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increase by 25% to a total of 20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</a:t>
            </a:r>
          </a:p>
          <a:p>
            <a:pPr marL="6985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4 clinic room will have maximum 3 doctors.</a:t>
            </a:r>
          </a:p>
          <a:p>
            <a:pPr marL="6985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of will be changed to 15% for a room with 3 doctors and 10% for a room with only 2 doctors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6" y="3188998"/>
            <a:ext cx="4763700" cy="1782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44" y="3365479"/>
            <a:ext cx="252781" cy="11963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2100" y="3222604"/>
            <a:ext cx="552450" cy="3778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84" y="3261881"/>
            <a:ext cx="247041" cy="103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710" y="3176298"/>
            <a:ext cx="3297493" cy="17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1. Introduction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6" name="Google Shape;586;p20"/>
          <p:cNvSpPr txBox="1">
            <a:spLocks noGrp="1"/>
          </p:cNvSpPr>
          <p:nvPr>
            <p:ph type="body" idx="1"/>
          </p:nvPr>
        </p:nvSpPr>
        <p:spPr>
          <a:xfrm>
            <a:off x="747924" y="1308875"/>
            <a:ext cx="3184571" cy="160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Hospital facing overcrowding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High patients waiting time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Lack of facilities needed</a:t>
            </a:r>
            <a:endParaRPr lang="e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7" name="Google Shape;587;p20"/>
          <p:cNvSpPr txBox="1">
            <a:spLocks noGrp="1"/>
          </p:cNvSpPr>
          <p:nvPr>
            <p:ph type="body" idx="2"/>
          </p:nvPr>
        </p:nvSpPr>
        <p:spPr>
          <a:xfrm>
            <a:off x="3932496" y="1312365"/>
            <a:ext cx="2955829" cy="1703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Develop a simulation model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Identify bottlenecks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Find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reduce patient waiting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others obstacle. </a:t>
            </a:r>
          </a:p>
          <a:p>
            <a:pPr marL="0" indent="0">
              <a:buNone/>
            </a:pP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86;p20"/>
          <p:cNvSpPr txBox="1">
            <a:spLocks noGrp="1"/>
          </p:cNvSpPr>
          <p:nvPr>
            <p:ph type="body" idx="1"/>
          </p:nvPr>
        </p:nvSpPr>
        <p:spPr>
          <a:xfrm>
            <a:off x="747923" y="2915425"/>
            <a:ext cx="3184572" cy="2228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Scopes	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data from Cho Ray hospital as an input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general examination process (8 clinic room and 8 types of test)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587;p20"/>
          <p:cNvSpPr txBox="1">
            <a:spLocks noGrp="1"/>
          </p:cNvSpPr>
          <p:nvPr>
            <p:ph type="body" idx="2"/>
          </p:nvPr>
        </p:nvSpPr>
        <p:spPr>
          <a:xfrm>
            <a:off x="3932496" y="2915425"/>
            <a:ext cx="2955829" cy="2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size is quite small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not cover all the function room and resources</a:t>
            </a:r>
          </a:p>
          <a:p>
            <a:pPr marL="285750" indent="-285750">
              <a:buFontTx/>
              <a:buChar char="-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6" y="225025"/>
            <a:ext cx="73240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7.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suggestion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132569"/>
            <a:ext cx="7867650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Suggestion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 resources and changing returning examination time to reduce patients waiting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Case 2:  increase by 50% to a total of 24 doctors (The rate in each clinic will be the same at 12.5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rooms will have a maximum of 3 doctors.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7" y="3093130"/>
            <a:ext cx="4778603" cy="1613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082" y="3093129"/>
            <a:ext cx="3265097" cy="1751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22" y="3201566"/>
            <a:ext cx="504721" cy="143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60" y="3135185"/>
            <a:ext cx="316583" cy="13276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5130" y="3099636"/>
            <a:ext cx="545413" cy="3795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6" y="225025"/>
            <a:ext cx="73240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5" y="1132569"/>
            <a:ext cx="6618075" cy="3610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applying discrete event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in creating a model in Arena simulation software, which can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can describe the status of the actual system and finding the shortcomings for it. </a:t>
            </a:r>
            <a:endParaRPr 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skills learned through subjects such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and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operation research was used to create a mixed integer linear programming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to help improve the status of the hospital and reduce patient waiting time. </a:t>
            </a: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improvement which did not increase the resources can reduce the waiting time by 19% and total time by 11%, while the one that increase the resources  by 25% reduce by 18% and 16%, respectively. </a:t>
            </a:r>
          </a:p>
          <a:p>
            <a:pPr marL="69850" indent="0">
              <a:buNone/>
            </a:pPr>
            <a:endParaRPr 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1985850" y="1892250"/>
            <a:ext cx="5411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YOU!</a:t>
            </a:r>
            <a:endParaRPr sz="6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1255600" y="1892250"/>
            <a:ext cx="72470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Question &amp; Answer</a:t>
            </a:r>
            <a:endParaRPr sz="6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8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Related work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5" y="1139028"/>
            <a:ext cx="6140400" cy="614250"/>
          </a:xfrm>
        </p:spPr>
        <p:txBody>
          <a:bodyPr anchor="ctr"/>
          <a:lstStyle/>
          <a:p>
            <a:pPr marL="69850" indent="0">
              <a:buNone/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reference: “Reducing delay in healthcare delivery at outpatients clinics using discrete event,” vol. 11, pp. 185–195, 2012.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586;p20"/>
          <p:cNvSpPr txBox="1">
            <a:spLocks/>
          </p:cNvSpPr>
          <p:nvPr/>
        </p:nvSpPr>
        <p:spPr>
          <a:xfrm>
            <a:off x="747925" y="1809882"/>
            <a:ext cx="1730077" cy="167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1600" b="1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Al-Araidah</a:t>
            </a:r>
            <a:r>
              <a:rPr lang="en-US" sz="140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Boran</a:t>
            </a:r>
            <a:r>
              <a:rPr lang="en-US" sz="140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40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40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Wahsheh, A.</a:t>
            </a:r>
          </a:p>
        </p:txBody>
      </p:sp>
      <p:sp>
        <p:nvSpPr>
          <p:cNvPr id="7" name="Google Shape;587;p20"/>
          <p:cNvSpPr txBox="1">
            <a:spLocks/>
          </p:cNvSpPr>
          <p:nvPr/>
        </p:nvSpPr>
        <p:spPr>
          <a:xfrm>
            <a:off x="2953087" y="1809882"/>
            <a:ext cx="1730077" cy="1676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patient waiting time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hospital services</a:t>
            </a:r>
          </a:p>
          <a:p>
            <a:pPr>
              <a:spcBef>
                <a:spcPts val="600"/>
              </a:spcBef>
            </a:pPr>
            <a:endParaRPr lang="en-US" smtClean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88;p20"/>
          <p:cNvSpPr txBox="1">
            <a:spLocks/>
          </p:cNvSpPr>
          <p:nvPr/>
        </p:nvSpPr>
        <p:spPr>
          <a:xfrm>
            <a:off x="5158249" y="1809881"/>
            <a:ext cx="2037134" cy="1676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Discrete Event Simulation (DES)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hypothesis test to check the validate of the model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US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9484"/>
              </p:ext>
            </p:extLst>
          </p:nvPr>
        </p:nvGraphicFramePr>
        <p:xfrm>
          <a:off x="1546200" y="1258315"/>
          <a:ext cx="6096000" cy="2052320"/>
        </p:xfrm>
        <a:graphic>
          <a:graphicData uri="http://schemas.openxmlformats.org/drawingml/2006/table">
            <a:tbl>
              <a:tblPr firstRow="1" bandRow="1">
                <a:tableStyleId>{0FA78245-F04A-4819-98CB-A0784EEE9882}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 Event Simulation (DES)</a:t>
                      </a:r>
                      <a:endParaRPr lang="en-US" sz="1600" b="1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Dynamics (SD)</a:t>
                      </a:r>
                      <a:endParaRPr lang="en-US" sz="1600" b="1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Agent-Based Simulation (ABS)</a:t>
                      </a:r>
                      <a:endParaRPr lang="en-US" sz="1600" b="1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 focus (Entity)</a:t>
                      </a:r>
                      <a:endParaRPr lang="en-US" sz="1400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focus (Cohort)</a:t>
                      </a:r>
                      <a:endParaRPr lang="en-US" sz="1400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 focus (Agent)</a:t>
                      </a:r>
                      <a:endParaRPr lang="en-US" sz="1400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Discrete-time intervals </a:t>
                      </a:r>
                      <a:endParaRPr lang="en-US" sz="1400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Stepped time intervals</a:t>
                      </a:r>
                      <a:endParaRPr lang="en-US" sz="1400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Stepped time intervals</a:t>
                      </a:r>
                      <a:endParaRPr lang="en-US" sz="1400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derive the simulation</a:t>
                      </a:r>
                      <a:endParaRPr lang="en-US" sz="1400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Rates derive the simulation</a:t>
                      </a:r>
                      <a:endParaRPr lang="en-US" sz="1400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Environment and agents derive the simulation</a:t>
                      </a:r>
                      <a:endParaRPr lang="en-US" sz="1400">
                        <a:solidFill>
                          <a:schemeClr val="accent6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0E2CF24-B910-41EA-B12D-54A81222E591}"/>
              </a:ext>
            </a:extLst>
          </p:cNvPr>
          <p:cNvSpPr txBox="1"/>
          <p:nvPr/>
        </p:nvSpPr>
        <p:spPr>
          <a:xfrm>
            <a:off x="1501800" y="3528725"/>
            <a:ext cx="590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Selection: 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Discrete Event Simulation approach 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Arena Simulation as software </a:t>
            </a:r>
            <a:endParaRPr lang="en-US" sz="1600" dirty="0">
              <a:solidFill>
                <a:schemeClr val="accent6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760;p35"/>
          <p:cNvSpPr txBox="1">
            <a:spLocks/>
          </p:cNvSpPr>
          <p:nvPr/>
        </p:nvSpPr>
        <p:spPr>
          <a:xfrm>
            <a:off x="1501800" y="-115730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3. Methodology</a:t>
            </a:r>
            <a:endParaRPr lang="en-US" sz="3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713;p31"/>
          <p:cNvSpPr txBox="1">
            <a:spLocks/>
          </p:cNvSpPr>
          <p:nvPr/>
        </p:nvSpPr>
        <p:spPr>
          <a:xfrm>
            <a:off x="1404169" y="35046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comparison and selection</a:t>
            </a:r>
          </a:p>
        </p:txBody>
      </p:sp>
    </p:spTree>
    <p:extLst>
      <p:ext uri="{BB962C8B-B14F-4D97-AF65-F5344CB8AC3E}">
        <p14:creationId xmlns:p14="http://schemas.microsoft.com/office/powerpoint/2010/main" val="12017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design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920" y="225025"/>
            <a:ext cx="2326203" cy="4741828"/>
          </a:xfrm>
          <a:prstGeom prst="rect">
            <a:avLst/>
          </a:prstGeom>
        </p:spPr>
      </p:pic>
      <p:sp>
        <p:nvSpPr>
          <p:cNvPr id="13" name="Google Shape;553;p16"/>
          <p:cNvSpPr txBox="1">
            <a:spLocks noGrp="1"/>
          </p:cNvSpPr>
          <p:nvPr>
            <p:ph type="body" idx="1"/>
          </p:nvPr>
        </p:nvSpPr>
        <p:spPr>
          <a:xfrm>
            <a:off x="747925" y="1082425"/>
            <a:ext cx="4638363" cy="3405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types of patients:</a:t>
            </a: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</a:t>
            </a:r>
          </a:p>
          <a:p>
            <a:pPr marL="742950" lvl="1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non-insurance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medical examination room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types of test:</a:t>
            </a:r>
          </a:p>
          <a:p>
            <a:pPr marL="0" lv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Take blood	-   MRI</a:t>
            </a:r>
          </a:p>
          <a:p>
            <a:pPr marL="0" lv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Take urine	-   ECG</a:t>
            </a:r>
          </a:p>
          <a:p>
            <a:pPr marL="0" lv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X-ray		-   Ultrasound</a:t>
            </a:r>
          </a:p>
          <a:p>
            <a:pPr marL="0" lv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CT		-   Endoscopic</a:t>
            </a:r>
          </a:p>
          <a:p>
            <a:pPr marL="285750" lvl="0" indent="-285750">
              <a:buFontTx/>
              <a:buChar char="-"/>
            </a:pPr>
            <a:endParaRPr lang="en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9"/>
          <p:cNvSpPr txBox="1">
            <a:spLocks noGrp="1"/>
          </p:cNvSpPr>
          <p:nvPr>
            <p:ph type="title"/>
          </p:nvPr>
        </p:nvSpPr>
        <p:spPr>
          <a:xfrm>
            <a:off x="639319" y="242775"/>
            <a:ext cx="71033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Data collection and analysis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body" idx="1"/>
          </p:nvPr>
        </p:nvSpPr>
        <p:spPr>
          <a:xfrm>
            <a:off x="747925" y="1100175"/>
            <a:ext cx="2125500" cy="1604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patients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day</a:t>
            </a:r>
          </a:p>
          <a:p>
            <a:pPr marL="0" lvl="0" indent="0">
              <a:buNone/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patients arriving at the hospital from 5:00 am to 2:00 is divided into 9 time frames.</a:t>
            </a:r>
          </a:p>
        </p:txBody>
      </p:sp>
      <p:sp>
        <p:nvSpPr>
          <p:cNvPr id="679" name="Google Shape;679;p29"/>
          <p:cNvSpPr txBox="1">
            <a:spLocks noGrp="1"/>
          </p:cNvSpPr>
          <p:nvPr>
            <p:ph type="body" idx="2"/>
          </p:nvPr>
        </p:nvSpPr>
        <p:spPr>
          <a:xfrm>
            <a:off x="2982278" y="1100175"/>
            <a:ext cx="2125500" cy="1604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function rooms and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0" lvl="0" indent="0">
              <a:buNone/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resource rooms and their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names in the 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body" idx="3"/>
          </p:nvPr>
        </p:nvSpPr>
        <p:spPr>
          <a:xfrm>
            <a:off x="5216631" y="1100175"/>
            <a:ext cx="2125500" cy="1604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area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travel distance 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between 6 area in the hospital.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body" idx="1"/>
          </p:nvPr>
        </p:nvSpPr>
        <p:spPr>
          <a:xfrm>
            <a:off x="747925" y="2705101"/>
            <a:ext cx="2125500" cy="2017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test</a:t>
            </a:r>
          </a:p>
          <a:p>
            <a:pPr marL="0" lvl="0" indent="0">
              <a:buNone/>
            </a:pPr>
            <a:r>
              <a:rPr lang="e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was collected through a survey of 100 patients. 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2" name="Google Shape;682;p29"/>
          <p:cNvSpPr txBox="1">
            <a:spLocks noGrp="1"/>
          </p:cNvSpPr>
          <p:nvPr>
            <p:ph type="body" idx="2"/>
          </p:nvPr>
        </p:nvSpPr>
        <p:spPr>
          <a:xfrm>
            <a:off x="2982278" y="2705101"/>
            <a:ext cx="2125500" cy="2355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processing time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lvl="0" indent="0" algn="just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processing time data are collected by record the time between two patients come in and 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 </a:t>
            </a:r>
          </a:p>
          <a:p>
            <a:pPr marL="0" lvl="0" indent="0" algn="just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data then put into the Input Analyzer to find the most suitable distribution.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05" y="2929217"/>
            <a:ext cx="1664214" cy="625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805" y="3637572"/>
            <a:ext cx="1664214" cy="624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805" y="4344846"/>
            <a:ext cx="1664214" cy="6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Modelling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53;p16"/>
          <p:cNvSpPr txBox="1">
            <a:spLocks noGrp="1"/>
          </p:cNvSpPr>
          <p:nvPr>
            <p:ph type="body" idx="1"/>
          </p:nvPr>
        </p:nvSpPr>
        <p:spPr>
          <a:xfrm>
            <a:off x="747925" y="1236017"/>
            <a:ext cx="4638363" cy="290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12 basic modules:</a:t>
            </a:r>
          </a:p>
          <a:p>
            <a:pPr marL="0" lvl="0" indent="0">
              <a:buNone/>
            </a:pPr>
            <a:endParaRPr lang="en-US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53;p16"/>
          <p:cNvSpPr txBox="1">
            <a:spLocks/>
          </p:cNvSpPr>
          <p:nvPr/>
        </p:nvSpPr>
        <p:spPr>
          <a:xfrm>
            <a:off x="747925" y="1526101"/>
            <a:ext cx="2915982" cy="223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Dispose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</a:p>
          <a:p>
            <a:pPr marL="285750" indent="-285750">
              <a:buFontTx/>
              <a:buChar char="-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Pickstation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ReadWrite</a:t>
            </a:r>
          </a:p>
          <a:p>
            <a:pPr marL="285750" indent="-285750">
              <a:buFontTx/>
              <a:buChar char="-"/>
            </a:pPr>
            <a:endParaRPr lang="en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57" y="1381059"/>
            <a:ext cx="4775900" cy="223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Modelling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5" y="1132569"/>
            <a:ext cx="6308721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validation:</a:t>
            </a: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the number of patients out of a room within 1 hour in 2 days</a:t>
            </a:r>
          </a:p>
          <a:p>
            <a:pPr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Replication: 4</a:t>
            </a:r>
          </a:p>
          <a:p>
            <a:pPr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Method: The two-sample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t-test</a:t>
            </a:r>
          </a:p>
          <a:p>
            <a:pPr lvl="1">
              <a:buFontTx/>
              <a:buChar char="-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level: 95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lvl="1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test statistic is: </a:t>
            </a:r>
            <a:endParaRPr 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pt-BR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pt-BR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77" y="3107879"/>
            <a:ext cx="1695687" cy="1209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8964" y="3057735"/>
            <a:ext cx="4000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Where: </a:t>
            </a:r>
          </a:p>
          <a:p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Y1 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Y2 are the samples 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</a:p>
          <a:p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s1  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s2 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sample standard deviation </a:t>
            </a:r>
          </a:p>
          <a:p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N1 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N2 are the sizes</a:t>
            </a:r>
          </a:p>
        </p:txBody>
      </p:sp>
    </p:spTree>
    <p:extLst>
      <p:ext uri="{BB962C8B-B14F-4D97-AF65-F5344CB8AC3E}">
        <p14:creationId xmlns:p14="http://schemas.microsoft.com/office/powerpoint/2010/main" val="1138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Modelling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5" y="1132569"/>
            <a:ext cx="6308721" cy="3610800"/>
          </a:xfrm>
        </p:spPr>
        <p:txBody>
          <a:bodyPr/>
          <a:lstStyle/>
          <a:p>
            <a:pPr marL="6985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validation:</a:t>
            </a:r>
          </a:p>
          <a:p>
            <a:pPr marL="6985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pt-BR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50" y="1645920"/>
            <a:ext cx="2032631" cy="1386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005" y="1483141"/>
            <a:ext cx="3901641" cy="3327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4053" y="3146797"/>
            <a:ext cx="209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result shows that the data collected in Arena simulation are reasonable compared to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14651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1123</Words>
  <Application>Microsoft Office PowerPoint</Application>
  <PresentationFormat>On-screen Show (16:9)</PresentationFormat>
  <Paragraphs>165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Dosis</vt:lpstr>
      <vt:lpstr>Sniglet</vt:lpstr>
      <vt:lpstr>Times New Roman</vt:lpstr>
      <vt:lpstr>Arial</vt:lpstr>
      <vt:lpstr>Tahoma</vt:lpstr>
      <vt:lpstr>Wingdings</vt:lpstr>
      <vt:lpstr>Friar template</vt:lpstr>
      <vt:lpstr>PowerPoint Presentation</vt:lpstr>
      <vt:lpstr>Chapter 1. Introduction</vt:lpstr>
      <vt:lpstr>Chapter 2. Related work</vt:lpstr>
      <vt:lpstr>PowerPoint Presentation</vt:lpstr>
      <vt:lpstr>Model conceptual design</vt:lpstr>
      <vt:lpstr>Chapter 4. Data collection and analysis</vt:lpstr>
      <vt:lpstr>Chapter 5. Modelling</vt:lpstr>
      <vt:lpstr>Chapter 5. Modelling</vt:lpstr>
      <vt:lpstr>Chapter 5. Modelling</vt:lpstr>
      <vt:lpstr>Chapter 6. Result Analysis</vt:lpstr>
      <vt:lpstr>Chapter 6. Result Analysis</vt:lpstr>
      <vt:lpstr>Chapter 6. Result Analysis</vt:lpstr>
      <vt:lpstr>Chapter 6. Result Analysis</vt:lpstr>
      <vt:lpstr>Chapter 7. Improvement suggestion</vt:lpstr>
      <vt:lpstr>Chapter 7. Improvement suggestion</vt:lpstr>
      <vt:lpstr>Chapter 7. Improvement suggestion</vt:lpstr>
      <vt:lpstr>Chapter 7. Improvement suggestion</vt:lpstr>
      <vt:lpstr>Chapter 7. Improvement suggestion</vt:lpstr>
      <vt:lpstr>Chapter 7. Improvement suggestion</vt:lpstr>
      <vt:lpstr>Chapter 7. Improvement suggestion</vt:lpstr>
      <vt:lpstr>Chapter 8. Conclusion</vt:lpstr>
      <vt:lpstr>THANK YOU!</vt:lpstr>
      <vt:lpstr>Question &amp;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Hieu Nguyen</cp:lastModifiedBy>
  <cp:revision>67</cp:revision>
  <dcterms:modified xsi:type="dcterms:W3CDTF">2021-08-22T11:43:53Z</dcterms:modified>
</cp:coreProperties>
</file>