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9"/>
    <p:sldId id="257" r:id="rId30"/>
    <p:sldId id="258" r:id="rId31"/>
    <p:sldId id="259" r:id="rId32"/>
    <p:sldId id="260" r:id="rId33"/>
    <p:sldId id="261" r:id="rId34"/>
    <p:sldId id="262" r:id="rId35"/>
    <p:sldId id="263" r:id="rId36"/>
    <p:sldId id="264" r:id="rId37"/>
  </p:sldIdLst>
  <p:sldSz cx="18288000" cy="10287000"/>
  <p:notesSz cx="6858000" cy="9144000"/>
  <p:embeddedFontLst>
    <p:embeddedFont>
      <p:font typeface="Parisienne" charset="1" panose="03020507000000020002"/>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
      <p:font typeface="Luthier" charset="1" panose="00000000000000000000"/>
      <p:regular r:id="rId11"/>
    </p:embeddedFont>
    <p:embeddedFont>
      <p:font typeface="Luthier Bold" charset="1" panose="00000000000000000000"/>
      <p:regular r:id="rId12"/>
    </p:embeddedFont>
    <p:embeddedFont>
      <p:font typeface="Luthier Italics" charset="1" panose="00000000000000000000"/>
      <p:regular r:id="rId13"/>
    </p:embeddedFont>
    <p:embeddedFont>
      <p:font typeface="Luthier Bold Italics" charset="1" panose="00000000000000000000"/>
      <p:regular r:id="rId14"/>
    </p:embeddedFont>
    <p:embeddedFont>
      <p:font typeface="DejaVu Serif" charset="1" panose="02060603050605020204"/>
      <p:regular r:id="rId15"/>
    </p:embeddedFont>
    <p:embeddedFont>
      <p:font typeface="DejaVu Serif Bold" charset="1" panose="02060803050605020204"/>
      <p:regular r:id="rId16"/>
    </p:embeddedFont>
    <p:embeddedFont>
      <p:font typeface="DejaVu Serif Italics" charset="1" panose="020606030503050B0204"/>
      <p:regular r:id="rId17"/>
    </p:embeddedFont>
    <p:embeddedFont>
      <p:font typeface="DejaVu Serif Bold Italics" charset="1" panose="020608030503050B0204"/>
      <p:regular r:id="rId18"/>
    </p:embeddedFont>
    <p:embeddedFont>
      <p:font typeface="Noto Sans" charset="1" panose="020B0502040504020204"/>
      <p:regular r:id="rId19"/>
    </p:embeddedFont>
    <p:embeddedFont>
      <p:font typeface="Noto Sans Bold" charset="1" panose="020B0802040504020204"/>
      <p:regular r:id="rId20"/>
    </p:embeddedFont>
    <p:embeddedFont>
      <p:font typeface="Noto Sans Italics" charset="1" panose="020B0502040504090204"/>
      <p:regular r:id="rId21"/>
    </p:embeddedFont>
    <p:embeddedFont>
      <p:font typeface="Noto Sans Bold Italics" charset="1" panose="020B0802040504090204"/>
      <p:regular r:id="rId22"/>
    </p:embeddedFont>
    <p:embeddedFont>
      <p:font typeface="Public Sans" charset="1" panose="00000000000000000000"/>
      <p:regular r:id="rId23"/>
    </p:embeddedFont>
    <p:embeddedFont>
      <p:font typeface="Public Sans Bold" charset="1" panose="00000000000000000000"/>
      <p:regular r:id="rId24"/>
    </p:embeddedFont>
    <p:embeddedFont>
      <p:font typeface="Public Sans Italics" charset="1" panose="00000000000000000000"/>
      <p:regular r:id="rId25"/>
    </p:embeddedFont>
    <p:embeddedFont>
      <p:font typeface="Public Sans Bold Italics" charset="1" panose="00000000000000000000"/>
      <p:regular r:id="rId26"/>
    </p:embeddedFont>
    <p:embeddedFont>
      <p:font typeface="Rokkitt Medium" charset="1" panose="00000600000000000000"/>
      <p:regular r:id="rId27"/>
    </p:embeddedFont>
    <p:embeddedFont>
      <p:font typeface="Rokkitt Medium Bold" charset="1" panose="000007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slides/slide1.xml" Type="http://schemas.openxmlformats.org/officeDocument/2006/relationships/slide"/><Relationship Id="rId3" Target="viewProps.xml" Type="http://schemas.openxmlformats.org/officeDocument/2006/relationships/viewProps"/><Relationship Id="rId30" Target="slides/slide2.xml" Type="http://schemas.openxmlformats.org/officeDocument/2006/relationships/slide"/><Relationship Id="rId31" Target="slides/slide3.xml" Type="http://schemas.openxmlformats.org/officeDocument/2006/relationships/slide"/><Relationship Id="rId32" Target="slides/slide4.xml" Type="http://schemas.openxmlformats.org/officeDocument/2006/relationships/slide"/><Relationship Id="rId33" Target="slides/slide5.xml" Type="http://schemas.openxmlformats.org/officeDocument/2006/relationships/slide"/><Relationship Id="rId34" Target="slides/slide6.xml" Type="http://schemas.openxmlformats.org/officeDocument/2006/relationships/slide"/><Relationship Id="rId35" Target="slides/slide7.xml" Type="http://schemas.openxmlformats.org/officeDocument/2006/relationships/slide"/><Relationship Id="rId36" Target="slides/slide8.xml" Type="http://schemas.openxmlformats.org/officeDocument/2006/relationships/slide"/><Relationship Id="rId37" Target="slides/slide9.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5107" r="10691" b="5583"/>
          <a:stretch>
            <a:fillRect/>
          </a:stretch>
        </p:blipFill>
        <p:spPr>
          <a:xfrm>
            <a:off x="0" y="0"/>
            <a:ext cx="18288000" cy="10287000"/>
          </a:xfrm>
          <a:prstGeom prst="rect">
            <a:avLst/>
          </a:prstGeom>
        </p:spPr>
      </p:pic>
      <p:grpSp>
        <p:nvGrpSpPr>
          <p:cNvPr name="Group 3" id="3"/>
          <p:cNvGrpSpPr/>
          <p:nvPr/>
        </p:nvGrpSpPr>
        <p:grpSpPr>
          <a:xfrm rot="0">
            <a:off x="618349" y="2429971"/>
            <a:ext cx="6855975" cy="3297940"/>
            <a:chOff x="0" y="0"/>
            <a:chExt cx="9141299" cy="4397253"/>
          </a:xfrm>
        </p:grpSpPr>
        <p:sp>
          <p:nvSpPr>
            <p:cNvPr name="TextBox 4" id="4"/>
            <p:cNvSpPr txBox="true"/>
            <p:nvPr/>
          </p:nvSpPr>
          <p:spPr>
            <a:xfrm rot="0">
              <a:off x="0" y="35497"/>
              <a:ext cx="9141299" cy="2244040"/>
            </a:xfrm>
            <a:prstGeom prst="rect">
              <a:avLst/>
            </a:prstGeom>
          </p:spPr>
          <p:txBody>
            <a:bodyPr anchor="t" rtlCol="false" tIns="0" lIns="0" bIns="0" rIns="0">
              <a:spAutoFit/>
            </a:bodyPr>
            <a:lstStyle/>
            <a:p>
              <a:pPr>
                <a:lnSpc>
                  <a:spcPts val="6473"/>
                </a:lnSpc>
              </a:pPr>
              <a:r>
                <a:rPr lang="en-US" sz="5884" spc="-58">
                  <a:solidFill>
                    <a:srgbClr val="FFFFFF"/>
                  </a:solidFill>
                  <a:latin typeface="Public Sans"/>
                </a:rPr>
                <a:t>Báo Cáo Đồ Án</a:t>
              </a:r>
            </a:p>
            <a:p>
              <a:pPr>
                <a:lnSpc>
                  <a:spcPts val="6473"/>
                </a:lnSpc>
              </a:pPr>
              <a:r>
                <a:rPr lang="en-US" sz="5884" spc="-58">
                  <a:solidFill>
                    <a:srgbClr val="FFFFFF"/>
                  </a:solidFill>
                  <a:latin typeface="Public Sans"/>
                </a:rPr>
                <a:t> Thiết Kế Giao Diện</a:t>
              </a:r>
            </a:p>
          </p:txBody>
        </p:sp>
        <p:sp>
          <p:nvSpPr>
            <p:cNvPr name="TextBox 5" id="5"/>
            <p:cNvSpPr txBox="true"/>
            <p:nvPr/>
          </p:nvSpPr>
          <p:spPr>
            <a:xfrm rot="0">
              <a:off x="0" y="2766836"/>
              <a:ext cx="9141299" cy="1587277"/>
            </a:xfrm>
            <a:prstGeom prst="rect">
              <a:avLst/>
            </a:prstGeom>
          </p:spPr>
          <p:txBody>
            <a:bodyPr anchor="t" rtlCol="false" tIns="0" lIns="0" bIns="0" rIns="0">
              <a:spAutoFit/>
            </a:bodyPr>
            <a:lstStyle/>
            <a:p>
              <a:pPr>
                <a:lnSpc>
                  <a:spcPts val="3182"/>
                </a:lnSpc>
              </a:pPr>
              <a:r>
                <a:rPr lang="en-US" sz="2273">
                  <a:solidFill>
                    <a:srgbClr val="00DACF"/>
                  </a:solidFill>
                  <a:latin typeface="Public Sans"/>
                </a:rPr>
                <a:t>TÊN ĐỀ TÀI: GIAO DIỆN WEB/APP CỦA CỬA HÀNG BÁN QUẦN ÁO</a:t>
              </a:r>
            </a:p>
            <a:p>
              <a:pPr>
                <a:lnSpc>
                  <a:spcPts val="3182"/>
                </a:lnSpc>
                <a:spcBef>
                  <a:spcPct val="0"/>
                </a:spcBef>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F1632"/>
        </a:solidFill>
      </p:bgPr>
    </p:bg>
    <p:spTree>
      <p:nvGrpSpPr>
        <p:cNvPr id="1" name=""/>
        <p:cNvGrpSpPr/>
        <p:nvPr/>
      </p:nvGrpSpPr>
      <p:grpSpPr>
        <a:xfrm>
          <a:off x="0" y="0"/>
          <a:ext cx="0" cy="0"/>
          <a:chOff x="0" y="0"/>
          <a:chExt cx="0" cy="0"/>
        </a:xfrm>
      </p:grpSpPr>
      <p:grpSp>
        <p:nvGrpSpPr>
          <p:cNvPr name="Group 2" id="2"/>
          <p:cNvGrpSpPr/>
          <p:nvPr/>
        </p:nvGrpSpPr>
        <p:grpSpPr>
          <a:xfrm rot="0">
            <a:off x="8868766" y="1343025"/>
            <a:ext cx="1372760" cy="1372760"/>
            <a:chOff x="0" y="0"/>
            <a:chExt cx="6350000" cy="6350000"/>
          </a:xfrm>
        </p:grpSpPr>
        <p:sp>
          <p:nvSpPr>
            <p:cNvPr name="Freeform 3" id="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DACF"/>
            </a:solidFill>
          </p:spPr>
        </p:sp>
      </p:grpSp>
      <p:grpSp>
        <p:nvGrpSpPr>
          <p:cNvPr name="Group 4" id="4"/>
          <p:cNvGrpSpPr>
            <a:grpSpLocks noChangeAspect="true"/>
          </p:cNvGrpSpPr>
          <p:nvPr/>
        </p:nvGrpSpPr>
        <p:grpSpPr>
          <a:xfrm rot="0">
            <a:off x="8917596" y="1391857"/>
            <a:ext cx="1275100" cy="1275095"/>
            <a:chOff x="0" y="0"/>
            <a:chExt cx="6350000" cy="6349975"/>
          </a:xfrm>
        </p:grpSpPr>
        <p:sp>
          <p:nvSpPr>
            <p:cNvPr name="Freeform 5" id="5"/>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0" r="0" t="0" b="-9333"/>
              </a:stretch>
            </a:blipFill>
          </p:spPr>
        </p:sp>
      </p:grpSp>
      <p:grpSp>
        <p:nvGrpSpPr>
          <p:cNvPr name="Group 6" id="6"/>
          <p:cNvGrpSpPr/>
          <p:nvPr/>
        </p:nvGrpSpPr>
        <p:grpSpPr>
          <a:xfrm rot="0">
            <a:off x="8898546" y="3364506"/>
            <a:ext cx="1372760" cy="1372760"/>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DACF"/>
            </a:solidFill>
          </p:spPr>
        </p:sp>
      </p:grpSp>
      <p:grpSp>
        <p:nvGrpSpPr>
          <p:cNvPr name="Group 8" id="8"/>
          <p:cNvGrpSpPr>
            <a:grpSpLocks noChangeAspect="true"/>
          </p:cNvGrpSpPr>
          <p:nvPr/>
        </p:nvGrpSpPr>
        <p:grpSpPr>
          <a:xfrm rot="0">
            <a:off x="8947376" y="3435901"/>
            <a:ext cx="1275100" cy="1275095"/>
            <a:chOff x="0" y="0"/>
            <a:chExt cx="6350000" cy="6349975"/>
          </a:xfrm>
        </p:grpSpPr>
        <p:sp>
          <p:nvSpPr>
            <p:cNvPr name="Freeform 9" id="9"/>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name="Group 10" id="10"/>
          <p:cNvGrpSpPr/>
          <p:nvPr/>
        </p:nvGrpSpPr>
        <p:grpSpPr>
          <a:xfrm rot="0">
            <a:off x="8917596" y="5457825"/>
            <a:ext cx="1372760" cy="1372760"/>
            <a:chOff x="0" y="0"/>
            <a:chExt cx="6350000" cy="6350000"/>
          </a:xfrm>
        </p:grpSpPr>
        <p:sp>
          <p:nvSpPr>
            <p:cNvPr name="Freeform 11" id="1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DACF"/>
            </a:solidFill>
          </p:spPr>
        </p:sp>
      </p:grpSp>
      <p:grpSp>
        <p:nvGrpSpPr>
          <p:cNvPr name="Group 12" id="12"/>
          <p:cNvGrpSpPr>
            <a:grpSpLocks noChangeAspect="true"/>
          </p:cNvGrpSpPr>
          <p:nvPr/>
        </p:nvGrpSpPr>
        <p:grpSpPr>
          <a:xfrm rot="0">
            <a:off x="8966426" y="5529220"/>
            <a:ext cx="1275100" cy="1275095"/>
            <a:chOff x="0" y="0"/>
            <a:chExt cx="6350000" cy="6349975"/>
          </a:xfrm>
        </p:grpSpPr>
        <p:sp>
          <p:nvSpPr>
            <p:cNvPr name="Freeform 13" id="13"/>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name="Group 14" id="14"/>
          <p:cNvGrpSpPr/>
          <p:nvPr/>
        </p:nvGrpSpPr>
        <p:grpSpPr>
          <a:xfrm rot="0">
            <a:off x="8947376" y="7424615"/>
            <a:ext cx="1372760" cy="1372760"/>
            <a:chOff x="0" y="0"/>
            <a:chExt cx="6350000" cy="6350000"/>
          </a:xfrm>
        </p:grpSpPr>
        <p:sp>
          <p:nvSpPr>
            <p:cNvPr name="Freeform 15" id="1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DACF"/>
            </a:solidFill>
          </p:spPr>
        </p:sp>
      </p:grpSp>
      <p:grpSp>
        <p:nvGrpSpPr>
          <p:cNvPr name="Group 16" id="16"/>
          <p:cNvGrpSpPr>
            <a:grpSpLocks noChangeAspect="true"/>
          </p:cNvGrpSpPr>
          <p:nvPr/>
        </p:nvGrpSpPr>
        <p:grpSpPr>
          <a:xfrm rot="0">
            <a:off x="8996206" y="7496010"/>
            <a:ext cx="1275100" cy="1275095"/>
            <a:chOff x="0" y="0"/>
            <a:chExt cx="6350000" cy="6349975"/>
          </a:xfrm>
        </p:grpSpPr>
        <p:sp>
          <p:nvSpPr>
            <p:cNvPr name="Freeform 17" id="17"/>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sp>
        <p:nvSpPr>
          <p:cNvPr name="TextBox 18" id="18"/>
          <p:cNvSpPr txBox="true"/>
          <p:nvPr/>
        </p:nvSpPr>
        <p:spPr>
          <a:xfrm rot="0">
            <a:off x="608479" y="1076325"/>
            <a:ext cx="6434518" cy="1973856"/>
          </a:xfrm>
          <a:prstGeom prst="rect">
            <a:avLst/>
          </a:prstGeom>
        </p:spPr>
        <p:txBody>
          <a:bodyPr anchor="t" rtlCol="false" tIns="0" lIns="0" bIns="0" rIns="0">
            <a:spAutoFit/>
          </a:bodyPr>
          <a:lstStyle/>
          <a:p>
            <a:pPr>
              <a:lnSpc>
                <a:spcPts val="7614"/>
              </a:lnSpc>
            </a:pPr>
            <a:r>
              <a:rPr lang="en-US" sz="6922" spc="-69">
                <a:solidFill>
                  <a:srgbClr val="FFFFFF"/>
                </a:solidFill>
                <a:latin typeface="Public Sans"/>
              </a:rPr>
              <a:t>Các Thành Viên Của Nhóm 16:</a:t>
            </a:r>
          </a:p>
        </p:txBody>
      </p:sp>
      <p:grpSp>
        <p:nvGrpSpPr>
          <p:cNvPr name="Group 19" id="19"/>
          <p:cNvGrpSpPr/>
          <p:nvPr/>
        </p:nvGrpSpPr>
        <p:grpSpPr>
          <a:xfrm rot="0">
            <a:off x="11091574" y="1600214"/>
            <a:ext cx="5481941" cy="858382"/>
            <a:chOff x="0" y="0"/>
            <a:chExt cx="7309254" cy="1144509"/>
          </a:xfrm>
        </p:grpSpPr>
        <p:sp>
          <p:nvSpPr>
            <p:cNvPr name="TextBox 20" id="20"/>
            <p:cNvSpPr txBox="true"/>
            <p:nvPr/>
          </p:nvSpPr>
          <p:spPr>
            <a:xfrm rot="0">
              <a:off x="0" y="-38492"/>
              <a:ext cx="7309254" cy="607026"/>
            </a:xfrm>
            <a:prstGeom prst="rect">
              <a:avLst/>
            </a:prstGeom>
          </p:spPr>
          <p:txBody>
            <a:bodyPr anchor="t" rtlCol="false" tIns="0" lIns="0" bIns="0" rIns="0">
              <a:spAutoFit/>
            </a:bodyPr>
            <a:lstStyle/>
            <a:p>
              <a:pPr marL="0" indent="0" lvl="0">
                <a:lnSpc>
                  <a:spcPts val="3640"/>
                </a:lnSpc>
                <a:spcBef>
                  <a:spcPct val="0"/>
                </a:spcBef>
              </a:pPr>
              <a:r>
                <a:rPr lang="en-US" sz="2799" spc="-27">
                  <a:solidFill>
                    <a:srgbClr val="FFFFFF"/>
                  </a:solidFill>
                  <a:latin typeface="Public Sans Bold"/>
                </a:rPr>
                <a:t>Minh Hiếu CaLan Tog</a:t>
              </a:r>
            </a:p>
          </p:txBody>
        </p:sp>
        <p:sp>
          <p:nvSpPr>
            <p:cNvPr name="TextBox 21" id="21"/>
            <p:cNvSpPr txBox="true"/>
            <p:nvPr/>
          </p:nvSpPr>
          <p:spPr>
            <a:xfrm rot="0">
              <a:off x="0" y="592860"/>
              <a:ext cx="7309254" cy="554310"/>
            </a:xfrm>
            <a:prstGeom prst="rect">
              <a:avLst/>
            </a:prstGeom>
          </p:spPr>
          <p:txBody>
            <a:bodyPr anchor="t" rtlCol="false" tIns="0" lIns="0" bIns="0" rIns="0">
              <a:spAutoFit/>
            </a:bodyPr>
            <a:lstStyle/>
            <a:p>
              <a:pPr marL="0" indent="0" lvl="0">
                <a:lnSpc>
                  <a:spcPts val="3408"/>
                </a:lnSpc>
              </a:pPr>
              <a:r>
                <a:rPr lang="en-US" sz="2399">
                  <a:solidFill>
                    <a:srgbClr val="FFFFFF"/>
                  </a:solidFill>
                  <a:latin typeface="Public Sans"/>
                </a:rPr>
                <a:t>3119410439</a:t>
              </a:r>
            </a:p>
          </p:txBody>
        </p:sp>
      </p:grpSp>
      <p:grpSp>
        <p:nvGrpSpPr>
          <p:cNvPr name="Group 22" id="22"/>
          <p:cNvGrpSpPr/>
          <p:nvPr/>
        </p:nvGrpSpPr>
        <p:grpSpPr>
          <a:xfrm rot="0">
            <a:off x="11121354" y="3621695"/>
            <a:ext cx="5481941" cy="858382"/>
            <a:chOff x="0" y="0"/>
            <a:chExt cx="7309254" cy="1144509"/>
          </a:xfrm>
        </p:grpSpPr>
        <p:sp>
          <p:nvSpPr>
            <p:cNvPr name="TextBox 23" id="23"/>
            <p:cNvSpPr txBox="true"/>
            <p:nvPr/>
          </p:nvSpPr>
          <p:spPr>
            <a:xfrm rot="0">
              <a:off x="0" y="-38492"/>
              <a:ext cx="7309254" cy="607026"/>
            </a:xfrm>
            <a:prstGeom prst="rect">
              <a:avLst/>
            </a:prstGeom>
          </p:spPr>
          <p:txBody>
            <a:bodyPr anchor="t" rtlCol="false" tIns="0" lIns="0" bIns="0" rIns="0">
              <a:spAutoFit/>
            </a:bodyPr>
            <a:lstStyle/>
            <a:p>
              <a:pPr marL="0" indent="0" lvl="0">
                <a:lnSpc>
                  <a:spcPts val="3640"/>
                </a:lnSpc>
                <a:spcBef>
                  <a:spcPct val="0"/>
                </a:spcBef>
              </a:pPr>
              <a:r>
                <a:rPr lang="en-US" sz="2799" spc="-27">
                  <a:solidFill>
                    <a:srgbClr val="FFFFFF"/>
                  </a:solidFill>
                  <a:latin typeface="Public Sans Bold"/>
                </a:rPr>
                <a:t>Nguyễn Vĩnh Tiến</a:t>
              </a:r>
            </a:p>
          </p:txBody>
        </p:sp>
        <p:sp>
          <p:nvSpPr>
            <p:cNvPr name="TextBox 24" id="24"/>
            <p:cNvSpPr txBox="true"/>
            <p:nvPr/>
          </p:nvSpPr>
          <p:spPr>
            <a:xfrm rot="0">
              <a:off x="0" y="592860"/>
              <a:ext cx="7309254" cy="554310"/>
            </a:xfrm>
            <a:prstGeom prst="rect">
              <a:avLst/>
            </a:prstGeom>
          </p:spPr>
          <p:txBody>
            <a:bodyPr anchor="t" rtlCol="false" tIns="0" lIns="0" bIns="0" rIns="0">
              <a:spAutoFit/>
            </a:bodyPr>
            <a:lstStyle/>
            <a:p>
              <a:pPr marL="0" indent="0" lvl="0">
                <a:lnSpc>
                  <a:spcPts val="3408"/>
                </a:lnSpc>
              </a:pPr>
              <a:r>
                <a:rPr lang="en-US" sz="2399">
                  <a:solidFill>
                    <a:srgbClr val="FFFFFF"/>
                  </a:solidFill>
                  <a:latin typeface="Public Sans"/>
                </a:rPr>
                <a:t>3119410431</a:t>
              </a:r>
            </a:p>
          </p:txBody>
        </p:sp>
      </p:grpSp>
      <p:grpSp>
        <p:nvGrpSpPr>
          <p:cNvPr name="Group 25" id="25"/>
          <p:cNvGrpSpPr/>
          <p:nvPr/>
        </p:nvGrpSpPr>
        <p:grpSpPr>
          <a:xfrm rot="0">
            <a:off x="11140404" y="5715014"/>
            <a:ext cx="5481941" cy="858382"/>
            <a:chOff x="0" y="0"/>
            <a:chExt cx="7309254" cy="1144509"/>
          </a:xfrm>
        </p:grpSpPr>
        <p:sp>
          <p:nvSpPr>
            <p:cNvPr name="TextBox 26" id="26"/>
            <p:cNvSpPr txBox="true"/>
            <p:nvPr/>
          </p:nvSpPr>
          <p:spPr>
            <a:xfrm rot="0">
              <a:off x="0" y="-38492"/>
              <a:ext cx="7309254" cy="607026"/>
            </a:xfrm>
            <a:prstGeom prst="rect">
              <a:avLst/>
            </a:prstGeom>
          </p:spPr>
          <p:txBody>
            <a:bodyPr anchor="t" rtlCol="false" tIns="0" lIns="0" bIns="0" rIns="0">
              <a:spAutoFit/>
            </a:bodyPr>
            <a:lstStyle/>
            <a:p>
              <a:pPr marL="0" indent="0" lvl="0">
                <a:lnSpc>
                  <a:spcPts val="3640"/>
                </a:lnSpc>
                <a:spcBef>
                  <a:spcPct val="0"/>
                </a:spcBef>
              </a:pPr>
              <a:r>
                <a:rPr lang="en-US" sz="2799" spc="-27">
                  <a:solidFill>
                    <a:srgbClr val="FFFFFF"/>
                  </a:solidFill>
                  <a:latin typeface="Public Sans Bold"/>
                </a:rPr>
                <a:t>Lê Ngọc Toàn </a:t>
              </a:r>
            </a:p>
          </p:txBody>
        </p:sp>
        <p:sp>
          <p:nvSpPr>
            <p:cNvPr name="TextBox 27" id="27"/>
            <p:cNvSpPr txBox="true"/>
            <p:nvPr/>
          </p:nvSpPr>
          <p:spPr>
            <a:xfrm rot="0">
              <a:off x="0" y="592860"/>
              <a:ext cx="7309254" cy="554310"/>
            </a:xfrm>
            <a:prstGeom prst="rect">
              <a:avLst/>
            </a:prstGeom>
          </p:spPr>
          <p:txBody>
            <a:bodyPr anchor="t" rtlCol="false" tIns="0" lIns="0" bIns="0" rIns="0">
              <a:spAutoFit/>
            </a:bodyPr>
            <a:lstStyle/>
            <a:p>
              <a:pPr marL="0" indent="0" lvl="0">
                <a:lnSpc>
                  <a:spcPts val="3408"/>
                </a:lnSpc>
              </a:pPr>
              <a:r>
                <a:rPr lang="en-US" sz="2399">
                  <a:solidFill>
                    <a:srgbClr val="FFFFFF"/>
                  </a:solidFill>
                  <a:latin typeface="Public Sans"/>
                </a:rPr>
                <a:t>3119410437</a:t>
              </a:r>
            </a:p>
          </p:txBody>
        </p:sp>
      </p:grpSp>
      <p:grpSp>
        <p:nvGrpSpPr>
          <p:cNvPr name="Group 28" id="28"/>
          <p:cNvGrpSpPr/>
          <p:nvPr/>
        </p:nvGrpSpPr>
        <p:grpSpPr>
          <a:xfrm rot="0">
            <a:off x="11170184" y="7681804"/>
            <a:ext cx="5481941" cy="858382"/>
            <a:chOff x="0" y="0"/>
            <a:chExt cx="7309254" cy="1144509"/>
          </a:xfrm>
        </p:grpSpPr>
        <p:sp>
          <p:nvSpPr>
            <p:cNvPr name="TextBox 29" id="29"/>
            <p:cNvSpPr txBox="true"/>
            <p:nvPr/>
          </p:nvSpPr>
          <p:spPr>
            <a:xfrm rot="0">
              <a:off x="0" y="-38492"/>
              <a:ext cx="7309254" cy="607026"/>
            </a:xfrm>
            <a:prstGeom prst="rect">
              <a:avLst/>
            </a:prstGeom>
          </p:spPr>
          <p:txBody>
            <a:bodyPr anchor="t" rtlCol="false" tIns="0" lIns="0" bIns="0" rIns="0">
              <a:spAutoFit/>
            </a:bodyPr>
            <a:lstStyle/>
            <a:p>
              <a:pPr marL="0" indent="0" lvl="0">
                <a:lnSpc>
                  <a:spcPts val="3640"/>
                </a:lnSpc>
                <a:spcBef>
                  <a:spcPct val="0"/>
                </a:spcBef>
              </a:pPr>
              <a:r>
                <a:rPr lang="en-US" sz="2799" spc="-27">
                  <a:solidFill>
                    <a:srgbClr val="FFFFFF"/>
                  </a:solidFill>
                  <a:latin typeface="Public Sans Bold"/>
                </a:rPr>
                <a:t>Bùi Minh Trí</a:t>
              </a:r>
            </a:p>
          </p:txBody>
        </p:sp>
        <p:sp>
          <p:nvSpPr>
            <p:cNvPr name="TextBox 30" id="30"/>
            <p:cNvSpPr txBox="true"/>
            <p:nvPr/>
          </p:nvSpPr>
          <p:spPr>
            <a:xfrm rot="0">
              <a:off x="0" y="592860"/>
              <a:ext cx="7309254" cy="554310"/>
            </a:xfrm>
            <a:prstGeom prst="rect">
              <a:avLst/>
            </a:prstGeom>
          </p:spPr>
          <p:txBody>
            <a:bodyPr anchor="t" rtlCol="false" tIns="0" lIns="0" bIns="0" rIns="0">
              <a:spAutoFit/>
            </a:bodyPr>
            <a:lstStyle/>
            <a:p>
              <a:pPr marL="0" indent="0" lvl="0">
                <a:lnSpc>
                  <a:spcPts val="3408"/>
                </a:lnSpc>
              </a:pPr>
              <a:r>
                <a:rPr lang="en-US" sz="2399">
                  <a:solidFill>
                    <a:srgbClr val="FFFFFF"/>
                  </a:solidFill>
                  <a:latin typeface="Public Sans"/>
                </a:rPr>
                <a:t>3119410452</a:t>
              </a:r>
            </a:p>
          </p:txBody>
        </p:sp>
      </p:gr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3526805"/>
            <a:ext cx="5385167" cy="2582515"/>
            <a:chOff x="0" y="0"/>
            <a:chExt cx="7180222" cy="3443353"/>
          </a:xfrm>
        </p:grpSpPr>
        <p:sp>
          <p:nvSpPr>
            <p:cNvPr name="TextBox 3" id="3"/>
            <p:cNvSpPr txBox="true"/>
            <p:nvPr/>
          </p:nvSpPr>
          <p:spPr>
            <a:xfrm rot="0">
              <a:off x="0" y="56954"/>
              <a:ext cx="7180222" cy="1405958"/>
            </a:xfrm>
            <a:prstGeom prst="rect">
              <a:avLst/>
            </a:prstGeom>
          </p:spPr>
          <p:txBody>
            <a:bodyPr anchor="t" rtlCol="false" tIns="0" lIns="0" bIns="0" rIns="0">
              <a:spAutoFit/>
            </a:bodyPr>
            <a:lstStyle/>
            <a:p>
              <a:pPr>
                <a:lnSpc>
                  <a:spcPts val="7920"/>
                </a:lnSpc>
              </a:pPr>
              <a:r>
                <a:rPr lang="en-US" sz="7200" spc="-72">
                  <a:solidFill>
                    <a:srgbClr val="0F1632"/>
                  </a:solidFill>
                  <a:latin typeface="Public Sans"/>
                </a:rPr>
                <a:t>Vấn đề</a:t>
              </a:r>
            </a:p>
          </p:txBody>
        </p:sp>
        <p:sp>
          <p:nvSpPr>
            <p:cNvPr name="TextBox 4" id="4"/>
            <p:cNvSpPr txBox="true"/>
            <p:nvPr/>
          </p:nvSpPr>
          <p:spPr>
            <a:xfrm rot="0">
              <a:off x="0" y="1824230"/>
              <a:ext cx="6621614" cy="1963330"/>
            </a:xfrm>
            <a:prstGeom prst="rect">
              <a:avLst/>
            </a:prstGeom>
          </p:spPr>
          <p:txBody>
            <a:bodyPr anchor="t" rtlCol="false" tIns="0" lIns="0" bIns="0" rIns="0">
              <a:spAutoFit/>
            </a:bodyPr>
            <a:lstStyle/>
            <a:p>
              <a:pPr>
                <a:lnSpc>
                  <a:spcPts val="3919"/>
                </a:lnSpc>
                <a:spcBef>
                  <a:spcPct val="0"/>
                </a:spcBef>
              </a:pPr>
              <a:r>
                <a:rPr lang="en-US" sz="2799">
                  <a:solidFill>
                    <a:srgbClr val="0F1632"/>
                  </a:solidFill>
                  <a:latin typeface="Public Sans"/>
                </a:rPr>
                <a:t>Khách hàng cần công cụ cũng như một trang web để có thể kinh doanh trực tuyến</a:t>
              </a:r>
            </a:p>
          </p:txBody>
        </p:sp>
      </p:grpSp>
      <p:grpSp>
        <p:nvGrpSpPr>
          <p:cNvPr name="Group 5" id="5"/>
          <p:cNvGrpSpPr/>
          <p:nvPr/>
        </p:nvGrpSpPr>
        <p:grpSpPr>
          <a:xfrm rot="0">
            <a:off x="7877808" y="1748139"/>
            <a:ext cx="8899621" cy="2199950"/>
            <a:chOff x="0" y="0"/>
            <a:chExt cx="11866162" cy="2933267"/>
          </a:xfrm>
        </p:grpSpPr>
        <p:sp>
          <p:nvSpPr>
            <p:cNvPr name="TextBox 6" id="6"/>
            <p:cNvSpPr txBox="true"/>
            <p:nvPr/>
          </p:nvSpPr>
          <p:spPr>
            <a:xfrm rot="0">
              <a:off x="0" y="970105"/>
              <a:ext cx="11866162" cy="1963163"/>
            </a:xfrm>
            <a:prstGeom prst="rect">
              <a:avLst/>
            </a:prstGeom>
          </p:spPr>
          <p:txBody>
            <a:bodyPr anchor="t" rtlCol="false" tIns="0" lIns="0" bIns="0" rIns="0">
              <a:spAutoFit/>
            </a:bodyPr>
            <a:lstStyle/>
            <a:p>
              <a:pPr>
                <a:lnSpc>
                  <a:spcPts val="3919"/>
                </a:lnSpc>
                <a:spcBef>
                  <a:spcPct val="0"/>
                </a:spcBef>
              </a:pPr>
              <a:r>
                <a:rPr lang="en-US" sz="2799">
                  <a:solidFill>
                    <a:srgbClr val="0F1632"/>
                  </a:solidFill>
                  <a:latin typeface="Public Sans"/>
                </a:rPr>
                <a:t>Hầu hết mọi người đều sử dụng các thiết bị công nghệ. Một số người khá bận, việc mua hàng trực tuyến là trào lưu mới</a:t>
              </a:r>
            </a:p>
          </p:txBody>
        </p:sp>
        <p:sp>
          <p:nvSpPr>
            <p:cNvPr name="TextBox 7" id="7"/>
            <p:cNvSpPr txBox="true"/>
            <p:nvPr/>
          </p:nvSpPr>
          <p:spPr>
            <a:xfrm rot="0">
              <a:off x="0" y="-76200"/>
              <a:ext cx="11866162" cy="807771"/>
            </a:xfrm>
            <a:prstGeom prst="rect">
              <a:avLst/>
            </a:prstGeom>
          </p:spPr>
          <p:txBody>
            <a:bodyPr anchor="t" rtlCol="false" tIns="0" lIns="0" bIns="0" rIns="0">
              <a:spAutoFit/>
            </a:bodyPr>
            <a:lstStyle/>
            <a:p>
              <a:pPr>
                <a:lnSpc>
                  <a:spcPts val="5040"/>
                </a:lnSpc>
                <a:spcBef>
                  <a:spcPct val="0"/>
                </a:spcBef>
              </a:pPr>
              <a:r>
                <a:rPr lang="en-US" sz="3599">
                  <a:solidFill>
                    <a:srgbClr val="0059D1"/>
                  </a:solidFill>
                  <a:latin typeface="Public Sans"/>
                </a:rPr>
                <a:t>Thời đại của công nghệ</a:t>
              </a:r>
            </a:p>
          </p:txBody>
        </p:sp>
      </p:grpSp>
      <p:grpSp>
        <p:nvGrpSpPr>
          <p:cNvPr name="Group 8" id="8"/>
          <p:cNvGrpSpPr/>
          <p:nvPr/>
        </p:nvGrpSpPr>
        <p:grpSpPr>
          <a:xfrm rot="0">
            <a:off x="7877808" y="4198643"/>
            <a:ext cx="8899621" cy="3189525"/>
            <a:chOff x="0" y="0"/>
            <a:chExt cx="11866162" cy="4252700"/>
          </a:xfrm>
        </p:grpSpPr>
        <p:sp>
          <p:nvSpPr>
            <p:cNvPr name="TextBox 9" id="9"/>
            <p:cNvSpPr txBox="true"/>
            <p:nvPr/>
          </p:nvSpPr>
          <p:spPr>
            <a:xfrm rot="0">
              <a:off x="0" y="961994"/>
              <a:ext cx="11866162" cy="2626934"/>
            </a:xfrm>
            <a:prstGeom prst="rect">
              <a:avLst/>
            </a:prstGeom>
          </p:spPr>
          <p:txBody>
            <a:bodyPr anchor="t" rtlCol="false" tIns="0" lIns="0" bIns="0" rIns="0">
              <a:spAutoFit/>
            </a:bodyPr>
            <a:lstStyle/>
            <a:p>
              <a:pPr>
                <a:lnSpc>
                  <a:spcPts val="3920"/>
                </a:lnSpc>
                <a:spcBef>
                  <a:spcPct val="0"/>
                </a:spcBef>
              </a:pPr>
              <a:r>
                <a:rPr lang="en-US" sz="2799">
                  <a:solidFill>
                    <a:srgbClr val="0F1632"/>
                  </a:solidFill>
                  <a:latin typeface="Public Sans"/>
                </a:rPr>
                <a:t>Tình hình dịch có thể nói hiện tại khá ổn. Tuy nhiên mọi người vẫn ngại ra tận nơi để lựa chọn những sản phẩm cho mình. Mua hàng trực tuyến là một giải pháp.</a:t>
              </a:r>
            </a:p>
          </p:txBody>
        </p:sp>
        <p:sp>
          <p:nvSpPr>
            <p:cNvPr name="TextBox 10" id="10"/>
            <p:cNvSpPr txBox="true"/>
            <p:nvPr/>
          </p:nvSpPr>
          <p:spPr>
            <a:xfrm rot="0">
              <a:off x="0" y="-76200"/>
              <a:ext cx="11866162" cy="807771"/>
            </a:xfrm>
            <a:prstGeom prst="rect">
              <a:avLst/>
            </a:prstGeom>
          </p:spPr>
          <p:txBody>
            <a:bodyPr anchor="t" rtlCol="false" tIns="0" lIns="0" bIns="0" rIns="0">
              <a:spAutoFit/>
            </a:bodyPr>
            <a:lstStyle/>
            <a:p>
              <a:pPr>
                <a:lnSpc>
                  <a:spcPts val="5040"/>
                </a:lnSpc>
                <a:spcBef>
                  <a:spcPct val="0"/>
                </a:spcBef>
              </a:pPr>
              <a:r>
                <a:rPr lang="en-US" sz="3599">
                  <a:solidFill>
                    <a:srgbClr val="0059D1"/>
                  </a:solidFill>
                  <a:latin typeface="Public Sans"/>
                </a:rPr>
                <a:t>Dịch bệnh </a:t>
              </a:r>
            </a:p>
          </p:txBody>
        </p:sp>
      </p:grpSp>
      <p:grpSp>
        <p:nvGrpSpPr>
          <p:cNvPr name="Group 11" id="11"/>
          <p:cNvGrpSpPr/>
          <p:nvPr/>
        </p:nvGrpSpPr>
        <p:grpSpPr>
          <a:xfrm rot="0">
            <a:off x="7877808" y="7388168"/>
            <a:ext cx="8899621" cy="2840302"/>
            <a:chOff x="0" y="0"/>
            <a:chExt cx="11866162" cy="3787070"/>
          </a:xfrm>
        </p:grpSpPr>
        <p:sp>
          <p:nvSpPr>
            <p:cNvPr name="TextBox 12" id="12"/>
            <p:cNvSpPr txBox="true"/>
            <p:nvPr/>
          </p:nvSpPr>
          <p:spPr>
            <a:xfrm rot="0">
              <a:off x="0" y="1823907"/>
              <a:ext cx="11866162" cy="1963163"/>
            </a:xfrm>
            <a:prstGeom prst="rect">
              <a:avLst/>
            </a:prstGeom>
          </p:spPr>
          <p:txBody>
            <a:bodyPr anchor="t" rtlCol="false" tIns="0" lIns="0" bIns="0" rIns="0">
              <a:spAutoFit/>
            </a:bodyPr>
            <a:lstStyle/>
            <a:p>
              <a:pPr>
                <a:lnSpc>
                  <a:spcPts val="3920"/>
                </a:lnSpc>
                <a:spcBef>
                  <a:spcPct val="0"/>
                </a:spcBef>
              </a:pPr>
              <a:r>
                <a:rPr lang="en-US" sz="2799">
                  <a:solidFill>
                    <a:srgbClr val="0F1632"/>
                  </a:solidFill>
                  <a:latin typeface="Public Sans"/>
                </a:rPr>
                <a:t>Họ cần những công cụ, web giúp quản lý trong việc kinh doanh của họ được dể dàng và tiếp cận với lượng khách ha</a:t>
              </a:r>
            </a:p>
          </p:txBody>
        </p:sp>
        <p:sp>
          <p:nvSpPr>
            <p:cNvPr name="TextBox 13" id="13"/>
            <p:cNvSpPr txBox="true"/>
            <p:nvPr/>
          </p:nvSpPr>
          <p:spPr>
            <a:xfrm rot="0">
              <a:off x="0" y="-76200"/>
              <a:ext cx="11866162" cy="1661262"/>
            </a:xfrm>
            <a:prstGeom prst="rect">
              <a:avLst/>
            </a:prstGeom>
          </p:spPr>
          <p:txBody>
            <a:bodyPr anchor="t" rtlCol="false" tIns="0" lIns="0" bIns="0" rIns="0">
              <a:spAutoFit/>
            </a:bodyPr>
            <a:lstStyle/>
            <a:p>
              <a:pPr>
                <a:lnSpc>
                  <a:spcPts val="5040"/>
                </a:lnSpc>
                <a:spcBef>
                  <a:spcPct val="0"/>
                </a:spcBef>
              </a:pPr>
              <a:r>
                <a:rPr lang="en-US" sz="3599">
                  <a:solidFill>
                    <a:srgbClr val="0059D1"/>
                  </a:solidFill>
                  <a:latin typeface="Public Sans"/>
                </a:rPr>
                <a:t>Các chủ cửa hàng cần công cụ quản lý dể dàng hơn</a:t>
              </a:r>
            </a:p>
          </p:txBody>
        </p:sp>
      </p:grpSp>
    </p:spTree>
  </p:cSld>
  <p:clrMapOvr>
    <a:masterClrMapping/>
  </p:clrMapOvr>
</p:sld>
</file>

<file path=ppt/slides/slide4.xml><?xml version="1.0" encoding="utf-8"?>
<p:sld xmlns:p="http://schemas.openxmlformats.org/presentationml/2006/main" xmlns:a="http://schemas.openxmlformats.org/drawingml/2006/main">
  <p:cSld>
    <p:bg>
      <p:bgPr>
        <a:solidFill>
          <a:srgbClr val="0F1632"/>
        </a:solidFill>
      </p:bgPr>
    </p:bg>
    <p:spTree>
      <p:nvGrpSpPr>
        <p:cNvPr id="1" name=""/>
        <p:cNvGrpSpPr/>
        <p:nvPr/>
      </p:nvGrpSpPr>
      <p:grpSpPr>
        <a:xfrm>
          <a:off x="0" y="0"/>
          <a:ext cx="0" cy="0"/>
          <a:chOff x="0" y="0"/>
          <a:chExt cx="0" cy="0"/>
        </a:xfrm>
      </p:grpSpPr>
      <p:grpSp>
        <p:nvGrpSpPr>
          <p:cNvPr name="Group 2" id="2"/>
          <p:cNvGrpSpPr/>
          <p:nvPr/>
        </p:nvGrpSpPr>
        <p:grpSpPr>
          <a:xfrm rot="0">
            <a:off x="7877808" y="1623191"/>
            <a:ext cx="9381492" cy="1138033"/>
            <a:chOff x="0" y="0"/>
            <a:chExt cx="12508656" cy="1517378"/>
          </a:xfrm>
        </p:grpSpPr>
        <p:sp>
          <p:nvSpPr>
            <p:cNvPr name="TextBox 3" id="3"/>
            <p:cNvSpPr txBox="true"/>
            <p:nvPr/>
          </p:nvSpPr>
          <p:spPr>
            <a:xfrm rot="0">
              <a:off x="0" y="885235"/>
              <a:ext cx="12508656" cy="1299316"/>
            </a:xfrm>
            <a:prstGeom prst="rect">
              <a:avLst/>
            </a:prstGeom>
          </p:spPr>
          <p:txBody>
            <a:bodyPr anchor="t" rtlCol="false" tIns="0" lIns="0" bIns="0" rIns="0">
              <a:spAutoFit/>
            </a:bodyPr>
            <a:lstStyle/>
            <a:p>
              <a:pPr>
                <a:lnSpc>
                  <a:spcPts val="3919"/>
                </a:lnSpc>
                <a:spcBef>
                  <a:spcPct val="0"/>
                </a:spcBef>
              </a:pPr>
              <a:r>
                <a:rPr lang="en-US" sz="2799">
                  <a:solidFill>
                    <a:srgbClr val="FFFFFF"/>
                  </a:solidFill>
                  <a:latin typeface="Public Sans"/>
                </a:rPr>
                <a:t>Nhóm em triển khai trên cả 2 nền tảng là web và app nên cả máy tính và điện thoại đều sử dụng ổn</a:t>
              </a:r>
            </a:p>
          </p:txBody>
        </p:sp>
        <p:sp>
          <p:nvSpPr>
            <p:cNvPr name="TextBox 4" id="4"/>
            <p:cNvSpPr txBox="true"/>
            <p:nvPr/>
          </p:nvSpPr>
          <p:spPr>
            <a:xfrm rot="0">
              <a:off x="0" y="-76200"/>
              <a:ext cx="12508656" cy="807720"/>
            </a:xfrm>
            <a:prstGeom prst="rect">
              <a:avLst/>
            </a:prstGeom>
          </p:spPr>
          <p:txBody>
            <a:bodyPr anchor="t" rtlCol="false" tIns="0" lIns="0" bIns="0" rIns="0">
              <a:spAutoFit/>
            </a:bodyPr>
            <a:lstStyle/>
            <a:p>
              <a:pPr>
                <a:lnSpc>
                  <a:spcPts val="5040"/>
                </a:lnSpc>
                <a:spcBef>
                  <a:spcPct val="0"/>
                </a:spcBef>
              </a:pPr>
              <a:r>
                <a:rPr lang="en-US" sz="3600">
                  <a:solidFill>
                    <a:srgbClr val="00DACF"/>
                  </a:solidFill>
                  <a:latin typeface="Public Sans"/>
                </a:rPr>
                <a:t>Phù hợp với nhiều đa số người dùng</a:t>
              </a:r>
            </a:p>
          </p:txBody>
        </p:sp>
      </p:grpSp>
      <p:grpSp>
        <p:nvGrpSpPr>
          <p:cNvPr name="Group 5" id="5"/>
          <p:cNvGrpSpPr/>
          <p:nvPr/>
        </p:nvGrpSpPr>
        <p:grpSpPr>
          <a:xfrm rot="0">
            <a:off x="7877808" y="4079144"/>
            <a:ext cx="9381492" cy="1633333"/>
            <a:chOff x="0" y="0"/>
            <a:chExt cx="12508656" cy="2177778"/>
          </a:xfrm>
        </p:grpSpPr>
        <p:sp>
          <p:nvSpPr>
            <p:cNvPr name="TextBox 6" id="6"/>
            <p:cNvSpPr txBox="true"/>
            <p:nvPr/>
          </p:nvSpPr>
          <p:spPr>
            <a:xfrm rot="0">
              <a:off x="0" y="885235"/>
              <a:ext cx="12508656" cy="1299316"/>
            </a:xfrm>
            <a:prstGeom prst="rect">
              <a:avLst/>
            </a:prstGeom>
          </p:spPr>
          <p:txBody>
            <a:bodyPr anchor="t" rtlCol="false" tIns="0" lIns="0" bIns="0" rIns="0">
              <a:spAutoFit/>
            </a:bodyPr>
            <a:lstStyle/>
            <a:p>
              <a:pPr>
                <a:lnSpc>
                  <a:spcPts val="3919"/>
                </a:lnSpc>
                <a:spcBef>
                  <a:spcPct val="0"/>
                </a:spcBef>
              </a:pPr>
              <a:r>
                <a:rPr lang="en-US" sz="2799">
                  <a:solidFill>
                    <a:srgbClr val="FFFFFF"/>
                  </a:solidFill>
                  <a:latin typeface="Public Sans"/>
                </a:rPr>
                <a:t>Ngoài sự tiện dụng , chức năng này sẽ rất cần trong thời gian dịch bệnh như hiện nay.</a:t>
              </a:r>
            </a:p>
          </p:txBody>
        </p:sp>
        <p:sp>
          <p:nvSpPr>
            <p:cNvPr name="TextBox 7" id="7"/>
            <p:cNvSpPr txBox="true"/>
            <p:nvPr/>
          </p:nvSpPr>
          <p:spPr>
            <a:xfrm rot="0">
              <a:off x="0" y="-76200"/>
              <a:ext cx="12508656" cy="807720"/>
            </a:xfrm>
            <a:prstGeom prst="rect">
              <a:avLst/>
            </a:prstGeom>
          </p:spPr>
          <p:txBody>
            <a:bodyPr anchor="t" rtlCol="false" tIns="0" lIns="0" bIns="0" rIns="0">
              <a:spAutoFit/>
            </a:bodyPr>
            <a:lstStyle/>
            <a:p>
              <a:pPr>
                <a:lnSpc>
                  <a:spcPts val="5040"/>
                </a:lnSpc>
                <a:spcBef>
                  <a:spcPct val="0"/>
                </a:spcBef>
              </a:pPr>
              <a:r>
                <a:rPr lang="en-US" sz="3600">
                  <a:solidFill>
                    <a:srgbClr val="00DACF"/>
                  </a:solidFill>
                  <a:latin typeface="Public Sans"/>
                </a:rPr>
                <a:t>Tích hợp thanh toán trực tuyến và giao hàng</a:t>
              </a:r>
            </a:p>
          </p:txBody>
        </p:sp>
      </p:grpSp>
      <p:grpSp>
        <p:nvGrpSpPr>
          <p:cNvPr name="Group 8" id="8"/>
          <p:cNvGrpSpPr/>
          <p:nvPr/>
        </p:nvGrpSpPr>
        <p:grpSpPr>
          <a:xfrm rot="0">
            <a:off x="7877808" y="7030396"/>
            <a:ext cx="9381492" cy="2273493"/>
            <a:chOff x="0" y="0"/>
            <a:chExt cx="12508656" cy="3031323"/>
          </a:xfrm>
        </p:grpSpPr>
        <p:sp>
          <p:nvSpPr>
            <p:cNvPr name="TextBox 9" id="9"/>
            <p:cNvSpPr txBox="true"/>
            <p:nvPr/>
          </p:nvSpPr>
          <p:spPr>
            <a:xfrm rot="0">
              <a:off x="0" y="1738675"/>
              <a:ext cx="12508656" cy="1963208"/>
            </a:xfrm>
            <a:prstGeom prst="rect">
              <a:avLst/>
            </a:prstGeom>
          </p:spPr>
          <p:txBody>
            <a:bodyPr anchor="t" rtlCol="false" tIns="0" lIns="0" bIns="0" rIns="0">
              <a:spAutoFit/>
            </a:bodyPr>
            <a:lstStyle/>
            <a:p>
              <a:pPr>
                <a:lnSpc>
                  <a:spcPts val="3919"/>
                </a:lnSpc>
                <a:spcBef>
                  <a:spcPct val="0"/>
                </a:spcBef>
              </a:pPr>
            </a:p>
            <a:p>
              <a:pPr>
                <a:lnSpc>
                  <a:spcPts val="3919"/>
                </a:lnSpc>
                <a:spcBef>
                  <a:spcPct val="0"/>
                </a:spcBef>
              </a:pPr>
              <a:r>
                <a:rPr lang="en-US" sz="2800">
                  <a:solidFill>
                    <a:srgbClr val="FFFFFF"/>
                  </a:solidFill>
                  <a:latin typeface="Public Sans"/>
                </a:rPr>
                <a:t>Họ có thể xem tiến độ giao hàng với tính năng theo dõi GPS.</a:t>
              </a:r>
            </a:p>
          </p:txBody>
        </p:sp>
        <p:sp>
          <p:nvSpPr>
            <p:cNvPr name="TextBox 10" id="10"/>
            <p:cNvSpPr txBox="true"/>
            <p:nvPr/>
          </p:nvSpPr>
          <p:spPr>
            <a:xfrm rot="0">
              <a:off x="0" y="-76200"/>
              <a:ext cx="12508656" cy="1661160"/>
            </a:xfrm>
            <a:prstGeom prst="rect">
              <a:avLst/>
            </a:prstGeom>
          </p:spPr>
          <p:txBody>
            <a:bodyPr anchor="t" rtlCol="false" tIns="0" lIns="0" bIns="0" rIns="0">
              <a:spAutoFit/>
            </a:bodyPr>
            <a:lstStyle/>
            <a:p>
              <a:pPr>
                <a:lnSpc>
                  <a:spcPts val="5040"/>
                </a:lnSpc>
                <a:spcBef>
                  <a:spcPct val="0"/>
                </a:spcBef>
              </a:pPr>
              <a:r>
                <a:rPr lang="en-US" sz="3600">
                  <a:solidFill>
                    <a:srgbClr val="00DACF"/>
                  </a:solidFill>
                  <a:latin typeface="Public Sans"/>
                </a:rPr>
                <a:t>Trang quản lý dành cho chủ cửa hàng đầy đủ chức năng và dể sử dụng</a:t>
              </a:r>
            </a:p>
          </p:txBody>
        </p:sp>
      </p:grpSp>
      <p:grpSp>
        <p:nvGrpSpPr>
          <p:cNvPr name="Group 11" id="11"/>
          <p:cNvGrpSpPr/>
          <p:nvPr/>
        </p:nvGrpSpPr>
        <p:grpSpPr>
          <a:xfrm rot="0">
            <a:off x="1028700" y="2761304"/>
            <a:ext cx="5582006" cy="1822996"/>
            <a:chOff x="0" y="0"/>
            <a:chExt cx="7442674" cy="2430661"/>
          </a:xfrm>
        </p:grpSpPr>
        <p:sp>
          <p:nvSpPr>
            <p:cNvPr name="TextBox 12" id="12"/>
            <p:cNvSpPr txBox="true"/>
            <p:nvPr/>
          </p:nvSpPr>
          <p:spPr>
            <a:xfrm rot="0">
              <a:off x="0" y="56954"/>
              <a:ext cx="7442674" cy="1405566"/>
            </a:xfrm>
            <a:prstGeom prst="rect">
              <a:avLst/>
            </a:prstGeom>
          </p:spPr>
          <p:txBody>
            <a:bodyPr anchor="t" rtlCol="false" tIns="0" lIns="0" bIns="0" rIns="0">
              <a:spAutoFit/>
            </a:bodyPr>
            <a:lstStyle/>
            <a:p>
              <a:pPr>
                <a:lnSpc>
                  <a:spcPts val="7920"/>
                </a:lnSpc>
              </a:pPr>
              <a:r>
                <a:rPr lang="en-US" sz="7200" spc="-72">
                  <a:solidFill>
                    <a:srgbClr val="FFFFFF"/>
                  </a:solidFill>
                  <a:latin typeface="Public Sans"/>
                </a:rPr>
                <a:t>Giải pháp</a:t>
              </a:r>
            </a:p>
          </p:txBody>
        </p:sp>
        <p:sp>
          <p:nvSpPr>
            <p:cNvPr name="TextBox 13" id="13"/>
            <p:cNvSpPr txBox="true"/>
            <p:nvPr/>
          </p:nvSpPr>
          <p:spPr>
            <a:xfrm rot="0">
              <a:off x="0" y="2471106"/>
              <a:ext cx="6001968" cy="635676"/>
            </a:xfrm>
            <a:prstGeom prst="rect">
              <a:avLst/>
            </a:prstGeom>
          </p:spPr>
          <p:txBody>
            <a:bodyPr anchor="t" rtlCol="false" tIns="0" lIns="0" bIns="0" rIns="0">
              <a:spAutoFit/>
            </a:bodyPr>
            <a:lstStyle/>
            <a:p>
              <a:pPr>
                <a:lnSpc>
                  <a:spcPts val="3919"/>
                </a:lnSpc>
                <a:spcBef>
                  <a:spcPct val="0"/>
                </a:spcBef>
              </a:pPr>
            </a:p>
          </p:txBody>
        </p:sp>
      </p:grpSp>
      <p:sp>
        <p:nvSpPr>
          <p:cNvPr name="TextBox 14" id="14"/>
          <p:cNvSpPr txBox="true"/>
          <p:nvPr/>
        </p:nvSpPr>
        <p:spPr>
          <a:xfrm rot="0">
            <a:off x="509280" y="4012469"/>
            <a:ext cx="5839185" cy="4816158"/>
          </a:xfrm>
          <a:prstGeom prst="rect">
            <a:avLst/>
          </a:prstGeom>
        </p:spPr>
        <p:txBody>
          <a:bodyPr anchor="t" rtlCol="false" tIns="0" lIns="0" bIns="0" rIns="0">
            <a:spAutoFit/>
          </a:bodyPr>
          <a:lstStyle/>
          <a:p>
            <a:pPr algn="ctr">
              <a:lnSpc>
                <a:spcPts val="4759"/>
              </a:lnSpc>
            </a:pPr>
            <a:r>
              <a:rPr lang="en-US" sz="3399">
                <a:solidFill>
                  <a:srgbClr val="FFFFFF"/>
                </a:solidFill>
                <a:latin typeface="Noto Sans"/>
              </a:rPr>
              <a:t>Sau khi nắm bắt được các nhu cầu của cả cửa hàng và khách hàng, nhóm chúng em đã tìm hiểu và phát triển nên “Website quản lý bán quần áo” và “Ứng dụng quản lý bán quần áo”</a:t>
            </a:r>
          </a:p>
          <a:p>
            <a:pPr algn="ctr">
              <a:lnSpc>
                <a:spcPts val="475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825" r="0" b="7825"/>
          <a:stretch>
            <a:fillRect/>
          </a:stretch>
        </p:blipFill>
        <p:spPr>
          <a:xfrm>
            <a:off x="0" y="0"/>
            <a:ext cx="18288000" cy="10287000"/>
          </a:xfrm>
          <a:prstGeom prst="rect">
            <a:avLst/>
          </a:prstGeom>
        </p:spPr>
      </p:pic>
      <p:grpSp>
        <p:nvGrpSpPr>
          <p:cNvPr name="Group 3" id="3"/>
          <p:cNvGrpSpPr/>
          <p:nvPr/>
        </p:nvGrpSpPr>
        <p:grpSpPr>
          <a:xfrm rot="0">
            <a:off x="1028700" y="4150644"/>
            <a:ext cx="7278106" cy="1985712"/>
            <a:chOff x="0" y="0"/>
            <a:chExt cx="9704142" cy="2647617"/>
          </a:xfrm>
        </p:grpSpPr>
        <p:sp>
          <p:nvSpPr>
            <p:cNvPr name="TextBox 4" id="4"/>
            <p:cNvSpPr txBox="true"/>
            <p:nvPr/>
          </p:nvSpPr>
          <p:spPr>
            <a:xfrm rot="0">
              <a:off x="0" y="2013128"/>
              <a:ext cx="9704142" cy="600196"/>
            </a:xfrm>
            <a:prstGeom prst="rect">
              <a:avLst/>
            </a:prstGeom>
          </p:spPr>
          <p:txBody>
            <a:bodyPr anchor="t" rtlCol="false" tIns="0" lIns="0" bIns="0" rIns="0">
              <a:spAutoFit/>
            </a:bodyPr>
            <a:lstStyle/>
            <a:p>
              <a:pPr>
                <a:lnSpc>
                  <a:spcPts val="3675"/>
                </a:lnSpc>
                <a:spcBef>
                  <a:spcPct val="0"/>
                </a:spcBef>
              </a:pPr>
            </a:p>
          </p:txBody>
        </p:sp>
        <p:sp>
          <p:nvSpPr>
            <p:cNvPr name="TextBox 5" id="5"/>
            <p:cNvSpPr txBox="true"/>
            <p:nvPr/>
          </p:nvSpPr>
          <p:spPr>
            <a:xfrm rot="0">
              <a:off x="0" y="55229"/>
              <a:ext cx="9704142" cy="1405743"/>
            </a:xfrm>
            <a:prstGeom prst="rect">
              <a:avLst/>
            </a:prstGeom>
          </p:spPr>
          <p:txBody>
            <a:bodyPr anchor="t" rtlCol="false" tIns="0" lIns="0" bIns="0" rIns="0">
              <a:spAutoFit/>
            </a:bodyPr>
            <a:lstStyle/>
            <a:p>
              <a:pPr>
                <a:lnSpc>
                  <a:spcPts val="7920"/>
                </a:lnSpc>
              </a:pPr>
              <a:r>
                <a:rPr lang="en-US" sz="7200" spc="-72">
                  <a:solidFill>
                    <a:srgbClr val="FFFFFF"/>
                  </a:solidFill>
                  <a:latin typeface="Public Sans"/>
                </a:rPr>
                <a:t>Mục Tiêu</a:t>
              </a:r>
            </a:p>
          </p:txBody>
        </p:sp>
      </p:grpSp>
      <p:grpSp>
        <p:nvGrpSpPr>
          <p:cNvPr name="Group 6" id="6"/>
          <p:cNvGrpSpPr/>
          <p:nvPr/>
        </p:nvGrpSpPr>
        <p:grpSpPr>
          <a:xfrm rot="0">
            <a:off x="7551773" y="1507661"/>
            <a:ext cx="9415427" cy="1186657"/>
            <a:chOff x="0" y="0"/>
            <a:chExt cx="12553903" cy="1582209"/>
          </a:xfrm>
        </p:grpSpPr>
        <p:sp>
          <p:nvSpPr>
            <p:cNvPr name="TextBox 7" id="7"/>
            <p:cNvSpPr txBox="true"/>
            <p:nvPr/>
          </p:nvSpPr>
          <p:spPr>
            <a:xfrm rot="0">
              <a:off x="0" y="946589"/>
              <a:ext cx="12553903" cy="635620"/>
            </a:xfrm>
            <a:prstGeom prst="rect">
              <a:avLst/>
            </a:prstGeom>
          </p:spPr>
          <p:txBody>
            <a:bodyPr anchor="t" rtlCol="false" tIns="0" lIns="0" bIns="0" rIns="0">
              <a:spAutoFit/>
            </a:bodyPr>
            <a:lstStyle/>
            <a:p>
              <a:pPr>
                <a:lnSpc>
                  <a:spcPts val="3919"/>
                </a:lnSpc>
                <a:spcBef>
                  <a:spcPct val="0"/>
                </a:spcBef>
              </a:pPr>
            </a:p>
          </p:txBody>
        </p:sp>
        <p:sp>
          <p:nvSpPr>
            <p:cNvPr name="TextBox 8" id="8"/>
            <p:cNvSpPr txBox="true"/>
            <p:nvPr/>
          </p:nvSpPr>
          <p:spPr>
            <a:xfrm rot="0">
              <a:off x="0" y="-76200"/>
              <a:ext cx="12553903" cy="807771"/>
            </a:xfrm>
            <a:prstGeom prst="rect">
              <a:avLst/>
            </a:prstGeom>
          </p:spPr>
          <p:txBody>
            <a:bodyPr anchor="t" rtlCol="false" tIns="0" lIns="0" bIns="0" rIns="0">
              <a:spAutoFit/>
            </a:bodyPr>
            <a:lstStyle/>
            <a:p>
              <a:pPr>
                <a:lnSpc>
                  <a:spcPts val="5040"/>
                </a:lnSpc>
                <a:spcBef>
                  <a:spcPct val="0"/>
                </a:spcBef>
              </a:pPr>
              <a:r>
                <a:rPr lang="en-US" sz="3599">
                  <a:solidFill>
                    <a:srgbClr val="00DACF"/>
                  </a:solidFill>
                  <a:latin typeface="Public Sans"/>
                </a:rPr>
                <a:t>Đối với khách hàng</a:t>
              </a:r>
            </a:p>
          </p:txBody>
        </p:sp>
      </p:grpSp>
      <p:grpSp>
        <p:nvGrpSpPr>
          <p:cNvPr name="Group 9" id="9"/>
          <p:cNvGrpSpPr/>
          <p:nvPr/>
        </p:nvGrpSpPr>
        <p:grpSpPr>
          <a:xfrm rot="0">
            <a:off x="7551773" y="4111101"/>
            <a:ext cx="9415427" cy="1138597"/>
            <a:chOff x="0" y="0"/>
            <a:chExt cx="12553903" cy="1518129"/>
          </a:xfrm>
        </p:grpSpPr>
        <p:sp>
          <p:nvSpPr>
            <p:cNvPr name="TextBox 10" id="10"/>
            <p:cNvSpPr txBox="true"/>
            <p:nvPr/>
          </p:nvSpPr>
          <p:spPr>
            <a:xfrm rot="0">
              <a:off x="0" y="882510"/>
              <a:ext cx="12553903" cy="635620"/>
            </a:xfrm>
            <a:prstGeom prst="rect">
              <a:avLst/>
            </a:prstGeom>
          </p:spPr>
          <p:txBody>
            <a:bodyPr anchor="t" rtlCol="false" tIns="0" lIns="0" bIns="0" rIns="0">
              <a:spAutoFit/>
            </a:bodyPr>
            <a:lstStyle/>
            <a:p>
              <a:pPr>
                <a:lnSpc>
                  <a:spcPts val="3920"/>
                </a:lnSpc>
                <a:spcBef>
                  <a:spcPct val="0"/>
                </a:spcBef>
              </a:pPr>
            </a:p>
          </p:txBody>
        </p:sp>
        <p:sp>
          <p:nvSpPr>
            <p:cNvPr name="TextBox 11" id="11"/>
            <p:cNvSpPr txBox="true"/>
            <p:nvPr/>
          </p:nvSpPr>
          <p:spPr>
            <a:xfrm rot="0">
              <a:off x="0" y="-76200"/>
              <a:ext cx="12553903" cy="807771"/>
            </a:xfrm>
            <a:prstGeom prst="rect">
              <a:avLst/>
            </a:prstGeom>
          </p:spPr>
          <p:txBody>
            <a:bodyPr anchor="t" rtlCol="false" tIns="0" lIns="0" bIns="0" rIns="0">
              <a:spAutoFit/>
            </a:bodyPr>
            <a:lstStyle/>
            <a:p>
              <a:pPr>
                <a:lnSpc>
                  <a:spcPts val="5040"/>
                </a:lnSpc>
                <a:spcBef>
                  <a:spcPct val="0"/>
                </a:spcBef>
              </a:pPr>
              <a:r>
                <a:rPr lang="en-US" sz="3599">
                  <a:solidFill>
                    <a:srgbClr val="00DACF"/>
                  </a:solidFill>
                  <a:latin typeface="Public Sans"/>
                </a:rPr>
                <a:t>Đối với Thành viên</a:t>
              </a:r>
            </a:p>
          </p:txBody>
        </p:sp>
      </p:grpSp>
      <p:grpSp>
        <p:nvGrpSpPr>
          <p:cNvPr name="Group 12" id="12"/>
          <p:cNvGrpSpPr/>
          <p:nvPr/>
        </p:nvGrpSpPr>
        <p:grpSpPr>
          <a:xfrm rot="0">
            <a:off x="7551773" y="7299818"/>
            <a:ext cx="9796427" cy="619334"/>
            <a:chOff x="0" y="0"/>
            <a:chExt cx="13061903" cy="825779"/>
          </a:xfrm>
        </p:grpSpPr>
        <p:sp>
          <p:nvSpPr>
            <p:cNvPr name="TextBox 13" id="13"/>
            <p:cNvSpPr txBox="true"/>
            <p:nvPr/>
          </p:nvSpPr>
          <p:spPr>
            <a:xfrm rot="0">
              <a:off x="0" y="853930"/>
              <a:ext cx="12553903" cy="635620"/>
            </a:xfrm>
            <a:prstGeom prst="rect">
              <a:avLst/>
            </a:prstGeom>
          </p:spPr>
          <p:txBody>
            <a:bodyPr anchor="t" rtlCol="false" tIns="0" lIns="0" bIns="0" rIns="0">
              <a:spAutoFit/>
            </a:bodyPr>
            <a:lstStyle/>
            <a:p>
              <a:pPr>
                <a:lnSpc>
                  <a:spcPts val="3920"/>
                </a:lnSpc>
                <a:spcBef>
                  <a:spcPct val="0"/>
                </a:spcBef>
              </a:pPr>
            </a:p>
          </p:txBody>
        </p:sp>
        <p:sp>
          <p:nvSpPr>
            <p:cNvPr name="TextBox 14" id="14"/>
            <p:cNvSpPr txBox="true"/>
            <p:nvPr/>
          </p:nvSpPr>
          <p:spPr>
            <a:xfrm rot="0">
              <a:off x="0" y="-76200"/>
              <a:ext cx="13061903" cy="807720"/>
            </a:xfrm>
            <a:prstGeom prst="rect">
              <a:avLst/>
            </a:prstGeom>
          </p:spPr>
          <p:txBody>
            <a:bodyPr anchor="t" rtlCol="false" tIns="0" lIns="0" bIns="0" rIns="0">
              <a:spAutoFit/>
            </a:bodyPr>
            <a:lstStyle/>
            <a:p>
              <a:pPr>
                <a:lnSpc>
                  <a:spcPts val="5040"/>
                </a:lnSpc>
                <a:spcBef>
                  <a:spcPct val="0"/>
                </a:spcBef>
              </a:pPr>
              <a:r>
                <a:rPr lang="en-US" sz="3600">
                  <a:solidFill>
                    <a:srgbClr val="00DACF"/>
                  </a:solidFill>
                  <a:latin typeface="Public Sans"/>
                </a:rPr>
                <a:t>Đối với Người quản lý</a:t>
              </a:r>
            </a:p>
          </p:txBody>
        </p:sp>
      </p:grpSp>
      <p:sp>
        <p:nvSpPr>
          <p:cNvPr name="TextBox 15" id="15"/>
          <p:cNvSpPr txBox="true"/>
          <p:nvPr/>
        </p:nvSpPr>
        <p:spPr>
          <a:xfrm rot="0">
            <a:off x="7617535" y="2034315"/>
            <a:ext cx="9349665" cy="1901592"/>
          </a:xfrm>
          <a:prstGeom prst="rect">
            <a:avLst/>
          </a:prstGeom>
        </p:spPr>
        <p:txBody>
          <a:bodyPr anchor="t" rtlCol="false" tIns="0" lIns="0" bIns="0" rIns="0">
            <a:spAutoFit/>
          </a:bodyPr>
          <a:lstStyle/>
          <a:p>
            <a:pPr>
              <a:lnSpc>
                <a:spcPts val="5057"/>
              </a:lnSpc>
            </a:pPr>
            <a:r>
              <a:rPr lang="en-US" sz="3612">
                <a:solidFill>
                  <a:srgbClr val="FFFFFF"/>
                </a:solidFill>
                <a:latin typeface="Noto Sans"/>
              </a:rPr>
              <a:t>- Tìm kiếm, lọc</a:t>
            </a:r>
          </a:p>
          <a:p>
            <a:pPr>
              <a:lnSpc>
                <a:spcPts val="5057"/>
              </a:lnSpc>
            </a:pPr>
            <a:r>
              <a:rPr lang="en-US" sz="3612">
                <a:solidFill>
                  <a:srgbClr val="FFFFFF"/>
                </a:solidFill>
                <a:latin typeface="Noto Sans"/>
              </a:rPr>
              <a:t>- Xem danh sách và chi tiết sản phẩm</a:t>
            </a:r>
          </a:p>
          <a:p>
            <a:pPr>
              <a:lnSpc>
                <a:spcPts val="5057"/>
              </a:lnSpc>
            </a:pPr>
            <a:r>
              <a:rPr lang="en-US" sz="3612">
                <a:solidFill>
                  <a:srgbClr val="FFFFFF"/>
                </a:solidFill>
                <a:latin typeface="Noto Sans"/>
              </a:rPr>
              <a:t>- Đăng ký thành viên</a:t>
            </a:r>
          </a:p>
        </p:txBody>
      </p:sp>
      <p:sp>
        <p:nvSpPr>
          <p:cNvPr name="TextBox 16" id="16"/>
          <p:cNvSpPr txBox="true"/>
          <p:nvPr/>
        </p:nvSpPr>
        <p:spPr>
          <a:xfrm rot="0">
            <a:off x="7551773" y="4664902"/>
            <a:ext cx="9349665" cy="2398236"/>
          </a:xfrm>
          <a:prstGeom prst="rect">
            <a:avLst/>
          </a:prstGeom>
        </p:spPr>
        <p:txBody>
          <a:bodyPr anchor="t" rtlCol="false" tIns="0" lIns="0" bIns="0" rIns="0">
            <a:spAutoFit/>
          </a:bodyPr>
          <a:lstStyle/>
          <a:p>
            <a:pPr>
              <a:lnSpc>
                <a:spcPts val="4759"/>
              </a:lnSpc>
            </a:pPr>
            <a:r>
              <a:rPr lang="en-US" sz="3399">
                <a:solidFill>
                  <a:srgbClr val="FFFFFF"/>
                </a:solidFill>
                <a:latin typeface="Noto Sans"/>
              </a:rPr>
              <a:t>- Có tất cả các chức năng của khách hàng</a:t>
            </a:r>
          </a:p>
          <a:p>
            <a:pPr>
              <a:lnSpc>
                <a:spcPts val="4759"/>
              </a:lnSpc>
            </a:pPr>
            <a:r>
              <a:rPr lang="en-US" sz="3399">
                <a:solidFill>
                  <a:srgbClr val="FFFFFF"/>
                </a:solidFill>
                <a:latin typeface="Noto Sans"/>
              </a:rPr>
              <a:t>- Thực hiện các thao tác thanh toán giỏ hàng</a:t>
            </a:r>
          </a:p>
          <a:p>
            <a:pPr>
              <a:lnSpc>
                <a:spcPts val="4759"/>
              </a:lnSpc>
            </a:pPr>
            <a:r>
              <a:rPr lang="en-US" sz="3399">
                <a:solidFill>
                  <a:srgbClr val="FFFFFF"/>
                </a:solidFill>
                <a:latin typeface="Noto Sans"/>
              </a:rPr>
              <a:t>- Quản lý được thông tin cá nhân, đơn hàng, phản hồi, mã giảm giá</a:t>
            </a:r>
          </a:p>
        </p:txBody>
      </p:sp>
      <p:sp>
        <p:nvSpPr>
          <p:cNvPr name="TextBox 17" id="17"/>
          <p:cNvSpPr txBox="true"/>
          <p:nvPr/>
        </p:nvSpPr>
        <p:spPr>
          <a:xfrm rot="0">
            <a:off x="7617535" y="7852477"/>
            <a:ext cx="10670465" cy="1793756"/>
          </a:xfrm>
          <a:prstGeom prst="rect">
            <a:avLst/>
          </a:prstGeom>
        </p:spPr>
        <p:txBody>
          <a:bodyPr anchor="t" rtlCol="false" tIns="0" lIns="0" bIns="0" rIns="0">
            <a:spAutoFit/>
          </a:bodyPr>
          <a:lstStyle/>
          <a:p>
            <a:pPr>
              <a:lnSpc>
                <a:spcPts val="4759"/>
              </a:lnSpc>
            </a:pPr>
            <a:r>
              <a:rPr lang="en-US" sz="3399">
                <a:solidFill>
                  <a:srgbClr val="FFFFFF"/>
                </a:solidFill>
                <a:latin typeface="Noto Sans"/>
              </a:rPr>
              <a:t>- Quản lý được thành viên, đơn hàng, sản phẩm, danh mục, phản hồi và xem được thống kê</a:t>
            </a:r>
          </a:p>
          <a:p>
            <a:pPr>
              <a:lnSpc>
                <a:spcPts val="475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812" r="0" b="7812"/>
          <a:stretch>
            <a:fillRect/>
          </a:stretch>
        </p:blipFill>
        <p:spPr>
          <a:xfrm>
            <a:off x="0" y="0"/>
            <a:ext cx="18288000" cy="10287000"/>
          </a:xfrm>
          <a:prstGeom prst="rect">
            <a:avLst/>
          </a:prstGeom>
        </p:spPr>
      </p:pic>
      <p:sp>
        <p:nvSpPr>
          <p:cNvPr name="TextBox 3" id="3"/>
          <p:cNvSpPr txBox="true"/>
          <p:nvPr/>
        </p:nvSpPr>
        <p:spPr>
          <a:xfrm rot="0">
            <a:off x="848675" y="4511563"/>
            <a:ext cx="7194256" cy="741490"/>
          </a:xfrm>
          <a:prstGeom prst="rect">
            <a:avLst/>
          </a:prstGeom>
        </p:spPr>
        <p:txBody>
          <a:bodyPr anchor="t" rtlCol="false" tIns="0" lIns="0" bIns="0" rIns="0">
            <a:spAutoFit/>
          </a:bodyPr>
          <a:lstStyle/>
          <a:p>
            <a:pPr>
              <a:lnSpc>
                <a:spcPts val="5627"/>
              </a:lnSpc>
            </a:pPr>
            <a:r>
              <a:rPr lang="en-US" sz="5116" spc="-51">
                <a:solidFill>
                  <a:srgbClr val="FFFFFF"/>
                </a:solidFill>
                <a:latin typeface="Public Sans Bold"/>
              </a:rPr>
              <a:t>Một Số Yêu Cầu Cơ Bản </a:t>
            </a:r>
          </a:p>
        </p:txBody>
      </p:sp>
      <p:sp>
        <p:nvSpPr>
          <p:cNvPr name="TextBox 4" id="4"/>
          <p:cNvSpPr txBox="true"/>
          <p:nvPr/>
        </p:nvSpPr>
        <p:spPr>
          <a:xfrm rot="0">
            <a:off x="9106799" y="3167022"/>
            <a:ext cx="6993017" cy="554276"/>
          </a:xfrm>
          <a:prstGeom prst="rect">
            <a:avLst/>
          </a:prstGeom>
        </p:spPr>
        <p:txBody>
          <a:bodyPr anchor="t" rtlCol="false" tIns="0" lIns="0" bIns="0" rIns="0">
            <a:spAutoFit/>
          </a:bodyPr>
          <a:lstStyle/>
          <a:p>
            <a:pPr algn="ctr">
              <a:lnSpc>
                <a:spcPts val="4479"/>
              </a:lnSpc>
              <a:spcBef>
                <a:spcPct val="0"/>
              </a:spcBef>
            </a:pPr>
            <a:r>
              <a:rPr lang="en-US" sz="3199">
                <a:solidFill>
                  <a:srgbClr val="00DACF"/>
                </a:solidFill>
                <a:latin typeface="Public Sans"/>
              </a:rPr>
              <a:t>-Giao diện đẹp và thân thiện dễ dùng </a:t>
            </a:r>
          </a:p>
        </p:txBody>
      </p:sp>
      <p:sp>
        <p:nvSpPr>
          <p:cNvPr name="TextBox 5" id="5"/>
          <p:cNvSpPr txBox="true"/>
          <p:nvPr/>
        </p:nvSpPr>
        <p:spPr>
          <a:xfrm rot="0">
            <a:off x="9106799" y="3654623"/>
            <a:ext cx="7467243" cy="3398679"/>
          </a:xfrm>
          <a:prstGeom prst="rect">
            <a:avLst/>
          </a:prstGeom>
        </p:spPr>
        <p:txBody>
          <a:bodyPr anchor="t" rtlCol="false" tIns="0" lIns="0" bIns="0" rIns="0">
            <a:spAutoFit/>
          </a:bodyPr>
          <a:lstStyle/>
          <a:p>
            <a:pPr>
              <a:lnSpc>
                <a:spcPts val="4479"/>
              </a:lnSpc>
              <a:spcBef>
                <a:spcPct val="0"/>
              </a:spcBef>
            </a:pPr>
            <a:r>
              <a:rPr lang="en-US" sz="3199">
                <a:solidFill>
                  <a:srgbClr val="00DACF"/>
                </a:solidFill>
                <a:latin typeface="Public Sans"/>
              </a:rPr>
              <a:t>-Phân quyền chặt chẽ</a:t>
            </a:r>
          </a:p>
          <a:p>
            <a:pPr>
              <a:lnSpc>
                <a:spcPts val="4479"/>
              </a:lnSpc>
              <a:spcBef>
                <a:spcPct val="0"/>
              </a:spcBef>
            </a:pPr>
            <a:r>
              <a:rPr lang="en-US" sz="3199">
                <a:solidFill>
                  <a:srgbClr val="00DACF"/>
                </a:solidFill>
                <a:latin typeface="Public Sans"/>
              </a:rPr>
              <a:t>-Ổn định, xử lý nhanh </a:t>
            </a:r>
          </a:p>
          <a:p>
            <a:pPr>
              <a:lnSpc>
                <a:spcPts val="4479"/>
              </a:lnSpc>
              <a:spcBef>
                <a:spcPct val="0"/>
              </a:spcBef>
            </a:pPr>
            <a:r>
              <a:rPr lang="en-US" sz="3199">
                <a:solidFill>
                  <a:srgbClr val="00DACF"/>
                </a:solidFill>
                <a:latin typeface="Public Sans"/>
              </a:rPr>
              <a:t>-Tính năng mở và mềm dẻo </a:t>
            </a:r>
          </a:p>
          <a:p>
            <a:pPr>
              <a:lnSpc>
                <a:spcPts val="4479"/>
              </a:lnSpc>
              <a:spcBef>
                <a:spcPct val="0"/>
              </a:spcBef>
            </a:pPr>
            <a:r>
              <a:rPr lang="en-US" sz="3199">
                <a:solidFill>
                  <a:srgbClr val="00DACF"/>
                </a:solidFill>
                <a:latin typeface="Public Sans"/>
              </a:rPr>
              <a:t>-Tính kế thừa cao </a:t>
            </a:r>
          </a:p>
          <a:p>
            <a:pPr>
              <a:lnSpc>
                <a:spcPts val="4479"/>
              </a:lnSpc>
              <a:spcBef>
                <a:spcPct val="0"/>
              </a:spcBef>
            </a:pPr>
            <a:r>
              <a:rPr lang="en-US" sz="3199">
                <a:solidFill>
                  <a:srgbClr val="00DACF"/>
                </a:solidFill>
                <a:latin typeface="Public Sans"/>
              </a:rPr>
              <a:t>-Hỗ trợ cùng lúc nhiều người dùng </a:t>
            </a:r>
          </a:p>
          <a:p>
            <a:pPr>
              <a:lnSpc>
                <a:spcPts val="4479"/>
              </a:lnSpc>
              <a:spcBef>
                <a:spcPct val="0"/>
              </a:spcBef>
            </a:pPr>
            <a:r>
              <a:rPr lang="en-US" sz="3199">
                <a:solidFill>
                  <a:srgbClr val="00DACF"/>
                </a:solidFill>
                <a:latin typeface="Public Sans"/>
              </a:rPr>
              <a:t>-Báo cáo, biểu mẫu phong phú, đa dạng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18" t="0" r="1506" b="0"/>
          <a:stretch>
            <a:fillRect/>
          </a:stretch>
        </p:blipFill>
        <p:spPr>
          <a:xfrm flipH="false" flipV="false" rot="0">
            <a:off x="1612595" y="1729212"/>
            <a:ext cx="14882784" cy="8557788"/>
          </a:xfrm>
          <a:prstGeom prst="rect">
            <a:avLst/>
          </a:prstGeom>
        </p:spPr>
      </p:pic>
      <p:sp>
        <p:nvSpPr>
          <p:cNvPr name="TextBox 3" id="3"/>
          <p:cNvSpPr txBox="true"/>
          <p:nvPr/>
        </p:nvSpPr>
        <p:spPr>
          <a:xfrm rot="0">
            <a:off x="9139238" y="4642505"/>
            <a:ext cx="9525" cy="897215"/>
          </a:xfrm>
          <a:prstGeom prst="rect">
            <a:avLst/>
          </a:prstGeom>
        </p:spPr>
        <p:txBody>
          <a:bodyPr anchor="t" rtlCol="false" tIns="0" lIns="0" bIns="0" rIns="0">
            <a:spAutoFit/>
          </a:bodyPr>
          <a:lstStyle/>
          <a:p>
            <a:pPr algn="ctr">
              <a:lnSpc>
                <a:spcPts val="7279"/>
              </a:lnSpc>
            </a:pPr>
          </a:p>
        </p:txBody>
      </p:sp>
      <p:sp>
        <p:nvSpPr>
          <p:cNvPr name="TextBox 4" id="4"/>
          <p:cNvSpPr txBox="true"/>
          <p:nvPr/>
        </p:nvSpPr>
        <p:spPr>
          <a:xfrm rot="0">
            <a:off x="6767208" y="434380"/>
            <a:ext cx="3879175" cy="700961"/>
          </a:xfrm>
          <a:prstGeom prst="rect">
            <a:avLst/>
          </a:prstGeom>
        </p:spPr>
        <p:txBody>
          <a:bodyPr anchor="t" rtlCol="false" tIns="0" lIns="0" bIns="0" rIns="0">
            <a:spAutoFit/>
          </a:bodyPr>
          <a:lstStyle/>
          <a:p>
            <a:pPr algn="ctr">
              <a:lnSpc>
                <a:spcPts val="5739"/>
              </a:lnSpc>
            </a:pPr>
            <a:r>
              <a:rPr lang="en-US" sz="4099">
                <a:solidFill>
                  <a:srgbClr val="0059D1"/>
                </a:solidFill>
                <a:latin typeface="Noto Sans Bold"/>
              </a:rPr>
              <a:t>Sơ đồ Use Case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F163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blip>
          <a:srcRect l="30011" t="0" r="30011" b="0"/>
          <a:stretch>
            <a:fillRect/>
          </a:stretch>
        </p:blipFill>
        <p:spPr>
          <a:xfrm flipH="false" flipV="false" rot="0">
            <a:off x="0" y="0"/>
            <a:ext cx="6570047" cy="10960000"/>
          </a:xfrm>
          <a:prstGeom prst="rect">
            <a:avLst/>
          </a:prstGeom>
        </p:spPr>
      </p:pic>
      <p:sp>
        <p:nvSpPr>
          <p:cNvPr name="TextBox 3" id="3"/>
          <p:cNvSpPr txBox="true"/>
          <p:nvPr/>
        </p:nvSpPr>
        <p:spPr>
          <a:xfrm rot="0">
            <a:off x="1028700" y="3643327"/>
            <a:ext cx="5114437" cy="3051694"/>
          </a:xfrm>
          <a:prstGeom prst="rect">
            <a:avLst/>
          </a:prstGeom>
        </p:spPr>
        <p:txBody>
          <a:bodyPr anchor="t" rtlCol="false" tIns="0" lIns="0" bIns="0" rIns="0">
            <a:spAutoFit/>
          </a:bodyPr>
          <a:lstStyle/>
          <a:p>
            <a:pPr>
              <a:lnSpc>
                <a:spcPts val="7920"/>
              </a:lnSpc>
            </a:pPr>
            <a:r>
              <a:rPr lang="en-US" sz="7199" spc="-71">
                <a:solidFill>
                  <a:srgbClr val="FFFFFF"/>
                </a:solidFill>
                <a:latin typeface="Public Sans"/>
              </a:rPr>
              <a:t>Kết Luận Và Hướng Phát Triển</a:t>
            </a:r>
          </a:p>
        </p:txBody>
      </p:sp>
      <p:grpSp>
        <p:nvGrpSpPr>
          <p:cNvPr name="Group 4" id="4"/>
          <p:cNvGrpSpPr/>
          <p:nvPr/>
        </p:nvGrpSpPr>
        <p:grpSpPr>
          <a:xfrm rot="0">
            <a:off x="7907589" y="1818874"/>
            <a:ext cx="8700282" cy="2064117"/>
            <a:chOff x="0" y="0"/>
            <a:chExt cx="11600376" cy="2752156"/>
          </a:xfrm>
        </p:grpSpPr>
        <p:sp>
          <p:nvSpPr>
            <p:cNvPr name="TextBox 5" id="5"/>
            <p:cNvSpPr txBox="true"/>
            <p:nvPr/>
          </p:nvSpPr>
          <p:spPr>
            <a:xfrm rot="0">
              <a:off x="0" y="-57150"/>
              <a:ext cx="11600376" cy="544587"/>
            </a:xfrm>
            <a:prstGeom prst="rect">
              <a:avLst/>
            </a:prstGeom>
          </p:spPr>
          <p:txBody>
            <a:bodyPr anchor="t" rtlCol="false" tIns="0" lIns="0" bIns="0" rIns="0">
              <a:spAutoFit/>
            </a:bodyPr>
            <a:lstStyle/>
            <a:p>
              <a:pPr>
                <a:lnSpc>
                  <a:spcPts val="3359"/>
                </a:lnSpc>
                <a:spcBef>
                  <a:spcPct val="0"/>
                </a:spcBef>
              </a:pPr>
              <a:r>
                <a:rPr lang="en-US" sz="2399">
                  <a:solidFill>
                    <a:srgbClr val="00DACF"/>
                  </a:solidFill>
                  <a:latin typeface="Public Sans"/>
                </a:rPr>
                <a:t>KẾT QUẢ ĐẠT ĐƯỢC:</a:t>
              </a:r>
            </a:p>
          </p:txBody>
        </p:sp>
        <p:sp>
          <p:nvSpPr>
            <p:cNvPr name="TextBox 6" id="6"/>
            <p:cNvSpPr txBox="true"/>
            <p:nvPr/>
          </p:nvSpPr>
          <p:spPr>
            <a:xfrm rot="0">
              <a:off x="0" y="1062454"/>
              <a:ext cx="11600376" cy="1708622"/>
            </a:xfrm>
            <a:prstGeom prst="rect">
              <a:avLst/>
            </a:prstGeom>
          </p:spPr>
          <p:txBody>
            <a:bodyPr anchor="t" rtlCol="false" tIns="0" lIns="0" bIns="0" rIns="0">
              <a:spAutoFit/>
            </a:bodyPr>
            <a:lstStyle/>
            <a:p>
              <a:pPr>
                <a:lnSpc>
                  <a:spcPts val="3407"/>
                </a:lnSpc>
              </a:pPr>
              <a:r>
                <a:rPr lang="en-US" sz="2399">
                  <a:solidFill>
                    <a:srgbClr val="FFFFFF"/>
                  </a:solidFill>
                  <a:latin typeface="Public Sans"/>
                </a:rPr>
                <a:t>- Hoàn thành đề tài đã đưa ra</a:t>
              </a:r>
            </a:p>
            <a:p>
              <a:pPr>
                <a:lnSpc>
                  <a:spcPts val="3407"/>
                </a:lnSpc>
              </a:pPr>
              <a:r>
                <a:rPr lang="en-US" sz="2399">
                  <a:solidFill>
                    <a:srgbClr val="FFFFFF"/>
                  </a:solidFill>
                  <a:latin typeface="Public Sans"/>
                </a:rPr>
                <a:t>- Kiến thức về Thiết kế giao diện được củng cố</a:t>
              </a:r>
            </a:p>
            <a:p>
              <a:pPr marL="0" indent="0" lvl="0">
                <a:lnSpc>
                  <a:spcPts val="3408"/>
                </a:lnSpc>
              </a:pPr>
              <a:r>
                <a:rPr lang="en-US" sz="2399">
                  <a:solidFill>
                    <a:srgbClr val="FFFFFF"/>
                  </a:solidFill>
                  <a:latin typeface="Public Sans"/>
                </a:rPr>
                <a:t>- Thành thạo hơn khi thao tác với Figma và Balsamiq</a:t>
              </a:r>
            </a:p>
          </p:txBody>
        </p:sp>
      </p:grpSp>
      <p:grpSp>
        <p:nvGrpSpPr>
          <p:cNvPr name="Group 7" id="7"/>
          <p:cNvGrpSpPr/>
          <p:nvPr/>
        </p:nvGrpSpPr>
        <p:grpSpPr>
          <a:xfrm rot="0">
            <a:off x="7907589" y="4275302"/>
            <a:ext cx="8700282" cy="2948122"/>
            <a:chOff x="0" y="0"/>
            <a:chExt cx="11600376" cy="3930829"/>
          </a:xfrm>
        </p:grpSpPr>
        <p:sp>
          <p:nvSpPr>
            <p:cNvPr name="TextBox 8" id="8"/>
            <p:cNvSpPr txBox="true"/>
            <p:nvPr/>
          </p:nvSpPr>
          <p:spPr>
            <a:xfrm rot="0">
              <a:off x="0" y="-57150"/>
              <a:ext cx="11600376" cy="544587"/>
            </a:xfrm>
            <a:prstGeom prst="rect">
              <a:avLst/>
            </a:prstGeom>
          </p:spPr>
          <p:txBody>
            <a:bodyPr anchor="t" rtlCol="false" tIns="0" lIns="0" bIns="0" rIns="0">
              <a:spAutoFit/>
            </a:bodyPr>
            <a:lstStyle/>
            <a:p>
              <a:pPr>
                <a:lnSpc>
                  <a:spcPts val="3359"/>
                </a:lnSpc>
                <a:spcBef>
                  <a:spcPct val="0"/>
                </a:spcBef>
              </a:pPr>
              <a:r>
                <a:rPr lang="en-US" sz="2399">
                  <a:solidFill>
                    <a:srgbClr val="00DACF"/>
                  </a:solidFill>
                  <a:latin typeface="Public Sans"/>
                </a:rPr>
                <a:t>HẠN CHẾ CỦA ĐỒ ÁN</a:t>
              </a:r>
            </a:p>
          </p:txBody>
        </p:sp>
        <p:sp>
          <p:nvSpPr>
            <p:cNvPr name="TextBox 9" id="9"/>
            <p:cNvSpPr txBox="true"/>
            <p:nvPr/>
          </p:nvSpPr>
          <p:spPr>
            <a:xfrm rot="0">
              <a:off x="0" y="1086891"/>
              <a:ext cx="11600376" cy="2862858"/>
            </a:xfrm>
            <a:prstGeom prst="rect">
              <a:avLst/>
            </a:prstGeom>
          </p:spPr>
          <p:txBody>
            <a:bodyPr anchor="t" rtlCol="false" tIns="0" lIns="0" bIns="0" rIns="0">
              <a:spAutoFit/>
            </a:bodyPr>
            <a:lstStyle/>
            <a:p>
              <a:pPr>
                <a:lnSpc>
                  <a:spcPts val="3407"/>
                </a:lnSpc>
              </a:pPr>
              <a:r>
                <a:rPr lang="en-US" sz="2399">
                  <a:solidFill>
                    <a:srgbClr val="FFFFFF"/>
                  </a:solidFill>
                  <a:latin typeface="Public Sans"/>
                </a:rPr>
                <a:t>- Giao diện có phần chưa được đẹp mắt</a:t>
              </a:r>
            </a:p>
            <a:p>
              <a:pPr>
                <a:lnSpc>
                  <a:spcPts val="3407"/>
                </a:lnSpc>
              </a:pPr>
              <a:r>
                <a:rPr lang="en-US" sz="2399">
                  <a:solidFill>
                    <a:srgbClr val="FFFFFF"/>
                  </a:solidFill>
                  <a:latin typeface="Public Sans"/>
                </a:rPr>
                <a:t>- Thiết kế còn chưa đủ hết tất cả các chức năng</a:t>
              </a:r>
            </a:p>
            <a:p>
              <a:pPr>
                <a:lnSpc>
                  <a:spcPts val="3407"/>
                </a:lnSpc>
              </a:pPr>
              <a:r>
                <a:rPr lang="en-US" sz="2399">
                  <a:solidFill>
                    <a:srgbClr val="FFFFFF"/>
                  </a:solidFill>
                  <a:latin typeface="Public Sans"/>
                </a:rPr>
                <a:t>- Hai sản phẩm từ Figma và Balsamiq còn chưa đồng bộ tuyệt đối</a:t>
              </a:r>
            </a:p>
            <a:p>
              <a:pPr marL="0" indent="0" lvl="0">
                <a:lnSpc>
                  <a:spcPts val="3408"/>
                </a:lnSpc>
              </a:pPr>
            </a:p>
          </p:txBody>
        </p:sp>
      </p:grpSp>
      <p:sp>
        <p:nvSpPr>
          <p:cNvPr name="TextBox 10" id="10"/>
          <p:cNvSpPr txBox="true"/>
          <p:nvPr/>
        </p:nvSpPr>
        <p:spPr>
          <a:xfrm rot="0">
            <a:off x="7907589" y="6983425"/>
            <a:ext cx="8700282" cy="422727"/>
          </a:xfrm>
          <a:prstGeom prst="rect">
            <a:avLst/>
          </a:prstGeom>
        </p:spPr>
        <p:txBody>
          <a:bodyPr anchor="t" rtlCol="false" tIns="0" lIns="0" bIns="0" rIns="0">
            <a:spAutoFit/>
          </a:bodyPr>
          <a:lstStyle/>
          <a:p>
            <a:pPr>
              <a:lnSpc>
                <a:spcPts val="3359"/>
              </a:lnSpc>
              <a:spcBef>
                <a:spcPct val="0"/>
              </a:spcBef>
            </a:pPr>
            <a:r>
              <a:rPr lang="en-US" sz="2399">
                <a:solidFill>
                  <a:srgbClr val="00DACF"/>
                </a:solidFill>
                <a:latin typeface="Public Sans"/>
              </a:rPr>
              <a:t>HƯỚNG PHÁT TRIỂN</a:t>
            </a:r>
          </a:p>
        </p:txBody>
      </p:sp>
      <p:sp>
        <p:nvSpPr>
          <p:cNvPr name="TextBox 11" id="11"/>
          <p:cNvSpPr txBox="true"/>
          <p:nvPr/>
        </p:nvSpPr>
        <p:spPr>
          <a:xfrm rot="0">
            <a:off x="7907589" y="7554063"/>
            <a:ext cx="8700282" cy="1730788"/>
          </a:xfrm>
          <a:prstGeom prst="rect">
            <a:avLst/>
          </a:prstGeom>
        </p:spPr>
        <p:txBody>
          <a:bodyPr anchor="t" rtlCol="false" tIns="0" lIns="0" bIns="0" rIns="0">
            <a:spAutoFit/>
          </a:bodyPr>
          <a:lstStyle/>
          <a:p>
            <a:pPr>
              <a:lnSpc>
                <a:spcPts val="3408"/>
              </a:lnSpc>
            </a:pPr>
            <a:r>
              <a:rPr lang="en-US" sz="2400">
                <a:solidFill>
                  <a:srgbClr val="FFFFFF"/>
                </a:solidFill>
                <a:latin typeface="Public Sans"/>
              </a:rPr>
              <a:t>- Web/App sẽ cố gắn hoàn thiện hơn về mặt giao diện và các chức năng</a:t>
            </a:r>
          </a:p>
          <a:p>
            <a:pPr marL="0" indent="0" lvl="0">
              <a:lnSpc>
                <a:spcPts val="3408"/>
              </a:lnSpc>
            </a:pPr>
            <a:r>
              <a:rPr lang="en-US" sz="2400">
                <a:solidFill>
                  <a:srgbClr val="FFFFFF"/>
                </a:solidFill>
                <a:latin typeface="Public Sans"/>
              </a:rPr>
              <a:t>- Bàn tính với nhau về những chức năng mới phù hợp với thị yếu người sử dụng</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F1632"/>
        </a:solidFill>
      </p:bgPr>
    </p:bg>
    <p:spTree>
      <p:nvGrpSpPr>
        <p:cNvPr id="1" name=""/>
        <p:cNvGrpSpPr/>
        <p:nvPr/>
      </p:nvGrpSpPr>
      <p:grpSpPr>
        <a:xfrm>
          <a:off x="0" y="0"/>
          <a:ext cx="0" cy="0"/>
          <a:chOff x="0" y="0"/>
          <a:chExt cx="0" cy="0"/>
        </a:xfrm>
      </p:grpSpPr>
      <p:grpSp>
        <p:nvGrpSpPr>
          <p:cNvPr name="Group 2" id="2"/>
          <p:cNvGrpSpPr/>
          <p:nvPr/>
        </p:nvGrpSpPr>
        <p:grpSpPr>
          <a:xfrm rot="0">
            <a:off x="3423603" y="2579808"/>
            <a:ext cx="11440793" cy="4158729"/>
            <a:chOff x="0" y="0"/>
            <a:chExt cx="15254391" cy="5544972"/>
          </a:xfrm>
        </p:grpSpPr>
        <p:sp>
          <p:nvSpPr>
            <p:cNvPr name="TextBox 3" id="3"/>
            <p:cNvSpPr txBox="true"/>
            <p:nvPr/>
          </p:nvSpPr>
          <p:spPr>
            <a:xfrm rot="0">
              <a:off x="0" y="-57150"/>
              <a:ext cx="15254391" cy="1975992"/>
            </a:xfrm>
            <a:prstGeom prst="rect">
              <a:avLst/>
            </a:prstGeom>
          </p:spPr>
          <p:txBody>
            <a:bodyPr anchor="t" rtlCol="false" tIns="0" lIns="0" bIns="0" rIns="0">
              <a:spAutoFit/>
            </a:bodyPr>
            <a:lstStyle/>
            <a:p>
              <a:pPr algn="ctr">
                <a:lnSpc>
                  <a:spcPts val="11994"/>
                </a:lnSpc>
              </a:pPr>
              <a:r>
                <a:rPr lang="en-US" sz="9444">
                  <a:solidFill>
                    <a:srgbClr val="FFFFFF"/>
                  </a:solidFill>
                  <a:latin typeface="Parisienne Bold Italics"/>
                </a:rPr>
                <a:t>Thank you</a:t>
              </a:r>
            </a:p>
          </p:txBody>
        </p:sp>
        <p:sp>
          <p:nvSpPr>
            <p:cNvPr name="TextBox 4" id="4"/>
            <p:cNvSpPr txBox="true"/>
            <p:nvPr/>
          </p:nvSpPr>
          <p:spPr>
            <a:xfrm rot="0">
              <a:off x="0" y="2597574"/>
              <a:ext cx="15254391" cy="1491845"/>
            </a:xfrm>
            <a:prstGeom prst="rect">
              <a:avLst/>
            </a:prstGeom>
          </p:spPr>
          <p:txBody>
            <a:bodyPr anchor="t" rtlCol="false" tIns="0" lIns="0" bIns="0" rIns="0">
              <a:spAutoFit/>
            </a:bodyPr>
            <a:lstStyle/>
            <a:p>
              <a:pPr algn="ctr">
                <a:lnSpc>
                  <a:spcPts val="4403"/>
                </a:lnSpc>
              </a:pPr>
              <a:r>
                <a:rPr lang="en-US" sz="3579" spc="340">
                  <a:solidFill>
                    <a:srgbClr val="FFFFFF"/>
                  </a:solidFill>
                  <a:latin typeface="Rokkitt Medium"/>
                </a:rPr>
                <a:t>Cảm ơn Thầy và các bạn đã lắng nghe bài thuyết trình của nhóm 16</a:t>
              </a:r>
            </a:p>
          </p:txBody>
        </p:sp>
        <p:sp>
          <p:nvSpPr>
            <p:cNvPr name="TextBox 5" id="5"/>
            <p:cNvSpPr txBox="true"/>
            <p:nvPr/>
          </p:nvSpPr>
          <p:spPr>
            <a:xfrm rot="0">
              <a:off x="0" y="4770241"/>
              <a:ext cx="15254391" cy="774730"/>
            </a:xfrm>
            <a:prstGeom prst="rect">
              <a:avLst/>
            </a:prstGeom>
          </p:spPr>
          <p:txBody>
            <a:bodyPr anchor="t" rtlCol="false" tIns="0" lIns="0" bIns="0" rIns="0">
              <a:spAutoFit/>
            </a:bodyPr>
            <a:lstStyle/>
            <a:p>
              <a:pPr algn="ctr">
                <a:lnSpc>
                  <a:spcPts val="4403"/>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DAEzC2x1zls</dc:identifier>
  <dcterms:modified xsi:type="dcterms:W3CDTF">2011-08-01T06:04:30Z</dcterms:modified>
  <cp:revision>1</cp:revision>
  <dc:title>Báo Cáo Đồ Án Thiết Kế Giao Diện</dc:title>
</cp:coreProperties>
</file>