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60" r:id="rId4"/>
    <p:sldId id="264" r:id="rId5"/>
    <p:sldId id="267" r:id="rId6"/>
    <p:sldId id="261" r:id="rId7"/>
    <p:sldId id="280" r:id="rId8"/>
    <p:sldId id="279" r:id="rId9"/>
    <p:sldId id="278" r:id="rId10"/>
    <p:sldId id="269" r:id="rId11"/>
    <p:sldId id="286" r:id="rId12"/>
    <p:sldId id="273" r:id="rId13"/>
    <p:sldId id="299" r:id="rId14"/>
    <p:sldId id="300" r:id="rId15"/>
    <p:sldId id="298" r:id="rId16"/>
    <p:sldId id="271" r:id="rId17"/>
    <p:sldId id="272" r:id="rId18"/>
    <p:sldId id="301" r:id="rId19"/>
    <p:sldId id="281" r:id="rId20"/>
    <p:sldId id="287" r:id="rId21"/>
    <p:sldId id="283" r:id="rId22"/>
    <p:sldId id="288" r:id="rId23"/>
    <p:sldId id="284" r:id="rId24"/>
    <p:sldId id="289" r:id="rId25"/>
    <p:sldId id="285" r:id="rId26"/>
    <p:sldId id="306" r:id="rId27"/>
    <p:sldId id="290" r:id="rId28"/>
    <p:sldId id="291" r:id="rId29"/>
    <p:sldId id="303" r:id="rId30"/>
    <p:sldId id="302" r:id="rId31"/>
    <p:sldId id="292" r:id="rId32"/>
    <p:sldId id="294" r:id="rId33"/>
    <p:sldId id="304" r:id="rId34"/>
    <p:sldId id="293" r:id="rId35"/>
    <p:sldId id="296" r:id="rId36"/>
    <p:sldId id="295" r:id="rId37"/>
    <p:sldId id="297" r:id="rId38"/>
    <p:sldId id="277" r:id="rId39"/>
    <p:sldId id="259" r:id="rId4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454046-2FC3-4DA6-A48E-68062D5A3A5F}">
          <p14:sldIdLst>
            <p14:sldId id="256"/>
          </p14:sldIdLst>
        </p14:section>
        <p14:section name="1. Hệ tọa độ" id="{34BA5F22-0DAC-4311-A068-02F504EF8A90}">
          <p14:sldIdLst>
            <p14:sldId id="258"/>
            <p14:sldId id="260"/>
            <p14:sldId id="264"/>
          </p14:sldIdLst>
        </p14:section>
        <p14:section name="2. Các đối tượng hình học cơ bản" id="{E353B789-924F-424B-8430-DAF1EB2D3397}">
          <p14:sldIdLst>
            <p14:sldId id="267"/>
            <p14:sldId id="261"/>
            <p14:sldId id="280"/>
          </p14:sldIdLst>
        </p14:section>
        <p14:section name="3. Các thuật toán vẽ đường thẳng" id="{86BB8E5A-03F8-4A55-8A0A-3E52BDE11E38}">
          <p14:sldIdLst>
            <p14:sldId id="279"/>
            <p14:sldId id="278"/>
            <p14:sldId id="269"/>
            <p14:sldId id="286"/>
            <p14:sldId id="273"/>
            <p14:sldId id="299"/>
            <p14:sldId id="300"/>
            <p14:sldId id="298"/>
            <p14:sldId id="271"/>
            <p14:sldId id="272"/>
            <p14:sldId id="301"/>
            <p14:sldId id="281"/>
            <p14:sldId id="287"/>
            <p14:sldId id="283"/>
            <p14:sldId id="288"/>
            <p14:sldId id="284"/>
            <p14:sldId id="289"/>
            <p14:sldId id="285"/>
            <p14:sldId id="306"/>
            <p14:sldId id="290"/>
            <p14:sldId id="291"/>
            <p14:sldId id="303"/>
            <p14:sldId id="302"/>
            <p14:sldId id="292"/>
            <p14:sldId id="294"/>
            <p14:sldId id="304"/>
            <p14:sldId id="293"/>
            <p14:sldId id="296"/>
            <p14:sldId id="295"/>
            <p14:sldId id="297"/>
            <p14:sldId id="27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7F8FD5"/>
    <a:srgbClr val="CC0000"/>
    <a:srgbClr val="FF5050"/>
    <a:srgbClr val="9900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3071" autoAdjust="0"/>
  </p:normalViewPr>
  <p:slideViewPr>
    <p:cSldViewPr snapToGrid="0">
      <p:cViewPr>
        <p:scale>
          <a:sx n="66" d="100"/>
          <a:sy n="66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9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3D03BF-535A-4A15-866C-C49D7A854F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410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295B9-E130-4F34-A5B4-F3847A0590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404" y="2"/>
            <a:ext cx="3078427" cy="51410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D8546-A17E-4536-A7F9-D9B18CDE6A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52379"/>
            <a:ext cx="3078427" cy="51409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6565-315B-4BE9-B839-DC9346AC1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404" y="9352379"/>
            <a:ext cx="3078427" cy="51409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F7502DC-957C-42C8-9ABC-DC57C832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0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4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2021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1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E838F8C-5BC1-41D3-9D17-74E08447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68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3D chia 2 </a:t>
            </a:r>
            <a:r>
              <a:rPr lang="en-GB" dirty="0" err="1"/>
              <a:t>loại</a:t>
            </a:r>
            <a:r>
              <a:rPr lang="en-GB"/>
              <a:t> tùy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:</a:t>
            </a:r>
          </a:p>
          <a:p>
            <a:pPr marL="185766" indent="-185766">
              <a:buFontTx/>
              <a:buChar char="-"/>
            </a:pPr>
            <a:r>
              <a:rPr lang="en-GB" dirty="0"/>
              <a:t>DirectX: </a:t>
            </a:r>
            <a:r>
              <a:rPr lang="en-GB" dirty="0" err="1"/>
              <a:t>tay</a:t>
            </a:r>
            <a:r>
              <a:rPr lang="en-GB" dirty="0"/>
              <a:t> </a:t>
            </a:r>
            <a:r>
              <a:rPr lang="en-GB" dirty="0" err="1"/>
              <a:t>trái</a:t>
            </a:r>
            <a:endParaRPr lang="en-GB" dirty="0"/>
          </a:p>
          <a:p>
            <a:pPr marL="185766" indent="-185766">
              <a:buFontTx/>
              <a:buChar char="-"/>
            </a:pPr>
            <a:r>
              <a:rPr lang="en-GB" dirty="0"/>
              <a:t>OpenGL: </a:t>
            </a:r>
            <a:r>
              <a:rPr lang="en-GB" dirty="0" err="1"/>
              <a:t>tay</a:t>
            </a:r>
            <a:r>
              <a:rPr lang="en-GB" dirty="0"/>
              <a:t> </a:t>
            </a:r>
            <a:r>
              <a:rPr lang="en-GB" dirty="0" err="1"/>
              <a:t>phải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8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DDA,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).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Bresenham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khắc</a:t>
                </a:r>
                <a:r>
                  <a:rPr lang="en-US" dirty="0"/>
                  <a:t> </a:t>
                </a:r>
                <a:r>
                  <a:rPr lang="en-US" dirty="0" err="1"/>
                  <a:t>phục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.</a:t>
                </a:r>
              </a:p>
              <a:p>
                <a:pPr defTabSz="990752">
                  <a:defRPr/>
                </a:pPr>
                <a:r>
                  <a:rPr lang="en-US" dirty="0"/>
                  <a:t>Thuật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Bresenham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thẳng</a:t>
                </a:r>
                <a:r>
                  <a:rPr lang="en-US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Trong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DDA,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(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).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Bresenham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khắc</a:t>
                </a:r>
                <a:r>
                  <a:rPr lang="en-US" dirty="0"/>
                  <a:t> </a:t>
                </a:r>
                <a:r>
                  <a:rPr lang="en-US" dirty="0" err="1"/>
                  <a:t>phục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pi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-dc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pi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-dc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pi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-dc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x1, y = y1;	</a:t>
            </a:r>
          </a:p>
          <a:p>
            <a:r>
              <a:rPr lang="en-US" dirty="0"/>
              <a:t>Dx = x2 - x1, Dy = y2 - y1;</a:t>
            </a:r>
          </a:p>
          <a:p>
            <a:r>
              <a:rPr lang="en-US" dirty="0"/>
              <a:t>p = 2 * Dy - Dx;</a:t>
            </a:r>
          </a:p>
          <a:p>
            <a:endParaRPr lang="en-US" dirty="0"/>
          </a:p>
          <a:p>
            <a:r>
              <a:rPr lang="en-US" dirty="0" err="1"/>
              <a:t>SetPixel</a:t>
            </a:r>
            <a:r>
              <a:rPr lang="en-US" dirty="0"/>
              <a:t>(x, y);	</a:t>
            </a:r>
          </a:p>
          <a:p>
            <a:r>
              <a:rPr lang="en-US" dirty="0"/>
              <a:t>while &lt;(x) &lt; (x2)&gt; do {</a:t>
            </a:r>
          </a:p>
          <a:p>
            <a:r>
              <a:rPr lang="en-US" dirty="0"/>
              <a:t>	if &lt;(p) &lt; [0]&gt; then</a:t>
            </a:r>
          </a:p>
          <a:p>
            <a:r>
              <a:rPr lang="en-US" dirty="0"/>
              <a:t>		p = p + 2 * Dy;</a:t>
            </a:r>
          </a:p>
          <a:p>
            <a:r>
              <a:rPr lang="en-US" dirty="0"/>
              <a:t>	else </a:t>
            </a:r>
          </a:p>
          <a:p>
            <a:r>
              <a:rPr lang="en-US" dirty="0"/>
              <a:t>		p = p + 2 * Dy - 2 * Dx; </a:t>
            </a:r>
          </a:p>
          <a:p>
            <a:r>
              <a:rPr lang="en-US" dirty="0"/>
              <a:t>		y = y + 1;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	x = x + 1;</a:t>
            </a:r>
          </a:p>
          <a:p>
            <a:r>
              <a:rPr lang="en-US" dirty="0"/>
              <a:t>	</a:t>
            </a:r>
            <a:r>
              <a:rPr lang="en-US" dirty="0" err="1"/>
              <a:t>SetPixel</a:t>
            </a:r>
            <a:r>
              <a:rPr lang="en-US" dirty="0"/>
              <a:t>(x, y);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752">
                  <a:defRPr/>
                </a:pPr>
                <a:r>
                  <a:rPr lang="en-GB" b="1" dirty="0"/>
                  <a:t>Xét tr</a:t>
                </a:r>
                <a:r>
                  <a:rPr lang="vi-VN" b="1" dirty="0"/>
                  <a:t>ư</a:t>
                </a:r>
                <a:r>
                  <a:rPr lang="en-GB" b="1" dirty="0" err="1"/>
                  <a:t>ờng</a:t>
                </a:r>
                <a:r>
                  <a:rPr lang="en-GB" b="1" dirty="0"/>
                  <a:t> </a:t>
                </a:r>
                <a:r>
                  <a:rPr lang="en-GB" b="1" dirty="0" err="1"/>
                  <a:t>hợp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dirty="0"/>
              </a:p>
              <a:p>
                <a:pPr defTabSz="990752">
                  <a:defRPr/>
                </a:pPr>
                <a:r>
                  <a:rPr lang="en-GB" b="0" dirty="0"/>
                  <a:t>- </a:t>
                </a:r>
                <a:r>
                  <a:rPr lang="en-GB" b="0" dirty="0" err="1"/>
                  <a:t>Nếu</a:t>
                </a:r>
                <a:r>
                  <a:rPr lang="en-GB" b="0" dirty="0"/>
                  <a:t> </a:t>
                </a:r>
                <a:r>
                  <a:rPr lang="en-GB" b="0" dirty="0" err="1"/>
                  <a:t>p_i</a:t>
                </a:r>
                <a:r>
                  <a:rPr lang="en-GB" b="0" dirty="0"/>
                  <a:t>&lt; 0, M </a:t>
                </a:r>
                <a:r>
                  <a:rPr lang="en-GB" b="0" dirty="0" err="1"/>
                  <a:t>nằm</a:t>
                </a:r>
                <a:r>
                  <a:rPr lang="en-GB" b="0" dirty="0"/>
                  <a:t> </a:t>
                </a:r>
                <a:r>
                  <a:rPr lang="en-GB" b="0" dirty="0" err="1"/>
                  <a:t>phía</a:t>
                </a:r>
                <a:r>
                  <a:rPr lang="en-GB" b="0" dirty="0"/>
                  <a:t> </a:t>
                </a:r>
                <a:r>
                  <a:rPr lang="en-GB" b="0" dirty="0" err="1"/>
                  <a:t>trên</a:t>
                </a:r>
                <a:r>
                  <a:rPr lang="en-GB" b="0" dirty="0"/>
                  <a:t> </a:t>
                </a:r>
                <a:r>
                  <a:rPr lang="en-GB" b="0" dirty="0" err="1"/>
                  <a:t>đường</a:t>
                </a:r>
                <a:r>
                  <a:rPr lang="en-GB" b="0" dirty="0"/>
                  <a:t> </a:t>
                </a:r>
                <a:r>
                  <a:rPr lang="en-GB" b="0" dirty="0" err="1"/>
                  <a:t>thẳng</a:t>
                </a:r>
                <a:r>
                  <a:rPr lang="en-GB" b="0" dirty="0"/>
                  <a:t> hay M </a:t>
                </a:r>
                <a:r>
                  <a:rPr lang="en-GB" b="0" dirty="0" err="1"/>
                  <a:t>nằm</a:t>
                </a:r>
                <a:r>
                  <a:rPr lang="en-GB" b="0" dirty="0"/>
                  <a:t> </a:t>
                </a:r>
                <a:r>
                  <a:rPr lang="en-GB" b="0" dirty="0" err="1"/>
                  <a:t>phía</a:t>
                </a:r>
                <a:r>
                  <a:rPr lang="en-GB" b="0" dirty="0"/>
                  <a:t> </a:t>
                </a:r>
                <a:r>
                  <a:rPr lang="en-GB" b="0" dirty="0" err="1"/>
                  <a:t>trên</a:t>
                </a:r>
                <a:r>
                  <a:rPr lang="en-GB" b="0" dirty="0"/>
                  <a:t> Q. Ta </a:t>
                </a:r>
                <a:r>
                  <a:rPr lang="en-GB" b="0" dirty="0" err="1"/>
                  <a:t>chọn</a:t>
                </a:r>
                <a:r>
                  <a:rPr lang="en-GB" b="0" dirty="0"/>
                  <a:t> S</a:t>
                </a:r>
              </a:p>
              <a:p>
                <a:pPr defTabSz="990752">
                  <a:defRPr/>
                </a:pPr>
                <a:r>
                  <a:rPr lang="en-GB" b="0" dirty="0"/>
                  <a:t>- </a:t>
                </a:r>
                <a:r>
                  <a:rPr lang="en-GB" b="0" dirty="0" err="1"/>
                  <a:t>Ngược</a:t>
                </a:r>
                <a:r>
                  <a:rPr lang="en-GB" b="0" dirty="0"/>
                  <a:t> </a:t>
                </a:r>
                <a:r>
                  <a:rPr lang="en-GB" b="0" dirty="0" err="1"/>
                  <a:t>lại</a:t>
                </a:r>
                <a:r>
                  <a:rPr lang="en-GB" b="0" dirty="0"/>
                  <a:t>, </a:t>
                </a:r>
                <a:r>
                  <a:rPr lang="en-GB" b="0" dirty="0" err="1"/>
                  <a:t>p_i</a:t>
                </a:r>
                <a:r>
                  <a:rPr lang="en-GB" b="0" dirty="0"/>
                  <a:t>&gt;=0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b="1" dirty="0"/>
                  <a:t>Xét tr</a:t>
                </a:r>
                <a:r>
                  <a:rPr lang="vi-VN" b="1" dirty="0"/>
                  <a:t>ư</a:t>
                </a:r>
                <a:r>
                  <a:rPr lang="en-GB" b="1" dirty="0" err="1"/>
                  <a:t>ờng</a:t>
                </a:r>
                <a:r>
                  <a:rPr lang="en-GB" b="1" dirty="0"/>
                  <a:t> </a:t>
                </a:r>
                <a:r>
                  <a:rPr lang="en-GB" b="1" dirty="0" err="1"/>
                  <a:t>hợp</a:t>
                </a:r>
                <a:r>
                  <a:rPr lang="en-GB" b="1" dirty="0"/>
                  <a:t> </a:t>
                </a:r>
                <a:r>
                  <a:rPr lang="en-GB" b="1" i="0">
                    <a:latin typeface="Cambria Math" panose="02040503050406030204" pitchFamily="18" charset="0"/>
                  </a:rPr>
                  <a:t>𝟎&lt;𝒎&lt;𝟏</a:t>
                </a:r>
                <a:endParaRPr lang="en-GB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x1, y = y1; </a:t>
            </a:r>
          </a:p>
          <a:p>
            <a:r>
              <a:rPr lang="en-US" dirty="0"/>
              <a:t>Dx = x2 - x1, Dy = y2 - y1;</a:t>
            </a:r>
          </a:p>
          <a:p>
            <a:r>
              <a:rPr lang="en-US" dirty="0"/>
              <a:t>p = Dy - Dx / 2;</a:t>
            </a:r>
          </a:p>
          <a:p>
            <a:endParaRPr lang="en-US" dirty="0"/>
          </a:p>
          <a:p>
            <a:r>
              <a:rPr lang="en-US" dirty="0"/>
              <a:t>while (x &lt; x2) {</a:t>
            </a:r>
          </a:p>
          <a:p>
            <a:r>
              <a:rPr lang="en-US" dirty="0"/>
              <a:t>	</a:t>
            </a:r>
            <a:r>
              <a:rPr lang="en-US" dirty="0" err="1"/>
              <a:t>SetPixel</a:t>
            </a:r>
            <a:r>
              <a:rPr lang="en-US" dirty="0"/>
              <a:t>(x, y);</a:t>
            </a:r>
          </a:p>
          <a:p>
            <a:r>
              <a:rPr lang="en-US" dirty="0"/>
              <a:t>	if (p &lt; 0){</a:t>
            </a:r>
          </a:p>
          <a:p>
            <a:r>
              <a:rPr lang="en-US" dirty="0"/>
              <a:t>	p += Dy;}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		p += Dy - Dx;</a:t>
            </a:r>
          </a:p>
          <a:p>
            <a:r>
              <a:rPr lang="en-US" dirty="0"/>
              <a:t>		y++;}</a:t>
            </a:r>
          </a:p>
          <a:p>
            <a:r>
              <a:rPr lang="en-US" dirty="0"/>
              <a:t>x++;}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6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Vì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nên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GB" dirty="0"/>
                  <a:t>ứ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Vì </a:t>
                </a:r>
                <a:r>
                  <a:rPr lang="en-GB" i="0">
                    <a:latin typeface="Cambria Math" panose="02040503050406030204" pitchFamily="18" charset="0"/>
                  </a:rPr>
                  <a:t>𝑚=𝐷𝑦/𝐷𝑥=(𝑦_(𝑖+1)−𝑦_𝑖)/1</a:t>
                </a:r>
                <a:r>
                  <a:rPr lang="en-GB" dirty="0"/>
                  <a:t>, </a:t>
                </a:r>
                <a:r>
                  <a:rPr lang="en-GB" dirty="0" err="1"/>
                  <a:t>nên</a:t>
                </a:r>
                <a:r>
                  <a:rPr lang="en-GB" dirty="0"/>
                  <a:t> </a:t>
                </a:r>
                <a:r>
                  <a:rPr lang="en-GB" i="0">
                    <a:latin typeface="Cambria Math" panose="02040503050406030204" pitchFamily="18" charset="0"/>
                  </a:rPr>
                  <a:t>𝑦_(𝑖+1)=𝑦_𝑖+𝑚</a:t>
                </a:r>
                <a:endParaRPr lang="en-US" dirty="0"/>
              </a:p>
              <a:p>
                <a:r>
                  <a:rPr lang="en-US" dirty="0"/>
                  <a:t>Do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GB" dirty="0"/>
                  <a:t>ứ </a:t>
                </a:r>
                <a:r>
                  <a:rPr lang="en-GB" i="0">
                    <a:latin typeface="Cambria Math" panose="02040503050406030204" pitchFamily="18" charset="0"/>
                  </a:rPr>
                  <a:t>𝑖+1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GB" i="0">
                    <a:latin typeface="Cambria Math" panose="02040503050406030204" pitchFamily="18" charset="0"/>
                  </a:rPr>
                  <a:t>{█(𝑥_(𝑖+1)=𝑥_𝑖+1@𝑦_(𝑖+1)</a:t>
                </a: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i="0">
                    <a:latin typeface="Cambria Math" panose="02040503050406030204" pitchFamily="18" charset="0"/>
                  </a:rPr>
                  <a:t>𝑦_𝑖+𝑚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" )┤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 = x1, y = y1;</a:t>
            </a:r>
          </a:p>
          <a:p>
            <a:r>
              <a:rPr lang="es-ES" dirty="0"/>
              <a:t>m = Dy / </a:t>
            </a:r>
            <a:r>
              <a:rPr lang="es-ES" dirty="0" err="1"/>
              <a:t>Dx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SetPixel</a:t>
            </a:r>
            <a:r>
              <a:rPr lang="es-ES" dirty="0"/>
              <a:t>(x, round(y));</a:t>
            </a:r>
          </a:p>
          <a:p>
            <a:r>
              <a:rPr lang="es-ES" dirty="0" err="1"/>
              <a:t>while</a:t>
            </a:r>
            <a:r>
              <a:rPr lang="es-ES" dirty="0"/>
              <a:t> &lt;(x) &lt; (x2)&gt; do {</a:t>
            </a:r>
          </a:p>
          <a:p>
            <a:r>
              <a:rPr lang="es-ES" dirty="0"/>
              <a:t>	x = x +1;</a:t>
            </a:r>
          </a:p>
          <a:p>
            <a:r>
              <a:rPr lang="es-ES" dirty="0"/>
              <a:t>	y = y + m;</a:t>
            </a:r>
          </a:p>
          <a:p>
            <a:r>
              <a:rPr lang="es-ES" dirty="0"/>
              <a:t>	</a:t>
            </a:r>
            <a:r>
              <a:rPr lang="es-ES" dirty="0" err="1"/>
              <a:t>SetPixel</a:t>
            </a:r>
            <a:r>
              <a:rPr lang="es-ES" dirty="0"/>
              <a:t>(x, round(y));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x1; y = y1;</a:t>
            </a:r>
          </a:p>
          <a:p>
            <a:r>
              <a:rPr lang="en-US" dirty="0"/>
              <a:t>Dx = x2 - x1, Dy = y2 - y1;</a:t>
            </a:r>
          </a:p>
          <a:p>
            <a:r>
              <a:rPr lang="en-US" dirty="0"/>
              <a:t>s = max(abs(Dx), abs(Dy));</a:t>
            </a:r>
          </a:p>
          <a:p>
            <a:r>
              <a:rPr lang="en-US" dirty="0" err="1"/>
              <a:t>x_inc</a:t>
            </a:r>
            <a:r>
              <a:rPr lang="en-US" dirty="0"/>
              <a:t> = Dx / s;</a:t>
            </a:r>
          </a:p>
          <a:p>
            <a:r>
              <a:rPr lang="en-US" dirty="0" err="1"/>
              <a:t>y_inc</a:t>
            </a:r>
            <a:r>
              <a:rPr lang="en-US" dirty="0"/>
              <a:t> = Dy / s;</a:t>
            </a:r>
          </a:p>
          <a:p>
            <a:endParaRPr lang="en-US" dirty="0"/>
          </a:p>
          <a:p>
            <a:r>
              <a:rPr lang="en-US" dirty="0" err="1"/>
              <a:t>SetPixel</a:t>
            </a:r>
            <a:r>
              <a:rPr lang="en-US" dirty="0"/>
              <a:t>(round(x), round(y));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0); &lt;(</a:t>
            </a:r>
            <a:r>
              <a:rPr lang="en-US" dirty="0" err="1"/>
              <a:t>i</a:t>
            </a:r>
            <a:r>
              <a:rPr lang="en-US" dirty="0"/>
              <a:t>) &lt; (s)&gt;; (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x = x + </a:t>
            </a:r>
            <a:r>
              <a:rPr lang="en-US" dirty="0" err="1"/>
              <a:t>x_inc</a:t>
            </a:r>
            <a:r>
              <a:rPr lang="en-US" dirty="0"/>
              <a:t>; </a:t>
            </a:r>
          </a:p>
          <a:p>
            <a:r>
              <a:rPr lang="en-US" dirty="0"/>
              <a:t>	y = y + </a:t>
            </a:r>
            <a:r>
              <a:rPr lang="en-US" dirty="0" err="1"/>
              <a:t>y_inc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SetPixel</a:t>
            </a:r>
            <a:r>
              <a:rPr lang="en-US" dirty="0"/>
              <a:t>(round(x), round(y));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38F8C-5BC1-41D3-9D17-74E0844792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CFC57E-0D49-437D-83DA-4B6665C0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282700"/>
          </a:xfrm>
          <a:effectLst>
            <a:softEdge rad="635000"/>
          </a:effectLst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030A0"/>
                </a:solidFill>
                <a:latin typeface="Playfair Display Black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3365-0D92-4158-AC6D-7C28DB8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64DC8-A930-4322-80D9-FD892C7F4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87500"/>
            <a:ext cx="9144000" cy="1841500"/>
          </a:xfr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>
            <a:lvl1pPr algn="ctr">
              <a:defRPr sz="4800" b="1">
                <a:noFill/>
                <a:latin typeface="Playfair Display Blac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F61922-FBFB-4FDC-9075-9EF25AD1BF3C}"/>
              </a:ext>
            </a:extLst>
          </p:cNvPr>
          <p:cNvCxnSpPr>
            <a:cxnSpLocks/>
          </p:cNvCxnSpPr>
          <p:nvPr userDrawn="1"/>
        </p:nvCxnSpPr>
        <p:spPr>
          <a:xfrm>
            <a:off x="8128000" y="5350934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104612-5F93-4C55-B58C-F9D601B656E7}"/>
              </a:ext>
            </a:extLst>
          </p:cNvPr>
          <p:cNvCxnSpPr>
            <a:cxnSpLocks/>
          </p:cNvCxnSpPr>
          <p:nvPr userDrawn="1"/>
        </p:nvCxnSpPr>
        <p:spPr>
          <a:xfrm>
            <a:off x="7924800" y="5266265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F90935-B4AF-4DF2-8C27-744C38EE721D}"/>
              </a:ext>
            </a:extLst>
          </p:cNvPr>
          <p:cNvSpPr txBox="1"/>
          <p:nvPr userDrawn="1"/>
        </p:nvSpPr>
        <p:spPr>
          <a:xfrm>
            <a:off x="7924800" y="4616204"/>
            <a:ext cx="597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ThS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Nguyễn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Chí</a:t>
            </a:r>
            <a:r>
              <a:rPr lang="en-US" sz="2800" dirty="0">
                <a:solidFill>
                  <a:srgbClr val="C00000"/>
                </a:solidFill>
                <a:latin typeface="Playfair Display" pitchFamily="2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layfair Display" pitchFamily="2" charset="0"/>
              </a:rPr>
              <a:t>Hiếu</a:t>
            </a:r>
            <a:endParaRPr lang="en-US" sz="2800" dirty="0">
              <a:solidFill>
                <a:srgbClr val="C00000"/>
              </a:solidFill>
              <a:latin typeface="Playfair Display" pitchFamily="2" charset="0"/>
            </a:endParaRPr>
          </a:p>
        </p:txBody>
      </p:sp>
      <p:sp>
        <p:nvSpPr>
          <p:cNvPr id="9" name="Triangle 26">
            <a:extLst>
              <a:ext uri="{FF2B5EF4-FFF2-40B4-BE49-F238E27FC236}">
                <a16:creationId xmlns:a16="http://schemas.microsoft.com/office/drawing/2014/main" id="{C1B696C0-7AD1-48A4-A225-40EF88FB517E}"/>
              </a:ext>
            </a:extLst>
          </p:cNvPr>
          <p:cNvSpPr/>
          <p:nvPr userDrawn="1"/>
        </p:nvSpPr>
        <p:spPr>
          <a:xfrm rot="2568205">
            <a:off x="-195975" y="1938178"/>
            <a:ext cx="829734" cy="39116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27">
            <a:extLst>
              <a:ext uri="{FF2B5EF4-FFF2-40B4-BE49-F238E27FC236}">
                <a16:creationId xmlns:a16="http://schemas.microsoft.com/office/drawing/2014/main" id="{FDD9D751-7971-43CD-A54F-F4B464D016A5}"/>
              </a:ext>
            </a:extLst>
          </p:cNvPr>
          <p:cNvSpPr/>
          <p:nvPr userDrawn="1"/>
        </p:nvSpPr>
        <p:spPr>
          <a:xfrm rot="13998981">
            <a:off x="11353799" y="-1936504"/>
            <a:ext cx="1676400" cy="4673600"/>
          </a:xfrm>
          <a:prstGeom prst="triangle">
            <a:avLst>
              <a:gd name="adj" fmla="val 44620"/>
            </a:avLst>
          </a:prstGeom>
          <a:solidFill>
            <a:srgbClr val="FBFB02"/>
          </a:solidFill>
          <a:ln>
            <a:solidFill>
              <a:srgbClr val="FBF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23A7F6-9BC3-4564-A3FE-426752463848}"/>
              </a:ext>
            </a:extLst>
          </p:cNvPr>
          <p:cNvGrpSpPr/>
          <p:nvPr userDrawn="1"/>
        </p:nvGrpSpPr>
        <p:grpSpPr>
          <a:xfrm>
            <a:off x="539624" y="4616204"/>
            <a:ext cx="3056690" cy="2137818"/>
            <a:chOff x="89681" y="5051422"/>
            <a:chExt cx="3056690" cy="21378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09797-4633-4311-A266-FB5DC1B14EC3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42B67F-AA5B-4A6E-B0A3-04BD16FACC61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95D49F6A-1283-4DF5-B20C-3B9DC9ED3C1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C774AD3-84BD-D74E-BD46-C1CBEBA5A1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7190F68-C78E-428A-A30B-E11462ACD694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800B2EA-CB59-C24B-A9E1-7D381E1BA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76EE10E-0E80-444E-B7E0-EE2374FBF2C0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6E918F-C215-4FB2-B877-46649164F9C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8F5367-827D-4A45-87B2-580A3D01BE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1746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335A1B21-993A-48BA-86FB-9366E150A9C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78E2779-DEBE-074F-A9FE-F88F644243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010CD0-5E3B-4F81-96DD-2AE1CE68807B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71D1CA-E791-4C56-AD36-6A9D296E5DC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25D9DC16-5E98-41CB-8634-5248FC9410F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9593F20-8E62-7B4A-A147-E5FE4BA807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F64C11E-81C8-4BEB-9F93-8FFD6A5AD51D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B5E6B4-0C7A-2B49-8BED-3BA6A74032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EE41AED-0E13-4581-895C-C08E06ED157F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748B5A6-8AAA-4DBB-A3C7-27D5164F774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DEB6291-927C-514F-AB70-5E1B773F5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4270FCE-48F4-4ABB-9F6A-00FAEA3D1E0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1A402EF-2FC6-C941-AEDA-2C5A400A1A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4972B0-F22B-4BF7-83BB-3AC539876736}"/>
              </a:ext>
            </a:extLst>
          </p:cNvPr>
          <p:cNvGrpSpPr/>
          <p:nvPr userDrawn="1"/>
        </p:nvGrpSpPr>
        <p:grpSpPr>
          <a:xfrm>
            <a:off x="5071310" y="-743688"/>
            <a:ext cx="3056690" cy="2137818"/>
            <a:chOff x="89681" y="5051422"/>
            <a:chExt cx="3056690" cy="21378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5627BC-2ED4-400B-AA8E-4ADCC3CFAC6F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9152C0A-2F65-49A2-8796-D87389FE485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17BC133A-77F8-4BFB-BAD7-86809780FE3F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F268ADD-2214-1C48-BA3F-7D7192701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35A16D0B-2AED-45BB-83C5-4BB805D9081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0E3A875E-A5F8-0B4A-B22F-4B40A9B57F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D919B5-AC75-403D-A9D0-8112EB59F4A1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92DE928-AE75-4102-B5FC-9956D6D83045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285834A-585F-A242-8947-1AEC7B6B32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E6F1DC9-F818-4940-B67C-9D6486E44AA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275A47E-7173-8341-823B-7160184A90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1C0A0B-AB24-4B57-A248-2761BBD3B56E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C16B6B1-ACF5-4427-84BB-6BC5096CE192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2707AC1E-1C3A-49E0-80F6-FB741B8ED3E0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0FB76A6-B95A-F244-A469-25DD6E8977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5484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9206273-EFE0-4D00-A05B-5EC4E0AF083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16B9724-3CB4-1A49-869F-89BC211ED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FDBE761-CA88-4218-BE3F-F2CE84FDEE05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2CE611D-D5BF-4AC2-B5C7-D8AB08DAAF6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A18E2AB-B95F-124F-A910-082C308CFA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0BB1EC9A-D4D2-48F0-AA77-4B4294E29E82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FF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0178EC0-1C33-2644-AA9A-721527610D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C2E1F8-CB41-4DCC-83C2-D1A66E537840}"/>
              </a:ext>
            </a:extLst>
          </p:cNvPr>
          <p:cNvGrpSpPr/>
          <p:nvPr userDrawn="1"/>
        </p:nvGrpSpPr>
        <p:grpSpPr>
          <a:xfrm>
            <a:off x="648609" y="4616204"/>
            <a:ext cx="3056690" cy="2137818"/>
            <a:chOff x="89681" y="5051422"/>
            <a:chExt cx="3056690" cy="21378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761374-FB4B-4568-B7D0-6FA2765A6B23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BDA8A46-BB8E-4E69-8F7D-37898BBCB76A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B38C9F8-3896-41A9-8D70-EB2387F28FD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EF73C11-11A1-2F4F-B7AF-87C0FD1C4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1327FCA-C402-49AA-A2EE-306806C4F37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B4994AF0-5C22-5643-8696-709839E739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F932FF-1E1D-4727-A5CC-AD4E7A5A0F4C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12FD6AA-DC30-4616-9D8C-F4B8144A0D2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B6B5D74-DBA0-9B44-B64B-7E654CEB81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B0CC1006-4CAC-42AF-A9FF-4680305D306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791F52AC-9CAA-B145-82B1-B616AA48D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2F25E7-0AB5-460C-91DE-ED5E7666B0FE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B27D43C-2B92-4D6B-932C-A38283D4C9C6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F22E655-5E12-4296-9CBB-8DAFF340850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4101E9EE-5932-B34F-A8BB-EA7035A62D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333" r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75A4222-32DE-4639-BE7D-E64F1E008A2F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3FAEB03-BA61-BD44-8D5D-4B6CD715C7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5484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3AFFE0E-D884-4CB1-8714-6835B5C99EA9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5165D83-5EA9-42D5-8BFA-97AD6464F79B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5259EEA-DEAE-9545-A727-45A598C57A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A7D0EA16-84A9-45B4-AF5B-96BFBE715A1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47059B1-C168-1847-88A8-20D5C13E3E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9DE219-F0B9-4C55-AC57-C113840880D7}"/>
              </a:ext>
            </a:extLst>
          </p:cNvPr>
          <p:cNvGrpSpPr/>
          <p:nvPr userDrawn="1"/>
        </p:nvGrpSpPr>
        <p:grpSpPr>
          <a:xfrm>
            <a:off x="5101883" y="-668011"/>
            <a:ext cx="3056690" cy="2137818"/>
            <a:chOff x="89681" y="5051422"/>
            <a:chExt cx="3056690" cy="21378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ADDD1D-C893-429B-BABE-E711FE90ED5A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3266A72-CBDD-4D8F-A0AB-77C1887EFB35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95631622-8DA1-45DF-A92A-8B0D4CCFC7CC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C1123941-7DA8-D344-A01A-54A00867B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45BC7B8-DCED-4AF4-BA08-1349BCD77F0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135CAAE7-8CC8-BA40-B1DE-B134F63F0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3871" r="-3548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AF20677-354E-4ED8-A48D-415E369A25A3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E493FFFF-86F7-4CE3-8CF1-B7B7D3C2686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AE8A09-B143-3A43-BB7F-4DD7622CD2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D8DD8D98-A288-4156-9340-7DC9B47F8805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32253A-E4D5-7049-A610-B0FD79ACA1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833B4B-6680-4AD1-B7C2-2F9BA52E57DF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2137818"/>
              <a:chOff x="89681" y="5051422"/>
              <a:chExt cx="1559032" cy="213781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39A8E04-76F2-492A-8CB6-3536899B30CE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15E3A6EE-3E17-40EC-9518-56457C5A25D7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D40495D9-2B34-B544-A468-9B2E5F1967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CD023DF7-71CF-4CCA-86C6-F5C68F555536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8C815F7-4C73-E140-B75F-EA6C384B1F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B05F1C8-0286-46BC-B84E-60BE73CAAB08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477328"/>
                <a:chOff x="92999" y="5711912"/>
                <a:chExt cx="1555714" cy="147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7C24E16D-7BAC-4501-91BF-E175A16233AE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7F1AE123-5AFA-524F-A8E9-6524747453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A8D9DD2-E1BF-4778-8CBD-B2CECF13749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9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25EA222-D393-5541-89AF-7D667FF5B0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4773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871" r="-338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A84C5-405B-4105-BE48-7FD6294AEBE1}"/>
              </a:ext>
            </a:extLst>
          </p:cNvPr>
          <p:cNvGrpSpPr/>
          <p:nvPr userDrawn="1"/>
        </p:nvGrpSpPr>
        <p:grpSpPr>
          <a:xfrm>
            <a:off x="246605" y="2731686"/>
            <a:ext cx="7936906" cy="4792773"/>
            <a:chOff x="89681" y="5051422"/>
            <a:chExt cx="3056690" cy="18458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C89DB5-A8A6-40D8-B518-1BA97329AB47}"/>
                </a:ext>
              </a:extLst>
            </p:cNvPr>
            <p:cNvGrpSpPr/>
            <p:nvPr/>
          </p:nvGrpSpPr>
          <p:grpSpPr>
            <a:xfrm>
              <a:off x="89681" y="5051422"/>
              <a:ext cx="1559032" cy="1845810"/>
              <a:chOff x="89681" y="5051422"/>
              <a:chExt cx="1559032" cy="184581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03423E1-17DB-4D79-B579-E213373719AC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704EEF33-95AA-4701-A604-A1A504217E69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C2DDDCFC-311F-2745-9469-E83E409429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A1323BF-653C-4CF6-BFD3-148F56768DA1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B53FB83-7C3D-194D-AC26-A7EEFD50F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7DBEE09-024E-44A8-9377-563392DB180B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657922-8368-44AF-8E01-E242FEB37AB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B78E777-35DC-5848-B4DF-791C374FDC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E3DB8375-B8FC-48EC-B1A6-A06DF2E51B6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7F518C38-A837-1642-8E39-F5D40576E3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6E1268-2974-4146-B7E2-F1EBF52FA251}"/>
                </a:ext>
              </a:extLst>
            </p:cNvPr>
            <p:cNvGrpSpPr/>
            <p:nvPr/>
          </p:nvGrpSpPr>
          <p:grpSpPr>
            <a:xfrm>
              <a:off x="1587339" y="5051422"/>
              <a:ext cx="1559032" cy="1845810"/>
              <a:chOff x="89681" y="5051422"/>
              <a:chExt cx="1559032" cy="184581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16F9E04-F462-45A4-AEF8-F2DA508006FD}"/>
                  </a:ext>
                </a:extLst>
              </p:cNvPr>
              <p:cNvGrpSpPr/>
              <p:nvPr/>
            </p:nvGrpSpPr>
            <p:grpSpPr>
              <a:xfrm>
                <a:off x="92999" y="571191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534C4218-2186-4621-9437-929C81D7C2B8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E1A7E0B-FEA3-7A4A-A723-0563369DDE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69B40D16-F794-4973-BC3F-F2F8DD30455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035EBCB-DC90-A14F-A146-469C5AF84E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ABCB-2D22-43C1-9B64-48D3797EFDD5}"/>
                  </a:ext>
                </a:extLst>
              </p:cNvPr>
              <p:cNvGrpSpPr/>
              <p:nvPr/>
            </p:nvGrpSpPr>
            <p:grpSpPr>
              <a:xfrm>
                <a:off x="89681" y="5051422"/>
                <a:ext cx="1555714" cy="1185320"/>
                <a:chOff x="92999" y="5711912"/>
                <a:chExt cx="1555714" cy="1185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E0DB795-2EA7-494C-8E58-C5A7E3CDA7AA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5D58D89-8524-4C42-9806-52E9B90289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92999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3CA299C5-4D59-4494-A176-87A6C2990273}"/>
                        </a:ext>
                      </a:extLst>
                    </p:cNvPr>
                    <p:cNvSpPr txBox="1"/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0" i="1" smtClean="0">
                                <a:ln>
                                  <a:solidFill>
                                    <a:srgbClr val="EB900C">
                                      <a:alpha val="63000"/>
                                    </a:srgbClr>
                                  </a:solidFill>
                                </a:ln>
                                <a:noFill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∷</m:t>
                            </m:r>
                          </m:oMath>
                        </m:oMathPara>
                      </a14:m>
                      <a:endParaRPr lang="en-US" sz="20000" dirty="0">
                        <a:ln>
                          <a:solidFill>
                            <a:srgbClr val="EB900C">
                              <a:alpha val="63000"/>
                            </a:srgbClr>
                          </a:solidFill>
                        </a:ln>
                        <a:noFill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34CC378-C7BC-4F4F-8CB2-5CDC6D9F78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V="1">
                      <a:off x="870856" y="5711912"/>
                      <a:ext cx="777857" cy="11853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0092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61C-8730-4387-A912-98F988B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329784"/>
            <a:ext cx="3932237" cy="1324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65A6-9BA6-45EF-BF36-A50E6C2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329784"/>
            <a:ext cx="6172200" cy="5937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73FE-D9E4-4D1E-A924-61FBA89C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1880013"/>
            <a:ext cx="3932237" cy="4387433"/>
          </a:xfrm>
        </p:spPr>
        <p:txBody>
          <a:bodyPr>
            <a:normAutofit/>
          </a:bodyPr>
          <a:lstStyle>
            <a:lvl1pPr marL="285750" indent="-285750">
              <a:buFont typeface="Playfair Display" pitchFamily="2" charset="0"/>
              <a:buChar char="−"/>
              <a:defRPr sz="28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 sz="2400">
                <a:solidFill>
                  <a:srgbClr val="7030A0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7504-7256-4802-A93D-950AF51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1FF2-4589-40A7-A218-142F8D0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82FA-007F-45EC-9519-933F33B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81BA0B-BDCF-4BC8-89D0-36E2878D9355}"/>
              </a:ext>
            </a:extLst>
          </p:cNvPr>
          <p:cNvCxnSpPr>
            <a:cxnSpLocks/>
          </p:cNvCxnSpPr>
          <p:nvPr userDrawn="1"/>
        </p:nvCxnSpPr>
        <p:spPr>
          <a:xfrm>
            <a:off x="8995233" y="1477997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7C324-2FF0-474A-8E05-BD744DA8D6C4}"/>
              </a:ext>
            </a:extLst>
          </p:cNvPr>
          <p:cNvCxnSpPr>
            <a:cxnSpLocks/>
          </p:cNvCxnSpPr>
          <p:nvPr userDrawn="1"/>
        </p:nvCxnSpPr>
        <p:spPr>
          <a:xfrm>
            <a:off x="8792033" y="1393328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E05D-C5A4-4CA3-8436-962F57A0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D453-B521-42A5-B307-B9F29F67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AF0-9264-41D0-9A96-E8D7E72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7BEB-E5DC-43E4-ACBA-5EA5F95E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87EA-0B76-4B7B-8E37-4CF13DC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5BC59-C5CD-4693-AF26-1F6AAC25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0223-34D6-4EAE-8632-C43282F0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EA41-C650-4709-9842-1E9894C3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219-E56E-4509-A97B-5A01BDA5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87C-1E1B-4A9C-982A-E081B979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F11B-403F-4A6F-8883-5BB70275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721A-9B93-4406-9304-AB00CAEE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BCDB-C858-42AA-B567-7026BC00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4233-9825-4799-8F98-D41C7CA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0E06-605F-44CC-BF1D-C9A401C3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BC13-14E5-48AE-938A-E18109B4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EA52-5105-4360-8D7F-B7256A20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030A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533B-C049-45CB-835E-18DE0358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B087-04DF-4593-88E6-541D212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4A6B-C069-41A9-878F-0863FE08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9F20-D9B2-4E5F-AE0A-081855A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E09B-236E-48EC-AB78-99E1C3512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EE73-E0B0-4B80-AA8E-C9BA9C88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5570-3F78-4165-B9DF-8B31004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F3D6-FF0D-4806-9A05-3F67F202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7ACE-D08B-484A-B00C-B0994B14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4E9-87D0-43BC-9114-20220264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FFB4-AC61-42FE-8CFA-77DE19E6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10C4-683D-484B-B1DA-C7876F02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40677-9676-400E-8366-874A18602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0AC87-46C8-4B86-9B45-C99366B3F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3DD86-2284-4547-BEE1-C8B686EC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2821-AA43-4707-99EC-7B434BB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5FB83-649C-49E5-BA14-FA9BAB7A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E494-5E0B-435D-A0C4-DDA7BA8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AF9B-C873-42C9-9A36-2E41BFE2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EB298-7C15-40A6-B441-151F5D8D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BDBBF-8C8D-466C-ABB3-59CC33F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D5420-7BBA-4E08-A770-832881E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2D48F-3427-4DB5-8548-761C6DF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9FBE-F2C5-4730-8733-219CC91D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811933-56B2-409A-82D1-387FD9D6ADED}"/>
              </a:ext>
            </a:extLst>
          </p:cNvPr>
          <p:cNvSpPr/>
          <p:nvPr userDrawn="1"/>
        </p:nvSpPr>
        <p:spPr>
          <a:xfrm>
            <a:off x="0" y="0"/>
            <a:ext cx="47720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FD86-BEB0-4D79-87A0-D4188C0F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4"/>
            <a:ext cx="3931200" cy="1324800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94CD-9463-44DB-AB75-844847DA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65126"/>
            <a:ext cx="6169024" cy="5854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955D-0FB1-4A5B-9C46-01A43D3E9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139825"/>
            <a:ext cx="3931200" cy="108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3B8A-88DF-49F1-8DF7-C6874A8C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D349-AEA6-47D0-81AA-BCB4E7CA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99D3-2B09-4773-BD13-EAB8B08E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B61C-8730-4387-A912-98F988B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784"/>
            <a:ext cx="3932237" cy="1324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965A6-9BA6-45EF-BF36-A50E6C2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29784"/>
            <a:ext cx="6172200" cy="5937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73FE-D9E4-4D1E-A924-61FBA89C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80013"/>
            <a:ext cx="3932237" cy="4387433"/>
          </a:xfrm>
        </p:spPr>
        <p:txBody>
          <a:bodyPr>
            <a:normAutofit/>
          </a:bodyPr>
          <a:lstStyle>
            <a:lvl1pPr marL="285750" indent="-285750">
              <a:buFont typeface="Playfair Display" pitchFamily="2" charset="0"/>
              <a:buChar char="−"/>
              <a:defRPr sz="28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 sz="2400">
                <a:solidFill>
                  <a:srgbClr val="7030A0"/>
                </a:solidFill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7030A0"/>
              </a:buClr>
              <a:buSzTx/>
              <a:buFont typeface="Playfair Display" pitchFamily="2" charset="0"/>
              <a:buChar char="−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7504-7256-4802-A93D-950AF51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1FF2-4589-40A7-A218-142F8D0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82FA-007F-45EC-9519-933F33B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21B89-C8C7-4EB4-B501-92099DC3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160A-B0AB-4AF5-BD39-60913244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363D-CE3E-4936-AD32-DB19AB9F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2347-9E2F-4312-8318-B25B4FB4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12D-B14C-432E-A0D3-A9269E3A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layfair Display" pitchFamily="2" charset="0"/>
              </a:defRPr>
            </a:lvl1pPr>
          </a:lstStyle>
          <a:p>
            <a:fld id="{52CC06CA-1DD3-450D-8029-8E51E30B9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035089-59D8-497B-B56D-0BC60BCB86E1}"/>
              </a:ext>
            </a:extLst>
          </p:cNvPr>
          <p:cNvCxnSpPr>
            <a:cxnSpLocks/>
          </p:cNvCxnSpPr>
          <p:nvPr userDrawn="1"/>
        </p:nvCxnSpPr>
        <p:spPr>
          <a:xfrm>
            <a:off x="-2108200" y="1483784"/>
            <a:ext cx="5892800" cy="0"/>
          </a:xfrm>
          <a:prstGeom prst="line">
            <a:avLst/>
          </a:prstGeom>
          <a:ln w="53975">
            <a:solidFill>
              <a:srgbClr val="FCF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6917CA-F717-4ECF-948A-1B22EB9A87E9}"/>
              </a:ext>
            </a:extLst>
          </p:cNvPr>
          <p:cNvCxnSpPr>
            <a:cxnSpLocks/>
          </p:cNvCxnSpPr>
          <p:nvPr userDrawn="1"/>
        </p:nvCxnSpPr>
        <p:spPr>
          <a:xfrm>
            <a:off x="-2311400" y="1399115"/>
            <a:ext cx="589280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ln w="25400">
            <a:solidFill>
              <a:srgbClr val="C00000"/>
            </a:solidFill>
          </a:ln>
          <a:noFill/>
          <a:latin typeface="Playfair Display Blac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32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8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4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0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rgbClr val="7030A0"/>
        </a:buClr>
        <a:buFont typeface="Playfair Display" pitchFamily="2" charset="0"/>
        <a:buChar char="−"/>
        <a:defRPr sz="2000" b="0" kern="1200">
          <a:solidFill>
            <a:srgbClr val="7030A0"/>
          </a:solidFill>
          <a:latin typeface="Playfair Display" pitchFamily="2" charset="0"/>
          <a:ea typeface="UVF Typewriterhand" panose="02000603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3" Type="http://schemas.openxmlformats.org/officeDocument/2006/relationships/image" Target="../media/image68.png"/><Relationship Id="rId7" Type="http://schemas.openxmlformats.org/officeDocument/2006/relationships/image" Target="../media/image63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F47A0E-DE05-413B-AAB7-85BCC46A43C7}"/>
              </a:ext>
            </a:extLst>
          </p:cNvPr>
          <p:cNvSpPr/>
          <p:nvPr/>
        </p:nvSpPr>
        <p:spPr>
          <a:xfrm>
            <a:off x="1447800" y="1791241"/>
            <a:ext cx="9143999" cy="144655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  <a:t>CÁ ĐỐI T</a:t>
            </a:r>
            <a:r>
              <a:rPr lang="vi-VN" sz="4400" dirty="0">
                <a:solidFill>
                  <a:srgbClr val="FFF833"/>
                </a:solidFill>
                <a:latin typeface="Playfair Display Black" pitchFamily="2" charset="0"/>
              </a:rPr>
              <a:t>Ư</a:t>
            </a:r>
            <a: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  <a:t>ỢNG</a:t>
            </a:r>
            <a:b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</a:br>
            <a:r>
              <a:rPr lang="en-GB" sz="4400" dirty="0">
                <a:solidFill>
                  <a:srgbClr val="FFF833"/>
                </a:solidFill>
                <a:latin typeface="Playfair Display Black" pitchFamily="2" charset="0"/>
              </a:rPr>
              <a:t> </a:t>
            </a:r>
            <a:r>
              <a:rPr lang="en-GB" sz="4400" dirty="0">
                <a:solidFill>
                  <a:srgbClr val="EBB407"/>
                </a:solidFill>
                <a:latin typeface="Playfair Display Black" pitchFamily="2" charset="0"/>
              </a:rPr>
              <a:t>ĐỒ HỌA</a:t>
            </a:r>
            <a:r>
              <a:rPr lang="en-US" sz="4400" dirty="0">
                <a:solidFill>
                  <a:srgbClr val="EBB407"/>
                </a:solidFill>
                <a:latin typeface="Playfair Display Black" pitchFamily="2" charset="0"/>
              </a:rPr>
              <a:t> C</a:t>
            </a:r>
            <a:r>
              <a:rPr lang="vi-VN" sz="4400" dirty="0">
                <a:solidFill>
                  <a:srgbClr val="EBB407"/>
                </a:solidFill>
                <a:latin typeface="Playfair Display Black" pitchFamily="2" charset="0"/>
              </a:rPr>
              <a:t>Ơ</a:t>
            </a:r>
            <a:r>
              <a:rPr lang="en-GB" sz="4400" dirty="0">
                <a:solidFill>
                  <a:srgbClr val="EBB407"/>
                </a:solidFill>
                <a:latin typeface="Playfair Display Black" pitchFamily="2" charset="0"/>
              </a:rPr>
              <a:t> SỞ</a:t>
            </a:r>
            <a:endParaRPr lang="en-US" sz="5400" dirty="0">
              <a:solidFill>
                <a:srgbClr val="FFFF00"/>
              </a:solidFill>
              <a:latin typeface="Playfair Display Black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F2358-2E12-4A49-BDC5-B8A57009E43F}"/>
              </a:ext>
            </a:extLst>
          </p:cNvPr>
          <p:cNvSpPr/>
          <p:nvPr/>
        </p:nvSpPr>
        <p:spPr>
          <a:xfrm>
            <a:off x="1520368" y="1751969"/>
            <a:ext cx="914400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CÁC ĐỐI T</a:t>
            </a:r>
            <a:r>
              <a:rPr lang="vi-VN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Ư</a:t>
            </a:r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ỢNG </a:t>
            </a:r>
            <a:b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</a:br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ĐỒ HỌA C</a:t>
            </a:r>
            <a:r>
              <a:rPr lang="vi-VN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Ơ</a:t>
            </a:r>
            <a:r>
              <a:rPr lang="en-GB" sz="4400" dirty="0">
                <a:ln w="34925">
                  <a:solidFill>
                    <a:srgbClr val="C00000"/>
                  </a:solidFill>
                </a:ln>
                <a:noFill/>
                <a:latin typeface="Playfair Display Black" pitchFamily="2" charset="0"/>
              </a:rPr>
              <a:t> SỞ</a:t>
            </a:r>
            <a:endParaRPr lang="en-US" sz="4400" dirty="0">
              <a:ln w="34925">
                <a:solidFill>
                  <a:srgbClr val="C00000"/>
                </a:solidFill>
              </a:ln>
              <a:noFill/>
              <a:latin typeface="Playfair Display Black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7551AFE-CCEA-405D-A570-FB4513142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00"/>
            <a:ext cx="9144000" cy="1841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AE887AC-954F-4D65-9368-61F928D15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Ta </a:t>
                </a:r>
                <a:r>
                  <a:rPr lang="en-GB" dirty="0" err="1"/>
                  <a:t>có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Gọi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GB" dirty="0" err="1"/>
                  <a:t>Công</a:t>
                </a:r>
                <a:r>
                  <a:rPr lang="en-GB" dirty="0"/>
                  <a:t> </a:t>
                </a:r>
                <a:r>
                  <a:rPr lang="en-GB" dirty="0" err="1"/>
                  <a:t>thức</a:t>
                </a:r>
                <a:r>
                  <a:rPr lang="en-GB" dirty="0"/>
                  <a:t> </a:t>
                </a:r>
                <a:r>
                  <a:rPr lang="en-GB" dirty="0" err="1"/>
                  <a:t>tính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viết</a:t>
                </a:r>
                <a:r>
                  <a:rPr lang="en-GB" dirty="0"/>
                  <a:t> </a:t>
                </a:r>
                <a:r>
                  <a:rPr lang="en-GB" dirty="0" err="1"/>
                  <a:t>lại</a:t>
                </a:r>
                <a:r>
                  <a:rPr lang="en-GB" dirty="0"/>
                  <a:t> </a:t>
                </a:r>
                <a:r>
                  <a:rPr lang="en-GB" dirty="0" err="1"/>
                  <a:t>nh</a:t>
                </a:r>
                <a:r>
                  <a:rPr lang="vi-VN" dirty="0"/>
                  <a:t>ư</a:t>
                </a:r>
                <a:r>
                  <a:rPr lang="en-GB" dirty="0"/>
                  <a:t> </a:t>
                </a:r>
                <a:r>
                  <a:rPr lang="en-GB" dirty="0" err="1"/>
                  <a:t>sau</a:t>
                </a:r>
                <a:r>
                  <a:rPr lang="en-GB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7AA9-1F42-41E2-BD34-263DA63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FBB1266-8945-4DAB-BBF0-D1F895747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73272"/>
              </p:ext>
            </p:extLst>
          </p:nvPr>
        </p:nvGraphicFramePr>
        <p:xfrm>
          <a:off x="176429" y="4225410"/>
          <a:ext cx="11261844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974">
                  <a:extLst>
                    <a:ext uri="{9D8B030D-6E8A-4147-A177-3AD203B41FA5}">
                      <a16:colId xmlns:a16="http://schemas.microsoft.com/office/drawing/2014/main" val="172236240"/>
                    </a:ext>
                  </a:extLst>
                </a:gridCol>
                <a:gridCol w="1876974">
                  <a:extLst>
                    <a:ext uri="{9D8B030D-6E8A-4147-A177-3AD203B41FA5}">
                      <a16:colId xmlns:a16="http://schemas.microsoft.com/office/drawing/2014/main" val="3511428713"/>
                    </a:ext>
                  </a:extLst>
                </a:gridCol>
                <a:gridCol w="1876974">
                  <a:extLst>
                    <a:ext uri="{9D8B030D-6E8A-4147-A177-3AD203B41FA5}">
                      <a16:colId xmlns:a16="http://schemas.microsoft.com/office/drawing/2014/main" val="2002351820"/>
                    </a:ext>
                  </a:extLst>
                </a:gridCol>
                <a:gridCol w="1876974">
                  <a:extLst>
                    <a:ext uri="{9D8B030D-6E8A-4147-A177-3AD203B41FA5}">
                      <a16:colId xmlns:a16="http://schemas.microsoft.com/office/drawing/2014/main" val="2406224605"/>
                    </a:ext>
                  </a:extLst>
                </a:gridCol>
                <a:gridCol w="1876974">
                  <a:extLst>
                    <a:ext uri="{9D8B030D-6E8A-4147-A177-3AD203B41FA5}">
                      <a16:colId xmlns:a16="http://schemas.microsoft.com/office/drawing/2014/main" val="4091774405"/>
                    </a:ext>
                  </a:extLst>
                </a:gridCol>
                <a:gridCol w="1876974">
                  <a:extLst>
                    <a:ext uri="{9D8B030D-6E8A-4147-A177-3AD203B41FA5}">
                      <a16:colId xmlns:a16="http://schemas.microsoft.com/office/drawing/2014/main" val="652330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Dy=0</a:t>
                      </a:r>
                      <a:endParaRPr lang="en-US" b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Dx = 0</a:t>
                      </a:r>
                      <a:endParaRPr lang="en-US" b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Dx &gt; Dy</a:t>
                      </a:r>
                      <a:b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</a:b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x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tỷ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lệ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thuận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y</a:t>
                      </a:r>
                      <a:endParaRPr lang="en-US" b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Dx &gt; Dy</a:t>
                      </a:r>
                      <a:b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</a:b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x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tỷ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lệ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nghịch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y</a:t>
                      </a:r>
                      <a:endParaRPr lang="en-US" b="1" i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Dy &gt; Dx</a:t>
                      </a:r>
                      <a:b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</a:b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x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tỷ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lệ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thuận</a:t>
                      </a:r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y</a:t>
                      </a:r>
                      <a:endParaRPr lang="en-US" b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Dy &gt; Dx</a:t>
                      </a:r>
                      <a:br>
                        <a:rPr lang="en-GB" b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</a:b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x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tỷ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lệ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</a:t>
                      </a:r>
                      <a:r>
                        <a:rPr lang="en-GB" b="1" i="1" dirty="0" err="1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nghịch</a:t>
                      </a:r>
                      <a:r>
                        <a:rPr lang="en-GB" b="1" i="1" dirty="0">
                          <a:solidFill>
                            <a:srgbClr val="7030A0"/>
                          </a:solidFill>
                          <a:latin typeface="Playfair Display" pitchFamily="2" charset="0"/>
                        </a:rPr>
                        <a:t> y</a:t>
                      </a:r>
                      <a:endParaRPr lang="en-US" b="1" i="1" dirty="0">
                        <a:solidFill>
                          <a:srgbClr val="7030A0"/>
                        </a:solidFill>
                        <a:latin typeface="Playfair Displ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920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2DD8-EC57-4E08-8A6C-522DE278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6AC6-3308-42E7-BE4B-55DFE5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F290-DBCB-4B0B-934D-C2323C5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0" name="Table 32">
            <a:extLst>
              <a:ext uri="{FF2B5EF4-FFF2-40B4-BE49-F238E27FC236}">
                <a16:creationId xmlns:a16="http://schemas.microsoft.com/office/drawing/2014/main" id="{4B8C3553-5174-4980-9E57-C35151B2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94756"/>
              </p:ext>
            </p:extLst>
          </p:nvPr>
        </p:nvGraphicFramePr>
        <p:xfrm>
          <a:off x="2661782" y="2455514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graphicFrame>
        <p:nvGraphicFramePr>
          <p:cNvPr id="21" name="Table 32">
            <a:extLst>
              <a:ext uri="{FF2B5EF4-FFF2-40B4-BE49-F238E27FC236}">
                <a16:creationId xmlns:a16="http://schemas.microsoft.com/office/drawing/2014/main" id="{0198DBF8-4E0E-4AC2-8D69-5894772D6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92471"/>
              </p:ext>
            </p:extLst>
          </p:nvPr>
        </p:nvGraphicFramePr>
        <p:xfrm>
          <a:off x="4474786" y="2455514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graphicFrame>
        <p:nvGraphicFramePr>
          <p:cNvPr id="22" name="Table 32">
            <a:extLst>
              <a:ext uri="{FF2B5EF4-FFF2-40B4-BE49-F238E27FC236}">
                <a16:creationId xmlns:a16="http://schemas.microsoft.com/office/drawing/2014/main" id="{BDC7F767-6374-4E59-B7AC-1C7BD74F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9246"/>
              </p:ext>
            </p:extLst>
          </p:nvPr>
        </p:nvGraphicFramePr>
        <p:xfrm>
          <a:off x="6287790" y="2455514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graphicFrame>
        <p:nvGraphicFramePr>
          <p:cNvPr id="24" name="Table 32">
            <a:extLst>
              <a:ext uri="{FF2B5EF4-FFF2-40B4-BE49-F238E27FC236}">
                <a16:creationId xmlns:a16="http://schemas.microsoft.com/office/drawing/2014/main" id="{5D6545DC-9F8D-4C7E-8032-BDE7A19EC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89759"/>
              </p:ext>
            </p:extLst>
          </p:nvPr>
        </p:nvGraphicFramePr>
        <p:xfrm>
          <a:off x="8100794" y="2432957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graphicFrame>
        <p:nvGraphicFramePr>
          <p:cNvPr id="25" name="Table 32">
            <a:extLst>
              <a:ext uri="{FF2B5EF4-FFF2-40B4-BE49-F238E27FC236}">
                <a16:creationId xmlns:a16="http://schemas.microsoft.com/office/drawing/2014/main" id="{8CB07EB5-2203-4E3A-8217-B7D8C1FE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54443"/>
              </p:ext>
            </p:extLst>
          </p:nvPr>
        </p:nvGraphicFramePr>
        <p:xfrm>
          <a:off x="9913800" y="2444092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F398-7332-4A3A-B59B-9C40BC35D52F}"/>
              </a:ext>
            </a:extLst>
          </p:cNvPr>
          <p:cNvCxnSpPr>
            <a:cxnSpLocks/>
          </p:cNvCxnSpPr>
          <p:nvPr/>
        </p:nvCxnSpPr>
        <p:spPr>
          <a:xfrm rot="16200000">
            <a:off x="2473795" y="3152957"/>
            <a:ext cx="144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A65FF6-20BF-47E6-8752-8B8A33111B4C}"/>
              </a:ext>
            </a:extLst>
          </p:cNvPr>
          <p:cNvCxnSpPr>
            <a:cxnSpLocks/>
          </p:cNvCxnSpPr>
          <p:nvPr/>
        </p:nvCxnSpPr>
        <p:spPr>
          <a:xfrm rot="-3900000">
            <a:off x="8100795" y="3152957"/>
            <a:ext cx="144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E81D32-C034-478B-AC77-34D24F4F7C3D}"/>
              </a:ext>
            </a:extLst>
          </p:cNvPr>
          <p:cNvCxnSpPr>
            <a:cxnSpLocks/>
          </p:cNvCxnSpPr>
          <p:nvPr/>
        </p:nvCxnSpPr>
        <p:spPr>
          <a:xfrm rot="3900000" flipV="1">
            <a:off x="9929675" y="3152957"/>
            <a:ext cx="144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791169-DEC8-419C-969F-1BAB4E5795CF}"/>
              </a:ext>
            </a:extLst>
          </p:cNvPr>
          <p:cNvCxnSpPr>
            <a:cxnSpLocks/>
          </p:cNvCxnSpPr>
          <p:nvPr/>
        </p:nvCxnSpPr>
        <p:spPr>
          <a:xfrm rot="-2100000">
            <a:off x="4541771" y="3040743"/>
            <a:ext cx="144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BA81DC-A6E0-493E-A5D1-75F9065BADB6}"/>
              </a:ext>
            </a:extLst>
          </p:cNvPr>
          <p:cNvCxnSpPr>
            <a:cxnSpLocks/>
          </p:cNvCxnSpPr>
          <p:nvPr/>
        </p:nvCxnSpPr>
        <p:spPr>
          <a:xfrm rot="2100000" flipH="1">
            <a:off x="6287789" y="3040742"/>
            <a:ext cx="144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32">
            <a:extLst>
              <a:ext uri="{FF2B5EF4-FFF2-40B4-BE49-F238E27FC236}">
                <a16:creationId xmlns:a16="http://schemas.microsoft.com/office/drawing/2014/main" id="{38562D38-959D-43D4-AF7B-EF9C02D5B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65823"/>
              </p:ext>
            </p:extLst>
          </p:nvPr>
        </p:nvGraphicFramePr>
        <p:xfrm>
          <a:off x="848778" y="2432957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6770" marR="46770" marT="23385" marB="23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0198D8-6632-4D7D-A82F-FF431C7B462C}"/>
              </a:ext>
            </a:extLst>
          </p:cNvPr>
          <p:cNvCxnSpPr/>
          <p:nvPr/>
        </p:nvCxnSpPr>
        <p:spPr>
          <a:xfrm>
            <a:off x="832929" y="3002642"/>
            <a:ext cx="144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4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287E211F-0F4B-4FE0-865A-9115AE6DD433}"/>
              </a:ext>
            </a:extLst>
          </p:cNvPr>
          <p:cNvGraphicFramePr>
            <a:graphicFrameLocks noGrp="1"/>
          </p:cNvGraphicFramePr>
          <p:nvPr/>
        </p:nvGraphicFramePr>
        <p:xfrm>
          <a:off x="8810172" y="146050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AC4ABE-D68B-4C06-86D1-5D56DA775024}"/>
              </a:ext>
            </a:extLst>
          </p:cNvPr>
          <p:cNvCxnSpPr>
            <a:cxnSpLocks/>
          </p:cNvCxnSpPr>
          <p:nvPr/>
        </p:nvCxnSpPr>
        <p:spPr>
          <a:xfrm flipV="1">
            <a:off x="8906329" y="2773500"/>
            <a:ext cx="2438400" cy="9398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Xét tr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hợp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&gt;0, 0&lt;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, </a:t>
                </a:r>
                <a:br>
                  <a:rPr lang="en-GB" dirty="0"/>
                </a:b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thứ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như</a:t>
                </a:r>
                <a:r>
                  <a:rPr lang="en-GB" dirty="0"/>
                  <a:t> </a:t>
                </a:r>
                <a:r>
                  <a:rPr lang="en-GB" dirty="0" err="1"/>
                  <a:t>sau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###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12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D42D4D-4248-4FAE-9A89-0DC541C58DC5}"/>
              </a:ext>
            </a:extLst>
          </p:cNvPr>
          <p:cNvSpPr/>
          <p:nvPr/>
        </p:nvSpPr>
        <p:spPr>
          <a:xfrm>
            <a:off x="9433332" y="353313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BE5091C-A2BB-44D0-B991-B6347E876D0E}"/>
              </a:ext>
            </a:extLst>
          </p:cNvPr>
          <p:cNvSpPr/>
          <p:nvPr/>
        </p:nvSpPr>
        <p:spPr>
          <a:xfrm>
            <a:off x="10160172" y="281050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A5E991-7FAC-4043-88B2-B160F604801E}"/>
              </a:ext>
            </a:extLst>
          </p:cNvPr>
          <p:cNvSpPr/>
          <p:nvPr/>
        </p:nvSpPr>
        <p:spPr>
          <a:xfrm>
            <a:off x="10205172" y="3153875"/>
            <a:ext cx="90000" cy="9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210374-2F12-4950-B6C6-1E4AF2B8A1E3}"/>
              </a:ext>
            </a:extLst>
          </p:cNvPr>
          <p:cNvSpPr/>
          <p:nvPr/>
        </p:nvSpPr>
        <p:spPr>
          <a:xfrm>
            <a:off x="10160172" y="35331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597B2E-7B2B-46A6-AFEA-9538B0080693}"/>
                  </a:ext>
                </a:extLst>
              </p:cNvPr>
              <p:cNvSpPr txBox="1"/>
              <p:nvPr/>
            </p:nvSpPr>
            <p:spPr>
              <a:xfrm>
                <a:off x="8739568" y="3715618"/>
                <a:ext cx="73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597B2E-7B2B-46A6-AFEA-9538B008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68" y="3715618"/>
                <a:ext cx="73917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D4A307-073D-4CA4-8E3B-6984C568B929}"/>
                  </a:ext>
                </a:extLst>
              </p:cNvPr>
              <p:cNvSpPr txBox="1"/>
              <p:nvPr/>
            </p:nvSpPr>
            <p:spPr>
              <a:xfrm>
                <a:off x="10234466" y="3701874"/>
                <a:ext cx="1152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D4A307-073D-4CA4-8E3B-6984C568B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466" y="3701874"/>
                <a:ext cx="115275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2B61F79-F13D-4B20-838D-9B89E7FEADDB}"/>
                  </a:ext>
                </a:extLst>
              </p:cNvPr>
              <p:cNvSpPr txBox="1"/>
              <p:nvPr/>
            </p:nvSpPr>
            <p:spPr>
              <a:xfrm>
                <a:off x="9500737" y="2317428"/>
                <a:ext cx="1566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2B61F79-F13D-4B20-838D-9B89E7FE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37" y="2317428"/>
                <a:ext cx="156632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5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3B45-B27E-4E9E-BD16-8FEB6C4F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/>
              <a:t>Thuật</a:t>
            </a:r>
            <a:r>
              <a:rPr lang="en-GB" sz="3600" dirty="0"/>
              <a:t> </a:t>
            </a:r>
            <a:r>
              <a:rPr lang="en-GB" sz="3600" dirty="0" err="1"/>
              <a:t>toán</a:t>
            </a:r>
            <a:r>
              <a:rPr lang="en-GB" sz="3600" dirty="0"/>
              <a:t> DDA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68EFD5B5-82A6-4195-B853-1986A4577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Ý t</a:t>
                </a:r>
                <a:r>
                  <a:rPr lang="vi-VN" dirty="0"/>
                  <a:t>ư</a:t>
                </a:r>
                <a:r>
                  <a:rPr lang="en-GB" dirty="0" err="1"/>
                  <a:t>ởng</a:t>
                </a:r>
                <a:endParaRPr lang="en-GB" dirty="0"/>
              </a:p>
              <a:p>
                <a:pPr lvl="1"/>
                <a:r>
                  <a:rPr lang="en-GB" dirty="0" err="1"/>
                  <a:t>Dựa</a:t>
                </a:r>
                <a:r>
                  <a:rPr lang="en-GB" dirty="0"/>
                  <a:t> </a:t>
                </a:r>
                <a:r>
                  <a:rPr lang="en-GB" dirty="0" err="1"/>
                  <a:t>vào</a:t>
                </a:r>
                <a:r>
                  <a:rPr lang="en-GB" dirty="0"/>
                  <a:t> </a:t>
                </a:r>
                <a:r>
                  <a:rPr lang="en-GB" dirty="0" err="1"/>
                  <a:t>ph</a:t>
                </a:r>
                <a:r>
                  <a:rPr lang="vi-VN" dirty="0"/>
                  <a:t>ư</a:t>
                </a:r>
                <a:r>
                  <a:rPr lang="en-GB" dirty="0" err="1"/>
                  <a:t>ơng</a:t>
                </a:r>
                <a:r>
                  <a:rPr lang="en-GB" dirty="0"/>
                  <a:t> </a:t>
                </a:r>
                <a:r>
                  <a:rPr lang="en-GB" dirty="0" err="1"/>
                  <a:t>trình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, ta </a:t>
                </a:r>
                <a:r>
                  <a:rPr lang="en-GB" dirty="0" err="1"/>
                  <a:t>tính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thuộc </a:t>
                </a:r>
                <a:r>
                  <a:rPr lang="en-GB" dirty="0" err="1"/>
                  <a:t>về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Chọn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kế</a:t>
                </a:r>
                <a:r>
                  <a:rPr lang="en-GB" dirty="0"/>
                  <a:t> </a:t>
                </a:r>
                <a:r>
                  <a:rPr lang="en-GB" dirty="0" err="1"/>
                  <a:t>tiếp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hay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/>
                  <a:t>  </a:t>
                </a:r>
                <a:r>
                  <a:rPr lang="en-GB" dirty="0" err="1"/>
                  <a:t>dựa</a:t>
                </a:r>
                <a:r>
                  <a:rPr lang="en-GB" dirty="0"/>
                  <a:t> </a:t>
                </a:r>
                <a:r>
                  <a:rPr lang="en-GB" dirty="0" err="1"/>
                  <a:t>vào</a:t>
                </a:r>
                <a:r>
                  <a:rPr lang="en-GB" dirty="0"/>
                  <a:t> </a:t>
                </a:r>
                <a:r>
                  <a:rPr lang="en-GB" dirty="0" err="1"/>
                  <a:t>việc</a:t>
                </a:r>
                <a:r>
                  <a:rPr lang="en-GB" dirty="0"/>
                  <a:t> </a:t>
                </a:r>
                <a:r>
                  <a:rPr lang="en-GB" dirty="0" err="1"/>
                  <a:t>làm</a:t>
                </a:r>
                <a:r>
                  <a:rPr lang="en-GB" dirty="0"/>
                  <a:t> </a:t>
                </a:r>
                <a:r>
                  <a:rPr lang="en-GB" dirty="0" err="1"/>
                  <a:t>tròn</a:t>
                </a:r>
                <a:r>
                  <a:rPr lang="en-GB" dirty="0"/>
                  <a:t> </a:t>
                </a:r>
                <a:r>
                  <a:rPr lang="en-GB" dirty="0" err="1"/>
                  <a:t>giá</a:t>
                </a:r>
                <a:r>
                  <a:rPr lang="en-GB" dirty="0"/>
                  <a:t> </a:t>
                </a:r>
                <a:r>
                  <a:rPr lang="en-GB" dirty="0" err="1"/>
                  <a:t>trị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tung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68EFD5B5-82A6-4195-B853-1986A4577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4B4B23-19EB-4CF5-A0C9-C38C2BBF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9E81-F168-4746-9876-47FFA3A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E44C-469A-4280-83CE-ED853E76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|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EAEC-255B-46DE-A559-AC055C5D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32">
            <a:extLst>
              <a:ext uri="{FF2B5EF4-FFF2-40B4-BE49-F238E27FC236}">
                <a16:creationId xmlns:a16="http://schemas.microsoft.com/office/drawing/2014/main" id="{CC6860BE-B528-43C4-8F94-8E40A0A9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54088"/>
              </p:ext>
            </p:extLst>
          </p:nvPr>
        </p:nvGraphicFramePr>
        <p:xfrm>
          <a:off x="1158600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38B3AA-F3A6-49C3-AA86-6BEAB99900E5}"/>
              </a:ext>
            </a:extLst>
          </p:cNvPr>
          <p:cNvCxnSpPr>
            <a:cxnSpLocks/>
          </p:cNvCxnSpPr>
          <p:nvPr/>
        </p:nvCxnSpPr>
        <p:spPr>
          <a:xfrm flipV="1">
            <a:off x="1254757" y="3302000"/>
            <a:ext cx="2438400" cy="9398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5BAEC8-5F22-47BF-ACD1-868E9A9EE83C}"/>
              </a:ext>
            </a:extLst>
          </p:cNvPr>
          <p:cNvSpPr/>
          <p:nvPr/>
        </p:nvSpPr>
        <p:spPr>
          <a:xfrm>
            <a:off x="1781760" y="406163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8CC51D-9D9C-453F-97EB-F56315923B06}"/>
              </a:ext>
            </a:extLst>
          </p:cNvPr>
          <p:cNvSpPr/>
          <p:nvPr/>
        </p:nvSpPr>
        <p:spPr>
          <a:xfrm>
            <a:off x="2508600" y="333900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0174F1-2450-4751-863E-1E9356C0426D}"/>
              </a:ext>
            </a:extLst>
          </p:cNvPr>
          <p:cNvSpPr/>
          <p:nvPr/>
        </p:nvSpPr>
        <p:spPr>
          <a:xfrm>
            <a:off x="2553600" y="3682375"/>
            <a:ext cx="90000" cy="9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839239-5F04-4F04-87D0-74DE4BC564AD}"/>
              </a:ext>
            </a:extLst>
          </p:cNvPr>
          <p:cNvSpPr/>
          <p:nvPr/>
        </p:nvSpPr>
        <p:spPr>
          <a:xfrm>
            <a:off x="2508600" y="4061630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9E698E-B0A6-4A9E-B557-CC788D26C365}"/>
                  </a:ext>
                </a:extLst>
              </p:cNvPr>
              <p:cNvSpPr txBox="1"/>
              <p:nvPr/>
            </p:nvSpPr>
            <p:spPr>
              <a:xfrm>
                <a:off x="1612362" y="4763774"/>
                <a:ext cx="538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9E698E-B0A6-4A9E-B557-CC788D26C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62" y="4763774"/>
                <a:ext cx="538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177FA-7C80-4E2C-B809-769CF623E439}"/>
                  </a:ext>
                </a:extLst>
              </p:cNvPr>
              <p:cNvSpPr txBox="1"/>
              <p:nvPr/>
            </p:nvSpPr>
            <p:spPr>
              <a:xfrm>
                <a:off x="2171700" y="4763774"/>
                <a:ext cx="84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177FA-7C80-4E2C-B809-769CF62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763774"/>
                <a:ext cx="8400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6E2A7E-D3AA-4CA6-BF3F-107D67FE786D}"/>
                  </a:ext>
                </a:extLst>
              </p:cNvPr>
              <p:cNvSpPr txBox="1"/>
              <p:nvPr/>
            </p:nvSpPr>
            <p:spPr>
              <a:xfrm>
                <a:off x="1371600" y="2737519"/>
                <a:ext cx="2013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𝑹𝒐𝒖𝒏𝒅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6E2A7E-D3AA-4CA6-BF3F-107D67FE7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37519"/>
                <a:ext cx="201362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5DFDB-762C-45EE-983A-4BFFBE5E8D7A}"/>
              </a:ext>
            </a:extLst>
          </p:cNvPr>
          <p:cNvCxnSpPr>
            <a:cxnSpLocks/>
            <a:stCxn id="17" idx="2"/>
            <a:endCxn id="12" idx="1"/>
          </p:cNvCxnSpPr>
          <p:nvPr/>
        </p:nvCxnSpPr>
        <p:spPr>
          <a:xfrm>
            <a:off x="2378414" y="3106851"/>
            <a:ext cx="156546" cy="2585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4227A-BCF1-4F3B-80B1-1DC1E6313D74}"/>
                  </a:ext>
                </a:extLst>
              </p:cNvPr>
              <p:cNvSpPr txBox="1"/>
              <p:nvPr/>
            </p:nvSpPr>
            <p:spPr>
              <a:xfrm>
                <a:off x="695164" y="3966964"/>
                <a:ext cx="538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4227A-BCF1-4F3B-80B1-1DC1E631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4" y="3966964"/>
                <a:ext cx="53866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0F56A-B52D-4BA6-A542-127B22858796}"/>
                  </a:ext>
                </a:extLst>
              </p:cNvPr>
              <p:cNvSpPr txBox="1"/>
              <p:nvPr/>
            </p:nvSpPr>
            <p:spPr>
              <a:xfrm>
                <a:off x="381672" y="3246035"/>
                <a:ext cx="852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0F56A-B52D-4BA6-A542-127B2285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2" y="3246035"/>
                <a:ext cx="852153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9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3B45-B27E-4E9E-BD16-8FEB6C4F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64B4B23-19EB-4CF5-A0C9-C38C2BBFC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Ta </a:t>
                </a:r>
                <a:r>
                  <a:rPr lang="en-GB" dirty="0" err="1"/>
                  <a:t>có</a:t>
                </a:r>
                <a:r>
                  <a:rPr lang="en-GB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Ta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ra</a:t>
                </a:r>
                <a:r>
                  <a:rPr lang="en-GB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64B4B23-19EB-4CF5-A0C9-C38C2BBF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 t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9E81-F168-4746-9876-47FFA3A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E44C-469A-4280-83CE-ED853E76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EAEC-255B-46DE-A559-AC055C5D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3B45-B27E-4E9E-BD16-8FEB6C4F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B3564-8C5B-4ED4-A416-400260B01C4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64B4B23-19EB-4CF5-A0C9-C38C2BBFCB0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Điểm </a:t>
                </a:r>
                <a:r>
                  <a:rPr lang="en-US" dirty="0" err="1"/>
                  <a:t>th</a:t>
                </a:r>
                <a:r>
                  <a:rPr lang="en-GB" dirty="0"/>
                  <a:t>ứ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###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𝑅𝑜𝑢𝑛𝑑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64B4B23-19EB-4CF5-A0C9-C38C2BBF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3876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9E81-F168-4746-9876-47FFA3A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E44C-469A-4280-83CE-ED853E76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EAEC-255B-46DE-A559-AC055C5D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A138B-AFA1-4815-B82C-0479C83C9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8" b="36025"/>
          <a:stretch/>
        </p:blipFill>
        <p:spPr>
          <a:xfrm>
            <a:off x="7302662" y="182487"/>
            <a:ext cx="3670139" cy="64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D613-0792-4652-AB02-35F2629C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 </a:t>
            </a:r>
            <a:r>
              <a:rPr lang="en-GB" dirty="0" err="1"/>
              <a:t>vẽ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thẳng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A(1, 1)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B(6, 6).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38D86F1-6F63-4497-9D5A-681D28B61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084484"/>
                  </p:ext>
                </p:extLst>
              </p:nvPr>
            </p:nvGraphicFramePr>
            <p:xfrm>
              <a:off x="1854200" y="3602990"/>
              <a:ext cx="6096000" cy="2352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21353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503587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60787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Playfair Display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Playfair Display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Playfair Display" pitchFamily="2" charset="0"/>
                            </a:rPr>
                            <a:t>Tọa</a:t>
                          </a:r>
                          <a:r>
                            <a:rPr lang="en-GB" dirty="0">
                              <a:latin typeface="Playfair Display" pitchFamily="2" charset="0"/>
                            </a:rPr>
                            <a:t> </a:t>
                          </a:r>
                          <a:r>
                            <a:rPr lang="en-GB" dirty="0" err="1">
                              <a:latin typeface="Playfair Display" pitchFamily="2" charset="0"/>
                            </a:rPr>
                            <a:t>độ</a:t>
                          </a:r>
                          <a:endParaRPr lang="en-US" dirty="0">
                            <a:latin typeface="Playfair Display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52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(1, 1)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2524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(2, 2)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3595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(3, 3)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541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(4, 4)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4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(5, 5)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1096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38D86F1-6F63-4497-9D5A-681D28B61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084484"/>
                  </p:ext>
                </p:extLst>
              </p:nvPr>
            </p:nvGraphicFramePr>
            <p:xfrm>
              <a:off x="1854200" y="3602990"/>
              <a:ext cx="6096000" cy="2352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221353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503587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60787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" t="-6557" r="-200299" b="-5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1" t="-6557" r="-100901" b="-5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>
                              <a:latin typeface="Playfair Display" pitchFamily="2" charset="0"/>
                            </a:rPr>
                            <a:t>Tọa</a:t>
                          </a:r>
                          <a:r>
                            <a:rPr lang="en-GB" dirty="0">
                              <a:latin typeface="Playfair Display" pitchFamily="2" charset="0"/>
                            </a:rPr>
                            <a:t> </a:t>
                          </a:r>
                          <a:r>
                            <a:rPr lang="en-GB" dirty="0" err="1">
                              <a:latin typeface="Playfair Display" pitchFamily="2" charset="0"/>
                            </a:rPr>
                            <a:t>độ</a:t>
                          </a:r>
                          <a:endParaRPr lang="en-US" dirty="0">
                            <a:latin typeface="Playfair Display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5246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(1, 1)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2524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(2, 2)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35952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(3, 3)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5411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(4, 4)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48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(5, 5)</a:t>
                          </a:r>
                          <a:endParaRPr lang="en-US" sz="20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10960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" name="Table 32">
            <a:extLst>
              <a:ext uri="{FF2B5EF4-FFF2-40B4-BE49-F238E27FC236}">
                <a16:creationId xmlns:a16="http://schemas.microsoft.com/office/drawing/2014/main" id="{8F88D8C5-4060-4EB1-AE4B-677408E9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14446"/>
              </p:ext>
            </p:extLst>
          </p:nvPr>
        </p:nvGraphicFramePr>
        <p:xfrm>
          <a:off x="8437474" y="342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AC28F-4BF5-41C5-BC02-E54474166F8E}"/>
              </a:ext>
            </a:extLst>
          </p:cNvPr>
          <p:cNvCxnSpPr>
            <a:cxnSpLocks/>
          </p:cNvCxnSpPr>
          <p:nvPr/>
        </p:nvCxnSpPr>
        <p:spPr>
          <a:xfrm rot="-2700000">
            <a:off x="8457799" y="5186137"/>
            <a:ext cx="21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5ABBB9-602E-4DBF-A8B9-42C78AD74D9E}"/>
              </a:ext>
            </a:extLst>
          </p:cNvPr>
          <p:cNvSpPr/>
          <p:nvPr/>
        </p:nvSpPr>
        <p:spPr>
          <a:xfrm>
            <a:off x="9060634" y="550163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ED8839-7A5D-4FE4-8105-9E798E298539}"/>
              </a:ext>
            </a:extLst>
          </p:cNvPr>
          <p:cNvSpPr/>
          <p:nvPr/>
        </p:nvSpPr>
        <p:spPr>
          <a:xfrm>
            <a:off x="9787474" y="47790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73BE24-13C5-4DBA-98DF-1DDDAD3B2AF9}"/>
                  </a:ext>
                </a:extLst>
              </p:cNvPr>
              <p:cNvSpPr txBox="1"/>
              <p:nvPr/>
            </p:nvSpPr>
            <p:spPr>
              <a:xfrm>
                <a:off x="9168210" y="5612666"/>
                <a:ext cx="73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73BE24-13C5-4DBA-98DF-1DDDAD3B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210" y="5612666"/>
                <a:ext cx="73917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6D4371-1244-4B1E-9EF9-9646A7134040}"/>
                  </a:ext>
                </a:extLst>
              </p:cNvPr>
              <p:cNvSpPr txBox="1"/>
              <p:nvPr/>
            </p:nvSpPr>
            <p:spPr>
              <a:xfrm>
                <a:off x="9787474" y="4869000"/>
                <a:ext cx="1566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6D4371-1244-4B1E-9EF9-9646A713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474" y="4869000"/>
                <a:ext cx="15663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D613-0792-4652-AB02-35F2629C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Ví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 </a:t>
            </a:r>
            <a:r>
              <a:rPr lang="en-GB" dirty="0" err="1"/>
              <a:t>vẽ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thẳng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A(1, 1)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B(6, 5).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38D86F1-6F63-4497-9D5A-681D28B61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1300"/>
                  </p:ext>
                </p:extLst>
              </p:nvPr>
            </p:nvGraphicFramePr>
            <p:xfrm>
              <a:off x="3396000" y="3429000"/>
              <a:ext cx="5400000" cy="314334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22135332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750358768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0607876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Tọa</a:t>
                          </a:r>
                          <a:r>
                            <a:rPr lang="en-GB" sz="2000" b="1" dirty="0">
                              <a:latin typeface="Playfair Display" pitchFamily="2" charset="0"/>
                            </a:rPr>
                            <a:t> </a:t>
                          </a:r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độ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52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(1, 1)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2524900"/>
                      </a:ext>
                    </a:extLst>
                  </a:tr>
                  <a:tr h="4611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(2, 4)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3595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(3, 3)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541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(4, 3)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4242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(5, 4)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4304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6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(6, 5)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9178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38D86F1-6F63-4497-9D5A-681D28B61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1300"/>
                  </p:ext>
                </p:extLst>
              </p:nvPr>
            </p:nvGraphicFramePr>
            <p:xfrm>
              <a:off x="3396000" y="3429000"/>
              <a:ext cx="5400000" cy="314334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221353327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750358768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060787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" t="-6154" r="-20101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154" r="-100338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Tọa</a:t>
                          </a:r>
                          <a:r>
                            <a:rPr lang="en-GB" sz="2000" b="1" dirty="0">
                              <a:latin typeface="Playfair Display" pitchFamily="2" charset="0"/>
                            </a:rPr>
                            <a:t> </a:t>
                          </a:r>
                          <a:r>
                            <a:rPr lang="en-GB" sz="2000" b="1" dirty="0" err="1">
                              <a:latin typeface="Playfair Display" pitchFamily="2" charset="0"/>
                            </a:rPr>
                            <a:t>độ</a:t>
                          </a:r>
                          <a:endParaRPr lang="en-US" sz="2000" b="1" dirty="0">
                            <a:latin typeface="Playfair Display" pitchFamily="2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5246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(1, 1)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2524900"/>
                      </a:ext>
                    </a:extLst>
                  </a:tr>
                  <a:tr h="4611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(2, 4)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35952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(3, 3)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54112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(4, 3)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42429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(5, 4)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4304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6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(6, 5)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9178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44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600C-6A59-45DF-A954-E60F7C28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xét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F94A5-34EB-4BB1-9F3F-5727337A8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err="1"/>
                  <a:t>Ưu</a:t>
                </a:r>
                <a:r>
                  <a:rPr lang="es-ES" dirty="0"/>
                  <a:t> </a:t>
                </a:r>
                <a:r>
                  <a:rPr lang="es-ES" dirty="0" err="1"/>
                  <a:t>điểm</a:t>
                </a:r>
                <a:r>
                  <a:rPr lang="es-ES" dirty="0"/>
                  <a:t>: </a:t>
                </a:r>
                <a:r>
                  <a:rPr lang="es-ES" dirty="0" err="1"/>
                  <a:t>không</a:t>
                </a:r>
                <a:r>
                  <a:rPr lang="es-ES" dirty="0"/>
                  <a:t> </a:t>
                </a:r>
                <a:r>
                  <a:rPr lang="es-ES" dirty="0" err="1"/>
                  <a:t>cần</a:t>
                </a:r>
                <a:r>
                  <a:rPr lang="es-ES" dirty="0"/>
                  <a:t> </a:t>
                </a:r>
                <a:r>
                  <a:rPr lang="es-ES" dirty="0" err="1"/>
                  <a:t>tính</a:t>
                </a:r>
                <a:r>
                  <a:rPr lang="es-ES" dirty="0"/>
                  <a:t> </a:t>
                </a:r>
                <a:r>
                  <a:rPr lang="es-ES" dirty="0" err="1"/>
                  <a:t>tr</a:t>
                </a:r>
                <a:r>
                  <a:rPr lang="en-GB" dirty="0" err="1"/>
                  <a:t>ực</a:t>
                </a:r>
                <a:r>
                  <a:rPr lang="en-GB" dirty="0"/>
                  <a:t> </a:t>
                </a:r>
                <a:r>
                  <a:rPr lang="en-GB" dirty="0" err="1"/>
                  <a:t>tiếp</a:t>
                </a:r>
                <a:r>
                  <a:rPr lang="en-GB" dirty="0"/>
                  <a:t> </a:t>
                </a:r>
                <a:r>
                  <a:rPr lang="en-GB" dirty="0" err="1"/>
                  <a:t>từ</a:t>
                </a:r>
                <a:r>
                  <a:rPr lang="en-GB" dirty="0"/>
                  <a:t> </a:t>
                </a:r>
                <a:r>
                  <a:rPr lang="en-GB" dirty="0" err="1"/>
                  <a:t>ph</a:t>
                </a:r>
                <a:r>
                  <a:rPr lang="vi-VN" dirty="0"/>
                  <a:t>ư</a:t>
                </a:r>
                <a:r>
                  <a:rPr lang="en-GB" dirty="0" err="1"/>
                  <a:t>ơng</a:t>
                </a:r>
                <a:r>
                  <a:rPr lang="en-GB" dirty="0"/>
                  <a:t> </a:t>
                </a:r>
                <a:r>
                  <a:rPr lang="en-GB" dirty="0" err="1"/>
                  <a:t>trình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khử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phép</a:t>
                </a:r>
                <a:r>
                  <a:rPr lang="en-GB" dirty="0"/>
                  <a:t> </a:t>
                </a:r>
                <a:r>
                  <a:rPr lang="en-GB" dirty="0" err="1"/>
                  <a:t>nhân</a:t>
                </a:r>
                <a:r>
                  <a:rPr lang="en-GB" dirty="0"/>
                  <a:t> </a:t>
                </a:r>
                <a:r>
                  <a:rPr lang="en-GB" dirty="0" err="1"/>
                  <a:t>trên</a:t>
                </a:r>
                <a:r>
                  <a:rPr lang="en-GB" dirty="0"/>
                  <a:t> </a:t>
                </a:r>
                <a:r>
                  <a:rPr lang="en-GB" dirty="0" err="1"/>
                  <a:t>số</a:t>
                </a:r>
                <a:r>
                  <a:rPr lang="en-GB" dirty="0"/>
                  <a:t> </a:t>
                </a:r>
                <a:r>
                  <a:rPr lang="en-GB" dirty="0" err="1"/>
                  <a:t>thực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Nh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: </a:t>
                </a:r>
                <a:r>
                  <a:rPr lang="en-GB" dirty="0" err="1"/>
                  <a:t>cộng</a:t>
                </a:r>
                <a:r>
                  <a:rPr lang="en-GB" dirty="0"/>
                  <a:t> </a:t>
                </a:r>
                <a:r>
                  <a:rPr lang="en-GB" dirty="0" err="1"/>
                  <a:t>dồn</a:t>
                </a:r>
                <a:r>
                  <a:rPr lang="en-GB" dirty="0"/>
                  <a:t> </a:t>
                </a:r>
                <a:r>
                  <a:rPr lang="en-GB" dirty="0" err="1"/>
                  <a:t>giá</a:t>
                </a:r>
                <a:r>
                  <a:rPr lang="en-GB" dirty="0"/>
                  <a:t> </a:t>
                </a:r>
                <a:r>
                  <a:rPr lang="en-GB" dirty="0" err="1"/>
                  <a:t>trị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vào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làm</a:t>
                </a:r>
                <a:r>
                  <a:rPr lang="en-GB" dirty="0"/>
                  <a:t> </a:t>
                </a:r>
                <a:r>
                  <a:rPr lang="en-GB" dirty="0" err="1"/>
                  <a:t>tròn</a:t>
                </a:r>
                <a:r>
                  <a:rPr lang="en-GB" dirty="0"/>
                  <a:t> </a:t>
                </a:r>
                <a:r>
                  <a:rPr lang="en-GB" dirty="0" err="1"/>
                  <a:t>giá</a:t>
                </a:r>
                <a:r>
                  <a:rPr lang="en-GB" dirty="0"/>
                  <a:t> </a:t>
                </a:r>
                <a:r>
                  <a:rPr lang="en-GB" dirty="0" err="1"/>
                  <a:t>trị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dẫn</a:t>
                </a:r>
                <a:r>
                  <a:rPr lang="en-GB" dirty="0"/>
                  <a:t> </a:t>
                </a:r>
                <a:r>
                  <a:rPr lang="en-GB" dirty="0" err="1"/>
                  <a:t>tới</a:t>
                </a:r>
                <a:r>
                  <a:rPr lang="en-GB" dirty="0"/>
                  <a:t> </a:t>
                </a:r>
                <a:r>
                  <a:rPr lang="en-GB" dirty="0" err="1"/>
                  <a:t>sai</a:t>
                </a:r>
                <a:r>
                  <a:rPr lang="en-GB" dirty="0"/>
                  <a:t> </a:t>
                </a:r>
                <a:r>
                  <a:rPr lang="en-GB" dirty="0" err="1"/>
                  <a:t>số</a:t>
                </a:r>
                <a:r>
                  <a:rPr lang="en-GB" dirty="0"/>
                  <a:t> (</a:t>
                </a:r>
                <a:r>
                  <a:rPr lang="en-GB" dirty="0" err="1"/>
                  <a:t>đoạn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 </a:t>
                </a:r>
                <a:r>
                  <a:rPr lang="en-GB" dirty="0" err="1"/>
                  <a:t>sẽ</a:t>
                </a:r>
                <a:r>
                  <a:rPr lang="en-GB" dirty="0"/>
                  <a:t> </a:t>
                </a:r>
                <a:r>
                  <a:rPr lang="en-GB" dirty="0" err="1"/>
                  <a:t>không</a:t>
                </a:r>
                <a:r>
                  <a:rPr lang="en-GB" dirty="0"/>
                  <a:t> </a:t>
                </a:r>
                <a:r>
                  <a:rPr lang="en-GB" dirty="0" err="1"/>
                  <a:t>chính</a:t>
                </a:r>
                <a:r>
                  <a:rPr lang="en-GB" dirty="0"/>
                  <a:t> </a:t>
                </a:r>
                <a:r>
                  <a:rPr lang="en-GB" dirty="0" err="1"/>
                  <a:t>xác</a:t>
                </a:r>
                <a:r>
                  <a:rPr lang="en-GB" dirty="0"/>
                  <a:t> </a:t>
                </a:r>
                <a:r>
                  <a:rPr lang="en-GB" dirty="0" err="1"/>
                  <a:t>khi</a:t>
                </a:r>
                <a:r>
                  <a:rPr lang="en-GB" dirty="0"/>
                  <a:t> </a:t>
                </a:r>
                <a:r>
                  <a:rPr lang="en-GB" dirty="0" err="1"/>
                  <a:t>đoạn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 </a:t>
                </a:r>
                <a:r>
                  <a:rPr lang="en-GB" dirty="0" err="1"/>
                  <a:t>quá</a:t>
                </a:r>
                <a:r>
                  <a:rPr lang="en-GB" dirty="0"/>
                  <a:t> </a:t>
                </a:r>
                <a:r>
                  <a:rPr lang="en-GB" dirty="0" err="1"/>
                  <a:t>dài</a:t>
                </a:r>
                <a:r>
                  <a:rPr lang="en-GB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F94A5-34EB-4BB1-9F3F-5727337A8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E83D-6688-43F4-96A8-E1E02AF4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01ED-829D-49D8-ADA9-2AC5BDA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DD1C-3EE8-46D7-96EC-8D4E51BB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6F1932-62B0-411B-A8AB-2195AA7002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77F70-20E6-4D58-8965-1A822A8C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quát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BFC96E-31B8-47E0-9AA5-F413622E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8C65-471A-4844-8E1A-DC2AED3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6CA9-1C7D-46C1-A6ED-C088F8E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A73D-58D8-4C62-A727-360B7B36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19</a:t>
            </a:fld>
            <a:endParaRPr lang="en-US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95E842-DF49-49DD-9FF5-E31234E78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2" r="31234" b="35030"/>
          <a:stretch/>
        </p:blipFill>
        <p:spPr>
          <a:xfrm>
            <a:off x="6349162" y="1880013"/>
            <a:ext cx="5113789" cy="4098202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1120EF-DE17-4BC1-B949-65444C3E0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4" b="72647"/>
          <a:stretch/>
        </p:blipFill>
        <p:spPr>
          <a:xfrm>
            <a:off x="836611" y="1929148"/>
            <a:ext cx="5113790" cy="33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3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D90-624A-476E-8D8D-CAB7A345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C96D-0505-4759-9C1B-2E22FAA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Hệ</a:t>
            </a:r>
            <a:r>
              <a:rPr lang="en-GB" sz="3800" b="1" dirty="0"/>
              <a:t> </a:t>
            </a:r>
            <a:r>
              <a:rPr lang="en-GB" sz="3800" b="1" dirty="0" err="1"/>
              <a:t>tọa</a:t>
            </a:r>
            <a:r>
              <a:rPr lang="en-GB" sz="3800" b="1" dirty="0"/>
              <a:t> </a:t>
            </a:r>
            <a:r>
              <a:rPr lang="en-GB" sz="3800" b="1" dirty="0" err="1"/>
              <a:t>độ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Các</a:t>
            </a:r>
            <a:r>
              <a:rPr lang="en-GB" sz="3800" b="1" dirty="0"/>
              <a:t> </a:t>
            </a:r>
            <a:r>
              <a:rPr lang="en-GB" sz="3800" b="1" dirty="0" err="1"/>
              <a:t>đối</a:t>
            </a:r>
            <a:r>
              <a:rPr lang="en-GB" sz="3800" b="1" dirty="0"/>
              <a:t> t</a:t>
            </a:r>
            <a:r>
              <a:rPr lang="vi-VN" sz="3800" b="1" dirty="0"/>
              <a:t>ư</a:t>
            </a:r>
            <a:r>
              <a:rPr lang="en-GB" sz="3800" b="1" dirty="0" err="1"/>
              <a:t>ợng</a:t>
            </a:r>
            <a:r>
              <a:rPr lang="en-GB" sz="3800" b="1" dirty="0"/>
              <a:t> </a:t>
            </a:r>
            <a:r>
              <a:rPr lang="en-GB" sz="3800" b="1" dirty="0" err="1"/>
              <a:t>hình</a:t>
            </a:r>
            <a:r>
              <a:rPr lang="en-GB" sz="3800" b="1" dirty="0"/>
              <a:t> </a:t>
            </a:r>
            <a:r>
              <a:rPr lang="en-GB" sz="3800" b="1" dirty="0" err="1"/>
              <a:t>học</a:t>
            </a:r>
            <a:r>
              <a:rPr lang="en-GB" sz="3800" b="1" dirty="0"/>
              <a:t> c</a:t>
            </a:r>
            <a:r>
              <a:rPr lang="vi-VN" sz="3800" b="1" dirty="0"/>
              <a:t>ơ</a:t>
            </a:r>
            <a:r>
              <a:rPr lang="en-GB" sz="3800" b="1" dirty="0"/>
              <a:t> </a:t>
            </a:r>
            <a:r>
              <a:rPr lang="en-GB" sz="3800" b="1" dirty="0" err="1"/>
              <a:t>sở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Các</a:t>
            </a:r>
            <a:r>
              <a:rPr lang="en-GB" sz="3800" b="1" dirty="0"/>
              <a:t> </a:t>
            </a:r>
            <a:r>
              <a:rPr lang="en-GB" sz="3800" b="1" dirty="0" err="1"/>
              <a:t>thuật</a:t>
            </a:r>
            <a:r>
              <a:rPr lang="en-GB" sz="3800" b="1" dirty="0"/>
              <a:t> </a:t>
            </a:r>
            <a:r>
              <a:rPr lang="en-GB" sz="3800" b="1" dirty="0" err="1"/>
              <a:t>toán</a:t>
            </a:r>
            <a:r>
              <a:rPr lang="en-GB" sz="3800" b="1" dirty="0"/>
              <a:t> </a:t>
            </a:r>
            <a:r>
              <a:rPr lang="en-GB" sz="3800" b="1" dirty="0" err="1"/>
              <a:t>vẽ</a:t>
            </a:r>
            <a:r>
              <a:rPr lang="en-GB" sz="3800" b="1" dirty="0"/>
              <a:t> </a:t>
            </a:r>
            <a:r>
              <a:rPr lang="en-GB" sz="3800" b="1" dirty="0" err="1"/>
              <a:t>đoạn</a:t>
            </a:r>
            <a:r>
              <a:rPr lang="en-GB" sz="3800" b="1" dirty="0"/>
              <a:t> </a:t>
            </a:r>
            <a:r>
              <a:rPr lang="en-GB" sz="3800" b="1" dirty="0" err="1"/>
              <a:t>thẳng</a:t>
            </a:r>
            <a:endParaRPr lang="en-GB" sz="3800" b="1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3800" b="1" dirty="0" err="1"/>
              <a:t>Các</a:t>
            </a:r>
            <a:r>
              <a:rPr lang="en-GB" sz="3800" b="1" dirty="0"/>
              <a:t> </a:t>
            </a:r>
            <a:r>
              <a:rPr lang="en-GB" sz="3800" b="1" dirty="0" err="1"/>
              <a:t>thuật</a:t>
            </a:r>
            <a:r>
              <a:rPr lang="en-GB" sz="3800" b="1" dirty="0"/>
              <a:t> </a:t>
            </a:r>
            <a:r>
              <a:rPr lang="en-GB" sz="3800" b="1" dirty="0" err="1"/>
              <a:t>toán</a:t>
            </a:r>
            <a:r>
              <a:rPr lang="en-GB" sz="3800" b="1" dirty="0"/>
              <a:t> </a:t>
            </a:r>
            <a:r>
              <a:rPr lang="en-GB" sz="3800" b="1" dirty="0" err="1"/>
              <a:t>vẽ</a:t>
            </a:r>
            <a:r>
              <a:rPr lang="en-GB" sz="3800" b="1" dirty="0"/>
              <a:t> </a:t>
            </a:r>
            <a:r>
              <a:rPr lang="en-GB" sz="3800" b="1" dirty="0" err="1"/>
              <a:t>đường</a:t>
            </a:r>
            <a:r>
              <a:rPr lang="en-GB" sz="3800" b="1" dirty="0"/>
              <a:t> </a:t>
            </a:r>
            <a:r>
              <a:rPr lang="en-GB" sz="3800" b="1" dirty="0" err="1"/>
              <a:t>tròn</a:t>
            </a:r>
            <a:endParaRPr lang="en-GB" sz="38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E28F-ED17-46AF-AC96-C49EDCDE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38EE-A59D-4901-9042-435A61B6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ABC7-E999-406E-91A0-736FF94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F70-20E6-4D58-8965-1A822A8C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D18F-C521-4175-86A4-6D4DB8D6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  <a:p>
            <a:pPr lvl="1"/>
            <a:r>
              <a:rPr lang="en-GB" dirty="0"/>
              <a:t>M</a:t>
            </a:r>
            <a:r>
              <a:rPr lang="en-US" dirty="0" err="1"/>
              <a:t>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8C65-471A-4844-8E1A-DC2AED3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6CA9-1C7D-46C1-A6ED-C088F8E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A73D-58D8-4C62-A727-360B7B36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2B7F962-D5AA-4593-A9E4-4D06013AB3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8870E-370E-4B32-80D1-B81ED8D5B773}"/>
              </a:ext>
            </a:extLst>
          </p:cNvPr>
          <p:cNvCxnSpPr/>
          <p:nvPr/>
        </p:nvCxnSpPr>
        <p:spPr>
          <a:xfrm>
            <a:off x="6651102" y="3942801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32">
            <a:extLst>
              <a:ext uri="{FF2B5EF4-FFF2-40B4-BE49-F238E27FC236}">
                <a16:creationId xmlns:a16="http://schemas.microsoft.com/office/drawing/2014/main" id="{3104C743-16CC-4644-A31B-69AA0A2A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5951"/>
              </p:ext>
            </p:extLst>
          </p:nvPr>
        </p:nvGraphicFramePr>
        <p:xfrm>
          <a:off x="6644752" y="1367934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0960E-D0E4-4436-8908-FFA7EDC55755}"/>
              </a:ext>
            </a:extLst>
          </p:cNvPr>
          <p:cNvCxnSpPr>
            <a:cxnSpLocks/>
          </p:cNvCxnSpPr>
          <p:nvPr/>
        </p:nvCxnSpPr>
        <p:spPr>
          <a:xfrm rot="-420000" flipV="1">
            <a:off x="6609045" y="3525214"/>
            <a:ext cx="4320000" cy="861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9C3EBC-1785-4FA1-9FFB-A51238C6D19C}"/>
              </a:ext>
            </a:extLst>
          </p:cNvPr>
          <p:cNvSpPr/>
          <p:nvPr/>
        </p:nvSpPr>
        <p:spPr>
          <a:xfrm>
            <a:off x="7633827" y="45164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118D9F-2914-4F25-A714-2A23CB68DA42}"/>
              </a:ext>
            </a:extLst>
          </p:cNvPr>
          <p:cNvSpPr/>
          <p:nvPr/>
        </p:nvSpPr>
        <p:spPr>
          <a:xfrm>
            <a:off x="8663952" y="3386906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Playfair Display Black Italic" pitchFamily="2" charset="0"/>
              </a:rPr>
              <a:t>P</a:t>
            </a:r>
            <a:endParaRPr lang="en-US" sz="2000" b="1" dirty="0">
              <a:latin typeface="Playfair Display Black Italic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9D4B5C-1B07-477C-9677-1A2598138256}"/>
              </a:ext>
            </a:extLst>
          </p:cNvPr>
          <p:cNvSpPr/>
          <p:nvPr/>
        </p:nvSpPr>
        <p:spPr>
          <a:xfrm>
            <a:off x="8755252" y="3888801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9DDB20-E672-4B11-9B86-51B2BF45549D}"/>
              </a:ext>
            </a:extLst>
          </p:cNvPr>
          <p:cNvSpPr/>
          <p:nvPr/>
        </p:nvSpPr>
        <p:spPr>
          <a:xfrm>
            <a:off x="8662102" y="4465608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Playfair Display Black Italic" pitchFamily="2" charset="0"/>
              </a:rPr>
              <a:t>S</a:t>
            </a:r>
            <a:endParaRPr lang="en-US" sz="2000" b="1" dirty="0">
              <a:latin typeface="Playfair Display Black Itali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C240D-21F1-49E2-ABBD-6F21CC535029}"/>
                  </a:ext>
                </a:extLst>
              </p:cNvPr>
              <p:cNvSpPr txBox="1"/>
              <p:nvPr/>
            </p:nvSpPr>
            <p:spPr>
              <a:xfrm>
                <a:off x="8229625" y="5687099"/>
                <a:ext cx="1141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C240D-21F1-49E2-ABBD-6F21CC53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25" y="5687099"/>
                <a:ext cx="114177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46A1E5-2EBA-43FC-8BAC-EC6D21F64D21}"/>
                  </a:ext>
                </a:extLst>
              </p:cNvPr>
              <p:cNvSpPr txBox="1"/>
              <p:nvPr/>
            </p:nvSpPr>
            <p:spPr>
              <a:xfrm>
                <a:off x="5803172" y="4385580"/>
                <a:ext cx="9211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46A1E5-2EBA-43FC-8BAC-EC6D21F6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72" y="4385580"/>
                <a:ext cx="921183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D69035-BB93-4D49-97D3-A2A67F1E8FCD}"/>
                  </a:ext>
                </a:extLst>
              </p:cNvPr>
              <p:cNvSpPr txBox="1"/>
              <p:nvPr/>
            </p:nvSpPr>
            <p:spPr>
              <a:xfrm>
                <a:off x="5803172" y="3326228"/>
                <a:ext cx="9211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D69035-BB93-4D49-97D3-A2A67F1E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72" y="3326228"/>
                <a:ext cx="921183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04C554-B65B-456F-8581-1E08D0F389FD}"/>
                  </a:ext>
                </a:extLst>
              </p:cNvPr>
              <p:cNvSpPr txBox="1"/>
              <p:nvPr/>
            </p:nvSpPr>
            <p:spPr>
              <a:xfrm>
                <a:off x="7150550" y="5687099"/>
                <a:ext cx="11417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04C554-B65B-456F-8581-1E08D0F3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50" y="5687099"/>
                <a:ext cx="114177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BB067F-7AEC-46A6-8A22-71D211905BE6}"/>
                  </a:ext>
                </a:extLst>
              </p:cNvPr>
              <p:cNvSpPr txBox="1"/>
              <p:nvPr/>
            </p:nvSpPr>
            <p:spPr>
              <a:xfrm>
                <a:off x="4933119" y="3737129"/>
                <a:ext cx="1791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BB067F-7AEC-46A6-8A22-71D211905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19" y="3737129"/>
                <a:ext cx="1791236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FE46F2E-1D83-43FC-B6DC-BC7B1C1C1FAD}"/>
              </a:ext>
            </a:extLst>
          </p:cNvPr>
          <p:cNvGrpSpPr/>
          <p:nvPr/>
        </p:nvGrpSpPr>
        <p:grpSpPr>
          <a:xfrm>
            <a:off x="8847436" y="3980985"/>
            <a:ext cx="1553884" cy="484623"/>
            <a:chOff x="8847436" y="3980985"/>
            <a:chExt cx="1553884" cy="484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62727F-E438-457E-B01F-832874ADA7FA}"/>
                    </a:ext>
                  </a:extLst>
                </p:cNvPr>
                <p:cNvSpPr txBox="1"/>
                <p:nvPr/>
              </p:nvSpPr>
              <p:spPr>
                <a:xfrm>
                  <a:off x="9268774" y="4065498"/>
                  <a:ext cx="11325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20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62727F-E438-457E-B01F-832874ADA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774" y="4065498"/>
                  <a:ext cx="113254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B7D02A-6A6C-4B6C-9A46-8696D71C9BBD}"/>
                </a:ext>
              </a:extLst>
            </p:cNvPr>
            <p:cNvCxnSpPr>
              <a:cxnSpLocks/>
              <a:stCxn id="31" idx="1"/>
              <a:endCxn id="23" idx="5"/>
            </p:cNvCxnSpPr>
            <p:nvPr/>
          </p:nvCxnSpPr>
          <p:spPr>
            <a:xfrm flipH="1" flipV="1">
              <a:off x="8847436" y="3980985"/>
              <a:ext cx="421338" cy="284568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269D29-9AFD-4566-923F-7244EE5B1F1D}"/>
              </a:ext>
            </a:extLst>
          </p:cNvPr>
          <p:cNvCxnSpPr/>
          <p:nvPr/>
        </p:nvCxnSpPr>
        <p:spPr>
          <a:xfrm>
            <a:off x="10971102" y="3521276"/>
            <a:ext cx="0" cy="4248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C51678-464D-446B-BA00-661B7E7151FC}"/>
              </a:ext>
            </a:extLst>
          </p:cNvPr>
          <p:cNvCxnSpPr/>
          <p:nvPr/>
        </p:nvCxnSpPr>
        <p:spPr>
          <a:xfrm>
            <a:off x="10971102" y="3950101"/>
            <a:ext cx="0" cy="6552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C6D359-C2D3-4A1E-9065-211EF5DDADD5}"/>
                  </a:ext>
                </a:extLst>
              </p:cNvPr>
              <p:cNvSpPr txBox="1"/>
              <p:nvPr/>
            </p:nvSpPr>
            <p:spPr>
              <a:xfrm>
                <a:off x="10955347" y="3546469"/>
                <a:ext cx="558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C6D359-C2D3-4A1E-9065-211EF5DD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347" y="3546469"/>
                <a:ext cx="558066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9AAD31-B2F6-49CA-8BCF-A48C4CA9C868}"/>
                  </a:ext>
                </a:extLst>
              </p:cNvPr>
              <p:cNvSpPr txBox="1"/>
              <p:nvPr/>
            </p:nvSpPr>
            <p:spPr>
              <a:xfrm>
                <a:off x="10955347" y="4087022"/>
                <a:ext cx="558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9AAD31-B2F6-49CA-8BCF-A48C4CA9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347" y="4087022"/>
                <a:ext cx="558066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1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5924AB-2F65-4B38-A20E-D0134D2AF5B6}"/>
              </a:ext>
            </a:extLst>
          </p:cNvPr>
          <p:cNvCxnSpPr/>
          <p:nvPr/>
        </p:nvCxnSpPr>
        <p:spPr>
          <a:xfrm>
            <a:off x="6299407" y="4153816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8A97A94D-8D77-4268-AB86-B86818C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0C05C35-9660-44B6-A5E5-E1E5749AAD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5EA2F-6521-4373-9B89-B7FDA8F79A3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Xét tr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hợp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&gt;0, 0&lt;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kế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5EA2F-6521-4373-9B89-B7FDA8F79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4229-3588-4347-8E2F-CD10A2B4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56F5-7B45-4426-903C-B436EA73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F57B-FE98-46B9-ABE1-F4CA0C8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" name="Table 32">
            <a:extLst>
              <a:ext uri="{FF2B5EF4-FFF2-40B4-BE49-F238E27FC236}">
                <a16:creationId xmlns:a16="http://schemas.microsoft.com/office/drawing/2014/main" id="{8E30A19C-FEDB-47CE-9987-4AA6A06DB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85767"/>
              </p:ext>
            </p:extLst>
          </p:nvPr>
        </p:nvGraphicFramePr>
        <p:xfrm>
          <a:off x="6293057" y="1578949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8ABFA-0768-479D-B9D0-5D807BBE8421}"/>
              </a:ext>
            </a:extLst>
          </p:cNvPr>
          <p:cNvCxnSpPr>
            <a:cxnSpLocks/>
          </p:cNvCxnSpPr>
          <p:nvPr/>
        </p:nvCxnSpPr>
        <p:spPr>
          <a:xfrm rot="-420000" flipV="1">
            <a:off x="6257350" y="3736229"/>
            <a:ext cx="4320000" cy="861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7F1C15A-8FD1-4F77-91B4-E830A7130271}"/>
              </a:ext>
            </a:extLst>
          </p:cNvPr>
          <p:cNvSpPr/>
          <p:nvPr/>
        </p:nvSpPr>
        <p:spPr>
          <a:xfrm>
            <a:off x="7282132" y="472742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CFF8E9-DA3B-44CF-B7DC-47F0D653D9DD}"/>
              </a:ext>
            </a:extLst>
          </p:cNvPr>
          <p:cNvSpPr/>
          <p:nvPr/>
        </p:nvSpPr>
        <p:spPr>
          <a:xfrm>
            <a:off x="8312257" y="3597921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Playfair Display Black Italic" pitchFamily="2" charset="0"/>
              </a:rPr>
              <a:t>P</a:t>
            </a:r>
            <a:endParaRPr lang="en-US" b="1" dirty="0">
              <a:latin typeface="Playfair Display Black Italic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F6EA1E-11FE-46E6-948F-0A000A465BD0}"/>
              </a:ext>
            </a:extLst>
          </p:cNvPr>
          <p:cNvSpPr/>
          <p:nvPr/>
        </p:nvSpPr>
        <p:spPr>
          <a:xfrm>
            <a:off x="8403557" y="4099816"/>
            <a:ext cx="108000" cy="108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209FB8-E68E-4B44-AB21-E500D573858F}"/>
              </a:ext>
            </a:extLst>
          </p:cNvPr>
          <p:cNvSpPr/>
          <p:nvPr/>
        </p:nvSpPr>
        <p:spPr>
          <a:xfrm>
            <a:off x="8310407" y="4676623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Playfair Display Black Italic" pitchFamily="2" charset="0"/>
              </a:rPr>
              <a:t>S</a:t>
            </a:r>
            <a:endParaRPr lang="en-US" b="1" dirty="0">
              <a:latin typeface="Playfair Display Black Itali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FF144-DAD2-43B0-90BD-02158FB3C9A8}"/>
                  </a:ext>
                </a:extLst>
              </p:cNvPr>
              <p:cNvSpPr txBox="1"/>
              <p:nvPr/>
            </p:nvSpPr>
            <p:spPr>
              <a:xfrm>
                <a:off x="7877930" y="5898114"/>
                <a:ext cx="1141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FF144-DAD2-43B0-90BD-02158FB3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30" y="5898114"/>
                <a:ext cx="11417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D8E9A7-125D-4BC9-AC43-CDBFC5681445}"/>
                  </a:ext>
                </a:extLst>
              </p:cNvPr>
              <p:cNvSpPr txBox="1"/>
              <p:nvPr/>
            </p:nvSpPr>
            <p:spPr>
              <a:xfrm>
                <a:off x="5371874" y="4638799"/>
                <a:ext cx="92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D8E9A7-125D-4BC9-AC43-CDBFC568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74" y="4638799"/>
                <a:ext cx="92118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F61311-8DCA-4F51-9D63-36D73E26BF78}"/>
                  </a:ext>
                </a:extLst>
              </p:cNvPr>
              <p:cNvSpPr txBox="1"/>
              <p:nvPr/>
            </p:nvSpPr>
            <p:spPr>
              <a:xfrm>
                <a:off x="5371874" y="3579447"/>
                <a:ext cx="92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F61311-8DCA-4F51-9D63-36D73E26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74" y="3579447"/>
                <a:ext cx="92118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CBAEB9-8F26-4ACA-A847-3929C56CB8F3}"/>
                  </a:ext>
                </a:extLst>
              </p:cNvPr>
              <p:cNvSpPr txBox="1"/>
              <p:nvPr/>
            </p:nvSpPr>
            <p:spPr>
              <a:xfrm>
                <a:off x="6798855" y="5898114"/>
                <a:ext cx="1141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CBAEB9-8F26-4ACA-A847-3929C56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55" y="5898114"/>
                <a:ext cx="11417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DB647-E72A-4338-845A-01DE0C08F207}"/>
                  </a:ext>
                </a:extLst>
              </p:cNvPr>
              <p:cNvSpPr txBox="1"/>
              <p:nvPr/>
            </p:nvSpPr>
            <p:spPr>
              <a:xfrm>
                <a:off x="4778376" y="3920008"/>
                <a:ext cx="1514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DB647-E72A-4338-845A-01DE0C08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76" y="3920008"/>
                <a:ext cx="151468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D88BDAD-BC95-4861-BC16-8A3510284A7A}"/>
              </a:ext>
            </a:extLst>
          </p:cNvPr>
          <p:cNvGrpSpPr/>
          <p:nvPr/>
        </p:nvGrpSpPr>
        <p:grpSpPr>
          <a:xfrm>
            <a:off x="8495741" y="4192000"/>
            <a:ext cx="1654585" cy="496745"/>
            <a:chOff x="8495741" y="4192000"/>
            <a:chExt cx="1654585" cy="496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E86505-1AE6-4E0C-8D1D-44387EC62DB1}"/>
                    </a:ext>
                  </a:extLst>
                </p:cNvPr>
                <p:cNvSpPr txBox="1"/>
                <p:nvPr/>
              </p:nvSpPr>
              <p:spPr>
                <a:xfrm>
                  <a:off x="9017780" y="4319413"/>
                  <a:ext cx="11325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E86505-1AE6-4E0C-8D1D-44387EC62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780" y="4319413"/>
                  <a:ext cx="11325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7B4B0E-241A-4ABB-9335-7E77DDE1E181}"/>
                </a:ext>
              </a:extLst>
            </p:cNvPr>
            <p:cNvCxnSpPr>
              <a:cxnSpLocks/>
              <a:stCxn id="17" idx="1"/>
              <a:endCxn id="14" idx="5"/>
            </p:cNvCxnSpPr>
            <p:nvPr/>
          </p:nvCxnSpPr>
          <p:spPr>
            <a:xfrm flipH="1" flipV="1">
              <a:off x="8495741" y="4192000"/>
              <a:ext cx="522039" cy="312079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4024A2-3BCC-4C26-BFA9-E10B596411EC}"/>
              </a:ext>
            </a:extLst>
          </p:cNvPr>
          <p:cNvCxnSpPr/>
          <p:nvPr/>
        </p:nvCxnSpPr>
        <p:spPr>
          <a:xfrm>
            <a:off x="10619407" y="3732291"/>
            <a:ext cx="0" cy="4248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4E9D19-6BCE-49EE-B93C-03A5978E2F11}"/>
              </a:ext>
            </a:extLst>
          </p:cNvPr>
          <p:cNvCxnSpPr/>
          <p:nvPr/>
        </p:nvCxnSpPr>
        <p:spPr>
          <a:xfrm>
            <a:off x="10619407" y="4161116"/>
            <a:ext cx="0" cy="6552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00B0F4-624D-46DA-B916-EAC172AEB540}"/>
                  </a:ext>
                </a:extLst>
              </p:cNvPr>
              <p:cNvSpPr txBox="1"/>
              <p:nvPr/>
            </p:nvSpPr>
            <p:spPr>
              <a:xfrm>
                <a:off x="10603652" y="3757484"/>
                <a:ext cx="558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00B0F4-624D-46DA-B916-EAC172AEB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652" y="3757484"/>
                <a:ext cx="5580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B9DB5A-6552-4156-BCBA-3D4A4C0A1250}"/>
                  </a:ext>
                </a:extLst>
              </p:cNvPr>
              <p:cNvSpPr txBox="1"/>
              <p:nvPr/>
            </p:nvSpPr>
            <p:spPr>
              <a:xfrm>
                <a:off x="10603652" y="4298037"/>
                <a:ext cx="558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B9DB5A-6552-4156-BCBA-3D4A4C0A1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652" y="4298037"/>
                <a:ext cx="5580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1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CD92-17EB-41DB-B3C3-2F290970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Gọi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là khoảng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và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dirty="0"/>
              </a:p>
              <a:p>
                <a:pPr lvl="0"/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TH1: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chọn</a:t>
                </a:r>
                <a:r>
                  <a:rPr lang="en-US" dirty="0">
                    <a:solidFill>
                      <a:srgbClr val="7030A0"/>
                    </a:solidFill>
                  </a:rPr>
                  <a:t> S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TH2: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chọn</a:t>
                </a:r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8BA8-0FC8-49D5-AC0A-8EEE1B77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F4AB-2416-4B7A-A3D4-EE62644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7A01-6FF6-460C-856F-1B9A1A0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078EE34-062D-4A8D-BE6C-29EFFAAC5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-39720"/>
            <a:ext cx="2743201" cy="20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CD92-17EB-41DB-B3C3-2F290970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𝐷𝑦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𝐷𝑥</m:t>
                            </m:r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𝐷𝑥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8BA8-0FC8-49D5-AC0A-8EEE1B77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F4AB-2416-4B7A-A3D4-EE62644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|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7A01-6FF6-460C-856F-1B9A1A0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8340F01-9980-4C91-9706-FFD762EFB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1" y="-39720"/>
            <a:ext cx="3219450" cy="23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6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CD92-17EB-41DB-B3C3-2F290970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Đặt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𝐷𝑥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nên </a:t>
                </a:r>
                <a:r>
                  <a:rPr lang="en-US" dirty="0" err="1"/>
                  <a:t>dấu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dấu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ảnh</a:t>
                </a:r>
                <a:r>
                  <a:rPr lang="en-US" dirty="0"/>
                  <a:t> </a:t>
                </a:r>
                <a:r>
                  <a:rPr lang="en-US" dirty="0" err="1"/>
                  <a:t>hưởng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quyết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endParaRPr lang="en-US" dirty="0"/>
              </a:p>
              <a:p>
                <a:pPr lvl="1"/>
                <a:r>
                  <a:rPr lang="en-US" sz="3000" dirty="0"/>
                  <a:t>TH1: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3000" dirty="0"/>
                  <a:t>, </a:t>
                </a:r>
                <a:r>
                  <a:rPr lang="en-US" sz="3000" dirty="0" err="1"/>
                  <a:t>chọn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.</a:t>
                </a:r>
              </a:p>
              <a:p>
                <a:pPr lvl="1"/>
                <a:r>
                  <a:rPr lang="en-US" sz="30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000" b="0" i="0" smtClean="0">
                        <a:latin typeface="Cambria Math" panose="02040503050406030204" pitchFamily="18" charset="0"/>
                      </a:rPr>
                      <m:t>2: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:r>
                  <a:rPr lang="en-US" sz="3000" dirty="0" err="1"/>
                  <a:t>chọn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30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20535-3FEF-4768-AED3-CE9F30A4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 t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8BA8-0FC8-49D5-AC0A-8EEE1B77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F4AB-2416-4B7A-A3D4-EE62644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7A01-6FF6-460C-856F-1B9A1A0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D1F30F6-C0E4-4873-BAAE-E66EDA40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1" y="-39720"/>
            <a:ext cx="3219450" cy="23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9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C38A-31BC-49FF-88F1-10A18DF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4100" dirty="0"/>
                  <a:t>Tín</a:t>
                </a:r>
                <a:r>
                  <a:rPr lang="en-US" sz="4600" dirty="0"/>
                  <a:t>h </a:t>
                </a:r>
                <a:r>
                  <a:rPr lang="en-US" sz="4600" dirty="0" err="1"/>
                  <a:t>nhanh</a:t>
                </a:r>
                <a:r>
                  <a:rPr lang="en-US" sz="4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6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4600" dirty="0"/>
                  <a:t> </a:t>
                </a:r>
                <a:r>
                  <a:rPr lang="en-US" sz="4600" dirty="0" err="1"/>
                  <a:t>dựa</a:t>
                </a:r>
                <a:r>
                  <a:rPr lang="en-US" sz="4600" dirty="0"/>
                  <a:t> </a:t>
                </a:r>
                <a:r>
                  <a:rPr lang="en-US" sz="4600" dirty="0" err="1"/>
                  <a:t>vào</a:t>
                </a:r>
                <a:r>
                  <a:rPr lang="en-US" sz="4600" dirty="0"/>
                  <a:t> </a:t>
                </a:r>
                <a:r>
                  <a:rPr lang="en-US" sz="4600" dirty="0" err="1"/>
                  <a:t>dấu</a:t>
                </a:r>
                <a:r>
                  <a:rPr lang="en-US" sz="4600" dirty="0"/>
                  <a:t> </a:t>
                </a:r>
                <a:r>
                  <a:rPr lang="en-US" sz="4600" dirty="0" err="1"/>
                  <a:t>của</a:t>
                </a:r>
                <a:r>
                  <a:rPr lang="en-US" sz="4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GB" sz="38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3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𝐷𝑥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GB" sz="3800" b="0" i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mr>
                      <m:mr>
                        <m:e>
                          <m:r>
                            <a:rPr lang="en-GB" sz="3800" b="0" i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.                                          </m:t>
                          </m:r>
                        </m:e>
                      </m:mr>
                    </m:m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15F1-9355-4971-8613-EED39AD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919E-5D32-4E47-AB89-C8B3F94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A7C-678E-412C-8A9F-34FD8B4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B3214B6-0319-405A-8A22-65FA0D7F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1" y="-39720"/>
            <a:ext cx="3219450" cy="23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7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C38A-31BC-49FF-88F1-10A18DF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custGeom>
                <a:avLst/>
                <a:gdLst>
                  <a:gd name="connsiteX0" fmla="*/ 0 w 10515600"/>
                  <a:gd name="connsiteY0" fmla="*/ 0 h 4667250"/>
                  <a:gd name="connsiteX1" fmla="*/ 657225 w 10515600"/>
                  <a:gd name="connsiteY1" fmla="*/ 0 h 4667250"/>
                  <a:gd name="connsiteX2" fmla="*/ 1419606 w 10515600"/>
                  <a:gd name="connsiteY2" fmla="*/ 0 h 4667250"/>
                  <a:gd name="connsiteX3" fmla="*/ 2181987 w 10515600"/>
                  <a:gd name="connsiteY3" fmla="*/ 0 h 4667250"/>
                  <a:gd name="connsiteX4" fmla="*/ 3049524 w 10515600"/>
                  <a:gd name="connsiteY4" fmla="*/ 0 h 4667250"/>
                  <a:gd name="connsiteX5" fmla="*/ 3706749 w 10515600"/>
                  <a:gd name="connsiteY5" fmla="*/ 0 h 4667250"/>
                  <a:gd name="connsiteX6" fmla="*/ 4469130 w 10515600"/>
                  <a:gd name="connsiteY6" fmla="*/ 0 h 4667250"/>
                  <a:gd name="connsiteX7" fmla="*/ 5126355 w 10515600"/>
                  <a:gd name="connsiteY7" fmla="*/ 0 h 4667250"/>
                  <a:gd name="connsiteX8" fmla="*/ 5783580 w 10515600"/>
                  <a:gd name="connsiteY8" fmla="*/ 0 h 4667250"/>
                  <a:gd name="connsiteX9" fmla="*/ 6440805 w 10515600"/>
                  <a:gd name="connsiteY9" fmla="*/ 0 h 4667250"/>
                  <a:gd name="connsiteX10" fmla="*/ 6782562 w 10515600"/>
                  <a:gd name="connsiteY10" fmla="*/ 0 h 4667250"/>
                  <a:gd name="connsiteX11" fmla="*/ 7544943 w 10515600"/>
                  <a:gd name="connsiteY11" fmla="*/ 0 h 4667250"/>
                  <a:gd name="connsiteX12" fmla="*/ 7886700 w 10515600"/>
                  <a:gd name="connsiteY12" fmla="*/ 0 h 4667250"/>
                  <a:gd name="connsiteX13" fmla="*/ 8543925 w 10515600"/>
                  <a:gd name="connsiteY13" fmla="*/ 0 h 4667250"/>
                  <a:gd name="connsiteX14" fmla="*/ 9411462 w 10515600"/>
                  <a:gd name="connsiteY14" fmla="*/ 0 h 4667250"/>
                  <a:gd name="connsiteX15" fmla="*/ 10515600 w 10515600"/>
                  <a:gd name="connsiteY15" fmla="*/ 0 h 4667250"/>
                  <a:gd name="connsiteX16" fmla="*/ 10515600 w 10515600"/>
                  <a:gd name="connsiteY16" fmla="*/ 713423 h 4667250"/>
                  <a:gd name="connsiteX17" fmla="*/ 10515600 w 10515600"/>
                  <a:gd name="connsiteY17" fmla="*/ 1286828 h 4667250"/>
                  <a:gd name="connsiteX18" fmla="*/ 10515600 w 10515600"/>
                  <a:gd name="connsiteY18" fmla="*/ 1860232 h 4667250"/>
                  <a:gd name="connsiteX19" fmla="*/ 10515600 w 10515600"/>
                  <a:gd name="connsiteY19" fmla="*/ 2526982 h 4667250"/>
                  <a:gd name="connsiteX20" fmla="*/ 10515600 w 10515600"/>
                  <a:gd name="connsiteY20" fmla="*/ 3193732 h 4667250"/>
                  <a:gd name="connsiteX21" fmla="*/ 10515600 w 10515600"/>
                  <a:gd name="connsiteY21" fmla="*/ 3813810 h 4667250"/>
                  <a:gd name="connsiteX22" fmla="*/ 10515600 w 10515600"/>
                  <a:gd name="connsiteY22" fmla="*/ 4667250 h 4667250"/>
                  <a:gd name="connsiteX23" fmla="*/ 10068687 w 10515600"/>
                  <a:gd name="connsiteY23" fmla="*/ 4667250 h 4667250"/>
                  <a:gd name="connsiteX24" fmla="*/ 9411462 w 10515600"/>
                  <a:gd name="connsiteY24" fmla="*/ 4667250 h 4667250"/>
                  <a:gd name="connsiteX25" fmla="*/ 8649081 w 10515600"/>
                  <a:gd name="connsiteY25" fmla="*/ 4667250 h 4667250"/>
                  <a:gd name="connsiteX26" fmla="*/ 8307324 w 10515600"/>
                  <a:gd name="connsiteY26" fmla="*/ 4667250 h 4667250"/>
                  <a:gd name="connsiteX27" fmla="*/ 7439787 w 10515600"/>
                  <a:gd name="connsiteY27" fmla="*/ 4667250 h 4667250"/>
                  <a:gd name="connsiteX28" fmla="*/ 6887718 w 10515600"/>
                  <a:gd name="connsiteY28" fmla="*/ 4667250 h 4667250"/>
                  <a:gd name="connsiteX29" fmla="*/ 6125337 w 10515600"/>
                  <a:gd name="connsiteY29" fmla="*/ 4667250 h 4667250"/>
                  <a:gd name="connsiteX30" fmla="*/ 5783580 w 10515600"/>
                  <a:gd name="connsiteY30" fmla="*/ 4667250 h 4667250"/>
                  <a:gd name="connsiteX31" fmla="*/ 4916043 w 10515600"/>
                  <a:gd name="connsiteY31" fmla="*/ 4667250 h 4667250"/>
                  <a:gd name="connsiteX32" fmla="*/ 4363974 w 10515600"/>
                  <a:gd name="connsiteY32" fmla="*/ 4667250 h 4667250"/>
                  <a:gd name="connsiteX33" fmla="*/ 3706749 w 10515600"/>
                  <a:gd name="connsiteY33" fmla="*/ 4667250 h 4667250"/>
                  <a:gd name="connsiteX34" fmla="*/ 3259836 w 10515600"/>
                  <a:gd name="connsiteY34" fmla="*/ 4667250 h 4667250"/>
                  <a:gd name="connsiteX35" fmla="*/ 2497455 w 10515600"/>
                  <a:gd name="connsiteY35" fmla="*/ 4667250 h 4667250"/>
                  <a:gd name="connsiteX36" fmla="*/ 1629918 w 10515600"/>
                  <a:gd name="connsiteY36" fmla="*/ 4667250 h 4667250"/>
                  <a:gd name="connsiteX37" fmla="*/ 1077849 w 10515600"/>
                  <a:gd name="connsiteY37" fmla="*/ 4667250 h 4667250"/>
                  <a:gd name="connsiteX38" fmla="*/ 0 w 10515600"/>
                  <a:gd name="connsiteY38" fmla="*/ 4667250 h 4667250"/>
                  <a:gd name="connsiteX39" fmla="*/ 0 w 10515600"/>
                  <a:gd name="connsiteY39" fmla="*/ 4000500 h 4667250"/>
                  <a:gd name="connsiteX40" fmla="*/ 0 w 10515600"/>
                  <a:gd name="connsiteY40" fmla="*/ 3333750 h 4667250"/>
                  <a:gd name="connsiteX41" fmla="*/ 0 w 10515600"/>
                  <a:gd name="connsiteY41" fmla="*/ 2620328 h 4667250"/>
                  <a:gd name="connsiteX42" fmla="*/ 0 w 10515600"/>
                  <a:gd name="connsiteY42" fmla="*/ 1953578 h 4667250"/>
                  <a:gd name="connsiteX43" fmla="*/ 0 w 10515600"/>
                  <a:gd name="connsiteY43" fmla="*/ 1240155 h 4667250"/>
                  <a:gd name="connsiteX44" fmla="*/ 0 w 10515600"/>
                  <a:gd name="connsiteY44" fmla="*/ 0 h 466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515600" h="4667250" fill="none" extrusionOk="0">
                    <a:moveTo>
                      <a:pt x="0" y="0"/>
                    </a:moveTo>
                    <a:cubicBezTo>
                      <a:pt x="177150" y="-2233"/>
                      <a:pt x="437740" y="9549"/>
                      <a:pt x="657225" y="0"/>
                    </a:cubicBezTo>
                    <a:cubicBezTo>
                      <a:pt x="876711" y="-9549"/>
                      <a:pt x="1120002" y="4103"/>
                      <a:pt x="1419606" y="0"/>
                    </a:cubicBezTo>
                    <a:cubicBezTo>
                      <a:pt x="1719210" y="-4103"/>
                      <a:pt x="1938104" y="16641"/>
                      <a:pt x="2181987" y="0"/>
                    </a:cubicBezTo>
                    <a:cubicBezTo>
                      <a:pt x="2425870" y="-16641"/>
                      <a:pt x="2669395" y="-9276"/>
                      <a:pt x="3049524" y="0"/>
                    </a:cubicBezTo>
                    <a:cubicBezTo>
                      <a:pt x="3429653" y="9276"/>
                      <a:pt x="3553691" y="29352"/>
                      <a:pt x="3706749" y="0"/>
                    </a:cubicBezTo>
                    <a:cubicBezTo>
                      <a:pt x="3859808" y="-29352"/>
                      <a:pt x="4111295" y="-6375"/>
                      <a:pt x="4469130" y="0"/>
                    </a:cubicBezTo>
                    <a:cubicBezTo>
                      <a:pt x="4826965" y="6375"/>
                      <a:pt x="4916661" y="-30390"/>
                      <a:pt x="5126355" y="0"/>
                    </a:cubicBezTo>
                    <a:cubicBezTo>
                      <a:pt x="5336049" y="30390"/>
                      <a:pt x="5578402" y="-7004"/>
                      <a:pt x="5783580" y="0"/>
                    </a:cubicBezTo>
                    <a:cubicBezTo>
                      <a:pt x="5988759" y="7004"/>
                      <a:pt x="6270371" y="29583"/>
                      <a:pt x="6440805" y="0"/>
                    </a:cubicBezTo>
                    <a:cubicBezTo>
                      <a:pt x="6611240" y="-29583"/>
                      <a:pt x="6667725" y="8173"/>
                      <a:pt x="6782562" y="0"/>
                    </a:cubicBezTo>
                    <a:cubicBezTo>
                      <a:pt x="6897399" y="-8173"/>
                      <a:pt x="7375754" y="-24084"/>
                      <a:pt x="7544943" y="0"/>
                    </a:cubicBezTo>
                    <a:cubicBezTo>
                      <a:pt x="7714132" y="24084"/>
                      <a:pt x="7790780" y="5607"/>
                      <a:pt x="7886700" y="0"/>
                    </a:cubicBezTo>
                    <a:cubicBezTo>
                      <a:pt x="7982620" y="-5607"/>
                      <a:pt x="8404356" y="28301"/>
                      <a:pt x="8543925" y="0"/>
                    </a:cubicBezTo>
                    <a:cubicBezTo>
                      <a:pt x="8683495" y="-28301"/>
                      <a:pt x="9088340" y="-5992"/>
                      <a:pt x="9411462" y="0"/>
                    </a:cubicBezTo>
                    <a:cubicBezTo>
                      <a:pt x="9734584" y="5992"/>
                      <a:pt x="10083951" y="22703"/>
                      <a:pt x="10515600" y="0"/>
                    </a:cubicBezTo>
                    <a:cubicBezTo>
                      <a:pt x="10503230" y="302246"/>
                      <a:pt x="10502891" y="455586"/>
                      <a:pt x="10515600" y="713423"/>
                    </a:cubicBezTo>
                    <a:cubicBezTo>
                      <a:pt x="10528309" y="971260"/>
                      <a:pt x="10540664" y="1034861"/>
                      <a:pt x="10515600" y="1286828"/>
                    </a:cubicBezTo>
                    <a:cubicBezTo>
                      <a:pt x="10490536" y="1538795"/>
                      <a:pt x="10529412" y="1636479"/>
                      <a:pt x="10515600" y="1860232"/>
                    </a:cubicBezTo>
                    <a:cubicBezTo>
                      <a:pt x="10501788" y="2083985"/>
                      <a:pt x="10530928" y="2303359"/>
                      <a:pt x="10515600" y="2526982"/>
                    </a:cubicBezTo>
                    <a:cubicBezTo>
                      <a:pt x="10500273" y="2750605"/>
                      <a:pt x="10512282" y="3048356"/>
                      <a:pt x="10515600" y="3193732"/>
                    </a:cubicBezTo>
                    <a:cubicBezTo>
                      <a:pt x="10518919" y="3339108"/>
                      <a:pt x="10542053" y="3516549"/>
                      <a:pt x="10515600" y="3813810"/>
                    </a:cubicBezTo>
                    <a:cubicBezTo>
                      <a:pt x="10489147" y="4111071"/>
                      <a:pt x="10477155" y="4368581"/>
                      <a:pt x="10515600" y="4667250"/>
                    </a:cubicBezTo>
                    <a:cubicBezTo>
                      <a:pt x="10383912" y="4652026"/>
                      <a:pt x="10263530" y="4660380"/>
                      <a:pt x="10068687" y="4667250"/>
                    </a:cubicBezTo>
                    <a:cubicBezTo>
                      <a:pt x="9873844" y="4674120"/>
                      <a:pt x="9665437" y="4688030"/>
                      <a:pt x="9411462" y="4667250"/>
                    </a:cubicBezTo>
                    <a:cubicBezTo>
                      <a:pt x="9157488" y="4646470"/>
                      <a:pt x="8988534" y="4680149"/>
                      <a:pt x="8649081" y="4667250"/>
                    </a:cubicBezTo>
                    <a:cubicBezTo>
                      <a:pt x="8309628" y="4654351"/>
                      <a:pt x="8423651" y="4654219"/>
                      <a:pt x="8307324" y="4667250"/>
                    </a:cubicBezTo>
                    <a:cubicBezTo>
                      <a:pt x="8190997" y="4680281"/>
                      <a:pt x="7830146" y="4670786"/>
                      <a:pt x="7439787" y="4667250"/>
                    </a:cubicBezTo>
                    <a:cubicBezTo>
                      <a:pt x="7049428" y="4663714"/>
                      <a:pt x="7049483" y="4678690"/>
                      <a:pt x="6887718" y="4667250"/>
                    </a:cubicBezTo>
                    <a:cubicBezTo>
                      <a:pt x="6725953" y="4655810"/>
                      <a:pt x="6402359" y="4642086"/>
                      <a:pt x="6125337" y="4667250"/>
                    </a:cubicBezTo>
                    <a:cubicBezTo>
                      <a:pt x="5848315" y="4692414"/>
                      <a:pt x="5895318" y="4669243"/>
                      <a:pt x="5783580" y="4667250"/>
                    </a:cubicBezTo>
                    <a:cubicBezTo>
                      <a:pt x="5671842" y="4665257"/>
                      <a:pt x="5322270" y="4658388"/>
                      <a:pt x="4916043" y="4667250"/>
                    </a:cubicBezTo>
                    <a:cubicBezTo>
                      <a:pt x="4509816" y="4676112"/>
                      <a:pt x="4562173" y="4654075"/>
                      <a:pt x="4363974" y="4667250"/>
                    </a:cubicBezTo>
                    <a:cubicBezTo>
                      <a:pt x="4165775" y="4680425"/>
                      <a:pt x="3943759" y="4653811"/>
                      <a:pt x="3706749" y="4667250"/>
                    </a:cubicBezTo>
                    <a:cubicBezTo>
                      <a:pt x="3469739" y="4680689"/>
                      <a:pt x="3421844" y="4670327"/>
                      <a:pt x="3259836" y="4667250"/>
                    </a:cubicBezTo>
                    <a:cubicBezTo>
                      <a:pt x="3097828" y="4664173"/>
                      <a:pt x="2773523" y="4650500"/>
                      <a:pt x="2497455" y="4667250"/>
                    </a:cubicBezTo>
                    <a:cubicBezTo>
                      <a:pt x="2221387" y="4684000"/>
                      <a:pt x="2000138" y="4678677"/>
                      <a:pt x="1629918" y="4667250"/>
                    </a:cubicBezTo>
                    <a:cubicBezTo>
                      <a:pt x="1259698" y="4655823"/>
                      <a:pt x="1274249" y="4656113"/>
                      <a:pt x="1077849" y="4667250"/>
                    </a:cubicBezTo>
                    <a:cubicBezTo>
                      <a:pt x="881449" y="4678387"/>
                      <a:pt x="389919" y="4613679"/>
                      <a:pt x="0" y="4667250"/>
                    </a:cubicBezTo>
                    <a:cubicBezTo>
                      <a:pt x="7167" y="4383729"/>
                      <a:pt x="30161" y="4313552"/>
                      <a:pt x="0" y="4000500"/>
                    </a:cubicBezTo>
                    <a:cubicBezTo>
                      <a:pt x="-30161" y="3687448"/>
                      <a:pt x="23124" y="3546296"/>
                      <a:pt x="0" y="3333750"/>
                    </a:cubicBezTo>
                    <a:cubicBezTo>
                      <a:pt x="-23124" y="3121204"/>
                      <a:pt x="30479" y="2969602"/>
                      <a:pt x="0" y="2620328"/>
                    </a:cubicBezTo>
                    <a:cubicBezTo>
                      <a:pt x="-30479" y="2271054"/>
                      <a:pt x="-27442" y="2139085"/>
                      <a:pt x="0" y="1953578"/>
                    </a:cubicBezTo>
                    <a:cubicBezTo>
                      <a:pt x="27442" y="1768071"/>
                      <a:pt x="-9963" y="1484991"/>
                      <a:pt x="0" y="1240155"/>
                    </a:cubicBezTo>
                    <a:cubicBezTo>
                      <a:pt x="9963" y="995319"/>
                      <a:pt x="-29163" y="288608"/>
                      <a:pt x="0" y="0"/>
                    </a:cubicBezTo>
                    <a:close/>
                  </a:path>
                  <a:path w="10515600" h="4667250" stroke="0" extrusionOk="0">
                    <a:moveTo>
                      <a:pt x="0" y="0"/>
                    </a:moveTo>
                    <a:cubicBezTo>
                      <a:pt x="230793" y="14353"/>
                      <a:pt x="332416" y="21392"/>
                      <a:pt x="552069" y="0"/>
                    </a:cubicBezTo>
                    <a:cubicBezTo>
                      <a:pt x="771722" y="-21392"/>
                      <a:pt x="761737" y="-14337"/>
                      <a:pt x="893826" y="0"/>
                    </a:cubicBezTo>
                    <a:cubicBezTo>
                      <a:pt x="1025915" y="14337"/>
                      <a:pt x="1441584" y="-15498"/>
                      <a:pt x="1761363" y="0"/>
                    </a:cubicBezTo>
                    <a:cubicBezTo>
                      <a:pt x="2081142" y="15498"/>
                      <a:pt x="2111503" y="7278"/>
                      <a:pt x="2313432" y="0"/>
                    </a:cubicBezTo>
                    <a:cubicBezTo>
                      <a:pt x="2515361" y="-7278"/>
                      <a:pt x="2743584" y="-17845"/>
                      <a:pt x="2865501" y="0"/>
                    </a:cubicBezTo>
                    <a:cubicBezTo>
                      <a:pt x="2987418" y="17845"/>
                      <a:pt x="3345183" y="8208"/>
                      <a:pt x="3733038" y="0"/>
                    </a:cubicBezTo>
                    <a:cubicBezTo>
                      <a:pt x="4120893" y="-8208"/>
                      <a:pt x="4009066" y="-3159"/>
                      <a:pt x="4179951" y="0"/>
                    </a:cubicBezTo>
                    <a:cubicBezTo>
                      <a:pt x="4350836" y="3159"/>
                      <a:pt x="4735020" y="17517"/>
                      <a:pt x="5047488" y="0"/>
                    </a:cubicBezTo>
                    <a:cubicBezTo>
                      <a:pt x="5359956" y="-17517"/>
                      <a:pt x="5662148" y="-17777"/>
                      <a:pt x="5915025" y="0"/>
                    </a:cubicBezTo>
                    <a:cubicBezTo>
                      <a:pt x="6167902" y="17777"/>
                      <a:pt x="6308797" y="30350"/>
                      <a:pt x="6572250" y="0"/>
                    </a:cubicBezTo>
                    <a:cubicBezTo>
                      <a:pt x="6835703" y="-30350"/>
                      <a:pt x="7107419" y="-9627"/>
                      <a:pt x="7439787" y="0"/>
                    </a:cubicBezTo>
                    <a:cubicBezTo>
                      <a:pt x="7772155" y="9627"/>
                      <a:pt x="7844034" y="-9098"/>
                      <a:pt x="7991856" y="0"/>
                    </a:cubicBezTo>
                    <a:cubicBezTo>
                      <a:pt x="8139678" y="9098"/>
                      <a:pt x="8289889" y="-20239"/>
                      <a:pt x="8543925" y="0"/>
                    </a:cubicBezTo>
                    <a:cubicBezTo>
                      <a:pt x="8797961" y="20239"/>
                      <a:pt x="8994198" y="29575"/>
                      <a:pt x="9306306" y="0"/>
                    </a:cubicBezTo>
                    <a:cubicBezTo>
                      <a:pt x="9618414" y="-29575"/>
                      <a:pt x="9739118" y="-23835"/>
                      <a:pt x="9858375" y="0"/>
                    </a:cubicBezTo>
                    <a:cubicBezTo>
                      <a:pt x="9977632" y="23835"/>
                      <a:pt x="10370488" y="-4069"/>
                      <a:pt x="10515600" y="0"/>
                    </a:cubicBezTo>
                    <a:cubicBezTo>
                      <a:pt x="10484503" y="204537"/>
                      <a:pt x="10511846" y="462961"/>
                      <a:pt x="10515600" y="760095"/>
                    </a:cubicBezTo>
                    <a:cubicBezTo>
                      <a:pt x="10519354" y="1057229"/>
                      <a:pt x="10511441" y="1218948"/>
                      <a:pt x="10515600" y="1473518"/>
                    </a:cubicBezTo>
                    <a:cubicBezTo>
                      <a:pt x="10519759" y="1728088"/>
                      <a:pt x="10540959" y="2005039"/>
                      <a:pt x="10515600" y="2186940"/>
                    </a:cubicBezTo>
                    <a:cubicBezTo>
                      <a:pt x="10490241" y="2368841"/>
                      <a:pt x="10510887" y="2594412"/>
                      <a:pt x="10515600" y="2713673"/>
                    </a:cubicBezTo>
                    <a:cubicBezTo>
                      <a:pt x="10520313" y="2832934"/>
                      <a:pt x="10513295" y="3112701"/>
                      <a:pt x="10515600" y="3287078"/>
                    </a:cubicBezTo>
                    <a:cubicBezTo>
                      <a:pt x="10517905" y="3461455"/>
                      <a:pt x="10508033" y="3780451"/>
                      <a:pt x="10515600" y="4000500"/>
                    </a:cubicBezTo>
                    <a:cubicBezTo>
                      <a:pt x="10523167" y="4220549"/>
                      <a:pt x="10488316" y="4458270"/>
                      <a:pt x="10515600" y="4667250"/>
                    </a:cubicBezTo>
                    <a:cubicBezTo>
                      <a:pt x="10342893" y="4679919"/>
                      <a:pt x="10190226" y="4685734"/>
                      <a:pt x="10068687" y="4667250"/>
                    </a:cubicBezTo>
                    <a:cubicBezTo>
                      <a:pt x="9947148" y="4648766"/>
                      <a:pt x="9830862" y="4650888"/>
                      <a:pt x="9726930" y="4667250"/>
                    </a:cubicBezTo>
                    <a:cubicBezTo>
                      <a:pt x="9622998" y="4683612"/>
                      <a:pt x="9526859" y="4673916"/>
                      <a:pt x="9385173" y="4667250"/>
                    </a:cubicBezTo>
                    <a:cubicBezTo>
                      <a:pt x="9243487" y="4660584"/>
                      <a:pt x="8901420" y="4636168"/>
                      <a:pt x="8727948" y="4667250"/>
                    </a:cubicBezTo>
                    <a:cubicBezTo>
                      <a:pt x="8554477" y="4698332"/>
                      <a:pt x="8386975" y="4661180"/>
                      <a:pt x="8281035" y="4667250"/>
                    </a:cubicBezTo>
                    <a:cubicBezTo>
                      <a:pt x="8175095" y="4673320"/>
                      <a:pt x="7886401" y="4672842"/>
                      <a:pt x="7518654" y="4667250"/>
                    </a:cubicBezTo>
                    <a:cubicBezTo>
                      <a:pt x="7150907" y="4661658"/>
                      <a:pt x="7277946" y="4669658"/>
                      <a:pt x="7071741" y="4667250"/>
                    </a:cubicBezTo>
                    <a:cubicBezTo>
                      <a:pt x="6865536" y="4664842"/>
                      <a:pt x="6515190" y="4685765"/>
                      <a:pt x="6309360" y="4667250"/>
                    </a:cubicBezTo>
                    <a:cubicBezTo>
                      <a:pt x="6103530" y="4648735"/>
                      <a:pt x="6080252" y="4653947"/>
                      <a:pt x="5967603" y="4667250"/>
                    </a:cubicBezTo>
                    <a:cubicBezTo>
                      <a:pt x="5854954" y="4680553"/>
                      <a:pt x="5518959" y="4688899"/>
                      <a:pt x="5205222" y="4667250"/>
                    </a:cubicBezTo>
                    <a:cubicBezTo>
                      <a:pt x="4891485" y="4645601"/>
                      <a:pt x="4936948" y="4677755"/>
                      <a:pt x="4758309" y="4667250"/>
                    </a:cubicBezTo>
                    <a:cubicBezTo>
                      <a:pt x="4579670" y="4656745"/>
                      <a:pt x="4579615" y="4657814"/>
                      <a:pt x="4416552" y="4667250"/>
                    </a:cubicBezTo>
                    <a:cubicBezTo>
                      <a:pt x="4253489" y="4676686"/>
                      <a:pt x="4150891" y="4677294"/>
                      <a:pt x="3969639" y="4667250"/>
                    </a:cubicBezTo>
                    <a:cubicBezTo>
                      <a:pt x="3788387" y="4657206"/>
                      <a:pt x="3490151" y="4680390"/>
                      <a:pt x="3207258" y="4667250"/>
                    </a:cubicBezTo>
                    <a:cubicBezTo>
                      <a:pt x="2924365" y="4654110"/>
                      <a:pt x="2858065" y="4687259"/>
                      <a:pt x="2760345" y="4667250"/>
                    </a:cubicBezTo>
                    <a:cubicBezTo>
                      <a:pt x="2662625" y="4647241"/>
                      <a:pt x="2496669" y="4674388"/>
                      <a:pt x="2418588" y="4667250"/>
                    </a:cubicBezTo>
                    <a:cubicBezTo>
                      <a:pt x="2340507" y="4660112"/>
                      <a:pt x="2078479" y="4646635"/>
                      <a:pt x="1971675" y="4667250"/>
                    </a:cubicBezTo>
                    <a:cubicBezTo>
                      <a:pt x="1864871" y="4687865"/>
                      <a:pt x="1546727" y="4663532"/>
                      <a:pt x="1419606" y="4667250"/>
                    </a:cubicBezTo>
                    <a:cubicBezTo>
                      <a:pt x="1292485" y="4670968"/>
                      <a:pt x="960154" y="4651685"/>
                      <a:pt x="762381" y="4667250"/>
                    </a:cubicBezTo>
                    <a:cubicBezTo>
                      <a:pt x="564608" y="4682815"/>
                      <a:pt x="295724" y="4678427"/>
                      <a:pt x="0" y="4667250"/>
                    </a:cubicBezTo>
                    <a:cubicBezTo>
                      <a:pt x="-37000" y="4321916"/>
                      <a:pt x="-21220" y="4223024"/>
                      <a:pt x="0" y="3907155"/>
                    </a:cubicBezTo>
                    <a:cubicBezTo>
                      <a:pt x="21220" y="3591287"/>
                      <a:pt x="18251" y="3549813"/>
                      <a:pt x="0" y="3240405"/>
                    </a:cubicBezTo>
                    <a:cubicBezTo>
                      <a:pt x="-18251" y="2930997"/>
                      <a:pt x="6218" y="2903634"/>
                      <a:pt x="0" y="2573655"/>
                    </a:cubicBezTo>
                    <a:cubicBezTo>
                      <a:pt x="-6218" y="2243676"/>
                      <a:pt x="9016" y="2215982"/>
                      <a:pt x="0" y="1906905"/>
                    </a:cubicBezTo>
                    <a:cubicBezTo>
                      <a:pt x="-9016" y="1597828"/>
                      <a:pt x="-10455" y="1535084"/>
                      <a:pt x="0" y="1240155"/>
                    </a:cubicBezTo>
                    <a:cubicBezTo>
                      <a:pt x="10455" y="945226"/>
                      <a:pt x="25902" y="904160"/>
                      <a:pt x="0" y="620078"/>
                    </a:cubicBezTo>
                    <a:cubicBezTo>
                      <a:pt x="-25902" y="335996"/>
                      <a:pt x="25865" y="287847"/>
                      <a:pt x="0" y="0"/>
                    </a:cubicBezTo>
                    <a:close/>
                  </a:path>
                </a:pathLst>
              </a:custGeom>
              <a:ln cap="flat">
                <a:noFill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chọn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, 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theo </a:t>
                </a:r>
                <a:r>
                  <a:rPr lang="en-GB" dirty="0" err="1">
                    <a:latin typeface="Cambria Math" panose="02040503050406030204" pitchFamily="18" charset="0"/>
                  </a:rPr>
                  <a:t>công</a:t>
                </a: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dirty="0" err="1">
                    <a:latin typeface="Cambria Math" panose="02040503050406030204" pitchFamily="18" charset="0"/>
                  </a:rPr>
                  <a:t>thức</a:t>
                </a:r>
                <a:r>
                  <a:rPr lang="en-GB" dirty="0">
                    <a:latin typeface="Cambria Math" panose="02040503050406030204" pitchFamily="18" charset="0"/>
                  </a:rPr>
                  <a:t>:</a:t>
                </a:r>
                <a:br>
                  <a:rPr lang="en-GB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𝐷𝑦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, 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theo </a:t>
                </a:r>
                <a:r>
                  <a:rPr lang="en-GB" dirty="0" err="1">
                    <a:latin typeface="Cambria Math" panose="02040503050406030204" pitchFamily="18" charset="0"/>
                  </a:rPr>
                  <a:t>công</a:t>
                </a: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dirty="0" err="1">
                    <a:latin typeface="Cambria Math" panose="02040503050406030204" pitchFamily="18" charset="0"/>
                  </a:rPr>
                  <a:t>thức</a:t>
                </a:r>
                <a:r>
                  <a:rPr lang="en-GB" dirty="0">
                    <a:latin typeface="Cambria Math" panose="02040503050406030204" pitchFamily="18" charset="0"/>
                  </a:rPr>
                  <a:t>:</a:t>
                </a:r>
                <a:br>
                  <a:rPr lang="en-GB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custGeom>
                <a:avLst/>
                <a:gdLst>
                  <a:gd name="connsiteX0" fmla="*/ 0 w 10515600"/>
                  <a:gd name="connsiteY0" fmla="*/ 0 h 4667250"/>
                  <a:gd name="connsiteX1" fmla="*/ 657225 w 10515600"/>
                  <a:gd name="connsiteY1" fmla="*/ 0 h 4667250"/>
                  <a:gd name="connsiteX2" fmla="*/ 1419606 w 10515600"/>
                  <a:gd name="connsiteY2" fmla="*/ 0 h 4667250"/>
                  <a:gd name="connsiteX3" fmla="*/ 2181987 w 10515600"/>
                  <a:gd name="connsiteY3" fmla="*/ 0 h 4667250"/>
                  <a:gd name="connsiteX4" fmla="*/ 3049524 w 10515600"/>
                  <a:gd name="connsiteY4" fmla="*/ 0 h 4667250"/>
                  <a:gd name="connsiteX5" fmla="*/ 3706749 w 10515600"/>
                  <a:gd name="connsiteY5" fmla="*/ 0 h 4667250"/>
                  <a:gd name="connsiteX6" fmla="*/ 4469130 w 10515600"/>
                  <a:gd name="connsiteY6" fmla="*/ 0 h 4667250"/>
                  <a:gd name="connsiteX7" fmla="*/ 5126355 w 10515600"/>
                  <a:gd name="connsiteY7" fmla="*/ 0 h 4667250"/>
                  <a:gd name="connsiteX8" fmla="*/ 5783580 w 10515600"/>
                  <a:gd name="connsiteY8" fmla="*/ 0 h 4667250"/>
                  <a:gd name="connsiteX9" fmla="*/ 6440805 w 10515600"/>
                  <a:gd name="connsiteY9" fmla="*/ 0 h 4667250"/>
                  <a:gd name="connsiteX10" fmla="*/ 6782562 w 10515600"/>
                  <a:gd name="connsiteY10" fmla="*/ 0 h 4667250"/>
                  <a:gd name="connsiteX11" fmla="*/ 7544943 w 10515600"/>
                  <a:gd name="connsiteY11" fmla="*/ 0 h 4667250"/>
                  <a:gd name="connsiteX12" fmla="*/ 7886700 w 10515600"/>
                  <a:gd name="connsiteY12" fmla="*/ 0 h 4667250"/>
                  <a:gd name="connsiteX13" fmla="*/ 8543925 w 10515600"/>
                  <a:gd name="connsiteY13" fmla="*/ 0 h 4667250"/>
                  <a:gd name="connsiteX14" fmla="*/ 9411462 w 10515600"/>
                  <a:gd name="connsiteY14" fmla="*/ 0 h 4667250"/>
                  <a:gd name="connsiteX15" fmla="*/ 10515600 w 10515600"/>
                  <a:gd name="connsiteY15" fmla="*/ 0 h 4667250"/>
                  <a:gd name="connsiteX16" fmla="*/ 10515600 w 10515600"/>
                  <a:gd name="connsiteY16" fmla="*/ 713423 h 4667250"/>
                  <a:gd name="connsiteX17" fmla="*/ 10515600 w 10515600"/>
                  <a:gd name="connsiteY17" fmla="*/ 1286828 h 4667250"/>
                  <a:gd name="connsiteX18" fmla="*/ 10515600 w 10515600"/>
                  <a:gd name="connsiteY18" fmla="*/ 1860232 h 4667250"/>
                  <a:gd name="connsiteX19" fmla="*/ 10515600 w 10515600"/>
                  <a:gd name="connsiteY19" fmla="*/ 2526982 h 4667250"/>
                  <a:gd name="connsiteX20" fmla="*/ 10515600 w 10515600"/>
                  <a:gd name="connsiteY20" fmla="*/ 3193732 h 4667250"/>
                  <a:gd name="connsiteX21" fmla="*/ 10515600 w 10515600"/>
                  <a:gd name="connsiteY21" fmla="*/ 3813810 h 4667250"/>
                  <a:gd name="connsiteX22" fmla="*/ 10515600 w 10515600"/>
                  <a:gd name="connsiteY22" fmla="*/ 4667250 h 4667250"/>
                  <a:gd name="connsiteX23" fmla="*/ 10068687 w 10515600"/>
                  <a:gd name="connsiteY23" fmla="*/ 4667250 h 4667250"/>
                  <a:gd name="connsiteX24" fmla="*/ 9411462 w 10515600"/>
                  <a:gd name="connsiteY24" fmla="*/ 4667250 h 4667250"/>
                  <a:gd name="connsiteX25" fmla="*/ 8649081 w 10515600"/>
                  <a:gd name="connsiteY25" fmla="*/ 4667250 h 4667250"/>
                  <a:gd name="connsiteX26" fmla="*/ 8307324 w 10515600"/>
                  <a:gd name="connsiteY26" fmla="*/ 4667250 h 4667250"/>
                  <a:gd name="connsiteX27" fmla="*/ 7439787 w 10515600"/>
                  <a:gd name="connsiteY27" fmla="*/ 4667250 h 4667250"/>
                  <a:gd name="connsiteX28" fmla="*/ 6887718 w 10515600"/>
                  <a:gd name="connsiteY28" fmla="*/ 4667250 h 4667250"/>
                  <a:gd name="connsiteX29" fmla="*/ 6125337 w 10515600"/>
                  <a:gd name="connsiteY29" fmla="*/ 4667250 h 4667250"/>
                  <a:gd name="connsiteX30" fmla="*/ 5783580 w 10515600"/>
                  <a:gd name="connsiteY30" fmla="*/ 4667250 h 4667250"/>
                  <a:gd name="connsiteX31" fmla="*/ 4916043 w 10515600"/>
                  <a:gd name="connsiteY31" fmla="*/ 4667250 h 4667250"/>
                  <a:gd name="connsiteX32" fmla="*/ 4363974 w 10515600"/>
                  <a:gd name="connsiteY32" fmla="*/ 4667250 h 4667250"/>
                  <a:gd name="connsiteX33" fmla="*/ 3706749 w 10515600"/>
                  <a:gd name="connsiteY33" fmla="*/ 4667250 h 4667250"/>
                  <a:gd name="connsiteX34" fmla="*/ 3259836 w 10515600"/>
                  <a:gd name="connsiteY34" fmla="*/ 4667250 h 4667250"/>
                  <a:gd name="connsiteX35" fmla="*/ 2497455 w 10515600"/>
                  <a:gd name="connsiteY35" fmla="*/ 4667250 h 4667250"/>
                  <a:gd name="connsiteX36" fmla="*/ 1629918 w 10515600"/>
                  <a:gd name="connsiteY36" fmla="*/ 4667250 h 4667250"/>
                  <a:gd name="connsiteX37" fmla="*/ 1077849 w 10515600"/>
                  <a:gd name="connsiteY37" fmla="*/ 4667250 h 4667250"/>
                  <a:gd name="connsiteX38" fmla="*/ 0 w 10515600"/>
                  <a:gd name="connsiteY38" fmla="*/ 4667250 h 4667250"/>
                  <a:gd name="connsiteX39" fmla="*/ 0 w 10515600"/>
                  <a:gd name="connsiteY39" fmla="*/ 4000500 h 4667250"/>
                  <a:gd name="connsiteX40" fmla="*/ 0 w 10515600"/>
                  <a:gd name="connsiteY40" fmla="*/ 3333750 h 4667250"/>
                  <a:gd name="connsiteX41" fmla="*/ 0 w 10515600"/>
                  <a:gd name="connsiteY41" fmla="*/ 2620328 h 4667250"/>
                  <a:gd name="connsiteX42" fmla="*/ 0 w 10515600"/>
                  <a:gd name="connsiteY42" fmla="*/ 1953578 h 4667250"/>
                  <a:gd name="connsiteX43" fmla="*/ 0 w 10515600"/>
                  <a:gd name="connsiteY43" fmla="*/ 1240155 h 4667250"/>
                  <a:gd name="connsiteX44" fmla="*/ 0 w 10515600"/>
                  <a:gd name="connsiteY44" fmla="*/ 0 h 466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515600" h="4667250" fill="none" extrusionOk="0">
                    <a:moveTo>
                      <a:pt x="0" y="0"/>
                    </a:moveTo>
                    <a:cubicBezTo>
                      <a:pt x="177150" y="-2233"/>
                      <a:pt x="437740" y="9549"/>
                      <a:pt x="657225" y="0"/>
                    </a:cubicBezTo>
                    <a:cubicBezTo>
                      <a:pt x="876711" y="-9549"/>
                      <a:pt x="1120002" y="4103"/>
                      <a:pt x="1419606" y="0"/>
                    </a:cubicBezTo>
                    <a:cubicBezTo>
                      <a:pt x="1719210" y="-4103"/>
                      <a:pt x="1938104" y="16641"/>
                      <a:pt x="2181987" y="0"/>
                    </a:cubicBezTo>
                    <a:cubicBezTo>
                      <a:pt x="2425870" y="-16641"/>
                      <a:pt x="2669395" y="-9276"/>
                      <a:pt x="3049524" y="0"/>
                    </a:cubicBezTo>
                    <a:cubicBezTo>
                      <a:pt x="3429653" y="9276"/>
                      <a:pt x="3553691" y="29352"/>
                      <a:pt x="3706749" y="0"/>
                    </a:cubicBezTo>
                    <a:cubicBezTo>
                      <a:pt x="3859808" y="-29352"/>
                      <a:pt x="4111295" y="-6375"/>
                      <a:pt x="4469130" y="0"/>
                    </a:cubicBezTo>
                    <a:cubicBezTo>
                      <a:pt x="4826965" y="6375"/>
                      <a:pt x="4916661" y="-30390"/>
                      <a:pt x="5126355" y="0"/>
                    </a:cubicBezTo>
                    <a:cubicBezTo>
                      <a:pt x="5336049" y="30390"/>
                      <a:pt x="5578402" y="-7004"/>
                      <a:pt x="5783580" y="0"/>
                    </a:cubicBezTo>
                    <a:cubicBezTo>
                      <a:pt x="5988759" y="7004"/>
                      <a:pt x="6270371" y="29583"/>
                      <a:pt x="6440805" y="0"/>
                    </a:cubicBezTo>
                    <a:cubicBezTo>
                      <a:pt x="6611240" y="-29583"/>
                      <a:pt x="6667725" y="8173"/>
                      <a:pt x="6782562" y="0"/>
                    </a:cubicBezTo>
                    <a:cubicBezTo>
                      <a:pt x="6897399" y="-8173"/>
                      <a:pt x="7375754" y="-24084"/>
                      <a:pt x="7544943" y="0"/>
                    </a:cubicBezTo>
                    <a:cubicBezTo>
                      <a:pt x="7714132" y="24084"/>
                      <a:pt x="7790780" y="5607"/>
                      <a:pt x="7886700" y="0"/>
                    </a:cubicBezTo>
                    <a:cubicBezTo>
                      <a:pt x="7982620" y="-5607"/>
                      <a:pt x="8404356" y="28301"/>
                      <a:pt x="8543925" y="0"/>
                    </a:cubicBezTo>
                    <a:cubicBezTo>
                      <a:pt x="8683495" y="-28301"/>
                      <a:pt x="9088340" y="-5992"/>
                      <a:pt x="9411462" y="0"/>
                    </a:cubicBezTo>
                    <a:cubicBezTo>
                      <a:pt x="9734584" y="5992"/>
                      <a:pt x="10083951" y="22703"/>
                      <a:pt x="10515600" y="0"/>
                    </a:cubicBezTo>
                    <a:cubicBezTo>
                      <a:pt x="10503230" y="302246"/>
                      <a:pt x="10502891" y="455586"/>
                      <a:pt x="10515600" y="713423"/>
                    </a:cubicBezTo>
                    <a:cubicBezTo>
                      <a:pt x="10528309" y="971260"/>
                      <a:pt x="10540664" y="1034861"/>
                      <a:pt x="10515600" y="1286828"/>
                    </a:cubicBezTo>
                    <a:cubicBezTo>
                      <a:pt x="10490536" y="1538795"/>
                      <a:pt x="10529412" y="1636479"/>
                      <a:pt x="10515600" y="1860232"/>
                    </a:cubicBezTo>
                    <a:cubicBezTo>
                      <a:pt x="10501788" y="2083985"/>
                      <a:pt x="10530928" y="2303359"/>
                      <a:pt x="10515600" y="2526982"/>
                    </a:cubicBezTo>
                    <a:cubicBezTo>
                      <a:pt x="10500273" y="2750605"/>
                      <a:pt x="10512282" y="3048356"/>
                      <a:pt x="10515600" y="3193732"/>
                    </a:cubicBezTo>
                    <a:cubicBezTo>
                      <a:pt x="10518919" y="3339108"/>
                      <a:pt x="10542053" y="3516549"/>
                      <a:pt x="10515600" y="3813810"/>
                    </a:cubicBezTo>
                    <a:cubicBezTo>
                      <a:pt x="10489147" y="4111071"/>
                      <a:pt x="10477155" y="4368581"/>
                      <a:pt x="10515600" y="4667250"/>
                    </a:cubicBezTo>
                    <a:cubicBezTo>
                      <a:pt x="10383912" y="4652026"/>
                      <a:pt x="10263530" y="4660380"/>
                      <a:pt x="10068687" y="4667250"/>
                    </a:cubicBezTo>
                    <a:cubicBezTo>
                      <a:pt x="9873844" y="4674120"/>
                      <a:pt x="9665437" y="4688030"/>
                      <a:pt x="9411462" y="4667250"/>
                    </a:cubicBezTo>
                    <a:cubicBezTo>
                      <a:pt x="9157488" y="4646470"/>
                      <a:pt x="8988534" y="4680149"/>
                      <a:pt x="8649081" y="4667250"/>
                    </a:cubicBezTo>
                    <a:cubicBezTo>
                      <a:pt x="8309628" y="4654351"/>
                      <a:pt x="8423651" y="4654219"/>
                      <a:pt x="8307324" y="4667250"/>
                    </a:cubicBezTo>
                    <a:cubicBezTo>
                      <a:pt x="8190997" y="4680281"/>
                      <a:pt x="7830146" y="4670786"/>
                      <a:pt x="7439787" y="4667250"/>
                    </a:cubicBezTo>
                    <a:cubicBezTo>
                      <a:pt x="7049428" y="4663714"/>
                      <a:pt x="7049483" y="4678690"/>
                      <a:pt x="6887718" y="4667250"/>
                    </a:cubicBezTo>
                    <a:cubicBezTo>
                      <a:pt x="6725953" y="4655810"/>
                      <a:pt x="6402359" y="4642086"/>
                      <a:pt x="6125337" y="4667250"/>
                    </a:cubicBezTo>
                    <a:cubicBezTo>
                      <a:pt x="5848315" y="4692414"/>
                      <a:pt x="5895318" y="4669243"/>
                      <a:pt x="5783580" y="4667250"/>
                    </a:cubicBezTo>
                    <a:cubicBezTo>
                      <a:pt x="5671842" y="4665257"/>
                      <a:pt x="5322270" y="4658388"/>
                      <a:pt x="4916043" y="4667250"/>
                    </a:cubicBezTo>
                    <a:cubicBezTo>
                      <a:pt x="4509816" y="4676112"/>
                      <a:pt x="4562173" y="4654075"/>
                      <a:pt x="4363974" y="4667250"/>
                    </a:cubicBezTo>
                    <a:cubicBezTo>
                      <a:pt x="4165775" y="4680425"/>
                      <a:pt x="3943759" y="4653811"/>
                      <a:pt x="3706749" y="4667250"/>
                    </a:cubicBezTo>
                    <a:cubicBezTo>
                      <a:pt x="3469739" y="4680689"/>
                      <a:pt x="3421844" y="4670327"/>
                      <a:pt x="3259836" y="4667250"/>
                    </a:cubicBezTo>
                    <a:cubicBezTo>
                      <a:pt x="3097828" y="4664173"/>
                      <a:pt x="2773523" y="4650500"/>
                      <a:pt x="2497455" y="4667250"/>
                    </a:cubicBezTo>
                    <a:cubicBezTo>
                      <a:pt x="2221387" y="4684000"/>
                      <a:pt x="2000138" y="4678677"/>
                      <a:pt x="1629918" y="4667250"/>
                    </a:cubicBezTo>
                    <a:cubicBezTo>
                      <a:pt x="1259698" y="4655823"/>
                      <a:pt x="1274249" y="4656113"/>
                      <a:pt x="1077849" y="4667250"/>
                    </a:cubicBezTo>
                    <a:cubicBezTo>
                      <a:pt x="881449" y="4678387"/>
                      <a:pt x="389919" y="4613679"/>
                      <a:pt x="0" y="4667250"/>
                    </a:cubicBezTo>
                    <a:cubicBezTo>
                      <a:pt x="7167" y="4383729"/>
                      <a:pt x="30161" y="4313552"/>
                      <a:pt x="0" y="4000500"/>
                    </a:cubicBezTo>
                    <a:cubicBezTo>
                      <a:pt x="-30161" y="3687448"/>
                      <a:pt x="23124" y="3546296"/>
                      <a:pt x="0" y="3333750"/>
                    </a:cubicBezTo>
                    <a:cubicBezTo>
                      <a:pt x="-23124" y="3121204"/>
                      <a:pt x="30479" y="2969602"/>
                      <a:pt x="0" y="2620328"/>
                    </a:cubicBezTo>
                    <a:cubicBezTo>
                      <a:pt x="-30479" y="2271054"/>
                      <a:pt x="-27442" y="2139085"/>
                      <a:pt x="0" y="1953578"/>
                    </a:cubicBezTo>
                    <a:cubicBezTo>
                      <a:pt x="27442" y="1768071"/>
                      <a:pt x="-9963" y="1484991"/>
                      <a:pt x="0" y="1240155"/>
                    </a:cubicBezTo>
                    <a:cubicBezTo>
                      <a:pt x="9963" y="995319"/>
                      <a:pt x="-29163" y="288608"/>
                      <a:pt x="0" y="0"/>
                    </a:cubicBezTo>
                    <a:close/>
                  </a:path>
                  <a:path w="10515600" h="4667250" stroke="0" extrusionOk="0">
                    <a:moveTo>
                      <a:pt x="0" y="0"/>
                    </a:moveTo>
                    <a:cubicBezTo>
                      <a:pt x="230793" y="14353"/>
                      <a:pt x="332416" y="21392"/>
                      <a:pt x="552069" y="0"/>
                    </a:cubicBezTo>
                    <a:cubicBezTo>
                      <a:pt x="771722" y="-21392"/>
                      <a:pt x="761737" y="-14337"/>
                      <a:pt x="893826" y="0"/>
                    </a:cubicBezTo>
                    <a:cubicBezTo>
                      <a:pt x="1025915" y="14337"/>
                      <a:pt x="1441584" y="-15498"/>
                      <a:pt x="1761363" y="0"/>
                    </a:cubicBezTo>
                    <a:cubicBezTo>
                      <a:pt x="2081142" y="15498"/>
                      <a:pt x="2111503" y="7278"/>
                      <a:pt x="2313432" y="0"/>
                    </a:cubicBezTo>
                    <a:cubicBezTo>
                      <a:pt x="2515361" y="-7278"/>
                      <a:pt x="2743584" y="-17845"/>
                      <a:pt x="2865501" y="0"/>
                    </a:cubicBezTo>
                    <a:cubicBezTo>
                      <a:pt x="2987418" y="17845"/>
                      <a:pt x="3345183" y="8208"/>
                      <a:pt x="3733038" y="0"/>
                    </a:cubicBezTo>
                    <a:cubicBezTo>
                      <a:pt x="4120893" y="-8208"/>
                      <a:pt x="4009066" y="-3159"/>
                      <a:pt x="4179951" y="0"/>
                    </a:cubicBezTo>
                    <a:cubicBezTo>
                      <a:pt x="4350836" y="3159"/>
                      <a:pt x="4735020" y="17517"/>
                      <a:pt x="5047488" y="0"/>
                    </a:cubicBezTo>
                    <a:cubicBezTo>
                      <a:pt x="5359956" y="-17517"/>
                      <a:pt x="5662148" y="-17777"/>
                      <a:pt x="5915025" y="0"/>
                    </a:cubicBezTo>
                    <a:cubicBezTo>
                      <a:pt x="6167902" y="17777"/>
                      <a:pt x="6308797" y="30350"/>
                      <a:pt x="6572250" y="0"/>
                    </a:cubicBezTo>
                    <a:cubicBezTo>
                      <a:pt x="6835703" y="-30350"/>
                      <a:pt x="7107419" y="-9627"/>
                      <a:pt x="7439787" y="0"/>
                    </a:cubicBezTo>
                    <a:cubicBezTo>
                      <a:pt x="7772155" y="9627"/>
                      <a:pt x="7844034" y="-9098"/>
                      <a:pt x="7991856" y="0"/>
                    </a:cubicBezTo>
                    <a:cubicBezTo>
                      <a:pt x="8139678" y="9098"/>
                      <a:pt x="8289889" y="-20239"/>
                      <a:pt x="8543925" y="0"/>
                    </a:cubicBezTo>
                    <a:cubicBezTo>
                      <a:pt x="8797961" y="20239"/>
                      <a:pt x="8994198" y="29575"/>
                      <a:pt x="9306306" y="0"/>
                    </a:cubicBezTo>
                    <a:cubicBezTo>
                      <a:pt x="9618414" y="-29575"/>
                      <a:pt x="9739118" y="-23835"/>
                      <a:pt x="9858375" y="0"/>
                    </a:cubicBezTo>
                    <a:cubicBezTo>
                      <a:pt x="9977632" y="23835"/>
                      <a:pt x="10370488" y="-4069"/>
                      <a:pt x="10515600" y="0"/>
                    </a:cubicBezTo>
                    <a:cubicBezTo>
                      <a:pt x="10484503" y="204537"/>
                      <a:pt x="10511846" y="462961"/>
                      <a:pt x="10515600" y="760095"/>
                    </a:cubicBezTo>
                    <a:cubicBezTo>
                      <a:pt x="10519354" y="1057229"/>
                      <a:pt x="10511441" y="1218948"/>
                      <a:pt x="10515600" y="1473518"/>
                    </a:cubicBezTo>
                    <a:cubicBezTo>
                      <a:pt x="10519759" y="1728088"/>
                      <a:pt x="10540959" y="2005039"/>
                      <a:pt x="10515600" y="2186940"/>
                    </a:cubicBezTo>
                    <a:cubicBezTo>
                      <a:pt x="10490241" y="2368841"/>
                      <a:pt x="10510887" y="2594412"/>
                      <a:pt x="10515600" y="2713673"/>
                    </a:cubicBezTo>
                    <a:cubicBezTo>
                      <a:pt x="10520313" y="2832934"/>
                      <a:pt x="10513295" y="3112701"/>
                      <a:pt x="10515600" y="3287078"/>
                    </a:cubicBezTo>
                    <a:cubicBezTo>
                      <a:pt x="10517905" y="3461455"/>
                      <a:pt x="10508033" y="3780451"/>
                      <a:pt x="10515600" y="4000500"/>
                    </a:cubicBezTo>
                    <a:cubicBezTo>
                      <a:pt x="10523167" y="4220549"/>
                      <a:pt x="10488316" y="4458270"/>
                      <a:pt x="10515600" y="4667250"/>
                    </a:cubicBezTo>
                    <a:cubicBezTo>
                      <a:pt x="10342893" y="4679919"/>
                      <a:pt x="10190226" y="4685734"/>
                      <a:pt x="10068687" y="4667250"/>
                    </a:cubicBezTo>
                    <a:cubicBezTo>
                      <a:pt x="9947148" y="4648766"/>
                      <a:pt x="9830862" y="4650888"/>
                      <a:pt x="9726930" y="4667250"/>
                    </a:cubicBezTo>
                    <a:cubicBezTo>
                      <a:pt x="9622998" y="4683612"/>
                      <a:pt x="9526859" y="4673916"/>
                      <a:pt x="9385173" y="4667250"/>
                    </a:cubicBezTo>
                    <a:cubicBezTo>
                      <a:pt x="9243487" y="4660584"/>
                      <a:pt x="8901420" y="4636168"/>
                      <a:pt x="8727948" y="4667250"/>
                    </a:cubicBezTo>
                    <a:cubicBezTo>
                      <a:pt x="8554477" y="4698332"/>
                      <a:pt x="8386975" y="4661180"/>
                      <a:pt x="8281035" y="4667250"/>
                    </a:cubicBezTo>
                    <a:cubicBezTo>
                      <a:pt x="8175095" y="4673320"/>
                      <a:pt x="7886401" y="4672842"/>
                      <a:pt x="7518654" y="4667250"/>
                    </a:cubicBezTo>
                    <a:cubicBezTo>
                      <a:pt x="7150907" y="4661658"/>
                      <a:pt x="7277946" y="4669658"/>
                      <a:pt x="7071741" y="4667250"/>
                    </a:cubicBezTo>
                    <a:cubicBezTo>
                      <a:pt x="6865536" y="4664842"/>
                      <a:pt x="6515190" y="4685765"/>
                      <a:pt x="6309360" y="4667250"/>
                    </a:cubicBezTo>
                    <a:cubicBezTo>
                      <a:pt x="6103530" y="4648735"/>
                      <a:pt x="6080252" y="4653947"/>
                      <a:pt x="5967603" y="4667250"/>
                    </a:cubicBezTo>
                    <a:cubicBezTo>
                      <a:pt x="5854954" y="4680553"/>
                      <a:pt x="5518959" y="4688899"/>
                      <a:pt x="5205222" y="4667250"/>
                    </a:cubicBezTo>
                    <a:cubicBezTo>
                      <a:pt x="4891485" y="4645601"/>
                      <a:pt x="4936948" y="4677755"/>
                      <a:pt x="4758309" y="4667250"/>
                    </a:cubicBezTo>
                    <a:cubicBezTo>
                      <a:pt x="4579670" y="4656745"/>
                      <a:pt x="4579615" y="4657814"/>
                      <a:pt x="4416552" y="4667250"/>
                    </a:cubicBezTo>
                    <a:cubicBezTo>
                      <a:pt x="4253489" y="4676686"/>
                      <a:pt x="4150891" y="4677294"/>
                      <a:pt x="3969639" y="4667250"/>
                    </a:cubicBezTo>
                    <a:cubicBezTo>
                      <a:pt x="3788387" y="4657206"/>
                      <a:pt x="3490151" y="4680390"/>
                      <a:pt x="3207258" y="4667250"/>
                    </a:cubicBezTo>
                    <a:cubicBezTo>
                      <a:pt x="2924365" y="4654110"/>
                      <a:pt x="2858065" y="4687259"/>
                      <a:pt x="2760345" y="4667250"/>
                    </a:cubicBezTo>
                    <a:cubicBezTo>
                      <a:pt x="2662625" y="4647241"/>
                      <a:pt x="2496669" y="4674388"/>
                      <a:pt x="2418588" y="4667250"/>
                    </a:cubicBezTo>
                    <a:cubicBezTo>
                      <a:pt x="2340507" y="4660112"/>
                      <a:pt x="2078479" y="4646635"/>
                      <a:pt x="1971675" y="4667250"/>
                    </a:cubicBezTo>
                    <a:cubicBezTo>
                      <a:pt x="1864871" y="4687865"/>
                      <a:pt x="1546727" y="4663532"/>
                      <a:pt x="1419606" y="4667250"/>
                    </a:cubicBezTo>
                    <a:cubicBezTo>
                      <a:pt x="1292485" y="4670968"/>
                      <a:pt x="960154" y="4651685"/>
                      <a:pt x="762381" y="4667250"/>
                    </a:cubicBezTo>
                    <a:cubicBezTo>
                      <a:pt x="564608" y="4682815"/>
                      <a:pt x="295724" y="4678427"/>
                      <a:pt x="0" y="4667250"/>
                    </a:cubicBezTo>
                    <a:cubicBezTo>
                      <a:pt x="-37000" y="4321916"/>
                      <a:pt x="-21220" y="4223024"/>
                      <a:pt x="0" y="3907155"/>
                    </a:cubicBezTo>
                    <a:cubicBezTo>
                      <a:pt x="21220" y="3591287"/>
                      <a:pt x="18251" y="3549813"/>
                      <a:pt x="0" y="3240405"/>
                    </a:cubicBezTo>
                    <a:cubicBezTo>
                      <a:pt x="-18251" y="2930997"/>
                      <a:pt x="6218" y="2903634"/>
                      <a:pt x="0" y="2573655"/>
                    </a:cubicBezTo>
                    <a:cubicBezTo>
                      <a:pt x="-6218" y="2243676"/>
                      <a:pt x="9016" y="2215982"/>
                      <a:pt x="0" y="1906905"/>
                    </a:cubicBezTo>
                    <a:cubicBezTo>
                      <a:pt x="-9016" y="1597828"/>
                      <a:pt x="-10455" y="1535084"/>
                      <a:pt x="0" y="1240155"/>
                    </a:cubicBezTo>
                    <a:cubicBezTo>
                      <a:pt x="10455" y="945226"/>
                      <a:pt x="25902" y="904160"/>
                      <a:pt x="0" y="620078"/>
                    </a:cubicBezTo>
                    <a:cubicBezTo>
                      <a:pt x="-25902" y="335996"/>
                      <a:pt x="25865" y="287847"/>
                      <a:pt x="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739"/>
                </a:stretch>
              </a:blipFill>
              <a:ln cap="flat">
                <a:noFill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15F1-9355-4971-8613-EED39AD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919E-5D32-4E47-AB89-C8B3F94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A7C-678E-412C-8A9F-34FD8B4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B3214B6-0319-405A-8A22-65FA0D7F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1" y="-39720"/>
            <a:ext cx="3219450" cy="23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C38A-31BC-49FF-88F1-10A18DF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Tính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đoạn</a:t>
                </a:r>
                <a:r>
                  <a:rPr lang="en-US" dirty="0"/>
                  <a:t> </a:t>
                </a:r>
                <a:r>
                  <a:rPr lang="en-US" dirty="0" err="1"/>
                  <a:t>thẳng</a:t>
                </a:r>
                <a:endParaRPr lang="en-US" dirty="0"/>
              </a:p>
              <a:p>
                <a:pPr lvl="1"/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nên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𝐷𝑥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Ta </a:t>
                </a:r>
                <a:r>
                  <a:rPr lang="en-GB" dirty="0" err="1"/>
                  <a:t>lại</a:t>
                </a:r>
                <a:r>
                  <a:rPr lang="en-GB" dirty="0"/>
                  <a:t> </a:t>
                </a:r>
                <a:r>
                  <a:rPr lang="en-GB" dirty="0" err="1"/>
                  <a:t>có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𝐷𝑦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𝐷𝑥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𝐷𝑥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Thế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vào</a:t>
                </a:r>
                <a:r>
                  <a:rPr lang="en-GB" dirty="0"/>
                  <a:t> </a:t>
                </a:r>
                <a:r>
                  <a:rPr lang="en-GB" dirty="0" err="1"/>
                  <a:t>công</a:t>
                </a:r>
                <a:r>
                  <a:rPr lang="en-GB" dirty="0"/>
                  <a:t> </a:t>
                </a:r>
                <a:r>
                  <a:rPr lang="en-GB" dirty="0" err="1"/>
                  <a:t>thức</a:t>
                </a:r>
                <a:r>
                  <a:rPr lang="en-GB" dirty="0"/>
                  <a:t> </a:t>
                </a:r>
                <a:r>
                  <a:rPr lang="en-GB" dirty="0" err="1"/>
                  <a:t>trên</a:t>
                </a:r>
                <a:r>
                  <a:rPr lang="en-GB" dirty="0"/>
                  <a:t>, ta </a:t>
                </a:r>
                <a:r>
                  <a:rPr lang="en-GB" dirty="0" err="1"/>
                  <a:t>tìm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𝐷𝑦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4B137-B5D7-4449-A9F7-183E7C120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15F1-9355-4971-8613-EED39AD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919E-5D32-4E47-AB89-C8B3F94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A7C-678E-412C-8A9F-34FD8B4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AD7CF94-0B9F-4D7D-B823-36EA91182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1" y="-39720"/>
            <a:ext cx="3219450" cy="23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33EE3E-09DB-41A2-9C67-075656D0D45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CC38A-31BC-49FF-88F1-10A18DF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B21474-E416-43BA-B9BA-FB5306E84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15F1-9355-4971-8613-EED39AD8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919E-5D32-4E47-AB89-C8B3F94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A7C-678E-412C-8A9F-34FD8B4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917391-4F83-4274-A07C-FE403686B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7" r="27080" b="35030"/>
          <a:stretch/>
        </p:blipFill>
        <p:spPr>
          <a:xfrm>
            <a:off x="5183187" y="259031"/>
            <a:ext cx="3561801" cy="6322192"/>
          </a:xfrm>
          <a:prstGeom prst="rect">
            <a:avLst/>
          </a:prstGeom>
        </p:spPr>
      </p:pic>
      <p:pic>
        <p:nvPicPr>
          <p:cNvPr id="34" name="Picture 3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1630AE-9529-46D1-B3C6-DC32509AE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80" b="85495"/>
          <a:stretch/>
        </p:blipFill>
        <p:spPr>
          <a:xfrm>
            <a:off x="836611" y="1880012"/>
            <a:ext cx="3561801" cy="19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A78553-48F2-4E55-B71F-7721C676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3A3BA-9D9F-471B-B189-703BA4F4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Bresenham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thẳng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A(1, 1)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B(6, 5).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A754-4678-42CC-9C73-A7A25DE4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2D76-FC72-4F9E-A0C9-F81B8B0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C3065-4BCC-4C20-9BF3-FB3C368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0DE918-C80D-4D6A-B024-72AEBAF93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988522"/>
                  </p:ext>
                </p:extLst>
              </p:nvPr>
            </p:nvGraphicFramePr>
            <p:xfrm>
              <a:off x="3396000" y="3305907"/>
              <a:ext cx="5400000" cy="3200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2583658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5657341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26577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Playfair Display Black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Playfair Display Black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Playfair Display Black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32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3362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4214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-1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827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7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374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7491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6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7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0DE918-C80D-4D6A-B024-72AEBAF93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988522"/>
                  </p:ext>
                </p:extLst>
              </p:nvPr>
            </p:nvGraphicFramePr>
            <p:xfrm>
              <a:off x="3396000" y="3305907"/>
              <a:ext cx="5400000" cy="3200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25836587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5657341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2657754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1333" r="-201017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100338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1333" r="-678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3271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33621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2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42149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-1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8276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7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3740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4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74918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3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6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b="1" dirty="0">
                              <a:latin typeface="Anonymous Pro" panose="02060609030202000504" pitchFamily="49" charset="0"/>
                              <a:ea typeface="Anonymous Pro" panose="02060609030202000504" pitchFamily="49" charset="0"/>
                            </a:rPr>
                            <a:t>5</a:t>
                          </a:r>
                          <a:endParaRPr lang="en-US" sz="2400" b="1" dirty="0">
                            <a:latin typeface="Anonymous Pro" panose="02060609030202000504" pitchFamily="49" charset="0"/>
                            <a:ea typeface="Anonymous Pro" panose="020606090302020005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03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7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47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Hệ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thế</a:t>
                </a:r>
                <a:r>
                  <a:rPr lang="en-GB" dirty="0"/>
                  <a:t> </a:t>
                </a:r>
                <a:r>
                  <a:rPr lang="en-GB" dirty="0" err="1"/>
                  <a:t>giới</a:t>
                </a:r>
                <a:r>
                  <a:rPr lang="en-GB" dirty="0"/>
                  <a:t> </a:t>
                </a:r>
                <a:r>
                  <a:rPr lang="en-GB" dirty="0" err="1"/>
                  <a:t>thực</a:t>
                </a:r>
                <a:r>
                  <a:rPr lang="en-GB" dirty="0"/>
                  <a:t> </a:t>
                </a:r>
                <a:r>
                  <a:rPr lang="en-GB" i="1" dirty="0"/>
                  <a:t>(World Coordinate System)</a:t>
                </a:r>
              </a:p>
              <a:p>
                <a:pPr lvl="1"/>
                <a:r>
                  <a:rPr lang="en-GB" dirty="0"/>
                  <a:t>Đ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dùng</a:t>
                </a:r>
                <a:r>
                  <a:rPr lang="en-GB" dirty="0"/>
                  <a:t> </a:t>
                </a:r>
                <a:r>
                  <a:rPr lang="en-GB" dirty="0" err="1"/>
                  <a:t>để</a:t>
                </a:r>
                <a:r>
                  <a:rPr lang="en-GB" dirty="0"/>
                  <a:t> </a:t>
                </a:r>
                <a:r>
                  <a:rPr lang="en-GB" dirty="0" err="1"/>
                  <a:t>mô</a:t>
                </a:r>
                <a:r>
                  <a:rPr lang="en-GB" dirty="0"/>
                  <a:t> </a:t>
                </a:r>
                <a:r>
                  <a:rPr lang="en-GB" dirty="0" err="1"/>
                  <a:t>tả</a:t>
                </a:r>
                <a:r>
                  <a:rPr lang="en-GB" dirty="0"/>
                  <a:t> </a:t>
                </a:r>
                <a:r>
                  <a:rPr lang="en-GB" dirty="0" err="1"/>
                  <a:t>các</a:t>
                </a:r>
                <a:r>
                  <a:rPr lang="en-GB" dirty="0"/>
                  <a:t> </a:t>
                </a:r>
                <a:r>
                  <a:rPr lang="en-GB" dirty="0" err="1"/>
                  <a:t>đối</a:t>
                </a:r>
                <a:r>
                  <a:rPr lang="en-GB" dirty="0"/>
                  <a:t> t</a:t>
                </a:r>
                <a:r>
                  <a:rPr lang="vi-VN" dirty="0"/>
                  <a:t>ư</a:t>
                </a:r>
                <a:r>
                  <a:rPr lang="en-GB" dirty="0" err="1"/>
                  <a:t>ợng</a:t>
                </a:r>
                <a:r>
                  <a:rPr lang="en-GB" dirty="0"/>
                  <a:t> </a:t>
                </a:r>
                <a:r>
                  <a:rPr lang="en-GB" dirty="0" err="1"/>
                  <a:t>trong</a:t>
                </a:r>
                <a:r>
                  <a:rPr lang="en-GB" dirty="0"/>
                  <a:t> </a:t>
                </a:r>
                <a:r>
                  <a:rPr lang="en-GB" dirty="0" err="1"/>
                  <a:t>thế</a:t>
                </a:r>
                <a:r>
                  <a:rPr lang="en-GB" dirty="0"/>
                  <a:t> </a:t>
                </a:r>
                <a:r>
                  <a:rPr lang="en-GB" dirty="0" err="1"/>
                  <a:t>giới</a:t>
                </a:r>
                <a:r>
                  <a:rPr lang="en-GB" dirty="0"/>
                  <a:t> </a:t>
                </a:r>
                <a:r>
                  <a:rPr lang="en-GB" dirty="0" err="1"/>
                  <a:t>thực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Biểu </a:t>
                </a:r>
                <a:r>
                  <a:rPr lang="en-GB" dirty="0" err="1"/>
                  <a:t>diễn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cặp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trong</a:t>
                </a:r>
                <a:r>
                  <a:rPr lang="en-GB" dirty="0"/>
                  <a:t> </a:t>
                </a:r>
                <a:r>
                  <a:rPr lang="en-GB" dirty="0" err="1"/>
                  <a:t>đó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Ví</a:t>
                </a:r>
                <a:r>
                  <a:rPr lang="en-GB" dirty="0"/>
                  <a:t> </a:t>
                </a:r>
                <a:r>
                  <a:rPr lang="en-GB" dirty="0" err="1"/>
                  <a:t>dụ</a:t>
                </a:r>
                <a:r>
                  <a:rPr lang="en-GB" dirty="0"/>
                  <a:t>: </a:t>
                </a:r>
                <a:r>
                  <a:rPr lang="en-GB" dirty="0" err="1"/>
                  <a:t>hệ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Descartes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1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0AB05E-CBA8-453D-8D87-4A350EF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Nhận xét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62314-8B84-4999-94A3-A330E23F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Thuật toán tối </a:t>
            </a:r>
            <a:r>
              <a:rPr lang="vi-VN"/>
              <a:t>ư</a:t>
            </a:r>
            <a:r>
              <a:rPr lang="en-GB"/>
              <a:t>u h</a:t>
            </a:r>
            <a:r>
              <a:rPr lang="vi-VN"/>
              <a:t>ơ</a:t>
            </a:r>
            <a:r>
              <a:rPr lang="en-GB"/>
              <a:t>n DDA vì các thao tác thực hiện trên số nguyên và chỉ sử dụng 2 phép toán cộng và dịch bit </a:t>
            </a:r>
            <a:r>
              <a:rPr lang="en-GB" i="1"/>
              <a:t>(phép nhân với số 2)</a:t>
            </a:r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FA84-64DD-44DD-8B70-11A1D5A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48D0-6BBC-473F-94C5-8F3F8ADD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779E9-DCB6-4EFD-A352-B2325411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1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43ECED-A41F-46F7-B621-CB4E7134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/>
              <a:t>Thuật</a:t>
            </a:r>
            <a:r>
              <a:rPr lang="en-GB" sz="3600" dirty="0"/>
              <a:t> </a:t>
            </a:r>
            <a:r>
              <a:rPr lang="en-GB" sz="3600" dirty="0" err="1"/>
              <a:t>toán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sz="3600" dirty="0"/>
              <a:t>Mid Point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Ý t</a:t>
                </a:r>
                <a:r>
                  <a:rPr lang="vi-VN" dirty="0"/>
                  <a:t>ư</a:t>
                </a:r>
                <a:r>
                  <a:rPr lang="en-GB" dirty="0" err="1"/>
                  <a:t>ởng</a:t>
                </a:r>
                <a:endParaRPr lang="en-GB" dirty="0"/>
              </a:p>
              <a:p>
                <a:pPr lvl="1"/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kế</a:t>
                </a:r>
                <a:r>
                  <a:rPr lang="en-GB" dirty="0"/>
                  <a:t> </a:t>
                </a:r>
                <a:r>
                  <a:rPr lang="en-GB" dirty="0" err="1"/>
                  <a:t>tiếp</a:t>
                </a:r>
                <a:r>
                  <a:rPr lang="en-GB" dirty="0"/>
                  <a:t> </a:t>
                </a:r>
                <a:r>
                  <a:rPr lang="en-GB" dirty="0" err="1"/>
                  <a:t>được</a:t>
                </a:r>
                <a:r>
                  <a:rPr lang="en-GB" dirty="0"/>
                  <a:t> </a:t>
                </a:r>
                <a:r>
                  <a:rPr lang="en-GB" dirty="0" err="1"/>
                  <a:t>chọn</a:t>
                </a:r>
                <a:r>
                  <a:rPr lang="en-GB" dirty="0"/>
                  <a:t> </a:t>
                </a:r>
                <a:r>
                  <a:rPr lang="en-GB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US" dirty="0"/>
                  <a:t>Xét tr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hợp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&gt;0, 0&lt;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 err="1"/>
                  <a:t>Nếu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nằm</a:t>
                </a:r>
                <a:r>
                  <a:rPr lang="en-US" dirty="0"/>
                  <a:t> </a:t>
                </a:r>
                <a:r>
                  <a:rPr lang="en-US" dirty="0" err="1"/>
                  <a:t>dưới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Ng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lại</a:t>
                </a:r>
                <a:r>
                  <a:rPr lang="en-GB" dirty="0"/>
                  <a:t>, </a:t>
                </a:r>
                <a:r>
                  <a:rPr lang="en-GB" dirty="0" err="1"/>
                  <a:t>chọn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4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854A32-B920-400D-B2A8-86FF27CC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2577-3E60-4909-9A4E-5ED85BC4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BB0B-4EF1-4C1B-B92A-11B1D6D3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2A7A-C8F8-48BD-A803-AA56E25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2F213-FD6A-44C4-8543-E5900FD37767}"/>
              </a:ext>
            </a:extLst>
          </p:cNvPr>
          <p:cNvCxnSpPr/>
          <p:nvPr/>
        </p:nvCxnSpPr>
        <p:spPr>
          <a:xfrm>
            <a:off x="1026821" y="4296918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32">
            <a:extLst>
              <a:ext uri="{FF2B5EF4-FFF2-40B4-BE49-F238E27FC236}">
                <a16:creationId xmlns:a16="http://schemas.microsoft.com/office/drawing/2014/main" id="{9480D194-2936-4F69-9780-CA18D8E9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3353"/>
              </p:ext>
            </p:extLst>
          </p:nvPr>
        </p:nvGraphicFramePr>
        <p:xfrm>
          <a:off x="1020471" y="1722051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6523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762501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455586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4550384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34173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0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3905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175230" marR="175230" marT="87615" marB="87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59765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ABD1AD-E1B4-481E-81BF-4D1613B225F7}"/>
              </a:ext>
            </a:extLst>
          </p:cNvPr>
          <p:cNvCxnSpPr>
            <a:cxnSpLocks/>
          </p:cNvCxnSpPr>
          <p:nvPr/>
        </p:nvCxnSpPr>
        <p:spPr>
          <a:xfrm rot="-420000" flipV="1">
            <a:off x="984764" y="3765031"/>
            <a:ext cx="4320000" cy="861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60C31E8-20F0-4DA0-AEB2-C30D1093BBD9}"/>
              </a:ext>
            </a:extLst>
          </p:cNvPr>
          <p:cNvSpPr/>
          <p:nvPr/>
        </p:nvSpPr>
        <p:spPr>
          <a:xfrm>
            <a:off x="2009546" y="487052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40E94B-803F-4971-9698-3C257EBA4D05}"/>
              </a:ext>
            </a:extLst>
          </p:cNvPr>
          <p:cNvSpPr/>
          <p:nvPr/>
        </p:nvSpPr>
        <p:spPr>
          <a:xfrm>
            <a:off x="3039671" y="3741023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Playfair Display Black Italic" pitchFamily="2" charset="0"/>
              </a:rPr>
              <a:t>P</a:t>
            </a:r>
            <a:endParaRPr lang="en-US" sz="1600" b="1" dirty="0">
              <a:latin typeface="Playfair Display Black Italic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483FBD-30D8-4F5C-BD7F-106B79B359F6}"/>
              </a:ext>
            </a:extLst>
          </p:cNvPr>
          <p:cNvSpPr/>
          <p:nvPr/>
        </p:nvSpPr>
        <p:spPr>
          <a:xfrm>
            <a:off x="3130171" y="412932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8B0521-22C3-49CC-9783-DCA5F457479F}"/>
              </a:ext>
            </a:extLst>
          </p:cNvPr>
          <p:cNvSpPr/>
          <p:nvPr/>
        </p:nvSpPr>
        <p:spPr>
          <a:xfrm>
            <a:off x="3037821" y="4819725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Playfair Display Black Italic" pitchFamily="2" charset="0"/>
              </a:rPr>
              <a:t>S</a:t>
            </a:r>
            <a:endParaRPr lang="en-US" sz="1600" b="1" dirty="0">
              <a:latin typeface="Playfair Display Black Itali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AB01F1-A616-479C-A557-F450F85A042C}"/>
                  </a:ext>
                </a:extLst>
              </p:cNvPr>
              <p:cNvSpPr txBox="1"/>
              <p:nvPr/>
            </p:nvSpPr>
            <p:spPr>
              <a:xfrm>
                <a:off x="2605344" y="6041216"/>
                <a:ext cx="1141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AB01F1-A616-479C-A557-F450F85A0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44" y="6041216"/>
                <a:ext cx="11417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77938-6F1B-4754-A40A-1A2EFE3B779B}"/>
                  </a:ext>
                </a:extLst>
              </p:cNvPr>
              <p:cNvSpPr txBox="1"/>
              <p:nvPr/>
            </p:nvSpPr>
            <p:spPr>
              <a:xfrm>
                <a:off x="99288" y="4781901"/>
                <a:ext cx="92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77938-6F1B-4754-A40A-1A2EFE3B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8" y="4781901"/>
                <a:ext cx="92118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BEF4-6BBB-4127-A697-15DF72A06372}"/>
                  </a:ext>
                </a:extLst>
              </p:cNvPr>
              <p:cNvSpPr txBox="1"/>
              <p:nvPr/>
            </p:nvSpPr>
            <p:spPr>
              <a:xfrm>
                <a:off x="99288" y="3722549"/>
                <a:ext cx="92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BEF4-6BBB-4127-A697-15DF72A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8" y="3722549"/>
                <a:ext cx="92118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55AAB-508E-45A8-B412-E35B45FEF19F}"/>
                  </a:ext>
                </a:extLst>
              </p:cNvPr>
              <p:cNvSpPr txBox="1"/>
              <p:nvPr/>
            </p:nvSpPr>
            <p:spPr>
              <a:xfrm>
                <a:off x="1526269" y="6041216"/>
                <a:ext cx="1141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55AAB-508E-45A8-B412-E35B45FE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269" y="6041216"/>
                <a:ext cx="11417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EF4B7E6-7ABE-4959-9072-F905B1459014}"/>
              </a:ext>
            </a:extLst>
          </p:cNvPr>
          <p:cNvGrpSpPr/>
          <p:nvPr/>
        </p:nvGrpSpPr>
        <p:grpSpPr>
          <a:xfrm>
            <a:off x="1279857" y="3263229"/>
            <a:ext cx="1866130" cy="881913"/>
            <a:chOff x="1279857" y="3263229"/>
            <a:chExt cx="1866130" cy="881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53A9E20-084C-435B-9FCD-611E7DD9BE81}"/>
                    </a:ext>
                  </a:extLst>
                </p:cNvPr>
                <p:cNvSpPr txBox="1"/>
                <p:nvPr/>
              </p:nvSpPr>
              <p:spPr>
                <a:xfrm>
                  <a:off x="1279857" y="3263229"/>
                  <a:ext cx="1388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53A9E20-084C-435B-9FCD-611E7DD9B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857" y="3263229"/>
                  <a:ext cx="13881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9" r="-131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4EF7EF-88C9-4E29-AA6C-15B290D8C80C}"/>
                </a:ext>
              </a:extLst>
            </p:cNvPr>
            <p:cNvCxnSpPr>
              <a:cxnSpLocks/>
              <a:stCxn id="34" idx="2"/>
              <a:endCxn id="26" idx="1"/>
            </p:cNvCxnSpPr>
            <p:nvPr/>
          </p:nvCxnSpPr>
          <p:spPr>
            <a:xfrm>
              <a:off x="1973949" y="3632561"/>
              <a:ext cx="1172038" cy="512581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B3EFABC2-D61C-47E6-9985-D50F05489DF8}"/>
              </a:ext>
            </a:extLst>
          </p:cNvPr>
          <p:cNvSpPr/>
          <p:nvPr/>
        </p:nvSpPr>
        <p:spPr>
          <a:xfrm>
            <a:off x="3092058" y="43519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latin typeface="Playfair Display Black" pitchFamily="2" charset="0"/>
              </a:rPr>
              <a:t>M</a:t>
            </a:r>
            <a:endParaRPr lang="en-US" sz="600" b="1" dirty="0">
              <a:latin typeface="Playfair Display Black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AD60C8-0999-4ACB-AA31-6BD48EA1584A}"/>
              </a:ext>
            </a:extLst>
          </p:cNvPr>
          <p:cNvGrpSpPr/>
          <p:nvPr/>
        </p:nvGrpSpPr>
        <p:grpSpPr>
          <a:xfrm>
            <a:off x="3272058" y="4325402"/>
            <a:ext cx="2463563" cy="610936"/>
            <a:chOff x="3272058" y="4325402"/>
            <a:chExt cx="2463563" cy="6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0C6450-6F6D-430D-9F5B-F8BCA2DF8C08}"/>
                    </a:ext>
                  </a:extLst>
                </p:cNvPr>
                <p:cNvSpPr txBox="1"/>
                <p:nvPr/>
              </p:nvSpPr>
              <p:spPr>
                <a:xfrm>
                  <a:off x="3518513" y="4325402"/>
                  <a:ext cx="2217108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err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0C6450-6F6D-430D-9F5B-F8BCA2DF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13" y="4325402"/>
                  <a:ext cx="2217108" cy="6109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44B9C7A-00C4-4BE7-A5F7-C7E447D0CB1C}"/>
                </a:ext>
              </a:extLst>
            </p:cNvPr>
            <p:cNvCxnSpPr>
              <a:cxnSpLocks/>
              <a:stCxn id="52" idx="1"/>
              <a:endCxn id="49" idx="6"/>
            </p:cNvCxnSpPr>
            <p:nvPr/>
          </p:nvCxnSpPr>
          <p:spPr>
            <a:xfrm flipH="1" flipV="1">
              <a:off x="3272058" y="4441985"/>
              <a:ext cx="246455" cy="188885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7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43ECED-A41F-46F7-B621-CB4E7134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Mid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Ta </a:t>
                </a:r>
                <a:r>
                  <a:rPr lang="en-GB" dirty="0" err="1"/>
                  <a:t>có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Nhân</a:t>
                </a:r>
                <a:r>
                  <a:rPr lang="en-GB" dirty="0"/>
                  <a:t> 2 </a:t>
                </a:r>
                <a:r>
                  <a:rPr lang="en-GB" dirty="0" err="1"/>
                  <a:t>vế</a:t>
                </a:r>
                <a:r>
                  <a:rPr lang="en-GB" dirty="0"/>
                  <a:t> </a:t>
                </a:r>
                <a:r>
                  <a:rPr lang="en-GB" dirty="0" err="1"/>
                  <a:t>phương</a:t>
                </a:r>
                <a:r>
                  <a:rPr lang="en-GB" dirty="0"/>
                  <a:t> </a:t>
                </a:r>
                <a:r>
                  <a:rPr lang="en-GB" dirty="0" err="1"/>
                  <a:t>trình</a:t>
                </a:r>
                <a:r>
                  <a:rPr lang="en-GB" dirty="0"/>
                  <a:t> </a:t>
                </a:r>
                <a:r>
                  <a:rPr lang="en-GB" dirty="0" err="1"/>
                  <a:t>với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dirty="0" err="1"/>
                  <a:t>Đặt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b="0" dirty="0"/>
                  <a:t>, ta </a:t>
                </a:r>
                <a:r>
                  <a:rPr lang="en-GB" b="0" dirty="0" err="1"/>
                  <a:t>được</a:t>
                </a:r>
                <a:r>
                  <a:rPr lang="en-GB" b="0" dirty="0"/>
                  <a:t> </a:t>
                </a:r>
                <a:r>
                  <a:rPr lang="en-GB" b="0" dirty="0" err="1"/>
                  <a:t>phương</a:t>
                </a:r>
                <a:r>
                  <a:rPr lang="en-GB" b="0" dirty="0"/>
                  <a:t> </a:t>
                </a:r>
                <a:r>
                  <a:rPr lang="en-GB" b="0" dirty="0" err="1"/>
                  <a:t>trình</a:t>
                </a:r>
                <a:r>
                  <a:rPr lang="en-GB" b="0" dirty="0"/>
                  <a:t> </a:t>
                </a:r>
                <a:r>
                  <a:rPr lang="en-GB" b="0" dirty="0" err="1"/>
                  <a:t>tổng</a:t>
                </a:r>
                <a:r>
                  <a:rPr lang="en-GB" b="0" dirty="0"/>
                  <a:t> </a:t>
                </a:r>
                <a:r>
                  <a:rPr lang="en-GB" b="0" dirty="0" err="1"/>
                  <a:t>quát</a:t>
                </a:r>
                <a:r>
                  <a:rPr lang="en-GB" b="0" dirty="0"/>
                  <a:t> </a:t>
                </a:r>
                <a:r>
                  <a:rPr lang="en-GB" b="0" dirty="0" err="1"/>
                  <a:t>của</a:t>
                </a:r>
                <a:r>
                  <a:rPr lang="en-GB" b="0" dirty="0"/>
                  <a:t> </a:t>
                </a:r>
                <a:r>
                  <a:rPr lang="en-GB" b="0" dirty="0" err="1"/>
                  <a:t>đường</a:t>
                </a:r>
                <a:r>
                  <a:rPr lang="en-GB" b="0" dirty="0"/>
                  <a:t> </a:t>
                </a:r>
                <a:r>
                  <a:rPr lang="en-GB" b="0" dirty="0" err="1"/>
                  <a:t>thẳng</a:t>
                </a:r>
                <a:r>
                  <a:rPr lang="en-GB" b="0" dirty="0"/>
                  <a:t> </a:t>
                </a:r>
                <a:r>
                  <a:rPr lang="en-GB" b="0" dirty="0" err="1"/>
                  <a:t>như</a:t>
                </a:r>
                <a:r>
                  <a:rPr lang="en-GB" b="0" dirty="0"/>
                  <a:t> </a:t>
                </a:r>
                <a:r>
                  <a:rPr lang="en-GB" b="0" dirty="0" err="1"/>
                  <a:t>sau</a:t>
                </a:r>
                <a:r>
                  <a:rPr lang="en-GB" b="0" dirty="0"/>
                  <a:t>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2577-3E60-4909-9A4E-5ED85BC4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BB0B-4EF1-4C1B-B92A-11B1D6D3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2A7A-C8F8-48BD-A803-AA56E25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BB638-8B3A-465D-B2D6-09EA639F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082" y="39168"/>
            <a:ext cx="3199551" cy="2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1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43ECED-A41F-46F7-B621-CB4E7134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Mid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Cho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ta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&lt;0,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ướ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𝑡h𝑢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ề đườ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&gt;0,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ê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đườ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ẳ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𝑛𝑔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8540FB3-2DBE-4462-8D9D-A44F63E5C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2577-3E60-4909-9A4E-5ED85BC4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BB0B-4EF1-4C1B-B92A-11B1D6D3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2A7A-C8F8-48BD-A803-AA56E25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BB638-8B3A-465D-B2D6-09EA639F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082" y="39168"/>
            <a:ext cx="3199551" cy="2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6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3C94-C9B4-40FD-9F53-46617C3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Mid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sz="3400" dirty="0"/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400" dirty="0"/>
                  <a:t> </a:t>
                </a:r>
                <a:r>
                  <a:rPr lang="en-GB" sz="3400" dirty="0" err="1"/>
                  <a:t>là</a:t>
                </a:r>
                <a:r>
                  <a:rPr lang="en-GB" sz="3400" dirty="0"/>
                  <a:t> tham </a:t>
                </a:r>
                <a:r>
                  <a:rPr lang="en-GB" sz="3400" dirty="0" err="1"/>
                  <a:t>số</a:t>
                </a:r>
                <a:r>
                  <a:rPr lang="en-GB" sz="3400" dirty="0"/>
                  <a:t> </a:t>
                </a:r>
                <a:r>
                  <a:rPr lang="en-GB" sz="3400" dirty="0" err="1"/>
                  <a:t>quyết</a:t>
                </a:r>
                <a:r>
                  <a:rPr lang="en-GB" sz="3400" dirty="0"/>
                  <a:t> </a:t>
                </a:r>
                <a:r>
                  <a:rPr lang="en-GB" sz="3400" dirty="0" err="1"/>
                  <a:t>định</a:t>
                </a:r>
                <a:r>
                  <a:rPr lang="en-GB" sz="3400" dirty="0"/>
                  <a:t> </a:t>
                </a:r>
                <a:r>
                  <a:rPr lang="en-GB" sz="3400" dirty="0" err="1"/>
                  <a:t>chọn</a:t>
                </a:r>
                <a:r>
                  <a:rPr lang="en-GB" sz="3400" dirty="0"/>
                  <a:t> </a:t>
                </a:r>
                <a:r>
                  <a:rPr lang="en-GB" sz="3400" dirty="0" err="1"/>
                  <a:t>điểm</a:t>
                </a:r>
                <a:r>
                  <a:rPr lang="en-GB" sz="3400" dirty="0"/>
                  <a:t> </a:t>
                </a:r>
                <a:r>
                  <a:rPr lang="en-GB" sz="3400" dirty="0" err="1"/>
                  <a:t>tiếp</a:t>
                </a:r>
                <a:r>
                  <a:rPr lang="en-GB" sz="3400" dirty="0"/>
                  <a:t> </a:t>
                </a:r>
                <a:r>
                  <a:rPr lang="en-GB" sz="3400" dirty="0" err="1"/>
                  <a:t>theo</a:t>
                </a:r>
                <a:r>
                  <a:rPr lang="en-GB" sz="3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3400" b="0" dirty="0"/>
              </a:p>
              <a:p>
                <a:r>
                  <a:rPr lang="en-GB" sz="3400" b="0" dirty="0"/>
                  <a:t>TH1: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3400" b="0" dirty="0"/>
                  <a:t>, </a:t>
                </a:r>
                <a:r>
                  <a:rPr lang="en-GB" sz="3400" b="0" dirty="0" err="1"/>
                  <a:t>chọn</a:t>
                </a:r>
                <a:r>
                  <a:rPr lang="en-GB" sz="3400" b="0" dirty="0"/>
                  <a:t> </a:t>
                </a:r>
                <a14:m>
                  <m:oMath xmlns:m="http://schemas.openxmlformats.org/officeDocument/2006/math"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400" b="0" dirty="0"/>
                  <a:t> nên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3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GB" sz="3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3400" dirty="0"/>
              </a:p>
              <a:p>
                <a:pPr marL="0" indent="0">
                  <a:buNone/>
                </a:pPr>
                <a:r>
                  <a:rPr lang="en-GB" sz="3400" dirty="0"/>
                  <a:t>	</a:t>
                </a:r>
                <a:r>
                  <a:rPr lang="en-GB" sz="3400" dirty="0" err="1"/>
                  <a:t>Suy</a:t>
                </a:r>
                <a:r>
                  <a:rPr lang="en-GB" sz="3400" dirty="0"/>
                  <a:t> </a:t>
                </a:r>
                <a:r>
                  <a:rPr lang="en-GB" sz="3400" dirty="0" err="1"/>
                  <a:t>ra</a:t>
                </a:r>
                <a:r>
                  <a:rPr lang="en-GB" sz="3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GB" sz="3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3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C4D8-2055-4B2E-8A7F-AFB1AC2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B226-7415-4ABA-81E9-80BFBAB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0557-59BB-410B-9575-5A072D5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90F4-AAB5-4848-AEF4-F24C97ACF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082" y="39168"/>
            <a:ext cx="3199551" cy="2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3C94-C9B4-40FD-9F53-46617C3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Mid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chọn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Ta </a:t>
                </a:r>
                <a:r>
                  <a:rPr lang="en-GB" dirty="0" err="1"/>
                  <a:t>có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+2,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GB" dirty="0" err="1"/>
                  <a:t>Suy</a:t>
                </a:r>
                <a:r>
                  <a:rPr lang="en-GB" dirty="0"/>
                  <a:t> </a:t>
                </a:r>
                <a:r>
                  <a:rPr lang="en-GB" dirty="0" err="1"/>
                  <a:t>ra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C4D8-2055-4B2E-8A7F-AFB1AC2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B226-7415-4ABA-81E9-80BFBAB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0557-59BB-410B-9575-5A072D5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09F8C-3021-4E24-9EC7-9C7917240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082" y="39168"/>
            <a:ext cx="3199551" cy="2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3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3C94-C9B4-40FD-9F53-46617C3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Mid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Tính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thuộc</a:t>
                </a:r>
                <a:r>
                  <a:rPr lang="en-GB" dirty="0"/>
                  <a:t> </a:t>
                </a:r>
                <a:r>
                  <a:rPr lang="en-GB" dirty="0" err="1"/>
                  <a:t>đường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𝐷𝑦</m:t>
                    </m:r>
                    <m:r>
                      <a:rPr lang="en-GB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𝐷𝑥</m:t>
                        </m:r>
                      </m:num>
                      <m:den>
                        <m:r>
                          <a:rPr lang="en-GB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EAE56-31EA-4C6B-BE37-8E0E199B8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C4D8-2055-4B2E-8A7F-AFB1AC2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B226-7415-4ABA-81E9-80BFBAB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0557-59BB-410B-9575-5A072D5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9E572-1EBC-4367-ABEE-56294D414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082" y="39168"/>
            <a:ext cx="3199551" cy="28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2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3C94-C9B4-40FD-9F53-46617C3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br>
              <a:rPr lang="en-GB" dirty="0"/>
            </a:br>
            <a:r>
              <a:rPr lang="en-GB" dirty="0"/>
              <a:t>Mid Point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AF3FD9-A61C-430E-9A59-991EF741F9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4B2C30-DBC8-4B05-8022-98F2DEE0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C4D8-2055-4B2E-8A7F-AFB1AC2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B226-7415-4ABA-81E9-80BFBABF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0557-59BB-410B-9575-5A072D5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F3CEFB-3DEE-41AC-9FD2-BDA682911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7" r="30529" b="34061"/>
          <a:stretch/>
        </p:blipFill>
        <p:spPr>
          <a:xfrm>
            <a:off x="5225974" y="192528"/>
            <a:ext cx="3384626" cy="6564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6A08BF-75AC-4CF0-8B3D-4C70FAFA8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9" b="84505"/>
          <a:stretch/>
        </p:blipFill>
        <p:spPr>
          <a:xfrm>
            <a:off x="836612" y="1880013"/>
            <a:ext cx="3384626" cy="20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E3A3-2282-456C-9A5C-0A3C0F00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246E-977E-4FDB-AB41-E5752EFD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DDA, </a:t>
            </a:r>
            <a:r>
              <a:rPr lang="en-GB" dirty="0" err="1"/>
              <a:t>Bresenham</a:t>
            </a:r>
            <a:r>
              <a:rPr lang="en-GB" dirty="0"/>
              <a:t>, Mid Point </a:t>
            </a:r>
            <a:r>
              <a:rPr lang="en-GB" dirty="0" err="1"/>
              <a:t>vẽ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thẳng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tr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FE89-3629-4970-B07F-1E62ED74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F06C-E8B1-4AC3-89E9-2C0964A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50C-0D7E-4B14-8271-136BC90B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41A0-E481-4095-BA84-973DDB3A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A032-4856-4E71-8AA5-DD3C34F5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Hoàng Kiếm, Dương Anh Đức, Vũ Hải Quân, Lê Đình Duy. </a:t>
            </a:r>
            <a:r>
              <a:rPr lang="vi-VN" b="1" i="1" dirty="0"/>
              <a:t>Giáo trình Đồ họa</a:t>
            </a:r>
            <a:r>
              <a:rPr lang="en-GB" b="1" i="1" dirty="0"/>
              <a:t> </a:t>
            </a:r>
            <a:r>
              <a:rPr lang="vi-VN" b="1" i="1" dirty="0"/>
              <a:t>máy tính</a:t>
            </a:r>
            <a:r>
              <a:rPr lang="vi-VN" dirty="0"/>
              <a:t>. NXB ĐH Quốc gia TP Hồ Chí Minh, 2005.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Donald Hearn, M. Baker, Warren Carithers. </a:t>
            </a:r>
            <a:r>
              <a:rPr lang="vi-VN" b="1" i="1" dirty="0"/>
              <a:t>Computer Graphics with Open GL,</a:t>
            </a:r>
            <a:r>
              <a:rPr lang="en-GB" b="1" i="1" dirty="0"/>
              <a:t> </a:t>
            </a:r>
            <a:r>
              <a:rPr lang="vi-VN" b="1" i="1" dirty="0"/>
              <a:t>4th Edition</a:t>
            </a:r>
            <a:r>
              <a:rPr lang="vi-VN" dirty="0"/>
              <a:t>. Pearson, 2010.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Edward Angel, Dave Shreiner. </a:t>
            </a:r>
            <a:r>
              <a:rPr lang="vi-VN" b="1" i="1" dirty="0"/>
              <a:t>Interactive Computer Graphics A Top-Down Approach With Shader-Based Open</a:t>
            </a:r>
            <a:r>
              <a:rPr lang="en-GB" b="1" i="1" dirty="0"/>
              <a:t>GL</a:t>
            </a:r>
            <a:r>
              <a:rPr lang="vi-VN" dirty="0"/>
              <a:t>, 6th Editionn. </a:t>
            </a:r>
            <a:r>
              <a:rPr lang="vi-VN"/>
              <a:t>Pearson, 2011.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8E5D-FCC8-4BD6-89FD-A8166AD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7D4B-1934-4A0E-A7FF-C59E3619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EE8D-2FFB-4360-BE03-B18C001D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Hệ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:r>
                  <a:rPr lang="en-GB" dirty="0" err="1"/>
                  <a:t>thiết</a:t>
                </a:r>
                <a:r>
                  <a:rPr lang="en-GB" dirty="0"/>
                  <a:t> </a:t>
                </a:r>
                <a:r>
                  <a:rPr lang="en-GB" dirty="0" err="1"/>
                  <a:t>bị</a:t>
                </a:r>
                <a:r>
                  <a:rPr lang="en-GB" dirty="0"/>
                  <a:t> </a:t>
                </a:r>
                <a:r>
                  <a:rPr lang="en-GB" i="1" dirty="0"/>
                  <a:t>(Device Coordinate System)</a:t>
                </a:r>
              </a:p>
              <a:p>
                <a:pPr lvl="1"/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:r>
                  <a:rPr lang="en-GB" dirty="0" err="1"/>
                  <a:t>hệ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ợc</a:t>
                </a:r>
                <a:r>
                  <a:rPr lang="en-GB" dirty="0"/>
                  <a:t> </a:t>
                </a:r>
                <a:r>
                  <a:rPr lang="en-GB" dirty="0" err="1"/>
                  <a:t>dùng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thiết</a:t>
                </a:r>
                <a:r>
                  <a:rPr lang="en-GB" dirty="0"/>
                  <a:t> </a:t>
                </a:r>
                <a:r>
                  <a:rPr lang="en-GB" dirty="0" err="1"/>
                  <a:t>bị</a:t>
                </a:r>
                <a:r>
                  <a:rPr lang="en-GB" dirty="0"/>
                  <a:t> </a:t>
                </a:r>
                <a:r>
                  <a:rPr lang="en-GB" dirty="0" err="1"/>
                  <a:t>xuất</a:t>
                </a:r>
                <a:r>
                  <a:rPr lang="en-GB" dirty="0"/>
                  <a:t> </a:t>
                </a:r>
                <a:r>
                  <a:rPr lang="en-GB" dirty="0" err="1"/>
                  <a:t>nào</a:t>
                </a:r>
                <a:r>
                  <a:rPr lang="en-GB" dirty="0"/>
                  <a:t> </a:t>
                </a:r>
                <a:r>
                  <a:rPr lang="en-GB" dirty="0" err="1"/>
                  <a:t>đó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Biểu</a:t>
                </a:r>
                <a:r>
                  <a:rPr lang="en-GB" dirty="0"/>
                  <a:t> </a:t>
                </a:r>
                <a:r>
                  <a:rPr lang="en-GB" dirty="0" err="1"/>
                  <a:t>diễn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cặp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trong</a:t>
                </a:r>
                <a:r>
                  <a:rPr lang="en-GB" dirty="0"/>
                  <a:t> </a:t>
                </a:r>
                <a:r>
                  <a:rPr lang="en-GB" dirty="0" err="1"/>
                  <a:t>đó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 err="1"/>
                  <a:t>Ví</a:t>
                </a:r>
                <a:r>
                  <a:rPr lang="en-GB" dirty="0"/>
                  <a:t> </a:t>
                </a:r>
                <a:r>
                  <a:rPr lang="en-GB" dirty="0" err="1"/>
                  <a:t>dụ</a:t>
                </a:r>
                <a:r>
                  <a:rPr lang="en-GB" dirty="0"/>
                  <a:t>: </a:t>
                </a:r>
                <a:r>
                  <a:rPr lang="en-GB" dirty="0" err="1"/>
                  <a:t>màn</a:t>
                </a:r>
                <a:r>
                  <a:rPr lang="en-GB" dirty="0"/>
                  <a:t> </a:t>
                </a:r>
                <a:r>
                  <a:rPr lang="en-GB" dirty="0" err="1"/>
                  <a:t>hình</a:t>
                </a:r>
                <a:r>
                  <a:rPr lang="en-GB" dirty="0"/>
                  <a:t>, </a:t>
                </a:r>
                <a:r>
                  <a:rPr lang="en-GB" dirty="0" err="1"/>
                  <a:t>máy</a:t>
                </a:r>
                <a:r>
                  <a:rPr lang="en-GB" dirty="0"/>
                  <a:t> in, </a:t>
                </a:r>
                <a:r>
                  <a:rPr lang="en-GB" dirty="0" err="1"/>
                  <a:t>máy</a:t>
                </a:r>
                <a:r>
                  <a:rPr lang="en-GB" dirty="0"/>
                  <a:t> </a:t>
                </a:r>
                <a:r>
                  <a:rPr lang="en-GB" dirty="0" err="1"/>
                  <a:t>chiếu</a:t>
                </a:r>
                <a:r>
                  <a:rPr lang="en-GB" dirty="0"/>
                  <a:t>, 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D5B2AC-1284-481E-BD3A-565BE18B6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95" b="22872"/>
          <a:stretch/>
        </p:blipFill>
        <p:spPr>
          <a:xfrm>
            <a:off x="836612" y="2498569"/>
            <a:ext cx="10321207" cy="4415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23A50B-F675-42EB-8CCD-978839372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</a:t>
            </a:r>
            <a:r>
              <a:rPr lang="en-GB" dirty="0" err="1"/>
              <a:t>bàn</a:t>
            </a:r>
            <a:r>
              <a:rPr lang="en-GB" dirty="0"/>
              <a:t> </a:t>
            </a:r>
            <a:r>
              <a:rPr lang="en-GB" dirty="0" err="1"/>
              <a:t>tay</a:t>
            </a:r>
            <a:r>
              <a:rPr lang="en-GB" dirty="0"/>
              <a:t> </a:t>
            </a:r>
            <a:r>
              <a:rPr lang="en-GB" dirty="0" err="1"/>
              <a:t>trái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D613-0792-4652-AB02-35F2629C6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26A4CC-55EA-47DD-89B8-E7C67A57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tọa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</a:t>
            </a:r>
            <a:r>
              <a:rPr lang="en-GB" dirty="0" err="1"/>
              <a:t>bàn</a:t>
            </a:r>
            <a:r>
              <a:rPr lang="en-GB" dirty="0"/>
              <a:t> </a:t>
            </a:r>
            <a:r>
              <a:rPr lang="en-GB" dirty="0" err="1"/>
              <a:t>tay</a:t>
            </a:r>
            <a:r>
              <a:rPr lang="en-GB" dirty="0"/>
              <a:t> </a:t>
            </a:r>
            <a:r>
              <a:rPr lang="en-GB" dirty="0" err="1"/>
              <a:t>phải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F4C364-1298-44E5-90C7-5A21653684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E153-6D61-4CF7-8975-1712080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bản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i="1" dirty="0"/>
                  <a:t>(point) </a:t>
                </a:r>
                <a:r>
                  <a:rPr lang="en-GB" dirty="0" err="1"/>
                  <a:t>là</a:t>
                </a:r>
                <a:r>
                  <a:rPr lang="en-GB" dirty="0"/>
                  <a:t> </a:t>
                </a:r>
                <a:r>
                  <a:rPr lang="en-GB" dirty="0" err="1"/>
                  <a:t>đối</a:t>
                </a:r>
                <a:r>
                  <a:rPr lang="en-GB" dirty="0"/>
                  <a:t> t</a:t>
                </a:r>
                <a:r>
                  <a:rPr lang="vi-VN" dirty="0"/>
                  <a:t>ư</a:t>
                </a:r>
                <a:r>
                  <a:rPr lang="en-GB" dirty="0" err="1"/>
                  <a:t>ợng</a:t>
                </a:r>
                <a:r>
                  <a:rPr lang="en-GB" dirty="0"/>
                  <a:t> </a:t>
                </a:r>
                <a:r>
                  <a:rPr lang="en-GB" dirty="0" err="1"/>
                  <a:t>hình</a:t>
                </a:r>
                <a:r>
                  <a:rPr lang="en-GB" dirty="0"/>
                  <a:t> </a:t>
                </a:r>
                <a:r>
                  <a:rPr lang="en-GB" dirty="0" err="1"/>
                  <a:t>học</a:t>
                </a:r>
                <a:r>
                  <a:rPr lang="en-GB" dirty="0"/>
                  <a:t> c</a:t>
                </a:r>
                <a:r>
                  <a:rPr lang="vi-VN" dirty="0"/>
                  <a:t>ơ</a:t>
                </a:r>
                <a:r>
                  <a:rPr lang="en-GB" dirty="0"/>
                  <a:t> </a:t>
                </a:r>
                <a:r>
                  <a:rPr lang="en-GB" dirty="0" err="1"/>
                  <a:t>sở</a:t>
                </a:r>
                <a:r>
                  <a:rPr lang="en-GB" dirty="0"/>
                  <a:t> </a:t>
                </a:r>
                <a:r>
                  <a:rPr lang="en-GB" dirty="0" err="1"/>
                  <a:t>của</a:t>
                </a:r>
                <a:r>
                  <a:rPr lang="en-GB" dirty="0"/>
                  <a:t>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hệ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. </a:t>
                </a:r>
                <a:r>
                  <a:rPr lang="en-GB" dirty="0" err="1"/>
                  <a:t>Trong</a:t>
                </a:r>
                <a:r>
                  <a:rPr lang="en-GB" dirty="0"/>
                  <a:t> </a:t>
                </a:r>
                <a:r>
                  <a:rPr lang="en-GB" dirty="0" err="1"/>
                  <a:t>đồ</a:t>
                </a:r>
                <a:r>
                  <a:rPr lang="en-GB" dirty="0"/>
                  <a:t> </a:t>
                </a:r>
                <a:r>
                  <a:rPr lang="en-GB" dirty="0" err="1"/>
                  <a:t>họa</a:t>
                </a:r>
                <a:r>
                  <a:rPr lang="en-GB" dirty="0"/>
                  <a:t> 2 </a:t>
                </a:r>
                <a:r>
                  <a:rPr lang="en-GB" dirty="0" err="1"/>
                  <a:t>chiều</a:t>
                </a:r>
                <a:r>
                  <a:rPr lang="en-GB" dirty="0"/>
                  <a:t>, </a:t>
                </a:r>
                <a:r>
                  <a:rPr lang="en-GB" dirty="0" err="1"/>
                  <a:t>một</a:t>
                </a:r>
                <a:r>
                  <a:rPr lang="en-GB" dirty="0"/>
                  <a:t>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:r>
                  <a:rPr lang="en-GB" dirty="0" err="1"/>
                  <a:t>biểu</a:t>
                </a:r>
                <a:r>
                  <a:rPr lang="en-GB" dirty="0"/>
                  <a:t> </a:t>
                </a:r>
                <a:r>
                  <a:rPr lang="en-GB" dirty="0" err="1"/>
                  <a:t>diễn</a:t>
                </a:r>
                <a:r>
                  <a:rPr lang="en-GB" dirty="0"/>
                  <a:t> </a:t>
                </a:r>
                <a:r>
                  <a:rPr lang="en-GB" dirty="0" err="1"/>
                  <a:t>bởi</a:t>
                </a:r>
                <a:r>
                  <a:rPr lang="en-GB" dirty="0"/>
                  <a:t> </a:t>
                </a:r>
                <a:r>
                  <a:rPr lang="en-GB" dirty="0" err="1"/>
                  <a:t>tọa</a:t>
                </a:r>
                <a:r>
                  <a:rPr lang="en-GB" dirty="0"/>
                  <a:t> </a:t>
                </a:r>
                <a:r>
                  <a:rPr lang="en-GB" dirty="0" err="1"/>
                  <a:t>độ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err="1"/>
                  <a:t>và</a:t>
                </a:r>
                <a:r>
                  <a:rPr lang="en-GB" dirty="0"/>
                  <a:t> </a:t>
                </a:r>
                <a:r>
                  <a:rPr lang="en-GB" dirty="0" err="1"/>
                  <a:t>tham</a:t>
                </a:r>
                <a:r>
                  <a:rPr lang="en-GB" dirty="0"/>
                  <a:t> </a:t>
                </a:r>
                <a:r>
                  <a:rPr lang="en-GB" dirty="0" err="1"/>
                  <a:t>số</a:t>
                </a:r>
                <a:r>
                  <a:rPr lang="en-GB" dirty="0"/>
                  <a:t> </a:t>
                </a:r>
                <a:r>
                  <a:rPr lang="en-GB" dirty="0" err="1"/>
                  <a:t>cho</a:t>
                </a:r>
                <a:r>
                  <a:rPr lang="en-GB" dirty="0"/>
                  <a:t> </a:t>
                </a:r>
                <a:r>
                  <a:rPr lang="en-GB" dirty="0" err="1"/>
                  <a:t>biết</a:t>
                </a:r>
                <a:r>
                  <a:rPr lang="en-GB" dirty="0"/>
                  <a:t> </a:t>
                </a:r>
                <a:r>
                  <a:rPr lang="en-GB" dirty="0" err="1"/>
                  <a:t>màu</a:t>
                </a:r>
                <a:r>
                  <a:rPr lang="en-GB" dirty="0"/>
                  <a:t> </a:t>
                </a:r>
                <a:r>
                  <a:rPr lang="en-GB" dirty="0" err="1"/>
                  <a:t>sẽ</a:t>
                </a:r>
                <a:r>
                  <a:rPr lang="en-GB" dirty="0"/>
                  <a:t> </a:t>
                </a:r>
                <a:r>
                  <a:rPr lang="en-GB" dirty="0" err="1"/>
                  <a:t>hiển</a:t>
                </a:r>
                <a:r>
                  <a:rPr lang="en-GB" dirty="0"/>
                  <a:t> </a:t>
                </a:r>
                <a:r>
                  <a:rPr lang="en-GB" dirty="0" err="1"/>
                  <a:t>thị</a:t>
                </a:r>
                <a:r>
                  <a:rPr lang="en-GB" dirty="0"/>
                  <a:t>.</a:t>
                </a:r>
              </a:p>
              <a:p>
                <a:r>
                  <a:rPr lang="en-GB" dirty="0" err="1"/>
                  <a:t>Đoạn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 </a:t>
                </a:r>
                <a:r>
                  <a:rPr lang="en-GB" i="1" dirty="0"/>
                  <a:t>(line)</a:t>
                </a:r>
              </a:p>
              <a:p>
                <a:r>
                  <a:rPr lang="en-GB" dirty="0"/>
                  <a:t>Đ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cong</a:t>
                </a:r>
                <a:r>
                  <a:rPr lang="en-GB" dirty="0"/>
                  <a:t> </a:t>
                </a:r>
                <a:r>
                  <a:rPr lang="en-GB" i="1" dirty="0"/>
                  <a:t>(curve)</a:t>
                </a:r>
              </a:p>
              <a:p>
                <a:r>
                  <a:rPr lang="en-GB" dirty="0" err="1"/>
                  <a:t>Ký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, </a:t>
                </a:r>
                <a:r>
                  <a:rPr lang="en-GB" dirty="0" err="1"/>
                  <a:t>chuỗi</a:t>
                </a:r>
                <a:r>
                  <a:rPr lang="en-GB" dirty="0"/>
                  <a:t> </a:t>
                </a:r>
                <a:r>
                  <a:rPr lang="en-GB" dirty="0" err="1"/>
                  <a:t>ký</a:t>
                </a:r>
                <a:r>
                  <a:rPr lang="en-GB" dirty="0"/>
                  <a:t> </a:t>
                </a:r>
                <a:r>
                  <a:rPr lang="en-GB" dirty="0" err="1"/>
                  <a:t>tự</a:t>
                </a:r>
                <a:r>
                  <a:rPr lang="en-GB" dirty="0"/>
                  <a:t> </a:t>
                </a:r>
                <a:r>
                  <a:rPr lang="en-GB" i="1" dirty="0"/>
                  <a:t>(character)</a:t>
                </a:r>
              </a:p>
              <a:p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6D613-0792-4652-AB02-35F2629C6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1175" r="-1971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5950-F0FE-4D3B-B0A2-3A5B557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B32F-1D53-42B9-98CD-4CE3BE3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7314-07BF-4EBB-8C3A-3DC490B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AFE6-A295-449D-B35D-2B6B65C8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c</a:t>
            </a:r>
            <a:r>
              <a:rPr lang="vi-VN" dirty="0"/>
              <a:t>ơ</a:t>
            </a:r>
            <a:r>
              <a:rPr lang="en-GB" dirty="0"/>
              <a:t> </a:t>
            </a:r>
            <a:r>
              <a:rPr lang="en-GB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7065-5C42-4A50-A20D-193619F6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Raster-Scan, </a:t>
            </a:r>
            <a:r>
              <a:rPr lang="en-GB" dirty="0" err="1"/>
              <a:t>hai</a:t>
            </a:r>
            <a:r>
              <a:rPr lang="en-GB" dirty="0"/>
              <a:t> b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Scan-Converting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tốt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ở b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.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thao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phức</a:t>
            </a:r>
            <a:r>
              <a:rPr lang="en-GB" dirty="0"/>
              <a:t> </a:t>
            </a:r>
            <a:r>
              <a:rPr lang="en-GB" dirty="0" err="1"/>
              <a:t>tạp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tối</a:t>
            </a:r>
            <a:r>
              <a:rPr lang="en-GB" dirty="0"/>
              <a:t> </a:t>
            </a:r>
            <a:r>
              <a:rPr lang="vi-VN" dirty="0"/>
              <a:t>ư</a:t>
            </a:r>
            <a:r>
              <a:rPr lang="en-GB" dirty="0"/>
              <a:t>u.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75A4-A02B-4D04-9A15-DA8889A7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4BAA-08B4-4506-95E2-B4AD0C6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6CF1-F6BE-4F4B-8AA8-18C1CCEF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31-91B6-428B-9635-CBE5C90F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3A19A-D937-4C9A-8426-31FB1C7C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Ph</a:t>
                </a:r>
                <a:r>
                  <a:rPr lang="vi-VN" dirty="0"/>
                  <a:t>ư</a:t>
                </a:r>
                <a:r>
                  <a:rPr lang="en-GB" dirty="0" err="1"/>
                  <a:t>ơng</a:t>
                </a:r>
                <a:r>
                  <a:rPr lang="en-GB" dirty="0"/>
                  <a:t> </a:t>
                </a:r>
                <a:r>
                  <a:rPr lang="en-GB" dirty="0" err="1"/>
                  <a:t>trình</a:t>
                </a:r>
                <a:r>
                  <a:rPr lang="en-GB" dirty="0"/>
                  <a:t> đ</a:t>
                </a:r>
                <a:r>
                  <a:rPr lang="vi-VN" dirty="0"/>
                  <a:t>ư</a:t>
                </a:r>
                <a:r>
                  <a:rPr lang="en-GB" dirty="0" err="1"/>
                  <a:t>ờng</a:t>
                </a:r>
                <a:r>
                  <a:rPr lang="en-GB" dirty="0"/>
                  <a:t> </a:t>
                </a:r>
                <a:r>
                  <a:rPr lang="en-GB" dirty="0" err="1"/>
                  <a:t>thẳng</a:t>
                </a:r>
                <a:r>
                  <a:rPr lang="en-GB" dirty="0"/>
                  <a:t> </a:t>
                </a:r>
                <a:r>
                  <a:rPr lang="en-GB" dirty="0" err="1"/>
                  <a:t>đi</a:t>
                </a:r>
                <a:r>
                  <a:rPr lang="en-GB" dirty="0"/>
                  <a:t> qua 2 </a:t>
                </a:r>
                <a:r>
                  <a:rPr lang="en-GB" dirty="0" err="1"/>
                  <a:t>điểm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tung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3A19A-D937-4C9A-8426-31FB1C7C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DC9-27EA-49C1-802C-F9DEBA64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EFFC-73DB-4A3E-8686-756576E2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9B2E-B7ED-4581-9847-AB3F39D3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A749-B8F4-4521-8E74-B0CF29EE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BA66-2509-4732-8DE2-4D243E73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sldjump"/>
              </a:rPr>
              <a:t>Thuật</a:t>
            </a:r>
            <a:r>
              <a:rPr lang="en-GB" dirty="0">
                <a:hlinkClick r:id="rId2" action="ppaction://hlinksldjump"/>
              </a:rPr>
              <a:t> </a:t>
            </a:r>
            <a:r>
              <a:rPr lang="en-GB" dirty="0" err="1">
                <a:hlinkClick r:id="rId2" action="ppaction://hlinksldjump"/>
              </a:rPr>
              <a:t>toán</a:t>
            </a:r>
            <a:r>
              <a:rPr lang="en-GB" dirty="0">
                <a:hlinkClick r:id="rId2" action="ppaction://hlinksldjump"/>
              </a:rPr>
              <a:t> DDA</a:t>
            </a:r>
            <a:endParaRPr lang="en-GB" dirty="0"/>
          </a:p>
          <a:p>
            <a:r>
              <a:rPr lang="en-GB" dirty="0" err="1">
                <a:hlinkClick r:id="rId3" action="ppaction://hlinksldjump"/>
              </a:rPr>
              <a:t>Thuật</a:t>
            </a:r>
            <a:r>
              <a:rPr lang="en-GB" dirty="0">
                <a:hlinkClick r:id="rId3" action="ppaction://hlinksldjump"/>
              </a:rPr>
              <a:t> </a:t>
            </a:r>
            <a:r>
              <a:rPr lang="en-GB" dirty="0" err="1">
                <a:hlinkClick r:id="rId3" action="ppaction://hlinksldjump"/>
              </a:rPr>
              <a:t>toán</a:t>
            </a:r>
            <a:r>
              <a:rPr lang="en-GB" dirty="0">
                <a:hlinkClick r:id="rId3" action="ppaction://hlinksldjump"/>
              </a:rPr>
              <a:t> </a:t>
            </a:r>
            <a:r>
              <a:rPr lang="en-GB" dirty="0" err="1">
                <a:hlinkClick r:id="rId3" action="ppaction://hlinksldjump"/>
              </a:rPr>
              <a:t>Bresenham</a:t>
            </a:r>
            <a:endParaRPr lang="en-GB" dirty="0"/>
          </a:p>
          <a:p>
            <a:r>
              <a:rPr lang="en-GB" dirty="0" err="1">
                <a:hlinkClick r:id="rId4" action="ppaction://hlinksldjump"/>
              </a:rPr>
              <a:t>Thuật</a:t>
            </a:r>
            <a:r>
              <a:rPr lang="en-GB" dirty="0">
                <a:hlinkClick r:id="rId4" action="ppaction://hlinksldjump"/>
              </a:rPr>
              <a:t> </a:t>
            </a:r>
            <a:r>
              <a:rPr lang="en-GB" dirty="0" err="1">
                <a:hlinkClick r:id="rId4" action="ppaction://hlinksldjump"/>
              </a:rPr>
              <a:t>toán</a:t>
            </a:r>
            <a:r>
              <a:rPr lang="en-GB" dirty="0">
                <a:hlinkClick r:id="rId4" action="ppaction://hlinksldjump"/>
              </a:rPr>
              <a:t> </a:t>
            </a:r>
            <a:r>
              <a:rPr lang="en-GB" dirty="0" err="1">
                <a:hlinkClick r:id="rId4" action="ppaction://hlinksldjump"/>
              </a:rPr>
              <a:t>MidPoint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27EB-44B6-4591-B52A-D911679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DF5B-7DBB-420C-9AF1-91EB6030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Chí Hiếu | Kỹ thuật đồ họa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DB99-D953-4DCD-87A1-BBD8192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6CA-1DD3-450D-8029-8E51E30B9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2942</Words>
  <Application>Microsoft Office PowerPoint</Application>
  <PresentationFormat>Widescreen</PresentationFormat>
  <Paragraphs>459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Anonymous Pro</vt:lpstr>
      <vt:lpstr>Arial</vt:lpstr>
      <vt:lpstr>Calibri</vt:lpstr>
      <vt:lpstr>Cambria Math</vt:lpstr>
      <vt:lpstr>Playfair Display</vt:lpstr>
      <vt:lpstr>Playfair Display Black</vt:lpstr>
      <vt:lpstr>Playfair Display Black Italic</vt:lpstr>
      <vt:lpstr>Office Theme</vt:lpstr>
      <vt:lpstr>PowerPoint Presentation</vt:lpstr>
      <vt:lpstr>Nội dung</vt:lpstr>
      <vt:lpstr>Hệ tọa độ</vt:lpstr>
      <vt:lpstr>Hệ tọa độ</vt:lpstr>
      <vt:lpstr>Hệ tọa độ</vt:lpstr>
      <vt:lpstr>Các đối tượng hình học cơ bản</vt:lpstr>
      <vt:lpstr>Các đối tượng hình học cơ bản</vt:lpstr>
      <vt:lpstr>Các thuật toán vẽ đoạn thẳng</vt:lpstr>
      <vt:lpstr>Các thuật toán vẽ đoạn thẳng</vt:lpstr>
      <vt:lpstr>Các thuật toán vẽ đoạn thẳng</vt:lpstr>
      <vt:lpstr>Các thuật toán vẽ đoạn thẳng</vt:lpstr>
      <vt:lpstr>Các thuật toán vẽ đoạn thẳng</vt:lpstr>
      <vt:lpstr>Thuật toán DDA</vt:lpstr>
      <vt:lpstr>Thuật toán DDA</vt:lpstr>
      <vt:lpstr>Thuật toán DDA</vt:lpstr>
      <vt:lpstr>Thuật toán DDA</vt:lpstr>
      <vt:lpstr>Thuật toán DDA</vt:lpstr>
      <vt:lpstr>Nhận xét</vt:lpstr>
      <vt:lpstr>Thuật toán DDA tổng quát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Thuật toán Bresenham</vt:lpstr>
      <vt:lpstr>Nhận xét</vt:lpstr>
      <vt:lpstr>Thuật toán  Mid Point</vt:lpstr>
      <vt:lpstr>Thuật toán Mid Point</vt:lpstr>
      <vt:lpstr>Thuật toán Mid Point</vt:lpstr>
      <vt:lpstr>Thuật toán Mid Point</vt:lpstr>
      <vt:lpstr>Thuật toán Mid Point</vt:lpstr>
      <vt:lpstr>Thuật toán Mid Point</vt:lpstr>
      <vt:lpstr>Thuật toán Mid Point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GoldenBuffalo</dc:creator>
  <cp:lastModifiedBy>GoldenBuffalo</cp:lastModifiedBy>
  <cp:revision>262</cp:revision>
  <cp:lastPrinted>2021-03-03T03:42:05Z</cp:lastPrinted>
  <dcterms:created xsi:type="dcterms:W3CDTF">2021-01-03T10:26:48Z</dcterms:created>
  <dcterms:modified xsi:type="dcterms:W3CDTF">2021-03-03T03:43:06Z</dcterms:modified>
</cp:coreProperties>
</file>