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1219200"/>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Information Security – Midterm </a:t>
            </a:r>
            <a:br>
              <a:rPr lang="en-US"/>
            </a:br>
            <a:r>
              <a:rPr lang="en-US"/>
              <a:t>Time allowed: 45min</a:t>
            </a:r>
            <a:endParaRPr/>
          </a:p>
        </p:txBody>
      </p:sp>
      <p:sp>
        <p:nvSpPr>
          <p:cNvPr id="85" name="Google Shape;85;p13"/>
          <p:cNvSpPr txBox="1"/>
          <p:nvPr>
            <p:ph idx="1" type="subTitle"/>
          </p:nvPr>
        </p:nvSpPr>
        <p:spPr>
          <a:xfrm>
            <a:off x="1371600" y="28956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Dr. Van K. Nguyen</a:t>
            </a:r>
            <a:endParaRPr/>
          </a:p>
          <a:p>
            <a:pPr indent="0" lvl="0" marL="0" rtl="0" algn="ctr">
              <a:spcBef>
                <a:spcPts val="640"/>
              </a:spcBef>
              <a:spcAft>
                <a:spcPts val="0"/>
              </a:spcAft>
              <a:buClr>
                <a:srgbClr val="888888"/>
              </a:buClr>
              <a:buSzPts val="3200"/>
              <a:buNone/>
            </a:pPr>
            <a:r>
              <a:rPr lang="en-US"/>
              <a:t>Hanoi University of Science and Technology</a:t>
            </a:r>
            <a:endParaRPr/>
          </a:p>
        </p:txBody>
      </p:sp>
      <p:sp>
        <p:nvSpPr>
          <p:cNvPr id="86" name="Google Shape;86;p13"/>
          <p:cNvSpPr txBox="1"/>
          <p:nvPr/>
        </p:nvSpPr>
        <p:spPr>
          <a:xfrm>
            <a:off x="1447800" y="5181600"/>
            <a:ext cx="7239000" cy="12926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2000" u="none" cap="none" strike="noStrike">
                <a:solidFill>
                  <a:schemeClr val="dk1"/>
                </a:solidFill>
                <a:latin typeface="Calibri"/>
                <a:ea typeface="Calibri"/>
                <a:cs typeface="Calibri"/>
                <a:sym typeface="Calibri"/>
              </a:rPr>
              <a:t>Per each student, let </a:t>
            </a:r>
            <a:r>
              <a:rPr b="1" i="1" lang="en-US" sz="2000" u="none" cap="none" strike="noStrike">
                <a:solidFill>
                  <a:schemeClr val="dk1"/>
                </a:solidFill>
                <a:latin typeface="Calibri"/>
                <a:ea typeface="Calibri"/>
                <a:cs typeface="Calibri"/>
                <a:sym typeface="Calibri"/>
              </a:rPr>
              <a:t>X</a:t>
            </a:r>
            <a:r>
              <a:rPr b="0" i="1" lang="en-US" sz="2000" u="none" cap="none" strike="noStrike">
                <a:solidFill>
                  <a:schemeClr val="dk1"/>
                </a:solidFill>
                <a:latin typeface="Calibri"/>
                <a:ea typeface="Calibri"/>
                <a:cs typeface="Calibri"/>
                <a:sym typeface="Calibri"/>
              </a:rPr>
              <a:t> be the number determined by the last two digits of your Student Number (e.g. SN=</a:t>
            </a:r>
            <a:r>
              <a:rPr b="0" i="0" lang="en-US" sz="2000" u="none" cap="none" strike="noStrike">
                <a:solidFill>
                  <a:schemeClr val="dk1"/>
                </a:solidFill>
                <a:latin typeface="Calibri"/>
                <a:ea typeface="Calibri"/>
                <a:cs typeface="Calibri"/>
                <a:sym typeface="Calibri"/>
              </a:rPr>
              <a:t> 1234567890 🡺</a:t>
            </a:r>
            <a:r>
              <a:rPr b="1" i="0" lang="en-US" sz="2000" u="none" cap="none" strike="noStrike">
                <a:solidFill>
                  <a:schemeClr val="dk1"/>
                </a:solidFill>
                <a:latin typeface="Calibri"/>
                <a:ea typeface="Calibri"/>
                <a:cs typeface="Calibri"/>
                <a:sym typeface="Calibri"/>
              </a:rPr>
              <a:t> X</a:t>
            </a:r>
            <a:r>
              <a:rPr b="0" i="0" lang="en-US" sz="2000" u="none" cap="none" strike="noStrike">
                <a:solidFill>
                  <a:schemeClr val="dk1"/>
                </a:solidFill>
                <a:latin typeface="Calibri"/>
                <a:ea typeface="Calibri"/>
                <a:cs typeface="Calibri"/>
                <a:sym typeface="Calibri"/>
              </a:rPr>
              <a:t>=90). </a:t>
            </a:r>
            <a:r>
              <a:rPr b="0" i="1" lang="en-US" sz="2000" u="none" cap="none" strike="noStrike">
                <a:solidFill>
                  <a:schemeClr val="dk1"/>
                </a:solidFill>
                <a:latin typeface="Calibri"/>
                <a:ea typeface="Calibri"/>
                <a:cs typeface="Calibri"/>
                <a:sym typeface="Calibri"/>
              </a:rPr>
              <a:t> Also, let</a:t>
            </a:r>
            <a:r>
              <a:rPr b="1" i="1" lang="en-US" sz="2000" u="none" cap="none" strike="noStrike">
                <a:solidFill>
                  <a:schemeClr val="dk1"/>
                </a:solidFill>
                <a:latin typeface="Calibri"/>
                <a:ea typeface="Calibri"/>
                <a:cs typeface="Calibri"/>
                <a:sym typeface="Calibri"/>
              </a:rPr>
              <a:t> Y = X mod 4</a:t>
            </a:r>
            <a:r>
              <a:rPr b="0" i="1" lang="en-US" sz="2000" u="none" cap="none" strike="noStrike">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idx="1" type="body"/>
          </p:nvPr>
        </p:nvSpPr>
        <p:spPr>
          <a:xfrm>
            <a:off x="762000" y="457200"/>
            <a:ext cx="7772400" cy="6096000"/>
          </a:xfrm>
          <a:prstGeom prst="rect">
            <a:avLst/>
          </a:prstGeom>
          <a:noFill/>
          <a:ln>
            <a:noFill/>
          </a:ln>
        </p:spPr>
        <p:txBody>
          <a:bodyPr anchorCtr="0" anchor="t" bIns="45700" lIns="91425" spcFirstLastPara="1" rIns="91425" wrap="square" tIns="45700">
            <a:normAutofit fontScale="70000" lnSpcReduction="20000"/>
          </a:bodyPr>
          <a:lstStyle/>
          <a:p>
            <a:pPr indent="-514350" lvl="0" marL="514350" rtl="0" algn="l">
              <a:spcBef>
                <a:spcPts val="0"/>
              </a:spcBef>
              <a:spcAft>
                <a:spcPts val="0"/>
              </a:spcAft>
              <a:buClr>
                <a:schemeClr val="dk1"/>
              </a:buClr>
              <a:buSzPct val="100000"/>
              <a:buAutoNum type="arabicPeriod"/>
            </a:pPr>
            <a:r>
              <a:rPr b="1" lang="en-US">
                <a:latin typeface="Calibri"/>
                <a:ea typeface="Calibri"/>
                <a:cs typeface="Calibri"/>
                <a:sym typeface="Calibri"/>
              </a:rPr>
              <a:t>Cryptanalysis </a:t>
            </a:r>
            <a:endParaRPr b="1">
              <a:latin typeface="Calibri"/>
              <a:ea typeface="Calibri"/>
              <a:cs typeface="Calibri"/>
              <a:sym typeface="Calibri"/>
            </a:endParaRPr>
          </a:p>
          <a:p>
            <a:pPr indent="-342900" lvl="0" marL="342900" rtl="0" algn="l">
              <a:spcBef>
                <a:spcPts val="448"/>
              </a:spcBef>
              <a:spcAft>
                <a:spcPts val="0"/>
              </a:spcAft>
              <a:buClr>
                <a:schemeClr val="accent1"/>
              </a:buClr>
              <a:buSzPct val="64999"/>
              <a:buFont typeface="Noto Sans Symbols"/>
              <a:buNone/>
            </a:pPr>
            <a:r>
              <a:rPr lang="en-US" sz="3200">
                <a:latin typeface="Times New Roman"/>
                <a:ea typeface="Times New Roman"/>
                <a:cs typeface="Times New Roman"/>
                <a:sym typeface="Times New Roman"/>
              </a:rPr>
              <a:t> An affine cipher combines additive and multiplicative ciphers su</a:t>
            </a:r>
            <a:r>
              <a:rPr lang="en-US">
                <a:latin typeface="Times New Roman"/>
                <a:ea typeface="Times New Roman"/>
                <a:cs typeface="Times New Roman"/>
                <a:sym typeface="Times New Roman"/>
              </a:rPr>
              <a:t>ch that</a:t>
            </a:r>
            <a:r>
              <a:rPr lang="en-US" sz="3200">
                <a:latin typeface="Times New Roman"/>
                <a:ea typeface="Times New Roman"/>
                <a:cs typeface="Times New Roman"/>
                <a:sym typeface="Times New Roman"/>
              </a:rPr>
              <a:t> Y= X*Z</a:t>
            </a:r>
            <a:r>
              <a:rPr baseline="-25000" lang="en-US" sz="3200">
                <a:latin typeface="Times New Roman"/>
                <a:ea typeface="Times New Roman"/>
                <a:cs typeface="Times New Roman"/>
                <a:sym typeface="Times New Roman"/>
              </a:rPr>
              <a:t>1</a:t>
            </a:r>
            <a:r>
              <a:rPr lang="en-US" sz="3200">
                <a:latin typeface="Times New Roman"/>
                <a:ea typeface="Times New Roman"/>
                <a:cs typeface="Times New Roman"/>
                <a:sym typeface="Times New Roman"/>
              </a:rPr>
              <a:t>+Z</a:t>
            </a:r>
            <a:r>
              <a:rPr baseline="-25000" lang="en-US" sz="3200">
                <a:latin typeface="Times New Roman"/>
                <a:ea typeface="Times New Roman"/>
                <a:cs typeface="Times New Roman"/>
                <a:sym typeface="Times New Roman"/>
              </a:rPr>
              <a:t>2 </a:t>
            </a:r>
            <a:r>
              <a:rPr lang="en-US" sz="3200">
                <a:latin typeface="Times New Roman"/>
                <a:ea typeface="Times New Roman"/>
                <a:cs typeface="Times New Roman"/>
                <a:sym typeface="Times New Roman"/>
              </a:rPr>
              <a:t> mod </a:t>
            </a:r>
            <a:r>
              <a:rPr i="1" lang="en-US" sz="3200">
                <a:latin typeface="Times New Roman"/>
                <a:ea typeface="Times New Roman"/>
                <a:cs typeface="Times New Roman"/>
                <a:sym typeface="Times New Roman"/>
              </a:rPr>
              <a:t>n</a:t>
            </a:r>
            <a:r>
              <a:rPr lang="en-US" sz="3200">
                <a:latin typeface="Times New Roman"/>
                <a:ea typeface="Times New Roman"/>
                <a:cs typeface="Times New Roman"/>
                <a:sym typeface="Times New Roman"/>
              </a:rPr>
              <a:t> where Y, X and (Z</a:t>
            </a:r>
            <a:r>
              <a:rPr baseline="-25000" lang="en-US" sz="3200">
                <a:latin typeface="Times New Roman"/>
                <a:ea typeface="Times New Roman"/>
                <a:cs typeface="Times New Roman"/>
                <a:sym typeface="Times New Roman"/>
              </a:rPr>
              <a:t>1</a:t>
            </a:r>
            <a:r>
              <a:rPr lang="en-US" sz="3200">
                <a:latin typeface="Times New Roman"/>
                <a:ea typeface="Times New Roman"/>
                <a:cs typeface="Times New Roman"/>
                <a:sym typeface="Times New Roman"/>
              </a:rPr>
              <a:t>,Z</a:t>
            </a:r>
            <a:r>
              <a:rPr baseline="-25000" lang="en-US" sz="3200">
                <a:latin typeface="Times New Roman"/>
                <a:ea typeface="Times New Roman"/>
                <a:cs typeface="Times New Roman"/>
                <a:sym typeface="Times New Roman"/>
              </a:rPr>
              <a:t>2</a:t>
            </a:r>
            <a:r>
              <a:rPr lang="en-US" sz="3200">
                <a:latin typeface="Times New Roman"/>
                <a:ea typeface="Times New Roman"/>
                <a:cs typeface="Times New Roman"/>
                <a:sym typeface="Times New Roman"/>
              </a:rPr>
              <a:t>) are the </a:t>
            </a:r>
            <a:r>
              <a:rPr lang="en-US">
                <a:latin typeface="Times New Roman"/>
                <a:ea typeface="Times New Roman"/>
                <a:cs typeface="Times New Roman"/>
                <a:sym typeface="Times New Roman"/>
              </a:rPr>
              <a:t>ciphertext, plaintext and the key. </a:t>
            </a:r>
            <a:r>
              <a:rPr lang="en-US" sz="3200">
                <a:latin typeface="Times New Roman"/>
                <a:ea typeface="Times New Roman"/>
                <a:cs typeface="Times New Roman"/>
                <a:sym typeface="Times New Roman"/>
              </a:rPr>
              <a:t>If the plaintexts are in a language of an alphabet of size </a:t>
            </a:r>
            <a:r>
              <a:rPr i="1" lang="en-US" sz="3200">
                <a:latin typeface="Times New Roman"/>
                <a:ea typeface="Times New Roman"/>
                <a:cs typeface="Times New Roman"/>
                <a:sym typeface="Times New Roman"/>
              </a:rPr>
              <a:t>n</a:t>
            </a:r>
            <a:r>
              <a:rPr lang="en-US" sz="3200">
                <a:latin typeface="Times New Roman"/>
                <a:ea typeface="Times New Roman"/>
                <a:cs typeface="Times New Roman"/>
                <a:sym typeface="Times New Roman"/>
              </a:rPr>
              <a:t>=30 then how many different possible key are there for this affine cipher?</a:t>
            </a:r>
            <a:endParaRPr/>
          </a:p>
          <a:p>
            <a:pPr indent="0" lvl="0" marL="0" rtl="0" algn="l">
              <a:spcBef>
                <a:spcPts val="448"/>
              </a:spcBef>
              <a:spcAft>
                <a:spcPts val="0"/>
              </a:spcAft>
              <a:buClr>
                <a:schemeClr val="dk1"/>
              </a:buClr>
              <a:buSzPct val="100000"/>
              <a:buNone/>
            </a:pPr>
            <a:r>
              <a:t/>
            </a:r>
            <a:endParaRPr>
              <a:latin typeface="Calibri"/>
              <a:ea typeface="Calibri"/>
              <a:cs typeface="Calibri"/>
              <a:sym typeface="Calibri"/>
            </a:endParaRPr>
          </a:p>
          <a:p>
            <a:pPr indent="-342900" lvl="0" marL="342900" rtl="0" algn="l">
              <a:spcBef>
                <a:spcPts val="448"/>
              </a:spcBef>
              <a:spcAft>
                <a:spcPts val="0"/>
              </a:spcAft>
              <a:buClr>
                <a:schemeClr val="dk1"/>
              </a:buClr>
              <a:buSzPct val="100000"/>
              <a:buNone/>
            </a:pPr>
            <a:r>
              <a:rPr b="1" lang="en-US"/>
              <a:t>2.  RSA cryptosystem</a:t>
            </a:r>
            <a:endParaRPr b="1"/>
          </a:p>
          <a:p>
            <a:pPr indent="-457200" lvl="0" marL="457200" rtl="0" algn="l">
              <a:spcBef>
                <a:spcPts val="448"/>
              </a:spcBef>
              <a:spcAft>
                <a:spcPts val="0"/>
              </a:spcAft>
              <a:buClr>
                <a:schemeClr val="dk1"/>
              </a:buClr>
              <a:buSzPct val="100000"/>
              <a:buNone/>
            </a:pPr>
            <a:r>
              <a:rPr lang="en-US"/>
              <a:t>You are asked to construct an RSA  cryptosystem through the following steps</a:t>
            </a:r>
            <a:endParaRPr/>
          </a:p>
          <a:p>
            <a:pPr indent="-457200" lvl="0" marL="457200" rtl="0" algn="l">
              <a:spcBef>
                <a:spcPts val="448"/>
              </a:spcBef>
              <a:spcAft>
                <a:spcPts val="0"/>
              </a:spcAft>
              <a:buClr>
                <a:schemeClr val="dk1"/>
              </a:buClr>
              <a:buSzPct val="100000"/>
              <a:buNone/>
            </a:pPr>
            <a:r>
              <a:rPr lang="en-US"/>
              <a:t>Set </a:t>
            </a:r>
            <a:r>
              <a:rPr i="1" lang="en-US"/>
              <a:t>e</a:t>
            </a:r>
            <a:r>
              <a:rPr lang="en-US"/>
              <a:t>=Y*2+3 then follow these steps below</a:t>
            </a:r>
            <a:endParaRPr/>
          </a:p>
          <a:p>
            <a:pPr indent="-457200" lvl="0" marL="457200" rtl="0" algn="l">
              <a:spcBef>
                <a:spcPts val="448"/>
              </a:spcBef>
              <a:spcAft>
                <a:spcPts val="0"/>
              </a:spcAft>
              <a:buClr>
                <a:schemeClr val="dk1"/>
              </a:buClr>
              <a:buSzPct val="100000"/>
              <a:buFont typeface="Arial"/>
              <a:buAutoNum type="arabicParenR"/>
            </a:pPr>
            <a:r>
              <a:rPr lang="en-US"/>
              <a:t>Select p and q from the range (10, 20) and construct public key (e, n=p*q) accordingly.</a:t>
            </a:r>
            <a:endParaRPr/>
          </a:p>
          <a:p>
            <a:pPr indent="-457200" lvl="0" marL="457200" rtl="0" algn="l">
              <a:spcBef>
                <a:spcPts val="448"/>
              </a:spcBef>
              <a:spcAft>
                <a:spcPts val="0"/>
              </a:spcAft>
              <a:buClr>
                <a:schemeClr val="dk1"/>
              </a:buClr>
              <a:buSzPct val="100000"/>
              <a:buFont typeface="Arial"/>
              <a:buAutoNum type="arabicParenR"/>
            </a:pPr>
            <a:r>
              <a:rPr lang="en-US"/>
              <a:t>Find the corresponding private key d (use the extended GCD algorithm for higher grade)</a:t>
            </a:r>
            <a:endParaRPr/>
          </a:p>
          <a:p>
            <a:pPr indent="-457200" lvl="0" marL="457200" rtl="0" algn="l">
              <a:spcBef>
                <a:spcPts val="448"/>
              </a:spcBef>
              <a:spcAft>
                <a:spcPts val="0"/>
              </a:spcAft>
              <a:buClr>
                <a:schemeClr val="dk1"/>
              </a:buClr>
              <a:buSzPct val="100000"/>
              <a:buFont typeface="Arial"/>
              <a:buAutoNum type="arabicParenR"/>
            </a:pPr>
            <a:r>
              <a:rPr lang="en-US"/>
              <a:t>Find the ciphertext of M = 00010010 ⊕ (N mod 16)</a:t>
            </a:r>
            <a:endParaRPr/>
          </a:p>
          <a:p>
            <a:pPr indent="-457200" lvl="0" marL="457200" rtl="0" algn="l">
              <a:spcBef>
                <a:spcPts val="448"/>
              </a:spcBef>
              <a:spcAft>
                <a:spcPts val="0"/>
              </a:spcAft>
              <a:buClr>
                <a:schemeClr val="dk1"/>
              </a:buClr>
              <a:buSzPct val="100000"/>
              <a:buFont typeface="Arial"/>
              <a:buAutoNum type="arabicParenR"/>
            </a:pPr>
            <a:r>
              <a:rPr lang="en-US"/>
              <a:t>How can you send message M securely as well as authentically. </a:t>
            </a:r>
            <a:endParaRPr/>
          </a:p>
          <a:p>
            <a:pPr indent="0" lvl="0" marL="0" rtl="0" algn="l">
              <a:spcBef>
                <a:spcPts val="448"/>
              </a:spcBef>
              <a:spcAft>
                <a:spcPts val="0"/>
              </a:spcAft>
              <a:buClr>
                <a:schemeClr val="dk1"/>
              </a:buClr>
              <a:buSzPct val="100000"/>
              <a:buNone/>
            </a:pPr>
            <a:r>
              <a:t/>
            </a:r>
            <a:endParaRPr/>
          </a:p>
          <a:p>
            <a:pPr indent="-372110" lvl="0" marL="514350" rtl="0" algn="l">
              <a:spcBef>
                <a:spcPts val="448"/>
              </a:spcBef>
              <a:spcAft>
                <a:spcPts val="0"/>
              </a:spcAft>
              <a:buClr>
                <a:schemeClr val="dk1"/>
              </a:buClr>
              <a:buSzPct val="100000"/>
              <a:buNone/>
            </a:pPr>
            <a:r>
              <a:t/>
            </a:r>
            <a:endParaRPr/>
          </a:p>
          <a:p>
            <a:pPr indent="-372110" lvl="0" marL="514350" rtl="0" algn="l">
              <a:spcBef>
                <a:spcPts val="448"/>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idx="1" type="body"/>
          </p:nvPr>
        </p:nvSpPr>
        <p:spPr>
          <a:xfrm>
            <a:off x="762000" y="457200"/>
            <a:ext cx="7772400" cy="6096000"/>
          </a:xfrm>
          <a:prstGeom prst="rect">
            <a:avLst/>
          </a:prstGeom>
          <a:noFill/>
          <a:ln>
            <a:noFill/>
          </a:ln>
        </p:spPr>
        <p:txBody>
          <a:bodyPr anchorCtr="0" anchor="t" bIns="45700" lIns="91425" spcFirstLastPara="1" rIns="91425" wrap="square" tIns="45700">
            <a:normAutofit/>
          </a:bodyPr>
          <a:lstStyle/>
          <a:p>
            <a:pPr indent="-311150" lvl="0" marL="514350" rtl="0" algn="l">
              <a:spcBef>
                <a:spcPts val="0"/>
              </a:spcBef>
              <a:spcAft>
                <a:spcPts val="0"/>
              </a:spcAft>
              <a:buClr>
                <a:schemeClr val="dk1"/>
              </a:buClr>
              <a:buSzPts val="3200"/>
              <a:buNone/>
            </a:pPr>
            <a:r>
              <a:t/>
            </a:r>
            <a:endParaRPr>
              <a:latin typeface="Calibri"/>
              <a:ea typeface="Calibri"/>
              <a:cs typeface="Calibri"/>
              <a:sym typeface="Calibri"/>
            </a:endParaRPr>
          </a:p>
          <a:p>
            <a:pPr indent="-342900" lvl="0" marL="342900" rtl="0" algn="l">
              <a:spcBef>
                <a:spcPts val="640"/>
              </a:spcBef>
              <a:spcAft>
                <a:spcPts val="0"/>
              </a:spcAft>
              <a:buClr>
                <a:schemeClr val="dk1"/>
              </a:buClr>
              <a:buSzPts val="3200"/>
              <a:buNone/>
            </a:pPr>
            <a:r>
              <a:rPr b="1" i="1" lang="en-US"/>
              <a:t>3.  </a:t>
            </a:r>
            <a:r>
              <a:rPr b="1" lang="en-US"/>
              <a:t>Birthday Attack</a:t>
            </a:r>
            <a:endParaRPr/>
          </a:p>
          <a:p>
            <a:pPr indent="0" lvl="0" marL="0" marR="0" rtl="0" algn="l">
              <a:spcBef>
                <a:spcPts val="0"/>
              </a:spcBef>
              <a:spcAft>
                <a:spcPts val="0"/>
              </a:spcAft>
              <a:buClr>
                <a:schemeClr val="dk1"/>
              </a:buClr>
              <a:buSzPts val="1800"/>
              <a:buNone/>
            </a:pPr>
            <a:r>
              <a:rPr lang="en-US" sz="1800">
                <a:latin typeface="Times New Roman"/>
                <a:ea typeface="Times New Roman"/>
                <a:cs typeface="Times New Roman"/>
                <a:sym typeface="Times New Roman"/>
              </a:rPr>
              <a:t>Assume that H is a cryptographic hash function with output size (Y+9)*8 bits. Assume that Scorpion-</a:t>
            </a:r>
            <a:r>
              <a:rPr b="1" i="1" lang="en-US" sz="1800">
                <a:latin typeface="Times New Roman"/>
                <a:ea typeface="Times New Roman"/>
                <a:cs typeface="Times New Roman"/>
                <a:sym typeface="Times New Roman"/>
              </a:rPr>
              <a:t>i</a:t>
            </a:r>
            <a:r>
              <a:rPr lang="en-US" sz="1800">
                <a:latin typeface="Times New Roman"/>
                <a:ea typeface="Times New Roman"/>
                <a:cs typeface="Times New Roman"/>
                <a:sym typeface="Times New Roman"/>
              </a:rPr>
              <a:t> (</a:t>
            </a:r>
            <a:r>
              <a:rPr b="1" i="1" lang="en-US" sz="1800">
                <a:latin typeface="Times New Roman"/>
                <a:ea typeface="Times New Roman"/>
                <a:cs typeface="Times New Roman"/>
                <a:sym typeface="Times New Roman"/>
              </a:rPr>
              <a:t>i</a:t>
            </a:r>
            <a:r>
              <a:rPr lang="en-US" sz="1800">
                <a:latin typeface="Times New Roman"/>
                <a:ea typeface="Times New Roman"/>
                <a:cs typeface="Times New Roman"/>
                <a:sym typeface="Times New Roman"/>
              </a:rPr>
              <a:t>=1-9) is a specifically designed line of hardware chips for computing H, where Scorpion-</a:t>
            </a:r>
            <a:r>
              <a:rPr b="1" i="1" lang="en-US" sz="1800">
                <a:latin typeface="Times New Roman"/>
                <a:ea typeface="Times New Roman"/>
                <a:cs typeface="Times New Roman"/>
                <a:sym typeface="Times New Roman"/>
              </a:rPr>
              <a:t>i</a:t>
            </a:r>
            <a:r>
              <a:rPr lang="en-US" sz="1800">
                <a:latin typeface="Times New Roman"/>
                <a:ea typeface="Times New Roman"/>
                <a:cs typeface="Times New Roman"/>
                <a:sym typeface="Times New Roman"/>
              </a:rPr>
              <a:t> can create 10</a:t>
            </a:r>
            <a:r>
              <a:rPr b="1" baseline="30000" i="1" lang="en-US" sz="1800">
                <a:latin typeface="Times New Roman"/>
                <a:ea typeface="Times New Roman"/>
                <a:cs typeface="Times New Roman"/>
                <a:sym typeface="Times New Roman"/>
              </a:rPr>
              <a:t>i</a:t>
            </a:r>
            <a:r>
              <a:rPr lang="en-US" sz="1800">
                <a:latin typeface="Times New Roman"/>
                <a:ea typeface="Times New Roman"/>
                <a:cs typeface="Times New Roman"/>
                <a:sym typeface="Times New Roman"/>
              </a:rPr>
              <a:t> * 1000 hash values a second (e.g. Scorpion-2 can do 100,000 hashes/sec). This product line is the best, fastest and affordable, in the market, priced at </a:t>
            </a:r>
            <a:r>
              <a:rPr b="1" i="1" lang="en-US" sz="1800">
                <a:latin typeface="Times New Roman"/>
                <a:ea typeface="Times New Roman"/>
                <a:cs typeface="Times New Roman"/>
                <a:sym typeface="Times New Roman"/>
              </a:rPr>
              <a:t>i</a:t>
            </a:r>
            <a:r>
              <a:rPr b="1" baseline="30000" i="1" lang="en-US" sz="1800">
                <a:latin typeface="Times New Roman"/>
                <a:ea typeface="Times New Roman"/>
                <a:cs typeface="Times New Roman"/>
                <a:sym typeface="Times New Roman"/>
              </a:rPr>
              <a:t>i/2</a:t>
            </a:r>
            <a:r>
              <a:rPr lang="en-US" sz="1800">
                <a:latin typeface="Times New Roman"/>
                <a:ea typeface="Times New Roman"/>
                <a:cs typeface="Times New Roman"/>
                <a:sym typeface="Times New Roman"/>
              </a:rPr>
              <a:t> *$1000 (e.g $2000 for </a:t>
            </a:r>
            <a:r>
              <a:rPr i="1" lang="en-US" sz="1800">
                <a:latin typeface="Times New Roman"/>
                <a:ea typeface="Times New Roman"/>
                <a:cs typeface="Times New Roman"/>
                <a:sym typeface="Times New Roman"/>
              </a:rPr>
              <a:t>i</a:t>
            </a:r>
            <a:r>
              <a:rPr lang="en-US" sz="1800">
                <a:latin typeface="Times New Roman"/>
                <a:ea typeface="Times New Roman"/>
                <a:cs typeface="Times New Roman"/>
                <a:sym typeface="Times New Roman"/>
              </a:rPr>
              <a:t>=2, $16000 for </a:t>
            </a:r>
            <a:r>
              <a:rPr i="1" lang="en-US" sz="1800">
                <a:latin typeface="Times New Roman"/>
                <a:ea typeface="Times New Roman"/>
                <a:cs typeface="Times New Roman"/>
                <a:sym typeface="Times New Roman"/>
              </a:rPr>
              <a:t>i</a:t>
            </a:r>
            <a:r>
              <a:rPr lang="en-US" sz="1800">
                <a:latin typeface="Times New Roman"/>
                <a:ea typeface="Times New Roman"/>
                <a:cs typeface="Times New Roman"/>
                <a:sym typeface="Times New Roman"/>
              </a:rPr>
              <a:t>=4). </a:t>
            </a:r>
            <a:endParaRPr/>
          </a:p>
          <a:p>
            <a:pPr indent="0" lvl="0" marL="0" marR="0" rtl="0" algn="l">
              <a:spcBef>
                <a:spcPts val="0"/>
              </a:spcBef>
              <a:spcAft>
                <a:spcPts val="0"/>
              </a:spcAft>
              <a:buClr>
                <a:schemeClr val="dk1"/>
              </a:buClr>
              <a:buSzPts val="1800"/>
              <a:buNone/>
            </a:pPr>
            <a:r>
              <a:rPr lang="en-US" sz="1800">
                <a:latin typeface="Calibri"/>
                <a:ea typeface="Calibri"/>
                <a:cs typeface="Calibri"/>
                <a:sym typeface="Calibri"/>
              </a:rPr>
              <a:t>Mallory wants to cheat Alice for digitally signing an important document that bears some conditions unfavorable to Alice. Having just learned that Alice uses H for producing her digital signature Mallory has only 24 hours to prepare for the cheating.</a:t>
            </a:r>
            <a:r>
              <a:rPr lang="en-US" sz="1800">
                <a:latin typeface="Times New Roman"/>
                <a:ea typeface="Times New Roman"/>
                <a:cs typeface="Times New Roman"/>
                <a:sym typeface="Times New Roman"/>
              </a:rPr>
              <a:t> Mallory already created </a:t>
            </a:r>
            <a:r>
              <a:rPr lang="en-US" sz="1800">
                <a:latin typeface="Calibri"/>
                <a:ea typeface="Calibri"/>
                <a:cs typeface="Calibri"/>
                <a:sym typeface="Calibri"/>
              </a:rPr>
              <a:t>MultiplyText, a software that can create a million of digitally different documents per second from the same document A given as input, all of which still contains exactly the same content as in A. Given such condition, how much money Mallory need to spend in order to cheat Alice with probability of success 75% (by faking another document that contains Alice favorable conditions and making her to sign on it instead)? Explain carefully by analyzing the probability of Mallory success.</a:t>
            </a:r>
            <a:endParaRPr sz="1800">
              <a:latin typeface="Calibri"/>
              <a:ea typeface="Calibri"/>
              <a:cs typeface="Calibri"/>
              <a:sym typeface="Calibri"/>
            </a:endParaRPr>
          </a:p>
          <a:p>
            <a:pPr indent="0" lvl="0" marL="0" marR="0" rtl="0" algn="l">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None/>
            </a:pPr>
            <a:r>
              <a:t/>
            </a:r>
            <a:endParaRPr/>
          </a:p>
          <a:p>
            <a:pPr indent="-311150" lvl="0" marL="514350" rtl="0" algn="l">
              <a:spcBef>
                <a:spcPts val="640"/>
              </a:spcBef>
              <a:spcAft>
                <a:spcPts val="0"/>
              </a:spcAft>
              <a:buClr>
                <a:schemeClr val="dk1"/>
              </a:buClr>
              <a:buSzPts val="3200"/>
              <a:buNone/>
            </a:pPr>
            <a:r>
              <a:t/>
            </a:r>
            <a:endParaRPr/>
          </a:p>
          <a:p>
            <a:pPr indent="-311150" lvl="0" marL="514350" rtl="0" algn="l">
              <a:spcBef>
                <a:spcPts val="640"/>
              </a:spcBef>
              <a:spcAft>
                <a:spcPts val="0"/>
              </a:spcAft>
              <a:buClr>
                <a:schemeClr val="dk1"/>
              </a:buClr>
              <a:buSzPts val="32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