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iYzL30nR35gisL3FOw0MNgXgpW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21" Type="http://schemas.openxmlformats.org/officeDocument/2006/relationships/customXml" Target="../customXml/item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20" Type="http://schemas.openxmlformats.org/officeDocument/2006/relationships/customXml" Target="../customXml/item1.xml"/><Relationship Id="rId11" Type="http://schemas.openxmlformats.org/officeDocument/2006/relationships/slide" Target="slides/slide6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/>
          <p:nvPr/>
        </p:nvSpPr>
        <p:spPr>
          <a:xfrm flipH="1" rot="10800000">
            <a:off x="5410182" y="3810000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15"/>
          <p:cNvSpPr/>
          <p:nvPr/>
        </p:nvSpPr>
        <p:spPr>
          <a:xfrm flipH="1" rot="10800000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Google Shape;27;p15"/>
          <p:cNvSpPr/>
          <p:nvPr/>
        </p:nvSpPr>
        <p:spPr>
          <a:xfrm flipH="1" rot="10800000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Google Shape;28;p15"/>
          <p:cNvSpPr/>
          <p:nvPr/>
        </p:nvSpPr>
        <p:spPr>
          <a:xfrm flipH="1" rot="10800000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Google Shape;29;p15"/>
          <p:cNvSpPr/>
          <p:nvPr/>
        </p:nvSpPr>
        <p:spPr>
          <a:xfrm flipH="1" rot="10800000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Google Shape;30;p15"/>
          <p:cNvSpPr/>
          <p:nvPr/>
        </p:nvSpPr>
        <p:spPr>
          <a:xfrm>
            <a:off x="5410200" y="3962400"/>
            <a:ext cx="3063240" cy="274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Google Shape;31;p15"/>
          <p:cNvSpPr/>
          <p:nvPr/>
        </p:nvSpPr>
        <p:spPr>
          <a:xfrm>
            <a:off x="7376507" y="4060983"/>
            <a:ext cx="1600200" cy="3657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15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Google Shape;33;p15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Google Shape;34;p15"/>
          <p:cNvSpPr/>
          <p:nvPr/>
        </p:nvSpPr>
        <p:spPr>
          <a:xfrm flipH="1" rot="10800000">
            <a:off x="6414051" y="3643090"/>
            <a:ext cx="2729950" cy="248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15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Google Shape;36;p15"/>
          <p:cNvSpPr txBox="1"/>
          <p:nvPr>
            <p:ph type="ctrTitle"/>
          </p:nvPr>
        </p:nvSpPr>
        <p:spPr>
          <a:xfrm>
            <a:off x="457200" y="2401887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" type="subTitle"/>
          </p:nvPr>
        </p:nvSpPr>
        <p:spPr>
          <a:xfrm>
            <a:off x="457200" y="3899938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0" type="dt"/>
          </p:nvPr>
        </p:nvSpPr>
        <p:spPr>
          <a:xfrm>
            <a:off x="6705600" y="4206240"/>
            <a:ext cx="9601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5410200" y="4205288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320088" y="1136"/>
            <a:ext cx="747712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 rot="5400000">
            <a:off x="2409444" y="297180"/>
            <a:ext cx="432511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 rot="5400000">
            <a:off x="4991100" y="2933700"/>
            <a:ext cx="548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 rot="5400000">
            <a:off x="838200" y="762000"/>
            <a:ext cx="5486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type="title"/>
          </p:nvPr>
        </p:nvSpPr>
        <p:spPr>
          <a:xfrm>
            <a:off x="722313" y="19812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Trebuchet MS"/>
              <a:buNone/>
              <a:defRPr b="1" sz="43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" type="body"/>
          </p:nvPr>
        </p:nvSpPr>
        <p:spPr>
          <a:xfrm>
            <a:off x="722313" y="3367088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2100"/>
              <a:buNone/>
              <a:defRPr b="0" sz="21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" type="body"/>
          </p:nvPr>
        </p:nvSpPr>
        <p:spPr>
          <a:xfrm>
            <a:off x="457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9250" lvl="1" marL="914400" algn="l"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2" type="body"/>
          </p:nvPr>
        </p:nvSpPr>
        <p:spPr>
          <a:xfrm>
            <a:off x="4648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9250" lvl="1" marL="914400" algn="l"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/>
          <p:nvPr>
            <p:ph type="title"/>
          </p:nvPr>
        </p:nvSpPr>
        <p:spPr>
          <a:xfrm>
            <a:off x="381000" y="1143000"/>
            <a:ext cx="83820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b="0" i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" type="body"/>
          </p:nvPr>
        </p:nvSpPr>
        <p:spPr>
          <a:xfrm>
            <a:off x="381000" y="2244970"/>
            <a:ext cx="4041648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900"/>
              <a:buNone/>
              <a:defRPr b="1" sz="1900">
                <a:solidFill>
                  <a:srgbClr val="414141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2" type="body"/>
          </p:nvPr>
        </p:nvSpPr>
        <p:spPr>
          <a:xfrm>
            <a:off x="4721225" y="2244970"/>
            <a:ext cx="4041775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900"/>
              <a:buNone/>
              <a:defRPr b="1" sz="1900">
                <a:solidFill>
                  <a:srgbClr val="414141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3" type="body"/>
          </p:nvPr>
        </p:nvSpPr>
        <p:spPr>
          <a:xfrm>
            <a:off x="381000" y="2708519"/>
            <a:ext cx="4041648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55600" lvl="1" marL="9144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4" type="body"/>
          </p:nvPr>
        </p:nvSpPr>
        <p:spPr>
          <a:xfrm>
            <a:off x="4718304" y="2708519"/>
            <a:ext cx="4041775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55600" lvl="1" marL="9144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8" name="Google Shape;68;p19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/>
          <p:nvPr>
            <p:ph type="title"/>
          </p:nvPr>
        </p:nvSpPr>
        <p:spPr>
          <a:xfrm>
            <a:off x="457200" y="1143000"/>
            <a:ext cx="82296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6583680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>
            <a:off x="5353496" y="1101970"/>
            <a:ext cx="338328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>
            <a:off x="5353496" y="2010727"/>
            <a:ext cx="3383280" cy="461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2" type="body"/>
          </p:nvPr>
        </p:nvSpPr>
        <p:spPr>
          <a:xfrm>
            <a:off x="152400" y="776287"/>
            <a:ext cx="5102352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3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spcBef>
                <a:spcPts val="300"/>
              </a:spcBef>
              <a:spcAft>
                <a:spcPts val="0"/>
              </a:spcAft>
              <a:buSzPts val="2800"/>
              <a:buChar char="▫"/>
              <a:defRPr sz="2800"/>
            </a:lvl2pPr>
            <a:lvl3pPr indent="-381000" lvl="2" marL="1371600" algn="l">
              <a:spcBef>
                <a:spcPts val="30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/>
          <p:nvPr>
            <p:ph type="title"/>
          </p:nvPr>
        </p:nvSpPr>
        <p:spPr>
          <a:xfrm rot="-5400000">
            <a:off x="3393017" y="3156577"/>
            <a:ext cx="4681637" cy="586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/>
          <p:nvPr>
            <p:ph idx="2" type="pic"/>
          </p:nvPr>
        </p:nvSpPr>
        <p:spPr>
          <a:xfrm>
            <a:off x="403671" y="1143000"/>
            <a:ext cx="4572000" cy="4572000"/>
          </a:xfrm>
          <a:prstGeom prst="rect">
            <a:avLst/>
          </a:prstGeom>
          <a:solidFill>
            <a:srgbClr val="EAEAEA"/>
          </a:solidFill>
          <a:ln cap="flat" cmpd="sng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l" dir="4800000" dist="31750">
              <a:srgbClr val="000000">
                <a:alpha val="24705"/>
              </a:srgbClr>
            </a:outerShdw>
          </a:effectLst>
        </p:spPr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6088443" y="3274308"/>
            <a:ext cx="2590800" cy="2516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4570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Georgia"/>
              <a:buNone/>
              <a:defRPr sz="13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200"/>
              <a:buFont typeface="Georgia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000"/>
              <a:buFont typeface="Georgia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Google Shape;7;p14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Google Shape;8;p14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Google Shape;9;p14"/>
          <p:cNvSpPr/>
          <p:nvPr/>
        </p:nvSpPr>
        <p:spPr>
          <a:xfrm flipH="1" rot="10800000">
            <a:off x="5410182" y="360246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Google Shape;10;p14"/>
          <p:cNvSpPr/>
          <p:nvPr/>
        </p:nvSpPr>
        <p:spPr>
          <a:xfrm flipH="1" rot="10800000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14"/>
          <p:cNvSpPr/>
          <p:nvPr/>
        </p:nvSpPr>
        <p:spPr>
          <a:xfrm>
            <a:off x="5407339" y="497504"/>
            <a:ext cx="3063240" cy="274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14"/>
          <p:cNvSpPr/>
          <p:nvPr/>
        </p:nvSpPr>
        <p:spPr>
          <a:xfrm>
            <a:off x="7373646" y="588943"/>
            <a:ext cx="1600200" cy="3657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13;p14"/>
          <p:cNvSpPr/>
          <p:nvPr/>
        </p:nvSpPr>
        <p:spPr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Google Shape;14;p14"/>
          <p:cNvSpPr/>
          <p:nvPr/>
        </p:nvSpPr>
        <p:spPr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14"/>
          <p:cNvSpPr/>
          <p:nvPr/>
        </p:nvSpPr>
        <p:spPr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Google Shape;16;p14"/>
          <p:cNvSpPr/>
          <p:nvPr/>
        </p:nvSpPr>
        <p:spPr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14"/>
          <p:cNvSpPr/>
          <p:nvPr/>
        </p:nvSpPr>
        <p:spPr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Google Shape;18;p14"/>
          <p:cNvSpPr/>
          <p:nvPr/>
        </p:nvSpPr>
        <p:spPr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Google Shape;19;p14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14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937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683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1" name="Google Shape;21;p14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2" name="Google Shape;22;p14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ctrTitle"/>
          </p:nvPr>
        </p:nvSpPr>
        <p:spPr>
          <a:xfrm>
            <a:off x="457200" y="2401887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b="1" lang="en-GB" sz="4000"/>
              <a:t>Tutorial (Q&amp;A)</a:t>
            </a:r>
            <a:endParaRPr b="1" sz="4000"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457200" y="3899938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64008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Dr. Quang Duc Tran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rebuchet MS"/>
              <a:buNone/>
            </a:pPr>
            <a:r>
              <a:rPr b="1" lang="en-GB" sz="3600"/>
              <a:t>Questions</a:t>
            </a:r>
            <a:endParaRPr b="1" sz="3600"/>
          </a:p>
        </p:txBody>
      </p:sp>
      <p:sp>
        <p:nvSpPr>
          <p:cNvPr id="163" name="Google Shape;163;p10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457200" lvl="0" marL="566928" rtl="0" algn="just">
              <a:spcBef>
                <a:spcPts val="0"/>
              </a:spcBef>
              <a:spcAft>
                <a:spcPts val="0"/>
              </a:spcAft>
              <a:buSzPct val="100000"/>
              <a:buFont typeface="Trebuchet MS"/>
              <a:buAutoNum type="arabicParenR" startAt="40"/>
            </a:pPr>
            <a:r>
              <a:rPr lang="en-GB" sz="2400"/>
              <a:t>Discuss the reference model for multimedia synchronization.</a:t>
            </a:r>
            <a:endParaRPr/>
          </a:p>
          <a:p>
            <a:pPr indent="-32766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45720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AutoNum type="arabicParenR" startAt="40"/>
            </a:pPr>
            <a:r>
              <a:rPr lang="en-GB" sz="2400"/>
              <a:t>Why is synchronization in a distributed environment more complex than in a local environment?</a:t>
            </a:r>
            <a:endParaRPr sz="2400"/>
          </a:p>
          <a:p>
            <a:pPr indent="-32766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45720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AutoNum type="arabicParenR" startAt="40"/>
            </a:pPr>
            <a:r>
              <a:rPr lang="en-GB" sz="2400"/>
              <a:t>How is the synchronization specification delivered between the source and the sink?</a:t>
            </a:r>
            <a:endParaRPr/>
          </a:p>
          <a:p>
            <a:pPr indent="-32766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45720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AutoNum type="arabicParenR" startAt="40"/>
            </a:pPr>
            <a:r>
              <a:rPr lang="en-GB" sz="2400"/>
              <a:t>What is multi-step synchronization?</a:t>
            </a:r>
            <a:endParaRPr/>
          </a:p>
          <a:p>
            <a:pPr indent="-32766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45720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AutoNum type="arabicParenR" startAt="40"/>
            </a:pPr>
            <a:r>
              <a:rPr lang="en-GB" sz="2400"/>
              <a:t>Explain the term “jitter”. Explain how the use of  timestamp may overcome the  jitter  problem. </a:t>
            </a:r>
            <a:endParaRPr/>
          </a:p>
          <a:p>
            <a:pPr indent="-32766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45720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AutoNum type="arabicParenR" startAt="40"/>
            </a:pPr>
            <a:r>
              <a:rPr lang="en-GB" sz="2400"/>
              <a:t>Explain why  the real –time data can not be TCP?</a:t>
            </a:r>
            <a:endParaRPr/>
          </a:p>
          <a:p>
            <a:pPr indent="-32766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32766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32766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32766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32766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32766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32766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338454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rebuchet MS"/>
              <a:buNone/>
            </a:pPr>
            <a:r>
              <a:rPr b="1" lang="en-GB" sz="3600"/>
              <a:t>Questions</a:t>
            </a:r>
            <a:endParaRPr b="1" sz="3600"/>
          </a:p>
        </p:txBody>
      </p:sp>
      <p:sp>
        <p:nvSpPr>
          <p:cNvPr id="169" name="Google Shape;169;p11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457200" lvl="0" marL="566928" rtl="0" algn="just">
              <a:spcBef>
                <a:spcPts val="0"/>
              </a:spcBef>
              <a:spcAft>
                <a:spcPts val="0"/>
              </a:spcAft>
              <a:buSzPct val="100000"/>
              <a:buFont typeface="Trebuchet MS"/>
              <a:buAutoNum type="arabicParenR" startAt="46"/>
            </a:pPr>
            <a:r>
              <a:rPr lang="en-GB" sz="2400"/>
              <a:t>What is RTP? What are the main functions of RTP?</a:t>
            </a:r>
            <a:endParaRPr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45720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AutoNum type="arabicParenR" startAt="46"/>
            </a:pPr>
            <a:r>
              <a:rPr lang="en-GB" sz="2400"/>
              <a:t>What is the marker bit in RTP header? What is the market bit good for?</a:t>
            </a:r>
            <a:endParaRPr sz="2400"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45720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AutoNum type="arabicParenR" startAt="46"/>
            </a:pPr>
            <a:r>
              <a:rPr lang="en-GB" sz="2400"/>
              <a:t>What is RTCP? What are the main functions of RTCP?</a:t>
            </a:r>
            <a:endParaRPr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45720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AutoNum type="arabicParenR" startAt="46"/>
            </a:pPr>
            <a:r>
              <a:rPr lang="en-GB" sz="2400"/>
              <a:t>Explain why the fraction of the RTCP traffic must be limited?</a:t>
            </a:r>
            <a:endParaRPr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45720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AutoNum type="arabicParenR" startAt="46"/>
            </a:pPr>
            <a:r>
              <a:rPr lang="en-GB" sz="2400"/>
              <a:t>What is FEC?  How does FEC work? What are the disadvantages of FEC?</a:t>
            </a:r>
            <a:endParaRPr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327977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rebuchet MS"/>
              <a:buNone/>
            </a:pPr>
            <a:r>
              <a:rPr b="1" lang="en-GB" sz="3600"/>
              <a:t>Questions</a:t>
            </a:r>
            <a:endParaRPr b="1" sz="3600"/>
          </a:p>
        </p:txBody>
      </p:sp>
      <p:sp>
        <p:nvSpPr>
          <p:cNvPr id="175" name="Google Shape;175;p12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457200" lvl="0" marL="566928" rtl="0" algn="just">
              <a:spcBef>
                <a:spcPts val="0"/>
              </a:spcBef>
              <a:spcAft>
                <a:spcPts val="0"/>
              </a:spcAft>
              <a:buSzPct val="100000"/>
              <a:buFont typeface="Trebuchet MS"/>
              <a:buAutoNum type="arabicParenR" startAt="51"/>
            </a:pPr>
            <a:r>
              <a:rPr lang="en-GB" sz="2400"/>
              <a:t>How does interleaving increase the robustness of FEC? What are the disadvantages of interleaving? </a:t>
            </a:r>
            <a:endParaRPr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45720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AutoNum type="arabicParenR" startAt="51"/>
            </a:pPr>
            <a:r>
              <a:rPr lang="en-GB" sz="2400"/>
              <a:t>What is RTSP? Explain the operation of RTSP. How is it compared with HTTP streaming?</a:t>
            </a:r>
            <a:endParaRPr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45720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AutoNum type="arabicParenR" startAt="51"/>
            </a:pPr>
            <a:r>
              <a:rPr lang="en-GB" sz="2400"/>
              <a:t>What is the relationship between RTP, RTCP, and RTSP?</a:t>
            </a:r>
            <a:endParaRPr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45720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AutoNum type="arabicParenR" startAt="51"/>
            </a:pPr>
            <a:r>
              <a:rPr lang="en-GB" sz="2400"/>
              <a:t>Describe the basic network elements of H.323.</a:t>
            </a:r>
            <a:endParaRPr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45720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AutoNum type="arabicParenR" startAt="51"/>
            </a:pPr>
            <a:r>
              <a:rPr lang="en-GB" sz="2400"/>
              <a:t>Describe the basic network elements of SIP. </a:t>
            </a:r>
            <a:endParaRPr sz="2400"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327977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rebuchet MS"/>
              <a:buNone/>
            </a:pPr>
            <a:r>
              <a:rPr b="1" lang="en-GB" sz="3600"/>
              <a:t>Questions</a:t>
            </a:r>
            <a:endParaRPr b="1" sz="3600"/>
          </a:p>
        </p:txBody>
      </p:sp>
      <p:sp>
        <p:nvSpPr>
          <p:cNvPr id="181" name="Google Shape;181;p13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566928" rtl="0" algn="just">
              <a:spcBef>
                <a:spcPts val="0"/>
              </a:spcBef>
              <a:spcAft>
                <a:spcPts val="0"/>
              </a:spcAft>
              <a:buSzPts val="2400"/>
              <a:buFont typeface="Trebuchet MS"/>
              <a:buAutoNum type="arabicParenR" startAt="56"/>
            </a:pPr>
            <a:r>
              <a:rPr lang="en-GB" sz="2400"/>
              <a:t>How do RSTP, RTP and H.323 relate to one another?</a:t>
            </a:r>
            <a:endParaRPr/>
          </a:p>
          <a:p>
            <a:pPr indent="-304800" lvl="0" marL="566928" rtl="0" algn="just">
              <a:spcBef>
                <a:spcPts val="300"/>
              </a:spcBef>
              <a:spcAft>
                <a:spcPts val="0"/>
              </a:spcAft>
              <a:buSzPts val="2400"/>
              <a:buFont typeface="Trebuchet MS"/>
              <a:buNone/>
            </a:pPr>
            <a:r>
              <a:t/>
            </a:r>
            <a:endParaRPr sz="2400"/>
          </a:p>
          <a:p>
            <a:pPr indent="-457200" lvl="0" marL="566928" rtl="0" algn="just">
              <a:spcBef>
                <a:spcPts val="300"/>
              </a:spcBef>
              <a:spcAft>
                <a:spcPts val="0"/>
              </a:spcAft>
              <a:buSzPts val="2400"/>
              <a:buFont typeface="Trebuchet MS"/>
              <a:buAutoNum type="arabicParenR" startAt="56"/>
            </a:pPr>
            <a:r>
              <a:rPr lang="en-GB" sz="2400"/>
              <a:t>What are the differences between VoIP and PSTN? </a:t>
            </a:r>
            <a:endParaRPr/>
          </a:p>
          <a:p>
            <a:pPr indent="-304800" lvl="0" marL="566928" rtl="0" algn="just">
              <a:spcBef>
                <a:spcPts val="300"/>
              </a:spcBef>
              <a:spcAft>
                <a:spcPts val="0"/>
              </a:spcAft>
              <a:buSzPts val="2400"/>
              <a:buFont typeface="Trebuchet MS"/>
              <a:buNone/>
            </a:pPr>
            <a:r>
              <a:t/>
            </a:r>
            <a:endParaRPr sz="2400"/>
          </a:p>
          <a:p>
            <a:pPr indent="-457200" lvl="0" marL="566928" rtl="0" algn="just">
              <a:spcBef>
                <a:spcPts val="300"/>
              </a:spcBef>
              <a:spcAft>
                <a:spcPts val="0"/>
              </a:spcAft>
              <a:buSzPts val="2400"/>
              <a:buFont typeface="Trebuchet MS"/>
              <a:buAutoNum type="arabicParenR" startAt="56"/>
            </a:pPr>
            <a:r>
              <a:rPr lang="en-GB" sz="2400"/>
              <a:t>Discuss the different VoIP scenarios.</a:t>
            </a:r>
            <a:endParaRPr/>
          </a:p>
          <a:p>
            <a:pPr indent="-304800" lvl="0" marL="566928" rtl="0" algn="just">
              <a:spcBef>
                <a:spcPts val="300"/>
              </a:spcBef>
              <a:spcAft>
                <a:spcPts val="0"/>
              </a:spcAft>
              <a:buSzPts val="2400"/>
              <a:buFont typeface="Trebuchet MS"/>
              <a:buNone/>
            </a:pPr>
            <a:r>
              <a:t/>
            </a:r>
            <a:endParaRPr sz="2400"/>
          </a:p>
          <a:p>
            <a:pPr indent="-457200" lvl="0" marL="566928" rtl="0" algn="just">
              <a:spcBef>
                <a:spcPts val="300"/>
              </a:spcBef>
              <a:spcAft>
                <a:spcPts val="0"/>
              </a:spcAft>
              <a:buSzPts val="2400"/>
              <a:buFont typeface="Trebuchet MS"/>
              <a:buAutoNum type="arabicParenR" startAt="56"/>
            </a:pPr>
            <a:r>
              <a:rPr lang="en-GB" sz="2400"/>
              <a:t>How are the Video Conferences (VC) classified?</a:t>
            </a:r>
            <a:endParaRPr/>
          </a:p>
          <a:p>
            <a:pPr indent="-304800" lvl="0" marL="566928" rtl="0" algn="just">
              <a:spcBef>
                <a:spcPts val="300"/>
              </a:spcBef>
              <a:spcAft>
                <a:spcPts val="0"/>
              </a:spcAft>
              <a:buSzPts val="2400"/>
              <a:buFont typeface="Trebuchet MS"/>
              <a:buNone/>
            </a:pPr>
            <a:r>
              <a:t/>
            </a:r>
            <a:endParaRPr sz="2400"/>
          </a:p>
          <a:p>
            <a:pPr indent="-457200" lvl="0" marL="566928" rtl="0" algn="just">
              <a:spcBef>
                <a:spcPts val="300"/>
              </a:spcBef>
              <a:spcAft>
                <a:spcPts val="0"/>
              </a:spcAft>
              <a:buSzPts val="2400"/>
              <a:buFont typeface="Trebuchet MS"/>
              <a:buAutoNum type="arabicParenR" startAt="56"/>
            </a:pPr>
            <a:r>
              <a:rPr lang="en-GB" sz="2400"/>
              <a:t>What are the advantages and disadvantages of the distributed VC over the centralized VC?  </a:t>
            </a:r>
            <a:endParaRPr sz="2400"/>
          </a:p>
          <a:p>
            <a:pPr indent="-304800" lvl="0" marL="566928" rtl="0" algn="just">
              <a:spcBef>
                <a:spcPts val="300"/>
              </a:spcBef>
              <a:spcAft>
                <a:spcPts val="0"/>
              </a:spcAft>
              <a:buSzPts val="2400"/>
              <a:buFont typeface="Trebuchet MS"/>
              <a:buNone/>
            </a:pPr>
            <a:r>
              <a:t/>
            </a:r>
            <a:endParaRPr sz="2400"/>
          </a:p>
          <a:p>
            <a:pPr indent="-304800" lvl="0" marL="566928" rtl="0" algn="just">
              <a:spcBef>
                <a:spcPts val="300"/>
              </a:spcBef>
              <a:spcAft>
                <a:spcPts val="0"/>
              </a:spcAft>
              <a:buSzPts val="2400"/>
              <a:buFont typeface="Trebuchet MS"/>
              <a:buNone/>
            </a:pPr>
            <a:r>
              <a:t/>
            </a:r>
            <a:endParaRPr sz="2400"/>
          </a:p>
          <a:p>
            <a:pPr indent="-304800" lvl="0" marL="566928" rtl="0" algn="just">
              <a:spcBef>
                <a:spcPts val="300"/>
              </a:spcBef>
              <a:spcAft>
                <a:spcPts val="0"/>
              </a:spcAft>
              <a:buSzPts val="2400"/>
              <a:buFont typeface="Trebuchet MS"/>
              <a:buNone/>
            </a:pPr>
            <a:r>
              <a:t/>
            </a:r>
            <a:endParaRPr sz="2400"/>
          </a:p>
          <a:p>
            <a:pPr indent="-304800" lvl="0" marL="566928" rtl="0" algn="just">
              <a:spcBef>
                <a:spcPts val="300"/>
              </a:spcBef>
              <a:spcAft>
                <a:spcPts val="0"/>
              </a:spcAft>
              <a:buSzPts val="2400"/>
              <a:buFont typeface="Trebuchet MS"/>
              <a:buNone/>
            </a:pPr>
            <a:r>
              <a:t/>
            </a:r>
            <a:endParaRPr sz="2400"/>
          </a:p>
          <a:p>
            <a:pPr indent="-304800" lvl="0" marL="566928" rtl="0" algn="just">
              <a:spcBef>
                <a:spcPts val="300"/>
              </a:spcBef>
              <a:spcAft>
                <a:spcPts val="0"/>
              </a:spcAft>
              <a:buSzPts val="2400"/>
              <a:buFont typeface="Trebuchet MS"/>
              <a:buNone/>
            </a:pPr>
            <a:r>
              <a:t/>
            </a:r>
            <a:endParaRPr sz="2400"/>
          </a:p>
          <a:p>
            <a:pPr indent="-304800" lvl="0" marL="566928" rtl="0" algn="just">
              <a:spcBef>
                <a:spcPts val="300"/>
              </a:spcBef>
              <a:spcAft>
                <a:spcPts val="0"/>
              </a:spcAft>
              <a:buSzPts val="2400"/>
              <a:buFont typeface="Trebuchet MS"/>
              <a:buNone/>
            </a:pPr>
            <a:r>
              <a:t/>
            </a:r>
            <a:endParaRPr sz="2400"/>
          </a:p>
          <a:p>
            <a:pPr indent="-304800" lvl="0" marL="566928" rtl="0" algn="just">
              <a:spcBef>
                <a:spcPts val="300"/>
              </a:spcBef>
              <a:spcAft>
                <a:spcPts val="0"/>
              </a:spcAft>
              <a:buSzPts val="2400"/>
              <a:buFont typeface="Trebuchet MS"/>
              <a:buNone/>
            </a:pPr>
            <a:r>
              <a:t/>
            </a:r>
            <a:endParaRPr sz="2400"/>
          </a:p>
          <a:p>
            <a:pPr indent="-317500" lvl="0" marL="566928" rtl="0" algn="just">
              <a:spcBef>
                <a:spcPts val="300"/>
              </a:spcBef>
              <a:spcAft>
                <a:spcPts val="0"/>
              </a:spcAft>
              <a:buSzPts val="2200"/>
              <a:buFont typeface="Trebuchet MS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rebuchet MS"/>
              <a:buNone/>
            </a:pPr>
            <a:r>
              <a:rPr b="1" lang="en-GB" sz="3600"/>
              <a:t>Questions</a:t>
            </a:r>
            <a:endParaRPr b="1" sz="3600"/>
          </a:p>
        </p:txBody>
      </p:sp>
      <p:sp>
        <p:nvSpPr>
          <p:cNvPr id="115" name="Google Shape;115;p2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457200" lvl="0" marL="566928" rtl="0" algn="just">
              <a:spcBef>
                <a:spcPts val="0"/>
              </a:spcBef>
              <a:spcAft>
                <a:spcPts val="0"/>
              </a:spcAft>
              <a:buSzPct val="100000"/>
              <a:buFont typeface="Trebuchet MS"/>
              <a:buAutoNum type="arabicParenR"/>
            </a:pPr>
            <a:r>
              <a:rPr lang="en-GB" sz="2400"/>
              <a:t>What is band-limited signal?</a:t>
            </a:r>
            <a:endParaRPr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45720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AutoNum type="arabicParenR"/>
            </a:pPr>
            <a:r>
              <a:rPr lang="en-GB" sz="2400"/>
              <a:t>What is the Nyquist sampling theorem? Provide a definition for the Nyquist frequency.</a:t>
            </a:r>
            <a:endParaRPr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45720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AutoNum type="arabicParenR"/>
            </a:pPr>
            <a:r>
              <a:rPr lang="en-GB" sz="2400"/>
              <a:t>What is an anti-aliasing filter?</a:t>
            </a:r>
            <a:endParaRPr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45720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AutoNum type="arabicParenR"/>
            </a:pPr>
            <a:r>
              <a:rPr lang="en-GB" sz="2400"/>
              <a:t>Define the meaning of the term “quantization interval” and how this influences the accuracy of the sampling process of an analogue signal. </a:t>
            </a:r>
            <a:endParaRPr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45720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AutoNum type="arabicParenR"/>
            </a:pPr>
            <a:r>
              <a:rPr lang="en-GB" sz="2400"/>
              <a:t>Why does the quantization error gets worse with fewer bits to present an analogue signal?</a:t>
            </a:r>
            <a:endParaRPr/>
          </a:p>
          <a:p>
            <a:pPr indent="-327977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rebuchet MS"/>
              <a:buNone/>
            </a:pPr>
            <a:r>
              <a:rPr b="1" lang="en-GB" sz="3600"/>
              <a:t>Questions</a:t>
            </a:r>
            <a:endParaRPr b="1" sz="3600"/>
          </a:p>
        </p:txBody>
      </p:sp>
      <p:sp>
        <p:nvSpPr>
          <p:cNvPr id="121" name="Google Shape;121;p3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566928" rtl="0" algn="just">
              <a:spcBef>
                <a:spcPts val="0"/>
              </a:spcBef>
              <a:spcAft>
                <a:spcPts val="0"/>
              </a:spcAft>
              <a:buSzPts val="2400"/>
              <a:buFont typeface="Trebuchet MS"/>
              <a:buAutoNum type="arabicParenR" startAt="6"/>
            </a:pPr>
            <a:r>
              <a:rPr lang="en-GB" sz="2400"/>
              <a:t>Explain the run length coding with an example.</a:t>
            </a:r>
            <a:endParaRPr/>
          </a:p>
          <a:p>
            <a:pPr indent="-304800" lvl="0" marL="566928" rtl="0" algn="just">
              <a:spcBef>
                <a:spcPts val="300"/>
              </a:spcBef>
              <a:spcAft>
                <a:spcPts val="0"/>
              </a:spcAft>
              <a:buSzPts val="2400"/>
              <a:buFont typeface="Trebuchet MS"/>
              <a:buNone/>
            </a:pPr>
            <a:r>
              <a:t/>
            </a:r>
            <a:endParaRPr sz="2400"/>
          </a:p>
          <a:p>
            <a:pPr indent="-457200" lvl="0" marL="566928" rtl="0" algn="just">
              <a:spcBef>
                <a:spcPts val="300"/>
              </a:spcBef>
              <a:spcAft>
                <a:spcPts val="0"/>
              </a:spcAft>
              <a:buSzPts val="2400"/>
              <a:buFont typeface="Trebuchet MS"/>
              <a:buAutoNum type="arabicParenR" startAt="6"/>
            </a:pPr>
            <a:r>
              <a:rPr lang="en-GB" sz="2400"/>
              <a:t>Explain the Huffman coding with an example.</a:t>
            </a:r>
            <a:endParaRPr/>
          </a:p>
          <a:p>
            <a:pPr indent="-304800" lvl="0" marL="566928" rtl="0" algn="just">
              <a:spcBef>
                <a:spcPts val="300"/>
              </a:spcBef>
              <a:spcAft>
                <a:spcPts val="0"/>
              </a:spcAft>
              <a:buSzPts val="2400"/>
              <a:buFont typeface="Trebuchet MS"/>
              <a:buNone/>
            </a:pPr>
            <a:r>
              <a:t/>
            </a:r>
            <a:endParaRPr sz="2400"/>
          </a:p>
          <a:p>
            <a:pPr indent="-457200" lvl="0" marL="566928" rtl="0" algn="just">
              <a:spcBef>
                <a:spcPts val="300"/>
              </a:spcBef>
              <a:spcAft>
                <a:spcPts val="0"/>
              </a:spcAft>
              <a:buSzPts val="2400"/>
              <a:buFont typeface="Trebuchet MS"/>
              <a:buAutoNum type="arabicParenR" startAt="6"/>
            </a:pPr>
            <a:r>
              <a:rPr lang="en-GB" sz="2400"/>
              <a:t>Explain the LZW coding with an example.</a:t>
            </a:r>
            <a:endParaRPr/>
          </a:p>
          <a:p>
            <a:pPr indent="-304800" lvl="0" marL="566928" rtl="0" algn="just">
              <a:spcBef>
                <a:spcPts val="300"/>
              </a:spcBef>
              <a:spcAft>
                <a:spcPts val="0"/>
              </a:spcAft>
              <a:buSzPts val="2400"/>
              <a:buFont typeface="Trebuchet MS"/>
              <a:buNone/>
            </a:pPr>
            <a:r>
              <a:t/>
            </a:r>
            <a:endParaRPr sz="2400"/>
          </a:p>
          <a:p>
            <a:pPr indent="-457200" lvl="0" marL="566928" rtl="0" algn="just">
              <a:spcBef>
                <a:spcPts val="300"/>
              </a:spcBef>
              <a:spcAft>
                <a:spcPts val="0"/>
              </a:spcAft>
              <a:buSzPts val="2400"/>
              <a:buFont typeface="Trebuchet MS"/>
              <a:buAutoNum type="arabicParenR" startAt="6"/>
            </a:pPr>
            <a:r>
              <a:rPr lang="en-GB" sz="2400"/>
              <a:t>What are DC and AC coefficients in  image compression?</a:t>
            </a:r>
            <a:endParaRPr/>
          </a:p>
          <a:p>
            <a:pPr indent="-304800" lvl="0" marL="566928" rtl="0" algn="just">
              <a:spcBef>
                <a:spcPts val="300"/>
              </a:spcBef>
              <a:spcAft>
                <a:spcPts val="0"/>
              </a:spcAft>
              <a:buSzPts val="2400"/>
              <a:buFont typeface="Trebuchet MS"/>
              <a:buNone/>
            </a:pPr>
            <a:r>
              <a:t/>
            </a:r>
            <a:endParaRPr sz="2400"/>
          </a:p>
          <a:p>
            <a:pPr indent="-457200" lvl="0" marL="566928" rtl="0" algn="just">
              <a:spcBef>
                <a:spcPts val="300"/>
              </a:spcBef>
              <a:spcAft>
                <a:spcPts val="0"/>
              </a:spcAft>
              <a:buSzPts val="2400"/>
              <a:buFont typeface="Trebuchet MS"/>
              <a:buAutoNum type="arabicParenR" startAt="6"/>
            </a:pPr>
            <a:r>
              <a:rPr lang="en-GB" sz="2400"/>
              <a:t>What characteristics of eye are exploited in the quantization of the image?</a:t>
            </a:r>
            <a:endParaRPr/>
          </a:p>
          <a:p>
            <a:pPr indent="-304800" lvl="0" marL="566928" rtl="0" algn="just">
              <a:spcBef>
                <a:spcPts val="300"/>
              </a:spcBef>
              <a:spcAft>
                <a:spcPts val="0"/>
              </a:spcAft>
              <a:buSzPts val="2400"/>
              <a:buFont typeface="Trebuchet MS"/>
              <a:buNone/>
            </a:pPr>
            <a:r>
              <a:t/>
            </a:r>
            <a:endParaRPr sz="2400"/>
          </a:p>
          <a:p>
            <a:pPr indent="-317500" lvl="0" marL="566928" rtl="0" algn="just">
              <a:spcBef>
                <a:spcPts val="300"/>
              </a:spcBef>
              <a:spcAft>
                <a:spcPts val="0"/>
              </a:spcAft>
              <a:buSzPts val="2200"/>
              <a:buFont typeface="Trebuchet MS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rebuchet MS"/>
              <a:buNone/>
            </a:pPr>
            <a:r>
              <a:rPr b="1" lang="en-GB" sz="3600"/>
              <a:t>Questions</a:t>
            </a:r>
            <a:endParaRPr b="1" sz="3600"/>
          </a:p>
        </p:txBody>
      </p:sp>
      <p:sp>
        <p:nvSpPr>
          <p:cNvPr id="127" name="Google Shape;127;p4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457200" lvl="0" marL="566928" rtl="0" algn="just">
              <a:spcBef>
                <a:spcPts val="0"/>
              </a:spcBef>
              <a:spcAft>
                <a:spcPts val="0"/>
              </a:spcAft>
              <a:buSzPct val="100000"/>
              <a:buFont typeface="Trebuchet MS"/>
              <a:buAutoNum type="arabicParenR" startAt="11"/>
            </a:pPr>
            <a:r>
              <a:rPr lang="en-GB" sz="2400"/>
              <a:t>Explain how the block preparation is performed in an image compression phenomenon?</a:t>
            </a:r>
            <a:endParaRPr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45720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AutoNum type="arabicParenR" startAt="11"/>
            </a:pPr>
            <a:r>
              <a:rPr lang="en-GB" sz="2400"/>
              <a:t>Explain the process vectoring using a zigzag scan diagram.</a:t>
            </a:r>
            <a:endParaRPr sz="2400"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45720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AutoNum type="arabicParenR" startAt="11"/>
            </a:pPr>
            <a:r>
              <a:rPr lang="en-GB" sz="2400"/>
              <a:t>Why is DCT used in transform encoding?</a:t>
            </a:r>
            <a:endParaRPr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45720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AutoNum type="arabicParenR" startAt="11"/>
            </a:pPr>
            <a:r>
              <a:rPr lang="en-GB" sz="2400"/>
              <a:t>In an image compression explain where information loss can occur?</a:t>
            </a:r>
            <a:endParaRPr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45720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AutoNum type="arabicParenR" startAt="11"/>
            </a:pPr>
            <a:r>
              <a:rPr lang="en-GB" sz="2400"/>
              <a:t>What is differential coding?</a:t>
            </a:r>
            <a:endParaRPr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327977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rebuchet MS"/>
              <a:buNone/>
            </a:pPr>
            <a:r>
              <a:rPr b="1" lang="en-GB" sz="3600"/>
              <a:t>Questions</a:t>
            </a:r>
            <a:endParaRPr b="1" sz="3600"/>
          </a:p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457200" lvl="0" marL="566928" rtl="0" algn="just">
              <a:spcBef>
                <a:spcPts val="0"/>
              </a:spcBef>
              <a:spcAft>
                <a:spcPts val="0"/>
              </a:spcAft>
              <a:buSzPct val="100000"/>
              <a:buFont typeface="Trebuchet MS"/>
              <a:buAutoNum type="arabicParenR" startAt="16"/>
            </a:pPr>
            <a:r>
              <a:rPr lang="en-GB" sz="2400"/>
              <a:t>Explain the term “</a:t>
            </a:r>
            <a:r>
              <a:rPr i="1" lang="en-GB" sz="2400"/>
              <a:t>critical bandwidth</a:t>
            </a:r>
            <a:r>
              <a:rPr lang="en-GB" sz="2400"/>
              <a:t>” and identify how this also varies with frequency.</a:t>
            </a:r>
            <a:endParaRPr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45720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AutoNum type="arabicParenR" startAt="16"/>
            </a:pPr>
            <a:r>
              <a:rPr lang="en-GB" sz="2400"/>
              <a:t>Explain the meaning of the term “</a:t>
            </a:r>
            <a:r>
              <a:rPr i="1" lang="en-GB" sz="2400"/>
              <a:t>frequency masking</a:t>
            </a:r>
            <a:r>
              <a:rPr lang="en-GB" sz="2400"/>
              <a:t>”.  Illustrate on your graph the masking effect of a loud signal on neighbouring signals.</a:t>
            </a:r>
            <a:endParaRPr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45720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AutoNum type="arabicParenR" startAt="16"/>
            </a:pPr>
            <a:r>
              <a:rPr lang="en-GB" sz="2400"/>
              <a:t>Explain the meaning of the term “</a:t>
            </a:r>
            <a:r>
              <a:rPr i="1" lang="en-GB" sz="2400"/>
              <a:t>temporal masking</a:t>
            </a:r>
            <a:r>
              <a:rPr lang="en-GB" sz="2400"/>
              <a:t>”. What are the implications of exploiting this effect?</a:t>
            </a:r>
            <a:endParaRPr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45720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AutoNum type="arabicParenR" startAt="16"/>
            </a:pPr>
            <a:r>
              <a:rPr lang="en-GB" sz="2400"/>
              <a:t>Explain the operation of a basic DPCM signal encoder and decoder.  Include in your explanation the source of errors that can arise.</a:t>
            </a:r>
            <a:endParaRPr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327977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rebuchet MS"/>
              <a:buNone/>
            </a:pPr>
            <a:r>
              <a:rPr b="1" lang="en-GB" sz="3600"/>
              <a:t>Questions</a:t>
            </a:r>
            <a:endParaRPr b="1" sz="3600"/>
          </a:p>
        </p:txBody>
      </p:sp>
      <p:sp>
        <p:nvSpPr>
          <p:cNvPr id="139" name="Google Shape;139;p6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457200" lvl="0" marL="566928" rtl="0" algn="just">
              <a:spcBef>
                <a:spcPts val="0"/>
              </a:spcBef>
              <a:spcAft>
                <a:spcPts val="0"/>
              </a:spcAft>
              <a:buSzPct val="100000"/>
              <a:buFont typeface="Trebuchet MS"/>
              <a:buAutoNum type="arabicParenR" startAt="20"/>
            </a:pPr>
            <a:r>
              <a:rPr lang="en-GB" sz="2400"/>
              <a:t>Explain how a basic ADPCM scheme obtains improved performance over a DPCM scheme.</a:t>
            </a:r>
            <a:endParaRPr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45720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AutoNum type="arabicParenR" startAt="20"/>
            </a:pPr>
            <a:r>
              <a:rPr lang="en-GB" sz="2400"/>
              <a:t>Explain how better sound quality-for the same bit rate-can be obtained using a sub-band coding ADPCM.  Give examples of the bit rates used for the lower and higher sub-bands and state an application of this type of codec.</a:t>
            </a:r>
            <a:endParaRPr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45720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AutoNum type="arabicParenR" startAt="20"/>
            </a:pPr>
            <a:r>
              <a:rPr lang="en-GB" sz="2400"/>
              <a:t>Explain the meaning of I, P and B frames of and the reasons for their use.</a:t>
            </a:r>
            <a:endParaRPr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45720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AutoNum type="arabicParenR" startAt="20"/>
            </a:pPr>
            <a:r>
              <a:rPr lang="en-GB" sz="2400"/>
              <a:t>Explain the terms of motion compensation and motion estimation in relation to the P-frames in video compression.</a:t>
            </a:r>
            <a:endParaRPr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327977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rebuchet MS"/>
              <a:buNone/>
            </a:pPr>
            <a:r>
              <a:rPr b="1" lang="en-GB" sz="3600"/>
              <a:t>Questions</a:t>
            </a:r>
            <a:endParaRPr b="1" sz="3600"/>
          </a:p>
        </p:txBody>
      </p:sp>
      <p:sp>
        <p:nvSpPr>
          <p:cNvPr id="145" name="Google Shape;145;p7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566928" rtl="0" algn="just">
              <a:spcBef>
                <a:spcPts val="0"/>
              </a:spcBef>
              <a:spcAft>
                <a:spcPts val="0"/>
              </a:spcAft>
              <a:buSzPts val="2400"/>
              <a:buFont typeface="Trebuchet MS"/>
              <a:buAutoNum type="arabicParenR" startAt="24"/>
            </a:pPr>
            <a:r>
              <a:rPr lang="en-GB" sz="2400"/>
              <a:t>Explain group of pictures in relation to video compression? What happens in a fast moving scene.</a:t>
            </a:r>
            <a:endParaRPr/>
          </a:p>
          <a:p>
            <a:pPr indent="-304800" lvl="0" marL="566928" rtl="0" algn="just">
              <a:spcBef>
                <a:spcPts val="300"/>
              </a:spcBef>
              <a:spcAft>
                <a:spcPts val="0"/>
              </a:spcAft>
              <a:buSzPts val="2400"/>
              <a:buFont typeface="Trebuchet MS"/>
              <a:buNone/>
            </a:pPr>
            <a:r>
              <a:t/>
            </a:r>
            <a:endParaRPr sz="2400"/>
          </a:p>
          <a:p>
            <a:pPr indent="-457200" lvl="0" marL="566928" rtl="0" algn="just">
              <a:spcBef>
                <a:spcPts val="300"/>
              </a:spcBef>
              <a:spcAft>
                <a:spcPts val="0"/>
              </a:spcAft>
              <a:buSzPts val="2400"/>
              <a:buFont typeface="Trebuchet MS"/>
              <a:buAutoNum type="arabicParenR" startAt="24"/>
            </a:pPr>
            <a:r>
              <a:rPr lang="en-GB" sz="2400"/>
              <a:t>What is a moving JPEG?</a:t>
            </a:r>
            <a:endParaRPr/>
          </a:p>
          <a:p>
            <a:pPr indent="-304800" lvl="0" marL="566928" rtl="0" algn="just">
              <a:spcBef>
                <a:spcPts val="300"/>
              </a:spcBef>
              <a:spcAft>
                <a:spcPts val="0"/>
              </a:spcAft>
              <a:buSzPts val="2400"/>
              <a:buFont typeface="Trebuchet MS"/>
              <a:buNone/>
            </a:pPr>
            <a:r>
              <a:t/>
            </a:r>
            <a:endParaRPr sz="2400"/>
          </a:p>
          <a:p>
            <a:pPr indent="-457200" lvl="0" marL="566928" rtl="0" algn="just">
              <a:spcBef>
                <a:spcPts val="300"/>
              </a:spcBef>
              <a:spcAft>
                <a:spcPts val="0"/>
              </a:spcAft>
              <a:buSzPts val="2400"/>
              <a:buFont typeface="Trebuchet MS"/>
              <a:buAutoNum type="arabicParenR" startAt="24"/>
            </a:pPr>
            <a:r>
              <a:rPr lang="en-GB" sz="2400"/>
              <a:t>Why do we use video object planes in MPEG-4?</a:t>
            </a:r>
            <a:endParaRPr/>
          </a:p>
          <a:p>
            <a:pPr indent="-304800" lvl="0" marL="566928" rtl="0" algn="just">
              <a:spcBef>
                <a:spcPts val="300"/>
              </a:spcBef>
              <a:spcAft>
                <a:spcPts val="0"/>
              </a:spcAft>
              <a:buSzPts val="2400"/>
              <a:buFont typeface="Trebuchet MS"/>
              <a:buNone/>
            </a:pPr>
            <a:r>
              <a:t/>
            </a:r>
            <a:endParaRPr sz="2400"/>
          </a:p>
          <a:p>
            <a:pPr indent="-457200" lvl="0" marL="566928" rtl="0" algn="just">
              <a:spcBef>
                <a:spcPts val="300"/>
              </a:spcBef>
              <a:spcAft>
                <a:spcPts val="0"/>
              </a:spcAft>
              <a:buSzPts val="2400"/>
              <a:buFont typeface="Trebuchet MS"/>
              <a:buAutoNum type="arabicParenR" startAt="24"/>
            </a:pPr>
            <a:r>
              <a:rPr lang="en-GB" sz="2400"/>
              <a:t>What is FDDI? Describe the pros and cons of FDDI?</a:t>
            </a:r>
            <a:endParaRPr/>
          </a:p>
          <a:p>
            <a:pPr indent="-304800" lvl="0" marL="566928" rtl="0" algn="just">
              <a:spcBef>
                <a:spcPts val="300"/>
              </a:spcBef>
              <a:spcAft>
                <a:spcPts val="0"/>
              </a:spcAft>
              <a:buSzPts val="2400"/>
              <a:buFont typeface="Trebuchet MS"/>
              <a:buNone/>
            </a:pPr>
            <a:r>
              <a:t/>
            </a:r>
            <a:endParaRPr sz="2400"/>
          </a:p>
          <a:p>
            <a:pPr indent="-457200" lvl="0" marL="566928" rtl="0" algn="just">
              <a:spcBef>
                <a:spcPts val="300"/>
              </a:spcBef>
              <a:spcAft>
                <a:spcPts val="0"/>
              </a:spcAft>
              <a:buSzPts val="2400"/>
              <a:buFont typeface="Trebuchet MS"/>
              <a:buAutoNum type="arabicParenR" startAt="24"/>
            </a:pPr>
            <a:r>
              <a:rPr lang="en-GB" sz="2400"/>
              <a:t>Discuss the network requirements for multimedia communication.</a:t>
            </a:r>
            <a:endParaRPr/>
          </a:p>
          <a:p>
            <a:pPr indent="-304800" lvl="0" marL="566928" rtl="0" algn="just">
              <a:spcBef>
                <a:spcPts val="300"/>
              </a:spcBef>
              <a:spcAft>
                <a:spcPts val="0"/>
              </a:spcAft>
              <a:buSzPts val="2400"/>
              <a:buFont typeface="Trebuchet MS"/>
              <a:buNone/>
            </a:pPr>
            <a:r>
              <a:t/>
            </a:r>
            <a:endParaRPr sz="2400"/>
          </a:p>
          <a:p>
            <a:pPr indent="-304800" lvl="0" marL="566928" rtl="0" algn="just">
              <a:spcBef>
                <a:spcPts val="300"/>
              </a:spcBef>
              <a:spcAft>
                <a:spcPts val="0"/>
              </a:spcAft>
              <a:buSzPts val="2400"/>
              <a:buFont typeface="Trebuchet MS"/>
              <a:buNone/>
            </a:pPr>
            <a:r>
              <a:t/>
            </a:r>
            <a:endParaRPr sz="2400"/>
          </a:p>
          <a:p>
            <a:pPr indent="-304800" lvl="0" marL="566928" rtl="0" algn="just">
              <a:spcBef>
                <a:spcPts val="300"/>
              </a:spcBef>
              <a:spcAft>
                <a:spcPts val="0"/>
              </a:spcAft>
              <a:buSzPts val="2400"/>
              <a:buFont typeface="Trebuchet MS"/>
              <a:buNone/>
            </a:pPr>
            <a:r>
              <a:t/>
            </a:r>
            <a:endParaRPr sz="2400"/>
          </a:p>
          <a:p>
            <a:pPr indent="-304800" lvl="0" marL="566928" rtl="0" algn="just">
              <a:spcBef>
                <a:spcPts val="300"/>
              </a:spcBef>
              <a:spcAft>
                <a:spcPts val="0"/>
              </a:spcAft>
              <a:buSzPts val="2400"/>
              <a:buFont typeface="Trebuchet MS"/>
              <a:buNone/>
            </a:pPr>
            <a:r>
              <a:t/>
            </a:r>
            <a:endParaRPr sz="2400"/>
          </a:p>
          <a:p>
            <a:pPr indent="-317500" lvl="0" marL="566928" rtl="0" algn="just">
              <a:spcBef>
                <a:spcPts val="300"/>
              </a:spcBef>
              <a:spcAft>
                <a:spcPts val="0"/>
              </a:spcAft>
              <a:buSzPts val="2200"/>
              <a:buFont typeface="Trebuchet MS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rebuchet MS"/>
              <a:buNone/>
            </a:pPr>
            <a:r>
              <a:rPr b="1" lang="en-GB" sz="3600"/>
              <a:t>Questions</a:t>
            </a:r>
            <a:endParaRPr b="1" sz="3600"/>
          </a:p>
        </p:txBody>
      </p:sp>
      <p:sp>
        <p:nvSpPr>
          <p:cNvPr id="151" name="Google Shape;151;p8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457200" lvl="0" marL="566928" rtl="0" algn="just">
              <a:spcBef>
                <a:spcPts val="0"/>
              </a:spcBef>
              <a:spcAft>
                <a:spcPts val="0"/>
              </a:spcAft>
              <a:buSzPct val="100000"/>
              <a:buFont typeface="Trebuchet MS"/>
              <a:buAutoNum type="arabicParenR" startAt="29"/>
            </a:pPr>
            <a:r>
              <a:rPr lang="en-GB" sz="2400"/>
              <a:t>Explain why the ATM packet size is 53 Byte. </a:t>
            </a:r>
            <a:endParaRPr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45720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AutoNum type="arabicParenR" startAt="29"/>
            </a:pPr>
            <a:r>
              <a:rPr lang="en-GB" sz="2400"/>
              <a:t>What are MMDS and LMDS? How is MMDS different from LMDS.</a:t>
            </a:r>
            <a:endParaRPr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45720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AutoNum type="arabicParenR" startAt="29"/>
            </a:pPr>
            <a:r>
              <a:rPr lang="en-GB" sz="2400"/>
              <a:t>Explain the Round Robin packet scheduling mechanism. </a:t>
            </a:r>
            <a:endParaRPr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45720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AutoNum type="arabicParenR" startAt="29"/>
            </a:pPr>
            <a:r>
              <a:rPr lang="en-GB" sz="2400"/>
              <a:t>Explain the term “Tail Drop” in network congestion. Why does Tail Drop lead to TCP global synchronization.</a:t>
            </a:r>
            <a:endParaRPr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45720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AutoNum type="arabicParenR" startAt="29"/>
            </a:pPr>
            <a:r>
              <a:rPr lang="en-GB" sz="2400"/>
              <a:t>What is IntServ? What is the main drawback of IntServ? </a:t>
            </a:r>
            <a:endParaRPr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316229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327977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rebuchet MS"/>
              <a:buNone/>
            </a:pPr>
            <a:r>
              <a:rPr b="1" lang="en-GB" sz="3600"/>
              <a:t>Questions</a:t>
            </a:r>
            <a:endParaRPr b="1" sz="3600"/>
          </a:p>
        </p:txBody>
      </p:sp>
      <p:sp>
        <p:nvSpPr>
          <p:cNvPr id="157" name="Google Shape;157;p9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457200" lvl="0" marL="566928" rtl="0" algn="just">
              <a:spcBef>
                <a:spcPts val="0"/>
              </a:spcBef>
              <a:spcAft>
                <a:spcPts val="0"/>
              </a:spcAft>
              <a:buSzPct val="100000"/>
              <a:buFont typeface="Trebuchet MS"/>
              <a:buAutoNum type="arabicParenR" startAt="34"/>
            </a:pPr>
            <a:r>
              <a:rPr lang="en-GB" sz="2400"/>
              <a:t>Explain the terms “TSPEC” and “RSPEC” in Integrated Services</a:t>
            </a:r>
            <a:endParaRPr/>
          </a:p>
          <a:p>
            <a:pPr indent="-32766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45720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AutoNum type="arabicParenR" startAt="34"/>
            </a:pPr>
            <a:r>
              <a:rPr lang="en-GB" sz="2400"/>
              <a:t>Describe the Token Bucket algorithm. What are the advantages of Token Bucket over Leaky Bucket.</a:t>
            </a:r>
            <a:endParaRPr/>
          </a:p>
          <a:p>
            <a:pPr indent="-32766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45720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AutoNum type="arabicParenR" startAt="34"/>
            </a:pPr>
            <a:r>
              <a:rPr lang="en-GB" sz="2400"/>
              <a:t>Describe the RSVP mechanism? Why is RSVP receiver-oriented?</a:t>
            </a:r>
            <a:endParaRPr/>
          </a:p>
          <a:p>
            <a:pPr indent="-32766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45720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AutoNum type="arabicParenR" startAt="34"/>
            </a:pPr>
            <a:r>
              <a:rPr lang="en-GB" sz="2400"/>
              <a:t>Explain the terms “Stop-and-Wait ARQ”, “Go-back-N ARQ” and “Selective ARQ”</a:t>
            </a:r>
            <a:endParaRPr/>
          </a:p>
          <a:p>
            <a:pPr indent="-32766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45720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AutoNum type="arabicParenR" startAt="34"/>
            </a:pPr>
            <a:r>
              <a:rPr lang="en-GB" sz="2400"/>
              <a:t>Explain the terms “Expedited Forwarding PHB” and “Assured Forwarding PHB” in computer networking.</a:t>
            </a:r>
            <a:endParaRPr/>
          </a:p>
          <a:p>
            <a:pPr indent="-32766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45720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AutoNum type="arabicParenR" startAt="34"/>
            </a:pPr>
            <a:r>
              <a:rPr lang="en-GB" sz="2400"/>
              <a:t>Discuss the issues of multimedia synchronization. </a:t>
            </a:r>
            <a:endParaRPr/>
          </a:p>
          <a:p>
            <a:pPr indent="-32766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32766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32766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32766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32766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32766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327660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400"/>
          </a:p>
          <a:p>
            <a:pPr indent="-338454" lvl="0" marL="566928" rtl="0" algn="just">
              <a:spcBef>
                <a:spcPts val="300"/>
              </a:spcBef>
              <a:spcAft>
                <a:spcPts val="0"/>
              </a:spcAft>
              <a:buSzPct val="100000"/>
              <a:buFont typeface="Trebuchet MS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rban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DCA99E06EF1E4686D55E5D38B35F2E" ma:contentTypeVersion="2" ma:contentTypeDescription="Create a new document." ma:contentTypeScope="" ma:versionID="57bbce2894dbff72616bd17acae15bc0">
  <xsd:schema xmlns:xsd="http://www.w3.org/2001/XMLSchema" xmlns:xs="http://www.w3.org/2001/XMLSchema" xmlns:p="http://schemas.microsoft.com/office/2006/metadata/properties" xmlns:ns2="7d526a88-71b4-405d-86fd-9b9f081c900b" targetNamespace="http://schemas.microsoft.com/office/2006/metadata/properties" ma:root="true" ma:fieldsID="8ef12f4aca5dfe40ba4bcfb0e570f664" ns2:_="">
    <xsd:import namespace="7d526a88-71b4-405d-86fd-9b9f081c90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526a88-71b4-405d-86fd-9b9f081c90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48AF14-4F81-40A9-B92E-60DCAA0315A4}"/>
</file>

<file path=customXml/itemProps2.xml><?xml version="1.0" encoding="utf-8"?>
<ds:datastoreItem xmlns:ds="http://schemas.openxmlformats.org/officeDocument/2006/customXml" ds:itemID="{278D964F-00FE-4395-8810-A86D8C543543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Quang Duc Tran</dc:creator>
</cp:coreProperties>
</file>