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rels" ContentType="application/vnd.openxmlformats-package.relationships+xml"/>
  <Default Extension="wmf" ContentType="image/x-wmf"/>
  <Default Extension="xml" ContentType="application/xml"/>
  <Default Extension="mp4" ContentType="video/mp4"/>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notesMasterIdLst>
    <p:notesMasterId r:id="rId29"/>
  </p:notesMasterIdLst>
  <p:sldIdLst>
    <p:sldId id="351" r:id="rId2"/>
    <p:sldId id="377" r:id="rId3"/>
    <p:sldId id="378" r:id="rId4"/>
    <p:sldId id="379" r:id="rId5"/>
    <p:sldId id="380" r:id="rId6"/>
    <p:sldId id="381" r:id="rId7"/>
    <p:sldId id="382" r:id="rId8"/>
    <p:sldId id="384" r:id="rId9"/>
    <p:sldId id="383" r:id="rId10"/>
    <p:sldId id="386" r:id="rId11"/>
    <p:sldId id="385" r:id="rId12"/>
    <p:sldId id="387" r:id="rId13"/>
    <p:sldId id="388" r:id="rId14"/>
    <p:sldId id="389" r:id="rId15"/>
    <p:sldId id="390" r:id="rId16"/>
    <p:sldId id="391" r:id="rId17"/>
    <p:sldId id="392" r:id="rId18"/>
    <p:sldId id="393" r:id="rId19"/>
    <p:sldId id="394" r:id="rId20"/>
    <p:sldId id="395" r:id="rId21"/>
    <p:sldId id="401" r:id="rId22"/>
    <p:sldId id="400" r:id="rId23"/>
    <p:sldId id="402" r:id="rId24"/>
    <p:sldId id="396" r:id="rId25"/>
    <p:sldId id="397" r:id="rId26"/>
    <p:sldId id="398" r:id="rId27"/>
    <p:sldId id="399"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05" autoAdjust="0"/>
    <p:restoredTop sz="81176" autoAdjust="0"/>
  </p:normalViewPr>
  <p:slideViewPr>
    <p:cSldViewPr>
      <p:cViewPr varScale="1">
        <p:scale>
          <a:sx n="67" d="100"/>
          <a:sy n="67" d="100"/>
        </p:scale>
        <p:origin x="1910"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openxmlformats.org/officeDocument/2006/relationships/customXml" Target="../customXml/item2.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EC80E7-8841-4265-961B-1700CEBF2403}" type="datetimeFigureOut">
              <a:rPr lang="en-US" smtClean="0"/>
              <a:pPr/>
              <a:t>5/9/2023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F5BF83-AE8A-4F6C-8B56-AD36A8BDA401}" type="slidenum">
              <a:rPr lang="en-US" smtClean="0"/>
              <a:pPr/>
              <a:t>‹#›</a:t>
            </a:fld>
            <a:endParaRPr lang="en-US" dirty="0"/>
          </a:p>
        </p:txBody>
      </p:sp>
    </p:spTree>
    <p:extLst>
      <p:ext uri="{BB962C8B-B14F-4D97-AF65-F5344CB8AC3E}">
        <p14:creationId xmlns:p14="http://schemas.microsoft.com/office/powerpoint/2010/main" val="2606837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705600" y="4206240"/>
            <a:ext cx="960120" cy="457200"/>
          </a:xfrm>
        </p:spPr>
        <p:txBody>
          <a:bodyPr/>
          <a:lstStyle/>
          <a:p>
            <a:fld id="{1D8BD707-D9CF-40AE-B4C6-C98DA3205C09}" type="datetimeFigureOut">
              <a:rPr lang="en-US" smtClean="0"/>
              <a:pPr/>
              <a:t>5/9/2023</a:t>
            </a:fld>
            <a:endParaRPr lang="en-US" dirty="0"/>
          </a:p>
        </p:txBody>
      </p:sp>
      <p:sp>
        <p:nvSpPr>
          <p:cNvPr id="17" name="Footer Placeholder 16"/>
          <p:cNvSpPr>
            <a:spLocks noGrp="1"/>
          </p:cNvSpPr>
          <p:nvPr>
            <p:ph type="ftr" sz="quarter" idx="11"/>
          </p:nvPr>
        </p:nvSpPr>
        <p:spPr>
          <a:xfrm>
            <a:off x="5410200" y="4205288"/>
            <a:ext cx="1295400" cy="457200"/>
          </a:xfrm>
        </p:spPr>
        <p:txBody>
          <a:bodyPr/>
          <a:lstStyle/>
          <a:p>
            <a:endParaRPr lang="en-US" dirty="0"/>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fld id="{1D8BD707-D9CF-40AE-B4C6-C98DA3205C09}" type="datetimeFigureOut">
              <a:rPr lang="en-US" smtClean="0"/>
              <a:pPr/>
              <a:t>5/9/2023</a:t>
            </a:fld>
            <a:endParaRPr lang="en-US" dirty="0"/>
          </a:p>
        </p:txBody>
      </p:sp>
      <p:sp>
        <p:nvSpPr>
          <p:cNvPr id="27" name="Slide Number Placeholder 26"/>
          <p:cNvSpPr>
            <a:spLocks noGrp="1"/>
          </p:cNvSpPr>
          <p:nvPr>
            <p:ph type="sldNum" sz="quarter" idx="11"/>
          </p:nvPr>
        </p:nvSpPr>
        <p:spPr/>
        <p:txBody>
          <a:bodyPr rtlCol="0"/>
          <a:lstStyle/>
          <a:p>
            <a:fld id="{B6F15528-21DE-4FAA-801E-634DDDAF4B2B}" type="slidenum">
              <a:rPr lang="en-US" smtClean="0"/>
              <a:pPr/>
              <a:t>‹#›</a:t>
            </a:fld>
            <a:endParaRPr lang="en-US" dirty="0"/>
          </a:p>
        </p:txBody>
      </p:sp>
      <p:sp>
        <p:nvSpPr>
          <p:cNvPr id="28" name="Footer Placeholder 27"/>
          <p:cNvSpPr>
            <a:spLocks noGrp="1"/>
          </p:cNvSpPr>
          <p:nvPr>
            <p:ph type="ftr" sz="quarter" idx="12"/>
          </p:nvPr>
        </p:nvSpPr>
        <p:spPr/>
        <p:txBody>
          <a:bodyPr rtlCol="0"/>
          <a:lstStyle/>
          <a:p>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a:t>Click to edit Master title style</a:t>
            </a:r>
          </a:p>
        </p:txBody>
      </p:sp>
      <p:sp>
        <p:nvSpPr>
          <p:cNvPr id="3" name="Date Placeholder 2"/>
          <p:cNvSpPr>
            <a:spLocks noGrp="1"/>
          </p:cNvSpPr>
          <p:nvPr>
            <p:ph type="dt" sz="half" idx="10"/>
          </p:nvPr>
        </p:nvSpPr>
        <p:spPr>
          <a:xfrm>
            <a:off x="6583680" y="612648"/>
            <a:ext cx="957264" cy="457200"/>
          </a:xfrm>
        </p:spPr>
        <p:txBody>
          <a:bodyPr/>
          <a:lstStyle/>
          <a:p>
            <a:fld id="{1D8BD707-D9CF-40AE-B4C6-C98DA3205C09}" type="datetimeFigureOut">
              <a:rPr lang="en-US" smtClean="0"/>
              <a:pPr/>
              <a:t>5/9/2023</a:t>
            </a:fld>
            <a:endParaRPr lang="en-US" dirty="0"/>
          </a:p>
        </p:txBody>
      </p:sp>
      <p:sp>
        <p:nvSpPr>
          <p:cNvPr id="4" name="Footer Placeholder 3"/>
          <p:cNvSpPr>
            <a:spLocks noGrp="1"/>
          </p:cNvSpPr>
          <p:nvPr>
            <p:ph type="ftr" sz="quarter" idx="11"/>
          </p:nvPr>
        </p:nvSpPr>
        <p:spPr>
          <a:xfrm>
            <a:off x="5257800" y="612648"/>
            <a:ext cx="1325880" cy="457200"/>
          </a:xfrm>
        </p:spPr>
        <p:txBody>
          <a:bodyPr/>
          <a:lstStyle/>
          <a:p>
            <a:endParaRPr lang="en-US" dirty="0"/>
          </a:p>
        </p:txBody>
      </p:sp>
      <p:sp>
        <p:nvSpPr>
          <p:cNvPr id="5" name="Slide Number Placeholder 4"/>
          <p:cNvSpPr>
            <a:spLocks noGrp="1"/>
          </p:cNvSpPr>
          <p:nvPr>
            <p:ph type="sldNum" sz="quarter" idx="12"/>
          </p:nvPr>
        </p:nvSpPr>
        <p:spPr>
          <a:xfrm>
            <a:off x="8174736" y="2272"/>
            <a:ext cx="762000" cy="365760"/>
          </a:xfrm>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a:t>Click to edit Master title style</a:t>
            </a:r>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dirty="0"/>
              <a:t>Click icon to add picture</a:t>
            </a:r>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1D8BD707-D9CF-40AE-B4C6-C98DA3205C09}" type="datetimeFigureOut">
              <a:rPr lang="en-US" smtClean="0"/>
              <a:pPr/>
              <a:t>5/9/2023</a:t>
            </a:fld>
            <a:endParaRPr lang="en-US" dirty="0"/>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dirty="0"/>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4000" b="1" dirty="0"/>
              <a:t>AUDIO &amp; AUDIO COMPRESSION</a:t>
            </a:r>
          </a:p>
        </p:txBody>
      </p:sp>
      <p:sp>
        <p:nvSpPr>
          <p:cNvPr id="5" name="Subtitle 4"/>
          <p:cNvSpPr>
            <a:spLocks noGrp="1"/>
          </p:cNvSpPr>
          <p:nvPr>
            <p:ph type="subTitle" idx="1"/>
          </p:nvPr>
        </p:nvSpPr>
        <p:spPr/>
        <p:txBody>
          <a:bodyPr>
            <a:normAutofit/>
          </a:bodyPr>
          <a:lstStyle/>
          <a:p>
            <a:r>
              <a:rPr lang="en-US" dirty="0"/>
              <a:t>Dr. </a:t>
            </a:r>
            <a:r>
              <a:rPr lang="en-US" dirty="0" err="1"/>
              <a:t>Quang</a:t>
            </a:r>
            <a:r>
              <a:rPr lang="en-US" dirty="0"/>
              <a:t> </a:t>
            </a:r>
            <a:r>
              <a:rPr lang="en-US" dirty="0" err="1"/>
              <a:t>Duc</a:t>
            </a:r>
            <a:r>
              <a:rPr lang="en-US" dirty="0"/>
              <a:t> Tran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Third-order predictive DPCM (Cont.)</a:t>
            </a:r>
          </a:p>
        </p:txBody>
      </p:sp>
      <p:sp>
        <p:nvSpPr>
          <p:cNvPr id="3" name="Content Placeholder 2"/>
          <p:cNvSpPr>
            <a:spLocks noGrp="1"/>
          </p:cNvSpPr>
          <p:nvPr>
            <p:ph idx="1"/>
          </p:nvPr>
        </p:nvSpPr>
        <p:spPr>
          <a:xfrm>
            <a:off x="457200" y="2249424"/>
            <a:ext cx="8229600" cy="4456176"/>
          </a:xfrm>
        </p:spPr>
        <p:txBody>
          <a:bodyPr>
            <a:normAutofit lnSpcReduction="10000"/>
          </a:bodyPr>
          <a:lstStyle/>
          <a:p>
            <a:pPr algn="just"/>
            <a:r>
              <a:rPr lang="en-US" sz="2400" dirty="0"/>
              <a:t>To eliminate the noise effect, predictive techniques are used to predict a more accurate version of the previous signal (i.e., using not only the current signal but also varying proportions of a number of the preceding estimated signals).</a:t>
            </a:r>
          </a:p>
          <a:p>
            <a:pPr algn="just"/>
            <a:endParaRPr lang="en-US" sz="2400" dirty="0"/>
          </a:p>
          <a:p>
            <a:pPr algn="just"/>
            <a:r>
              <a:rPr lang="en-US" sz="2400" dirty="0"/>
              <a:t>These proportions used are known as predictor coefficients.</a:t>
            </a:r>
          </a:p>
          <a:p>
            <a:pPr algn="just"/>
            <a:endParaRPr lang="en-US" sz="2400" dirty="0"/>
          </a:p>
          <a:p>
            <a:pPr algn="just"/>
            <a:r>
              <a:rPr lang="en-US" sz="2400" dirty="0"/>
              <a:t>Different signal is computed by subtracting varying proportion of the last three predicted values from the current output by the ADC </a:t>
            </a:r>
          </a:p>
          <a:p>
            <a:pPr algn="just"/>
            <a:endParaRPr lang="en-US" sz="2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Third-order predictive DPCM (Cont.)</a:t>
            </a:r>
          </a:p>
        </p:txBody>
      </p:sp>
      <p:sp>
        <p:nvSpPr>
          <p:cNvPr id="3" name="Content Placeholder 2"/>
          <p:cNvSpPr>
            <a:spLocks noGrp="1"/>
          </p:cNvSpPr>
          <p:nvPr>
            <p:ph idx="1"/>
          </p:nvPr>
        </p:nvSpPr>
        <p:spPr>
          <a:xfrm>
            <a:off x="457200" y="2249424"/>
            <a:ext cx="8229600" cy="4456176"/>
          </a:xfrm>
        </p:spPr>
        <p:txBody>
          <a:bodyPr>
            <a:normAutofit/>
          </a:bodyPr>
          <a:lstStyle/>
          <a:p>
            <a:pPr algn="just"/>
            <a:r>
              <a:rPr lang="en-US" sz="2400" dirty="0"/>
              <a:t>R1, R2, R3 will be subtracted from PCM.</a:t>
            </a:r>
          </a:p>
          <a:p>
            <a:pPr algn="just"/>
            <a:endParaRPr lang="en-US" sz="2400" dirty="0"/>
          </a:p>
          <a:p>
            <a:pPr algn="just"/>
            <a:r>
              <a:rPr lang="en-US" sz="2400" dirty="0"/>
              <a:t>The values in the R1 register will be transferred to R2 and R2 to R3 and the new predicted value goes into R1.</a:t>
            </a:r>
          </a:p>
          <a:p>
            <a:pPr algn="just"/>
            <a:endParaRPr lang="en-US" sz="2400" dirty="0"/>
          </a:p>
          <a:p>
            <a:pPr algn="just"/>
            <a:r>
              <a:rPr lang="en-US" sz="2400" dirty="0"/>
              <a:t>Decoder operates in a similar way by adding the same proportions of the last three computed PCM signals to the received DPCM signal.</a:t>
            </a:r>
          </a:p>
          <a:p>
            <a:pPr algn="just"/>
            <a:endParaRPr lang="en-US" sz="2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Adaptive DPCM (ADPCM)</a:t>
            </a:r>
          </a:p>
        </p:txBody>
      </p:sp>
      <p:sp>
        <p:nvSpPr>
          <p:cNvPr id="3" name="Content Placeholder 2"/>
          <p:cNvSpPr>
            <a:spLocks noGrp="1"/>
          </p:cNvSpPr>
          <p:nvPr>
            <p:ph idx="1"/>
          </p:nvPr>
        </p:nvSpPr>
        <p:spPr>
          <a:xfrm>
            <a:off x="457200" y="2249424"/>
            <a:ext cx="8229600" cy="4456176"/>
          </a:xfrm>
        </p:spPr>
        <p:txBody>
          <a:bodyPr>
            <a:normAutofit lnSpcReduction="10000"/>
          </a:bodyPr>
          <a:lstStyle/>
          <a:p>
            <a:pPr algn="just"/>
            <a:r>
              <a:rPr lang="en-US" sz="2200" dirty="0"/>
              <a:t>Saving of bandwidth is possible by varying the number of bits used for the difference signal depending on its amplitude.</a:t>
            </a:r>
          </a:p>
          <a:p>
            <a:pPr algn="just"/>
            <a:endParaRPr lang="en-US" sz="2200" dirty="0"/>
          </a:p>
          <a:p>
            <a:pPr algn="just"/>
            <a:r>
              <a:rPr lang="en-US" sz="2200" dirty="0"/>
              <a:t>An international standard for this is defined in ITU-T Recommendation G.721.</a:t>
            </a:r>
          </a:p>
          <a:p>
            <a:pPr algn="just"/>
            <a:endParaRPr lang="en-US" sz="2200" dirty="0"/>
          </a:p>
          <a:p>
            <a:pPr algn="just"/>
            <a:r>
              <a:rPr lang="en-US" sz="2200" dirty="0"/>
              <a:t>The principle is similar to that of DPCM except an eight-order predictor is used and the number of bits used to quantize each difference is varied.</a:t>
            </a:r>
          </a:p>
          <a:p>
            <a:pPr algn="just"/>
            <a:endParaRPr lang="en-US" sz="2200" dirty="0"/>
          </a:p>
          <a:p>
            <a:pPr algn="just"/>
            <a:r>
              <a:rPr lang="en-US" sz="2200" dirty="0"/>
              <a:t>Larger step-size is used to encode differences between high frequency  samples and smaller step-size for differences between low frequency samples.</a:t>
            </a:r>
            <a:endParaRPr lang="en-US" sz="2000" dirty="0"/>
          </a:p>
          <a:p>
            <a:pPr algn="just"/>
            <a:endParaRPr lang="en-US" sz="2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Sub-band ADPCM</a:t>
            </a:r>
          </a:p>
        </p:txBody>
      </p:sp>
      <p:sp>
        <p:nvSpPr>
          <p:cNvPr id="5" name="Rectangle 4"/>
          <p:cNvSpPr/>
          <p:nvPr/>
        </p:nvSpPr>
        <p:spPr>
          <a:xfrm>
            <a:off x="1395884" y="2415064"/>
            <a:ext cx="7138516" cy="18521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1548284" y="2514600"/>
            <a:ext cx="1652116"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Lower sub-band bandlimiting filter (50Hz-3.5 kHz)</a:t>
            </a:r>
          </a:p>
        </p:txBody>
      </p:sp>
      <p:sp>
        <p:nvSpPr>
          <p:cNvPr id="11" name="TextBox 10"/>
          <p:cNvSpPr txBox="1"/>
          <p:nvPr/>
        </p:nvSpPr>
        <p:spPr>
          <a:xfrm>
            <a:off x="381000" y="2971800"/>
            <a:ext cx="790601" cy="738664"/>
          </a:xfrm>
          <a:prstGeom prst="rect">
            <a:avLst/>
          </a:prstGeom>
          <a:noFill/>
        </p:spPr>
        <p:txBody>
          <a:bodyPr wrap="none" rtlCol="0">
            <a:spAutoFit/>
          </a:bodyPr>
          <a:lstStyle/>
          <a:p>
            <a:pPr algn="ctr"/>
            <a:r>
              <a:rPr lang="en-US" sz="1400" dirty="0"/>
              <a:t>Speech </a:t>
            </a:r>
          </a:p>
          <a:p>
            <a:pPr algn="ctr"/>
            <a:r>
              <a:rPr lang="en-US" sz="1400" dirty="0"/>
              <a:t>Input </a:t>
            </a:r>
          </a:p>
          <a:p>
            <a:pPr algn="ctr"/>
            <a:r>
              <a:rPr lang="en-US" sz="1400" dirty="0"/>
              <a:t>Signal</a:t>
            </a:r>
          </a:p>
        </p:txBody>
      </p:sp>
      <p:sp>
        <p:nvSpPr>
          <p:cNvPr id="24" name="TextBox 23"/>
          <p:cNvSpPr txBox="1"/>
          <p:nvPr/>
        </p:nvSpPr>
        <p:spPr>
          <a:xfrm>
            <a:off x="7087082" y="4431268"/>
            <a:ext cx="1066318" cy="369332"/>
          </a:xfrm>
          <a:prstGeom prst="rect">
            <a:avLst/>
          </a:prstGeom>
          <a:noFill/>
        </p:spPr>
        <p:txBody>
          <a:bodyPr wrap="none" rtlCol="0">
            <a:spAutoFit/>
          </a:bodyPr>
          <a:lstStyle/>
          <a:p>
            <a:r>
              <a:rPr lang="en-US" dirty="0"/>
              <a:t>Network</a:t>
            </a:r>
          </a:p>
        </p:txBody>
      </p:sp>
      <p:cxnSp>
        <p:nvCxnSpPr>
          <p:cNvPr id="28" name="Straight Arrow Connector 27"/>
          <p:cNvCxnSpPr>
            <a:endCxn id="6" idx="1"/>
          </p:cNvCxnSpPr>
          <p:nvPr/>
        </p:nvCxnSpPr>
        <p:spPr>
          <a:xfrm>
            <a:off x="1295400" y="2895600"/>
            <a:ext cx="25288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6" name="Rectangle 85"/>
          <p:cNvSpPr/>
          <p:nvPr/>
        </p:nvSpPr>
        <p:spPr>
          <a:xfrm>
            <a:off x="1524000" y="3429000"/>
            <a:ext cx="1676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Upper sub-band bandlimiting filter (3.5kHz-7kHz)</a:t>
            </a:r>
          </a:p>
        </p:txBody>
      </p:sp>
      <p:sp>
        <p:nvSpPr>
          <p:cNvPr id="87" name="Rectangle 86"/>
          <p:cNvSpPr/>
          <p:nvPr/>
        </p:nvSpPr>
        <p:spPr>
          <a:xfrm>
            <a:off x="4114800" y="2514600"/>
            <a:ext cx="1676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Lower sub-band ADPCM encoder</a:t>
            </a:r>
          </a:p>
        </p:txBody>
      </p:sp>
      <p:sp>
        <p:nvSpPr>
          <p:cNvPr id="88" name="Rectangle 87"/>
          <p:cNvSpPr/>
          <p:nvPr/>
        </p:nvSpPr>
        <p:spPr>
          <a:xfrm>
            <a:off x="4114800" y="3429000"/>
            <a:ext cx="1676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Upper sub-band ADPCM encoder</a:t>
            </a:r>
          </a:p>
        </p:txBody>
      </p:sp>
      <p:sp>
        <p:nvSpPr>
          <p:cNvPr id="89" name="Rectangle 88"/>
          <p:cNvSpPr/>
          <p:nvPr/>
        </p:nvSpPr>
        <p:spPr>
          <a:xfrm>
            <a:off x="6729884" y="2514600"/>
            <a:ext cx="1652116" cy="167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Multiplexer</a:t>
            </a:r>
          </a:p>
        </p:txBody>
      </p:sp>
      <p:cxnSp>
        <p:nvCxnSpPr>
          <p:cNvPr id="91" name="Straight Arrow Connector 90"/>
          <p:cNvCxnSpPr>
            <a:stCxn id="6" idx="3"/>
            <a:endCxn id="87" idx="1"/>
          </p:cNvCxnSpPr>
          <p:nvPr/>
        </p:nvCxnSpPr>
        <p:spPr>
          <a:xfrm>
            <a:off x="3200400" y="28956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stCxn id="86" idx="3"/>
            <a:endCxn id="88" idx="1"/>
          </p:cNvCxnSpPr>
          <p:nvPr/>
        </p:nvCxnSpPr>
        <p:spPr>
          <a:xfrm>
            <a:off x="3200400" y="38100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a:off x="5791200" y="38100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a:stCxn id="87" idx="3"/>
          </p:cNvCxnSpPr>
          <p:nvPr/>
        </p:nvCxnSpPr>
        <p:spPr>
          <a:xfrm>
            <a:off x="5791200" y="28956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a:endCxn id="86" idx="1"/>
          </p:cNvCxnSpPr>
          <p:nvPr/>
        </p:nvCxnSpPr>
        <p:spPr>
          <a:xfrm>
            <a:off x="1295400" y="38100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rot="5400000">
            <a:off x="838200" y="3352800"/>
            <a:ext cx="914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1066800" y="3352800"/>
            <a:ext cx="228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55" name="Rectangle 154"/>
          <p:cNvSpPr/>
          <p:nvPr/>
        </p:nvSpPr>
        <p:spPr>
          <a:xfrm>
            <a:off x="1395884" y="4853464"/>
            <a:ext cx="7138516" cy="18521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55"/>
          <p:cNvSpPr/>
          <p:nvPr/>
        </p:nvSpPr>
        <p:spPr>
          <a:xfrm>
            <a:off x="1548284" y="4953000"/>
            <a:ext cx="1652116"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Lower sub-band low-pass filter (50Hz-3.5 kHz)</a:t>
            </a:r>
          </a:p>
        </p:txBody>
      </p:sp>
      <p:sp>
        <p:nvSpPr>
          <p:cNvPr id="157" name="TextBox 156"/>
          <p:cNvSpPr txBox="1"/>
          <p:nvPr/>
        </p:nvSpPr>
        <p:spPr>
          <a:xfrm>
            <a:off x="381000" y="5410200"/>
            <a:ext cx="790601" cy="738664"/>
          </a:xfrm>
          <a:prstGeom prst="rect">
            <a:avLst/>
          </a:prstGeom>
          <a:noFill/>
        </p:spPr>
        <p:txBody>
          <a:bodyPr wrap="none" rtlCol="0">
            <a:spAutoFit/>
          </a:bodyPr>
          <a:lstStyle/>
          <a:p>
            <a:pPr algn="ctr"/>
            <a:r>
              <a:rPr lang="en-US" sz="1400" dirty="0"/>
              <a:t>Speech </a:t>
            </a:r>
          </a:p>
          <a:p>
            <a:pPr algn="ctr"/>
            <a:r>
              <a:rPr lang="en-US" sz="1400" dirty="0"/>
              <a:t>Output </a:t>
            </a:r>
          </a:p>
          <a:p>
            <a:pPr algn="ctr"/>
            <a:r>
              <a:rPr lang="en-US" sz="1400" dirty="0"/>
              <a:t>Signal</a:t>
            </a:r>
          </a:p>
        </p:txBody>
      </p:sp>
      <p:sp>
        <p:nvSpPr>
          <p:cNvPr id="159" name="Rectangle 158"/>
          <p:cNvSpPr/>
          <p:nvPr/>
        </p:nvSpPr>
        <p:spPr>
          <a:xfrm>
            <a:off x="1524000" y="5867400"/>
            <a:ext cx="1676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Upper sub-band low-pass filter (3.5kHz-7kHz)</a:t>
            </a:r>
          </a:p>
        </p:txBody>
      </p:sp>
      <p:sp>
        <p:nvSpPr>
          <p:cNvPr id="160" name="Rectangle 159"/>
          <p:cNvSpPr/>
          <p:nvPr/>
        </p:nvSpPr>
        <p:spPr>
          <a:xfrm>
            <a:off x="4114800" y="4953000"/>
            <a:ext cx="1676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Lower sub-band ADPCM decoder</a:t>
            </a:r>
          </a:p>
        </p:txBody>
      </p:sp>
      <p:sp>
        <p:nvSpPr>
          <p:cNvPr id="161" name="Rectangle 160"/>
          <p:cNvSpPr/>
          <p:nvPr/>
        </p:nvSpPr>
        <p:spPr>
          <a:xfrm>
            <a:off x="4114800" y="5867400"/>
            <a:ext cx="1676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Upper sub-band ADPCM decoder</a:t>
            </a:r>
          </a:p>
        </p:txBody>
      </p:sp>
      <p:sp>
        <p:nvSpPr>
          <p:cNvPr id="162" name="Rectangle 161"/>
          <p:cNvSpPr/>
          <p:nvPr/>
        </p:nvSpPr>
        <p:spPr>
          <a:xfrm>
            <a:off x="6729884" y="4953000"/>
            <a:ext cx="1652116" cy="167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Demultiplexer</a:t>
            </a:r>
          </a:p>
        </p:txBody>
      </p:sp>
      <p:cxnSp>
        <p:nvCxnSpPr>
          <p:cNvPr id="168" name="Straight Connector 167"/>
          <p:cNvCxnSpPr/>
          <p:nvPr/>
        </p:nvCxnSpPr>
        <p:spPr>
          <a:xfrm rot="5400000">
            <a:off x="838200" y="5791200"/>
            <a:ext cx="914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a:off x="1066800" y="5791200"/>
            <a:ext cx="228600" cy="1588"/>
          </a:xfrm>
          <a:prstGeom prst="line">
            <a:avLst/>
          </a:prstGeom>
          <a:ln>
            <a:head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p:cNvCxnSpPr/>
          <p:nvPr/>
        </p:nvCxnSpPr>
        <p:spPr>
          <a:xfrm rot="5400000">
            <a:off x="7506494" y="43053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9" name="Straight Arrow Connector 178"/>
          <p:cNvCxnSpPr/>
          <p:nvPr/>
        </p:nvCxnSpPr>
        <p:spPr>
          <a:xfrm rot="5400000">
            <a:off x="7506494" y="4837906"/>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a:endCxn id="156" idx="1"/>
          </p:cNvCxnSpPr>
          <p:nvPr/>
        </p:nvCxnSpPr>
        <p:spPr>
          <a:xfrm>
            <a:off x="1295400" y="5334000"/>
            <a:ext cx="25288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a:endCxn id="159" idx="1"/>
          </p:cNvCxnSpPr>
          <p:nvPr/>
        </p:nvCxnSpPr>
        <p:spPr>
          <a:xfrm>
            <a:off x="1295400" y="6248400"/>
            <a:ext cx="22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5" name="Straight Arrow Connector 184"/>
          <p:cNvCxnSpPr>
            <a:stCxn id="160" idx="1"/>
            <a:endCxn id="156" idx="3"/>
          </p:cNvCxnSpPr>
          <p:nvPr/>
        </p:nvCxnSpPr>
        <p:spPr>
          <a:xfrm rot="10800000">
            <a:off x="3200400" y="53340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7" name="Straight Arrow Connector 186"/>
          <p:cNvCxnSpPr>
            <a:stCxn id="161" idx="1"/>
            <a:endCxn id="159" idx="3"/>
          </p:cNvCxnSpPr>
          <p:nvPr/>
        </p:nvCxnSpPr>
        <p:spPr>
          <a:xfrm rot="10800000">
            <a:off x="3200400" y="62484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9" name="Straight Arrow Connector 188"/>
          <p:cNvCxnSpPr>
            <a:endCxn id="160" idx="3"/>
          </p:cNvCxnSpPr>
          <p:nvPr/>
        </p:nvCxnSpPr>
        <p:spPr>
          <a:xfrm rot="10800000">
            <a:off x="5791200" y="53340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2" name="Straight Arrow Connector 191"/>
          <p:cNvCxnSpPr>
            <a:endCxn id="161" idx="3"/>
          </p:cNvCxnSpPr>
          <p:nvPr/>
        </p:nvCxnSpPr>
        <p:spPr>
          <a:xfrm rot="10800000">
            <a:off x="5791200" y="62484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3" name="TextBox 192"/>
          <p:cNvSpPr txBox="1"/>
          <p:nvPr/>
        </p:nvSpPr>
        <p:spPr>
          <a:xfrm>
            <a:off x="5867400" y="5026223"/>
            <a:ext cx="813043" cy="307777"/>
          </a:xfrm>
          <a:prstGeom prst="rect">
            <a:avLst/>
          </a:prstGeom>
          <a:noFill/>
        </p:spPr>
        <p:txBody>
          <a:bodyPr wrap="none" rtlCol="0">
            <a:spAutoFit/>
          </a:bodyPr>
          <a:lstStyle/>
          <a:p>
            <a:r>
              <a:rPr lang="en-US" sz="1400" dirty="0"/>
              <a:t>48 kbps</a:t>
            </a:r>
          </a:p>
        </p:txBody>
      </p:sp>
      <p:sp>
        <p:nvSpPr>
          <p:cNvPr id="194" name="TextBox 193"/>
          <p:cNvSpPr txBox="1"/>
          <p:nvPr/>
        </p:nvSpPr>
        <p:spPr>
          <a:xfrm>
            <a:off x="5867400" y="2590800"/>
            <a:ext cx="813043" cy="307777"/>
          </a:xfrm>
          <a:prstGeom prst="rect">
            <a:avLst/>
          </a:prstGeom>
          <a:noFill/>
        </p:spPr>
        <p:txBody>
          <a:bodyPr wrap="none" rtlCol="0">
            <a:spAutoFit/>
          </a:bodyPr>
          <a:lstStyle/>
          <a:p>
            <a:r>
              <a:rPr lang="en-US" sz="1400" dirty="0"/>
              <a:t>48 kbps</a:t>
            </a:r>
          </a:p>
        </p:txBody>
      </p:sp>
      <p:sp>
        <p:nvSpPr>
          <p:cNvPr id="195" name="TextBox 194"/>
          <p:cNvSpPr txBox="1"/>
          <p:nvPr/>
        </p:nvSpPr>
        <p:spPr>
          <a:xfrm>
            <a:off x="5867400" y="3505200"/>
            <a:ext cx="782587" cy="307777"/>
          </a:xfrm>
          <a:prstGeom prst="rect">
            <a:avLst/>
          </a:prstGeom>
          <a:noFill/>
        </p:spPr>
        <p:txBody>
          <a:bodyPr wrap="none" rtlCol="0">
            <a:spAutoFit/>
          </a:bodyPr>
          <a:lstStyle/>
          <a:p>
            <a:r>
              <a:rPr lang="en-US" sz="1400" dirty="0"/>
              <a:t>16 kbps</a:t>
            </a:r>
          </a:p>
        </p:txBody>
      </p:sp>
      <p:sp>
        <p:nvSpPr>
          <p:cNvPr id="196" name="TextBox 195"/>
          <p:cNvSpPr txBox="1"/>
          <p:nvPr/>
        </p:nvSpPr>
        <p:spPr>
          <a:xfrm>
            <a:off x="5867400" y="5943600"/>
            <a:ext cx="782587" cy="307777"/>
          </a:xfrm>
          <a:prstGeom prst="rect">
            <a:avLst/>
          </a:prstGeom>
          <a:noFill/>
        </p:spPr>
        <p:txBody>
          <a:bodyPr wrap="none" rtlCol="0">
            <a:spAutoFit/>
          </a:bodyPr>
          <a:lstStyle/>
          <a:p>
            <a:r>
              <a:rPr lang="en-US" sz="1400" dirty="0"/>
              <a:t>16 kbps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Sub-band ADPCM</a:t>
            </a:r>
          </a:p>
        </p:txBody>
      </p:sp>
      <p:sp>
        <p:nvSpPr>
          <p:cNvPr id="3" name="Content Placeholder 2"/>
          <p:cNvSpPr>
            <a:spLocks noGrp="1"/>
          </p:cNvSpPr>
          <p:nvPr>
            <p:ph idx="1"/>
          </p:nvPr>
        </p:nvSpPr>
        <p:spPr>
          <a:xfrm>
            <a:off x="457200" y="2249424"/>
            <a:ext cx="8229600" cy="4456176"/>
          </a:xfrm>
        </p:spPr>
        <p:txBody>
          <a:bodyPr>
            <a:normAutofit lnSpcReduction="10000"/>
          </a:bodyPr>
          <a:lstStyle/>
          <a:p>
            <a:pPr algn="just"/>
            <a:r>
              <a:rPr lang="en-US" sz="2200" dirty="0"/>
              <a:t>The sub-band ADPCM is defined in ITU-T Recommendation G.722 (better sound quality in VoIP).</a:t>
            </a:r>
          </a:p>
          <a:p>
            <a:pPr algn="just"/>
            <a:endParaRPr lang="en-US" sz="2200" dirty="0"/>
          </a:p>
          <a:p>
            <a:pPr algn="just"/>
            <a:r>
              <a:rPr lang="en-US" sz="2200" dirty="0"/>
              <a:t>This uses sub-band coding, in which the input signal prior to sampling is passed through two filters: one which passes only signal frequencies in the range 50 Hz through to 3.5 kHz and the other only frequencies in the range 3.5 kHz through to 7 kHz.</a:t>
            </a:r>
          </a:p>
          <a:p>
            <a:pPr algn="just"/>
            <a:endParaRPr lang="en-US" sz="2200" dirty="0"/>
          </a:p>
          <a:p>
            <a:pPr algn="just"/>
            <a:r>
              <a:rPr lang="en-US" sz="2200" dirty="0"/>
              <a:t>Each is then sampled and encoded independently using ADPCM. 6 digits are used to encode the lower sub-band signal, while 2 digits are used to encode the upper sub-band signal. </a:t>
            </a:r>
            <a:endParaRPr lang="en-US" sz="2000" dirty="0"/>
          </a:p>
          <a:p>
            <a:pPr algn="just"/>
            <a:endParaRPr lang="en-US" sz="22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Linear Predictive Coding</a:t>
            </a:r>
          </a:p>
        </p:txBody>
      </p:sp>
      <p:sp>
        <p:nvSpPr>
          <p:cNvPr id="3" name="Content Placeholder 2"/>
          <p:cNvSpPr>
            <a:spLocks noGrp="1"/>
          </p:cNvSpPr>
          <p:nvPr>
            <p:ph idx="1"/>
          </p:nvPr>
        </p:nvSpPr>
        <p:spPr>
          <a:xfrm>
            <a:off x="457200" y="2249424"/>
            <a:ext cx="8229600" cy="4456176"/>
          </a:xfrm>
        </p:spPr>
        <p:txBody>
          <a:bodyPr>
            <a:normAutofit/>
          </a:bodyPr>
          <a:lstStyle/>
          <a:p>
            <a:pPr algn="just"/>
            <a:r>
              <a:rPr lang="en-US" sz="2200" dirty="0"/>
              <a:t>Linear Predictive Coding derives its name from the fact that current speech sample can be closely approximated as a linear combination of past samples. The approximation is done on short chucks of the speech signal, called frames. Generally 30 to 50 frames per second give intelligible speech with good compression.</a:t>
            </a:r>
          </a:p>
        </p:txBody>
      </p:sp>
      <p:graphicFrame>
        <p:nvGraphicFramePr>
          <p:cNvPr id="4" name="Object 3"/>
          <p:cNvGraphicFramePr>
            <a:graphicFrameLocks noChangeAspect="1"/>
          </p:cNvGraphicFramePr>
          <p:nvPr/>
        </p:nvGraphicFramePr>
        <p:xfrm>
          <a:off x="2817645" y="5040868"/>
          <a:ext cx="3817620" cy="1060450"/>
        </p:xfrm>
        <a:graphic>
          <a:graphicData uri="http://schemas.openxmlformats.org/presentationml/2006/ole">
            <mc:AlternateContent xmlns:mc="http://schemas.openxmlformats.org/markup-compatibility/2006">
              <mc:Choice xmlns:v="urn:schemas-microsoft-com:vml" Requires="v">
                <p:oleObj name="Equation" r:id="rId2" imgW="1600200" imgH="444500" progId="Equation.3">
                  <p:embed/>
                </p:oleObj>
              </mc:Choice>
              <mc:Fallback>
                <p:oleObj name="Equation" r:id="rId2" imgW="1600200" imgH="444500" progId="Equation.3">
                  <p:embed/>
                  <p:pic>
                    <p:nvPicPr>
                      <p:cNvPr id="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7645" y="5040868"/>
                        <a:ext cx="3817620" cy="1060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6" name="Straight Arrow Connector 5"/>
          <p:cNvCxnSpPr/>
          <p:nvPr/>
        </p:nvCxnSpPr>
        <p:spPr>
          <a:xfrm rot="5400000" flipH="1" flipV="1">
            <a:off x="4273065" y="6019800"/>
            <a:ext cx="5334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682265" y="6400800"/>
            <a:ext cx="2707793" cy="369332"/>
          </a:xfrm>
          <a:prstGeom prst="rect">
            <a:avLst/>
          </a:prstGeom>
          <a:noFill/>
        </p:spPr>
        <p:txBody>
          <a:bodyPr wrap="none" rtlCol="0">
            <a:spAutoFit/>
          </a:bodyPr>
          <a:lstStyle/>
          <a:p>
            <a:r>
              <a:rPr lang="en-US" dirty="0"/>
              <a:t>Previous speech samples</a:t>
            </a:r>
          </a:p>
        </p:txBody>
      </p:sp>
      <p:sp>
        <p:nvSpPr>
          <p:cNvPr id="9" name="TextBox 8"/>
          <p:cNvSpPr txBox="1"/>
          <p:nvPr/>
        </p:nvSpPr>
        <p:spPr>
          <a:xfrm>
            <a:off x="6406665" y="6400800"/>
            <a:ext cx="1822935" cy="369332"/>
          </a:xfrm>
          <a:prstGeom prst="rect">
            <a:avLst/>
          </a:prstGeom>
          <a:noFill/>
        </p:spPr>
        <p:txBody>
          <a:bodyPr wrap="none" rtlCol="0">
            <a:spAutoFit/>
          </a:bodyPr>
          <a:lstStyle/>
          <a:p>
            <a:r>
              <a:rPr lang="en-US" dirty="0"/>
              <a:t>Prediction error</a:t>
            </a:r>
          </a:p>
        </p:txBody>
      </p:sp>
      <p:cxnSp>
        <p:nvCxnSpPr>
          <p:cNvPr id="11" name="Straight Arrow Connector 10"/>
          <p:cNvCxnSpPr/>
          <p:nvPr/>
        </p:nvCxnSpPr>
        <p:spPr>
          <a:xfrm rot="16200000" flipV="1">
            <a:off x="6254265" y="5943600"/>
            <a:ext cx="5334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124200" y="4876800"/>
            <a:ext cx="767865"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844065" y="4507468"/>
            <a:ext cx="2125903" cy="369332"/>
          </a:xfrm>
          <a:prstGeom prst="rect">
            <a:avLst/>
          </a:prstGeom>
          <a:noFill/>
        </p:spPr>
        <p:txBody>
          <a:bodyPr wrap="none" rtlCol="0">
            <a:spAutoFit/>
          </a:bodyPr>
          <a:lstStyle/>
          <a:p>
            <a:r>
              <a:rPr lang="en-US" dirty="0"/>
              <a:t>Order of the model</a:t>
            </a:r>
          </a:p>
        </p:txBody>
      </p:sp>
      <p:sp>
        <p:nvSpPr>
          <p:cNvPr id="17" name="TextBox 16"/>
          <p:cNvSpPr txBox="1"/>
          <p:nvPr/>
        </p:nvSpPr>
        <p:spPr>
          <a:xfrm>
            <a:off x="3892065" y="4507468"/>
            <a:ext cx="2361544" cy="369332"/>
          </a:xfrm>
          <a:prstGeom prst="rect">
            <a:avLst/>
          </a:prstGeom>
          <a:noFill/>
        </p:spPr>
        <p:txBody>
          <a:bodyPr wrap="none" rtlCol="0">
            <a:spAutoFit/>
          </a:bodyPr>
          <a:lstStyle/>
          <a:p>
            <a:r>
              <a:rPr lang="en-US" dirty="0"/>
              <a:t>Prediction coefficient</a:t>
            </a:r>
          </a:p>
        </p:txBody>
      </p:sp>
      <p:cxnSp>
        <p:nvCxnSpPr>
          <p:cNvPr id="21" name="Straight Arrow Connector 20"/>
          <p:cNvCxnSpPr/>
          <p:nvPr/>
        </p:nvCxnSpPr>
        <p:spPr>
          <a:xfrm rot="10800000" flipV="1">
            <a:off x="4577865" y="4876800"/>
            <a:ext cx="4572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Linear Predictive Coding (Cont.)</a:t>
            </a:r>
          </a:p>
        </p:txBody>
      </p:sp>
      <p:sp>
        <p:nvSpPr>
          <p:cNvPr id="3" name="Content Placeholder 2"/>
          <p:cNvSpPr>
            <a:spLocks noGrp="1"/>
          </p:cNvSpPr>
          <p:nvPr>
            <p:ph idx="1"/>
          </p:nvPr>
        </p:nvSpPr>
        <p:spPr>
          <a:xfrm>
            <a:off x="457200" y="2249424"/>
            <a:ext cx="8229600" cy="4456176"/>
          </a:xfrm>
        </p:spPr>
        <p:txBody>
          <a:bodyPr>
            <a:normAutofit/>
          </a:bodyPr>
          <a:lstStyle/>
          <a:p>
            <a:pPr algn="just"/>
            <a:r>
              <a:rPr lang="en-US" sz="2200" dirty="0"/>
              <a:t>The predictor coefficients are determined by minimizing the sum of squared differences (over a finite interval) between the actual speech samples and the linearly predicted ones.</a:t>
            </a:r>
          </a:p>
          <a:p>
            <a:pPr algn="just"/>
            <a:endParaRPr lang="en-US" sz="2200" dirty="0"/>
          </a:p>
          <a:p>
            <a:pPr algn="just"/>
            <a:r>
              <a:rPr lang="en-US" sz="2200" dirty="0"/>
              <a:t>The higher the coefficient order </a:t>
            </a:r>
            <a:r>
              <a:rPr lang="en-US" sz="2200" i="1" dirty="0"/>
              <a:t>p</a:t>
            </a:r>
            <a:r>
              <a:rPr lang="en-US" sz="2200" dirty="0"/>
              <a:t>, the closer the approximation is.</a:t>
            </a:r>
          </a:p>
          <a:p>
            <a:pPr algn="just"/>
            <a:endParaRPr lang="en-US" sz="2200" i="1" dirty="0"/>
          </a:p>
          <a:p>
            <a:pPr algn="just"/>
            <a:r>
              <a:rPr lang="en-US" sz="2200" dirty="0"/>
              <a:t>Uncompressed speech is transmitted at 64 kbps. The LPC transmits speech at a bit rate of 2.4 kbps. There is a </a:t>
            </a:r>
            <a:r>
              <a:rPr lang="en-US" sz="2200"/>
              <a:t>noticeable loss </a:t>
            </a:r>
            <a:r>
              <a:rPr lang="en-US" sz="2200" dirty="0"/>
              <a:t>of quality, however, the speech is still audible.</a:t>
            </a:r>
          </a:p>
          <a:p>
            <a:pPr algn="just"/>
            <a:endParaRPr lang="en-US" sz="2200" dirty="0"/>
          </a:p>
          <a:p>
            <a:pPr algn="just"/>
            <a:r>
              <a:rPr lang="en-US" sz="2200" dirty="0"/>
              <a:t>LPC is used by phone companies (e.g., GSM standard).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Code-excited LPC (CELPC)</a:t>
            </a:r>
          </a:p>
        </p:txBody>
      </p:sp>
      <p:sp>
        <p:nvSpPr>
          <p:cNvPr id="3" name="Content Placeholder 2"/>
          <p:cNvSpPr>
            <a:spLocks noGrp="1"/>
          </p:cNvSpPr>
          <p:nvPr>
            <p:ph idx="1"/>
          </p:nvPr>
        </p:nvSpPr>
        <p:spPr>
          <a:xfrm>
            <a:off x="457200" y="2249424"/>
            <a:ext cx="8229600" cy="4456176"/>
          </a:xfrm>
        </p:spPr>
        <p:txBody>
          <a:bodyPr>
            <a:normAutofit/>
          </a:bodyPr>
          <a:lstStyle/>
          <a:p>
            <a:pPr algn="just"/>
            <a:r>
              <a:rPr lang="en-US" sz="2400" dirty="0"/>
              <a:t>In CELPC model instead of treating each digitized frame independently for encoding purposes, just a limited set of frames are used, each known as a wave template.</a:t>
            </a:r>
          </a:p>
          <a:p>
            <a:pPr algn="just"/>
            <a:endParaRPr lang="en-US" sz="2400" dirty="0"/>
          </a:p>
          <a:p>
            <a:pPr algn="just"/>
            <a:r>
              <a:rPr lang="en-US" sz="2400" dirty="0"/>
              <a:t>A pre-computed set of templates are held by the encoder and the decoder in what is known as the template codebook.</a:t>
            </a:r>
          </a:p>
          <a:p>
            <a:pPr algn="just"/>
            <a:endParaRPr lang="en-US" sz="2400" dirty="0"/>
          </a:p>
          <a:p>
            <a:pPr algn="just"/>
            <a:r>
              <a:rPr lang="en-US" sz="2400" dirty="0"/>
              <a:t>Each of the individual digitized samples that make up a particular template in the codebook are differently encoded.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Perceptual Coding</a:t>
            </a:r>
          </a:p>
        </p:txBody>
      </p:sp>
      <p:sp>
        <p:nvSpPr>
          <p:cNvPr id="3" name="Content Placeholder 2"/>
          <p:cNvSpPr>
            <a:spLocks noGrp="1"/>
          </p:cNvSpPr>
          <p:nvPr>
            <p:ph idx="1"/>
          </p:nvPr>
        </p:nvSpPr>
        <p:spPr>
          <a:xfrm>
            <a:off x="457200" y="2249424"/>
            <a:ext cx="8229600" cy="4456176"/>
          </a:xfrm>
        </p:spPr>
        <p:txBody>
          <a:bodyPr>
            <a:noAutofit/>
          </a:bodyPr>
          <a:lstStyle/>
          <a:p>
            <a:pPr algn="just"/>
            <a:r>
              <a:rPr lang="en-US" sz="2300" dirty="0"/>
              <a:t>LPC and CELPC are used for telephony applications. PC is designed for compression of general audio associated with a </a:t>
            </a:r>
            <a:r>
              <a:rPr lang="en-US" sz="2300" i="1" dirty="0"/>
              <a:t>digital television broadcast</a:t>
            </a:r>
            <a:r>
              <a:rPr lang="en-US" sz="2300" dirty="0"/>
              <a:t>.</a:t>
            </a:r>
          </a:p>
          <a:p>
            <a:pPr algn="just"/>
            <a:endParaRPr lang="en-US" sz="2300" dirty="0"/>
          </a:p>
          <a:p>
            <a:pPr algn="just"/>
            <a:r>
              <a:rPr lang="en-US" sz="2300" dirty="0"/>
              <a:t>Sampled frames of the source audio waveform are analyzed – but only those features that are perceptible to the ear are transmitted.</a:t>
            </a:r>
          </a:p>
          <a:p>
            <a:pPr algn="just"/>
            <a:endParaRPr lang="en-US" sz="2300" dirty="0"/>
          </a:p>
          <a:p>
            <a:pPr algn="just"/>
            <a:r>
              <a:rPr lang="en-US" sz="2300" dirty="0"/>
              <a:t>Although the human ear is sensitive to signals in the range 15 Hz to 20 kHz, the level of sensitivity to each signal is non-linear, i.e., the ear is more sensitive to some signals than others.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Sensitivity of the ear</a:t>
            </a:r>
          </a:p>
        </p:txBody>
      </p:sp>
      <p:sp>
        <p:nvSpPr>
          <p:cNvPr id="3" name="Content Placeholder 2"/>
          <p:cNvSpPr>
            <a:spLocks noGrp="1"/>
          </p:cNvSpPr>
          <p:nvPr>
            <p:ph idx="1"/>
          </p:nvPr>
        </p:nvSpPr>
        <p:spPr>
          <a:xfrm>
            <a:off x="457200" y="2249424"/>
            <a:ext cx="8229600" cy="4456176"/>
          </a:xfrm>
        </p:spPr>
        <p:txBody>
          <a:bodyPr>
            <a:normAutofit/>
          </a:bodyPr>
          <a:lstStyle/>
          <a:p>
            <a:pPr algn="just"/>
            <a:r>
              <a:rPr lang="en-US" sz="2200" dirty="0"/>
              <a:t>Sensitivity of the ear varies with the frequency of the signal. The ear is most sensitive to signals in the range 2-5 kHz</a:t>
            </a:r>
          </a:p>
          <a:p>
            <a:pPr algn="just"/>
            <a:r>
              <a:rPr lang="en-US" sz="2200" dirty="0"/>
              <a:t>The dynamic range of ear is defined as the loudest sound it can hear to the quietest sound.</a:t>
            </a:r>
            <a:endParaRPr lang="en-US" sz="2000" dirty="0"/>
          </a:p>
        </p:txBody>
      </p:sp>
      <p:pic>
        <p:nvPicPr>
          <p:cNvPr id="4" name="Picture 5"/>
          <p:cNvPicPr>
            <a:picLocks noChangeAspect="1" noChangeArrowheads="1"/>
          </p:cNvPicPr>
          <p:nvPr/>
        </p:nvPicPr>
        <p:blipFill>
          <a:blip r:embed="rId2"/>
          <a:srcRect/>
          <a:stretch>
            <a:fillRect/>
          </a:stretch>
        </p:blipFill>
        <p:spPr bwMode="auto">
          <a:xfrm>
            <a:off x="685800" y="3733800"/>
            <a:ext cx="4724400" cy="3045317"/>
          </a:xfrm>
          <a:prstGeom prst="rect">
            <a:avLst/>
          </a:prstGeom>
          <a:noFill/>
          <a:ln w="9525">
            <a:noFill/>
            <a:miter lim="800000"/>
            <a:headEnd/>
            <a:tailEnd/>
          </a:ln>
          <a:effectLst/>
        </p:spPr>
      </p:pic>
      <p:sp>
        <p:nvSpPr>
          <p:cNvPr id="5" name="TextBox 4"/>
          <p:cNvSpPr txBox="1"/>
          <p:nvPr/>
        </p:nvSpPr>
        <p:spPr>
          <a:xfrm>
            <a:off x="5638800" y="4495800"/>
            <a:ext cx="2590800" cy="1200329"/>
          </a:xfrm>
          <a:prstGeom prst="rect">
            <a:avLst/>
          </a:prstGeom>
          <a:noFill/>
        </p:spPr>
        <p:txBody>
          <a:bodyPr wrap="square" rtlCol="0">
            <a:spAutoFit/>
          </a:bodyPr>
          <a:lstStyle/>
          <a:p>
            <a:pPr algn="just"/>
            <a:r>
              <a:rPr lang="en-GB" dirty="0"/>
              <a:t>Signal A is above the hearing threshold and B is below the hearing threshold</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Sound Facts</a:t>
            </a:r>
          </a:p>
        </p:txBody>
      </p:sp>
      <p:sp>
        <p:nvSpPr>
          <p:cNvPr id="3" name="Content Placeholder 2"/>
          <p:cNvSpPr>
            <a:spLocks noGrp="1"/>
          </p:cNvSpPr>
          <p:nvPr>
            <p:ph idx="1"/>
          </p:nvPr>
        </p:nvSpPr>
        <p:spPr>
          <a:xfrm>
            <a:off x="457200" y="2249424"/>
            <a:ext cx="8229600" cy="4456176"/>
          </a:xfrm>
        </p:spPr>
        <p:txBody>
          <a:bodyPr>
            <a:normAutofit/>
          </a:bodyPr>
          <a:lstStyle/>
          <a:p>
            <a:pPr algn="just"/>
            <a:r>
              <a:rPr lang="en-US" sz="2200" dirty="0"/>
              <a:t>Sound is a continuous wave that travels through the air. </a:t>
            </a:r>
            <a:r>
              <a:rPr lang="en-US" sz="2200" dirty="0">
                <a:sym typeface="Wingdings" pitchFamily="2" charset="2"/>
              </a:rPr>
              <a:t>The wave is made up of pressure differences</a:t>
            </a:r>
          </a:p>
          <a:p>
            <a:pPr algn="just"/>
            <a:endParaRPr lang="en-US" sz="2200" dirty="0">
              <a:sym typeface="Wingdings" pitchFamily="2" charset="2"/>
            </a:endParaRPr>
          </a:p>
          <a:p>
            <a:pPr algn="just"/>
            <a:r>
              <a:rPr lang="en-US" sz="2200" dirty="0">
                <a:sym typeface="Wingdings" pitchFamily="2" charset="2"/>
              </a:rPr>
              <a:t>Sound waves have normal wave properties (reflection, refraction, diffraction etc.)</a:t>
            </a:r>
          </a:p>
          <a:p>
            <a:pPr algn="just"/>
            <a:endParaRPr lang="en-US" sz="2200" dirty="0">
              <a:sym typeface="Wingdings" pitchFamily="2" charset="2"/>
            </a:endParaRPr>
          </a:p>
          <a:p>
            <a:pPr algn="just"/>
            <a:r>
              <a:rPr lang="en-US" sz="2200" dirty="0">
                <a:sym typeface="Wingdings" pitchFamily="2" charset="2"/>
              </a:rPr>
              <a:t>Frequency represents the number of periods in a second and is measured in </a:t>
            </a:r>
            <a:r>
              <a:rPr lang="en-US" sz="2200" i="1" dirty="0">
                <a:sym typeface="Wingdings" pitchFamily="2" charset="2"/>
              </a:rPr>
              <a:t>hertz</a:t>
            </a:r>
            <a:r>
              <a:rPr lang="en-US" sz="2200" dirty="0">
                <a:sym typeface="Wingdings" pitchFamily="2" charset="2"/>
              </a:rPr>
              <a:t> (Hz) or cycles per second.</a:t>
            </a:r>
          </a:p>
          <a:p>
            <a:pPr algn="just"/>
            <a:endParaRPr lang="en-US" sz="2200" dirty="0">
              <a:sym typeface="Wingdings" pitchFamily="2" charset="2"/>
            </a:endParaRPr>
          </a:p>
          <a:p>
            <a:pPr algn="just"/>
            <a:r>
              <a:rPr lang="en-US" sz="2200" dirty="0">
                <a:sym typeface="Wingdings" pitchFamily="2" charset="2"/>
              </a:rPr>
              <a:t>Amplitude is the measure of displacement of the air pressure wave from its means. It is related to but not the same as loudness.</a:t>
            </a:r>
          </a:p>
          <a:p>
            <a:pPr algn="just"/>
            <a:endParaRPr lang="en-US" sz="2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Frequency Masking</a:t>
            </a:r>
          </a:p>
        </p:txBody>
      </p:sp>
      <p:sp>
        <p:nvSpPr>
          <p:cNvPr id="3" name="Content Placeholder 2"/>
          <p:cNvSpPr>
            <a:spLocks noGrp="1"/>
          </p:cNvSpPr>
          <p:nvPr>
            <p:ph idx="1"/>
          </p:nvPr>
        </p:nvSpPr>
        <p:spPr>
          <a:xfrm>
            <a:off x="457200" y="2249424"/>
            <a:ext cx="8229600" cy="4456176"/>
          </a:xfrm>
        </p:spPr>
        <p:txBody>
          <a:bodyPr>
            <a:normAutofit fontScale="92500" lnSpcReduction="10000"/>
          </a:bodyPr>
          <a:lstStyle/>
          <a:p>
            <a:pPr algn="just"/>
            <a:endParaRPr lang="en-US" sz="2200" dirty="0"/>
          </a:p>
          <a:p>
            <a:pPr algn="just"/>
            <a:endParaRPr lang="en-US" sz="2200" dirty="0"/>
          </a:p>
          <a:p>
            <a:pPr algn="just"/>
            <a:endParaRPr lang="en-US" sz="2200" dirty="0"/>
          </a:p>
          <a:p>
            <a:pPr algn="just"/>
            <a:endParaRPr lang="en-US" sz="2200" dirty="0"/>
          </a:p>
          <a:p>
            <a:pPr algn="just"/>
            <a:endParaRPr lang="en-US" sz="2200" dirty="0"/>
          </a:p>
          <a:p>
            <a:pPr algn="just"/>
            <a:endParaRPr lang="en-US" sz="2200" dirty="0"/>
          </a:p>
          <a:p>
            <a:pPr algn="just"/>
            <a:endParaRPr lang="en-US" sz="2200" dirty="0"/>
          </a:p>
          <a:p>
            <a:pPr algn="just"/>
            <a:endParaRPr lang="en-US" sz="2200" dirty="0"/>
          </a:p>
          <a:p>
            <a:pPr algn="just"/>
            <a:endParaRPr lang="en-US" sz="2200" dirty="0"/>
          </a:p>
          <a:p>
            <a:pPr algn="just"/>
            <a:endParaRPr lang="en-US" sz="2200" dirty="0"/>
          </a:p>
          <a:p>
            <a:pPr algn="just"/>
            <a:endParaRPr lang="en-US" sz="2200" dirty="0"/>
          </a:p>
          <a:p>
            <a:pPr algn="just"/>
            <a:r>
              <a:rPr lang="en-US" sz="2400" dirty="0"/>
              <a:t>When multiple signals are present, a strong signal may reduce the level of sensitivity of the ear to other signals which are near to it in frequency</a:t>
            </a:r>
          </a:p>
        </p:txBody>
      </p:sp>
      <p:sp>
        <p:nvSpPr>
          <p:cNvPr id="5" name="TextBox 4"/>
          <p:cNvSpPr txBox="1"/>
          <p:nvPr/>
        </p:nvSpPr>
        <p:spPr>
          <a:xfrm>
            <a:off x="6019800" y="2492276"/>
            <a:ext cx="2590800" cy="2308324"/>
          </a:xfrm>
          <a:prstGeom prst="rect">
            <a:avLst/>
          </a:prstGeom>
          <a:noFill/>
        </p:spPr>
        <p:txBody>
          <a:bodyPr wrap="square" rtlCol="0">
            <a:spAutoFit/>
          </a:bodyPr>
          <a:lstStyle/>
          <a:p>
            <a:pPr algn="just"/>
            <a:r>
              <a:rPr lang="en-GB" dirty="0"/>
              <a:t>Signal B is larger than signal A. This causes the basic sensitivity curve to be distorted.</a:t>
            </a:r>
          </a:p>
          <a:p>
            <a:pPr algn="just"/>
            <a:endParaRPr lang="en-GB" dirty="0"/>
          </a:p>
          <a:p>
            <a:pPr algn="just"/>
            <a:r>
              <a:rPr lang="en-GB" dirty="0"/>
              <a:t>Signal A will no longer be heard as it is within the distortion band.</a:t>
            </a:r>
            <a:endParaRPr lang="en-US" dirty="0"/>
          </a:p>
        </p:txBody>
      </p:sp>
      <p:pic>
        <p:nvPicPr>
          <p:cNvPr id="6" name="Picture 5"/>
          <p:cNvPicPr>
            <a:picLocks noChangeAspect="1" noChangeArrowheads="1"/>
          </p:cNvPicPr>
          <p:nvPr/>
        </p:nvPicPr>
        <p:blipFill>
          <a:blip r:embed="rId2"/>
          <a:srcRect/>
          <a:stretch>
            <a:fillRect/>
          </a:stretch>
        </p:blipFill>
        <p:spPr bwMode="auto">
          <a:xfrm>
            <a:off x="533400" y="2286000"/>
            <a:ext cx="5257800" cy="3283664"/>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Critical band</a:t>
            </a:r>
          </a:p>
        </p:txBody>
      </p:sp>
      <p:sp>
        <p:nvSpPr>
          <p:cNvPr id="3" name="Content Placeholder 2"/>
          <p:cNvSpPr>
            <a:spLocks noGrp="1"/>
          </p:cNvSpPr>
          <p:nvPr>
            <p:ph idx="1"/>
          </p:nvPr>
        </p:nvSpPr>
        <p:spPr>
          <a:xfrm>
            <a:off x="5410200" y="2249424"/>
            <a:ext cx="3276600" cy="1331976"/>
          </a:xfrm>
        </p:spPr>
        <p:txBody>
          <a:bodyPr>
            <a:noAutofit/>
          </a:bodyPr>
          <a:lstStyle/>
          <a:p>
            <a:pPr marL="109728" indent="0" algn="just">
              <a:buNone/>
            </a:pPr>
            <a:r>
              <a:rPr lang="en-US" sz="1800" dirty="0"/>
              <a:t>Critical bands are used to quantify the ability of the human ear to distinguish between individual signals. </a:t>
            </a:r>
          </a:p>
          <a:p>
            <a:pPr marL="109728" indent="0" algn="just">
              <a:buNone/>
            </a:pPr>
            <a:endParaRPr lang="en-US" sz="1800" dirty="0"/>
          </a:p>
        </p:txBody>
      </p:sp>
      <p:pic>
        <p:nvPicPr>
          <p:cNvPr id="4" name="dbee4f28-311d-42b9-b89e-a70e11aef1e9-en-US-video">
            <a:hlinkClick r:id="" action="ppaction://media"/>
            <a:extLst>
              <a:ext uri="{FF2B5EF4-FFF2-40B4-BE49-F238E27FC236}">
                <a16:creationId xmlns:a16="http://schemas.microsoft.com/office/drawing/2014/main" id="{3C2C5B21-1CD4-4312-BCF2-E38A7215B387}"/>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685800" y="2369408"/>
            <a:ext cx="4648200" cy="2667000"/>
          </a:xfrm>
          <a:prstGeom prst="rect">
            <a:avLst/>
          </a:prstGeom>
        </p:spPr>
      </p:pic>
      <p:sp>
        <p:nvSpPr>
          <p:cNvPr id="5" name="Rectangle 4">
            <a:extLst>
              <a:ext uri="{FF2B5EF4-FFF2-40B4-BE49-F238E27FC236}">
                <a16:creationId xmlns:a16="http://schemas.microsoft.com/office/drawing/2014/main" id="{71C4A46D-30C0-48EF-A687-3D71F654505E}"/>
              </a:ext>
            </a:extLst>
          </p:cNvPr>
          <p:cNvSpPr/>
          <p:nvPr/>
        </p:nvSpPr>
        <p:spPr>
          <a:xfrm>
            <a:off x="457200" y="5200471"/>
            <a:ext cx="8229600" cy="1200329"/>
          </a:xfrm>
          <a:prstGeom prst="rect">
            <a:avLst/>
          </a:prstGeom>
        </p:spPr>
        <p:txBody>
          <a:bodyPr wrap="square">
            <a:spAutoFit/>
          </a:bodyPr>
          <a:lstStyle/>
          <a:p>
            <a:pPr marL="109728" indent="0" algn="just">
              <a:buNone/>
            </a:pPr>
            <a:r>
              <a:rPr lang="en-US" dirty="0"/>
              <a:t>At low frequencies, the human ear can distinguish changes in low frequency more easily than at high frequencies. For examples, the ear can distinguish a 20Hz difference between 500 and 520Hz tones more readily than a 5000 and 5020Hz tones.</a:t>
            </a:r>
          </a:p>
        </p:txBody>
      </p:sp>
    </p:spTree>
    <p:extLst>
      <p:ext uri="{BB962C8B-B14F-4D97-AF65-F5344CB8AC3E}">
        <p14:creationId xmlns:p14="http://schemas.microsoft.com/office/powerpoint/2010/main" val="4266362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8685"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Critical band</a:t>
            </a:r>
          </a:p>
        </p:txBody>
      </p:sp>
      <p:pic>
        <p:nvPicPr>
          <p:cNvPr id="54274" name="Picture 2">
            <a:extLst>
              <a:ext uri="{FF2B5EF4-FFF2-40B4-BE49-F238E27FC236}">
                <a16:creationId xmlns:a16="http://schemas.microsoft.com/office/drawing/2014/main" id="{DA81E76D-B859-4EDE-88FE-8FA51FC7FC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550" y="2209800"/>
            <a:ext cx="7962900" cy="302201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31E36D53-3764-4C68-A7EC-77B3180DCA17}"/>
              </a:ext>
            </a:extLst>
          </p:cNvPr>
          <p:cNvSpPr/>
          <p:nvPr/>
        </p:nvSpPr>
        <p:spPr>
          <a:xfrm>
            <a:off x="590550" y="5401270"/>
            <a:ext cx="7962900" cy="923330"/>
          </a:xfrm>
          <a:prstGeom prst="rect">
            <a:avLst/>
          </a:prstGeom>
        </p:spPr>
        <p:txBody>
          <a:bodyPr wrap="square">
            <a:spAutoFit/>
          </a:bodyPr>
          <a:lstStyle/>
          <a:p>
            <a:pPr algn="just"/>
            <a:r>
              <a:rPr lang="en-US" dirty="0">
                <a:solidFill>
                  <a:srgbClr val="2D373C"/>
                </a:solidFill>
              </a:rPr>
              <a:t>The critical bandwidths are defined in a similar manner to bandpass filters, with a center frequency and a bandwidth. The bandwidth has a lower and upper frequency, defined by the point where there is a 3dB roll off.</a:t>
            </a:r>
            <a:endParaRPr lang="en-US" dirty="0"/>
          </a:p>
        </p:txBody>
      </p:sp>
    </p:spTree>
    <p:extLst>
      <p:ext uri="{BB962C8B-B14F-4D97-AF65-F5344CB8AC3E}">
        <p14:creationId xmlns:p14="http://schemas.microsoft.com/office/powerpoint/2010/main" val="14101249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Critical band</a:t>
            </a:r>
          </a:p>
        </p:txBody>
      </p:sp>
      <p:pic>
        <p:nvPicPr>
          <p:cNvPr id="56322" name="Picture 2">
            <a:extLst>
              <a:ext uri="{FF2B5EF4-FFF2-40B4-BE49-F238E27FC236}">
                <a16:creationId xmlns:a16="http://schemas.microsoft.com/office/drawing/2014/main" id="{86C21D07-463B-43A9-9234-C8EC3729752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3548" r="15913"/>
          <a:stretch/>
        </p:blipFill>
        <p:spPr bwMode="auto">
          <a:xfrm>
            <a:off x="563033" y="2291477"/>
            <a:ext cx="2332567" cy="43434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C3DD4FC6-133C-4575-8E49-ED63D60AB5B9}"/>
              </a:ext>
            </a:extLst>
          </p:cNvPr>
          <p:cNvSpPr/>
          <p:nvPr/>
        </p:nvSpPr>
        <p:spPr>
          <a:xfrm>
            <a:off x="3465442" y="2291477"/>
            <a:ext cx="5221357" cy="2308324"/>
          </a:xfrm>
          <a:prstGeom prst="rect">
            <a:avLst/>
          </a:prstGeom>
        </p:spPr>
        <p:txBody>
          <a:bodyPr wrap="square">
            <a:spAutoFit/>
          </a:bodyPr>
          <a:lstStyle/>
          <a:p>
            <a:pPr algn="just"/>
            <a:r>
              <a:rPr lang="en-US" dirty="0">
                <a:solidFill>
                  <a:srgbClr val="2D373C"/>
                </a:solidFill>
              </a:rPr>
              <a:t>Human hearing can distinguish separate tones when they are in different critical bands. When tones are in the same critical band the ear perceives a modulation or beating.</a:t>
            </a:r>
          </a:p>
          <a:p>
            <a:pPr algn="just"/>
            <a:endParaRPr lang="en-US" dirty="0">
              <a:solidFill>
                <a:srgbClr val="2D373C"/>
              </a:solidFill>
            </a:endParaRPr>
          </a:p>
          <a:p>
            <a:pPr algn="just"/>
            <a:r>
              <a:rPr lang="en-US" dirty="0">
                <a:solidFill>
                  <a:srgbClr val="2D373C"/>
                </a:solidFill>
              </a:rPr>
              <a:t>Beating phenomenon occurs because the ear cannot resolve inputs whose frequency difference is smaller than the bandwidth of the critical band.</a:t>
            </a:r>
            <a:endParaRPr lang="en-US" dirty="0"/>
          </a:p>
        </p:txBody>
      </p:sp>
    </p:spTree>
    <p:extLst>
      <p:ext uri="{BB962C8B-B14F-4D97-AF65-F5344CB8AC3E}">
        <p14:creationId xmlns:p14="http://schemas.microsoft.com/office/powerpoint/2010/main" val="14099588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Frequency Masking (Cont.)</a:t>
            </a:r>
          </a:p>
        </p:txBody>
      </p:sp>
      <p:sp>
        <p:nvSpPr>
          <p:cNvPr id="3" name="Content Placeholder 2"/>
          <p:cNvSpPr>
            <a:spLocks noGrp="1"/>
          </p:cNvSpPr>
          <p:nvPr>
            <p:ph idx="1"/>
          </p:nvPr>
        </p:nvSpPr>
        <p:spPr>
          <a:xfrm>
            <a:off x="457200" y="2249424"/>
            <a:ext cx="8229600" cy="4456176"/>
          </a:xfrm>
        </p:spPr>
        <p:txBody>
          <a:bodyPr>
            <a:normAutofit fontScale="92500" lnSpcReduction="10000"/>
          </a:bodyPr>
          <a:lstStyle/>
          <a:p>
            <a:pPr algn="just"/>
            <a:endParaRPr lang="en-US" sz="2200" dirty="0"/>
          </a:p>
          <a:p>
            <a:pPr algn="just"/>
            <a:endParaRPr lang="en-US" sz="2200" dirty="0"/>
          </a:p>
          <a:p>
            <a:pPr algn="just"/>
            <a:endParaRPr lang="en-US" sz="2200" dirty="0"/>
          </a:p>
          <a:p>
            <a:pPr algn="just"/>
            <a:endParaRPr lang="en-US" sz="2200" dirty="0"/>
          </a:p>
          <a:p>
            <a:pPr algn="just"/>
            <a:endParaRPr lang="en-US" sz="2200" dirty="0"/>
          </a:p>
          <a:p>
            <a:pPr algn="just"/>
            <a:endParaRPr lang="en-US" sz="2200" dirty="0"/>
          </a:p>
          <a:p>
            <a:pPr algn="just"/>
            <a:endParaRPr lang="en-US" sz="2200" dirty="0"/>
          </a:p>
          <a:p>
            <a:pPr algn="just"/>
            <a:endParaRPr lang="en-US" sz="2200" dirty="0"/>
          </a:p>
          <a:p>
            <a:pPr algn="just"/>
            <a:endParaRPr lang="en-US" sz="2200" dirty="0"/>
          </a:p>
          <a:p>
            <a:pPr algn="just"/>
            <a:r>
              <a:rPr lang="en-US" sz="2600" dirty="0"/>
              <a:t>If the magnitude of the frequency components that make up an audio sound can be determined, it is possible to determine those frequencies that will be masked and do not need to be transmitted.</a:t>
            </a:r>
          </a:p>
        </p:txBody>
      </p:sp>
      <p:sp>
        <p:nvSpPr>
          <p:cNvPr id="5" name="TextBox 4"/>
          <p:cNvSpPr txBox="1"/>
          <p:nvPr/>
        </p:nvSpPr>
        <p:spPr>
          <a:xfrm>
            <a:off x="6019800" y="2789872"/>
            <a:ext cx="2590800" cy="1477328"/>
          </a:xfrm>
          <a:prstGeom prst="rect">
            <a:avLst/>
          </a:prstGeom>
          <a:noFill/>
        </p:spPr>
        <p:txBody>
          <a:bodyPr wrap="square" rtlCol="0">
            <a:spAutoFit/>
          </a:bodyPr>
          <a:lstStyle/>
          <a:p>
            <a:pPr algn="just"/>
            <a:r>
              <a:rPr lang="en-GB" dirty="0"/>
              <a:t>The width of each curve at a particular signal level is known as the </a:t>
            </a:r>
            <a:r>
              <a:rPr lang="en-GB" b="1" i="1" dirty="0"/>
              <a:t>critical bandwidth</a:t>
            </a:r>
            <a:r>
              <a:rPr lang="en-GB" dirty="0"/>
              <a:t> for that frequency.</a:t>
            </a:r>
            <a:endParaRPr lang="en-US" dirty="0"/>
          </a:p>
        </p:txBody>
      </p:sp>
      <p:pic>
        <p:nvPicPr>
          <p:cNvPr id="8" name="Picture 5"/>
          <p:cNvPicPr>
            <a:picLocks noChangeAspect="1" noChangeArrowheads="1"/>
          </p:cNvPicPr>
          <p:nvPr/>
        </p:nvPicPr>
        <p:blipFill>
          <a:blip r:embed="rId2"/>
          <a:srcRect/>
          <a:stretch>
            <a:fillRect/>
          </a:stretch>
        </p:blipFill>
        <p:spPr bwMode="auto">
          <a:xfrm>
            <a:off x="609600" y="2514601"/>
            <a:ext cx="5105400" cy="2361248"/>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Temporal Masking</a:t>
            </a:r>
          </a:p>
        </p:txBody>
      </p:sp>
      <p:sp>
        <p:nvSpPr>
          <p:cNvPr id="3" name="Content Placeholder 2"/>
          <p:cNvSpPr>
            <a:spLocks noGrp="1"/>
          </p:cNvSpPr>
          <p:nvPr>
            <p:ph idx="1"/>
          </p:nvPr>
        </p:nvSpPr>
        <p:spPr>
          <a:xfrm>
            <a:off x="457200" y="2249424"/>
            <a:ext cx="8229600" cy="4456176"/>
          </a:xfrm>
        </p:spPr>
        <p:txBody>
          <a:bodyPr>
            <a:normAutofit fontScale="92500" lnSpcReduction="10000"/>
          </a:bodyPr>
          <a:lstStyle/>
          <a:p>
            <a:pPr algn="just"/>
            <a:endParaRPr lang="en-US" sz="2200" dirty="0"/>
          </a:p>
          <a:p>
            <a:pPr algn="just"/>
            <a:endParaRPr lang="en-US" sz="2200" dirty="0"/>
          </a:p>
          <a:p>
            <a:pPr algn="just"/>
            <a:endParaRPr lang="en-US" sz="2200" dirty="0"/>
          </a:p>
          <a:p>
            <a:pPr algn="just"/>
            <a:endParaRPr lang="en-US" sz="2200" dirty="0"/>
          </a:p>
          <a:p>
            <a:pPr algn="just"/>
            <a:endParaRPr lang="en-US" sz="2200" dirty="0"/>
          </a:p>
          <a:p>
            <a:pPr algn="just"/>
            <a:endParaRPr lang="en-US" sz="2200" dirty="0"/>
          </a:p>
          <a:p>
            <a:pPr algn="just"/>
            <a:endParaRPr lang="en-US" sz="2200" dirty="0"/>
          </a:p>
          <a:p>
            <a:pPr algn="just"/>
            <a:endParaRPr lang="en-US" sz="2200" dirty="0"/>
          </a:p>
          <a:p>
            <a:pPr algn="just"/>
            <a:endParaRPr lang="en-US" sz="2200" dirty="0"/>
          </a:p>
          <a:p>
            <a:pPr algn="just"/>
            <a:endParaRPr lang="en-US" sz="2200" dirty="0"/>
          </a:p>
          <a:p>
            <a:pPr algn="just"/>
            <a:r>
              <a:rPr lang="en-US" sz="2600" dirty="0"/>
              <a:t>During this time, signals whose amplitudes are less than the decay envelope will not be heard and hence need not be transmitted.</a:t>
            </a:r>
            <a:r>
              <a:rPr lang="en-US" sz="2200" dirty="0"/>
              <a:t> </a:t>
            </a:r>
            <a:endParaRPr lang="en-US" sz="2400" dirty="0"/>
          </a:p>
        </p:txBody>
      </p:sp>
      <p:sp>
        <p:nvSpPr>
          <p:cNvPr id="5" name="TextBox 4"/>
          <p:cNvSpPr txBox="1"/>
          <p:nvPr/>
        </p:nvSpPr>
        <p:spPr>
          <a:xfrm>
            <a:off x="5410200" y="2713672"/>
            <a:ext cx="3200400" cy="1477328"/>
          </a:xfrm>
          <a:prstGeom prst="rect">
            <a:avLst/>
          </a:prstGeom>
          <a:noFill/>
        </p:spPr>
        <p:txBody>
          <a:bodyPr wrap="square" rtlCol="0">
            <a:spAutoFit/>
          </a:bodyPr>
          <a:lstStyle/>
          <a:p>
            <a:pPr algn="just"/>
            <a:r>
              <a:rPr lang="en-GB" dirty="0"/>
              <a:t>After the ear hears a loud sound, it takes a further short time before it can hear a quieter sound. This is known as the </a:t>
            </a:r>
            <a:r>
              <a:rPr lang="en-GB" b="1" i="1" dirty="0"/>
              <a:t>temporal masking.</a:t>
            </a:r>
            <a:endParaRPr lang="en-US" b="1" i="1" dirty="0"/>
          </a:p>
        </p:txBody>
      </p:sp>
      <p:pic>
        <p:nvPicPr>
          <p:cNvPr id="7" name="Picture 5"/>
          <p:cNvPicPr>
            <a:picLocks noChangeAspect="1" noChangeArrowheads="1"/>
          </p:cNvPicPr>
          <p:nvPr/>
        </p:nvPicPr>
        <p:blipFill>
          <a:blip r:embed="rId2"/>
          <a:srcRect/>
          <a:stretch>
            <a:fillRect/>
          </a:stretch>
        </p:blipFill>
        <p:spPr bwMode="auto">
          <a:xfrm>
            <a:off x="228600" y="2286000"/>
            <a:ext cx="4876800" cy="2993679"/>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MPEG Audio Coder</a:t>
            </a:r>
          </a:p>
        </p:txBody>
      </p:sp>
      <p:sp>
        <p:nvSpPr>
          <p:cNvPr id="4" name="Rectangle 3"/>
          <p:cNvSpPr/>
          <p:nvPr/>
        </p:nvSpPr>
        <p:spPr>
          <a:xfrm>
            <a:off x="1295400" y="2362200"/>
            <a:ext cx="7467600" cy="4191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1371600" y="4114800"/>
            <a:ext cx="1295400" cy="228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PCM </a:t>
            </a:r>
          </a:p>
          <a:p>
            <a:r>
              <a:rPr lang="en-US" sz="1400" dirty="0"/>
              <a:t>Encoder</a:t>
            </a:r>
          </a:p>
        </p:txBody>
      </p:sp>
      <p:sp>
        <p:nvSpPr>
          <p:cNvPr id="6" name="Rectangle 5"/>
          <p:cNvSpPr/>
          <p:nvPr/>
        </p:nvSpPr>
        <p:spPr>
          <a:xfrm>
            <a:off x="3276600" y="4114800"/>
            <a:ext cx="1295400" cy="228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Analysis filter bank (DFT)</a:t>
            </a:r>
          </a:p>
        </p:txBody>
      </p:sp>
      <p:sp>
        <p:nvSpPr>
          <p:cNvPr id="7" name="TextBox 6"/>
          <p:cNvSpPr txBox="1"/>
          <p:nvPr/>
        </p:nvSpPr>
        <p:spPr>
          <a:xfrm>
            <a:off x="2317968" y="4114800"/>
            <a:ext cx="272832" cy="307777"/>
          </a:xfrm>
          <a:prstGeom prst="rect">
            <a:avLst/>
          </a:prstGeom>
          <a:noFill/>
        </p:spPr>
        <p:txBody>
          <a:bodyPr wrap="none" rtlCol="0">
            <a:spAutoFit/>
          </a:bodyPr>
          <a:lstStyle/>
          <a:p>
            <a:r>
              <a:rPr lang="en-US" sz="1400" b="1" dirty="0">
                <a:solidFill>
                  <a:schemeClr val="bg1"/>
                </a:solidFill>
              </a:rPr>
              <a:t>1</a:t>
            </a:r>
          </a:p>
        </p:txBody>
      </p:sp>
      <p:sp>
        <p:nvSpPr>
          <p:cNvPr id="8" name="TextBox 7"/>
          <p:cNvSpPr txBox="1"/>
          <p:nvPr/>
        </p:nvSpPr>
        <p:spPr>
          <a:xfrm>
            <a:off x="2317968" y="4492823"/>
            <a:ext cx="296876" cy="307777"/>
          </a:xfrm>
          <a:prstGeom prst="rect">
            <a:avLst/>
          </a:prstGeom>
          <a:noFill/>
        </p:spPr>
        <p:txBody>
          <a:bodyPr wrap="none" rtlCol="0">
            <a:spAutoFit/>
          </a:bodyPr>
          <a:lstStyle/>
          <a:p>
            <a:r>
              <a:rPr lang="en-US" sz="1400" b="1" dirty="0">
                <a:solidFill>
                  <a:schemeClr val="bg1"/>
                </a:solidFill>
              </a:rPr>
              <a:t>2</a:t>
            </a:r>
          </a:p>
        </p:txBody>
      </p:sp>
      <p:sp>
        <p:nvSpPr>
          <p:cNvPr id="9" name="TextBox 8"/>
          <p:cNvSpPr txBox="1"/>
          <p:nvPr/>
        </p:nvSpPr>
        <p:spPr>
          <a:xfrm>
            <a:off x="2209800" y="6093023"/>
            <a:ext cx="409086" cy="307777"/>
          </a:xfrm>
          <a:prstGeom prst="rect">
            <a:avLst/>
          </a:prstGeom>
          <a:noFill/>
        </p:spPr>
        <p:txBody>
          <a:bodyPr wrap="none" rtlCol="0">
            <a:spAutoFit/>
          </a:bodyPr>
          <a:lstStyle/>
          <a:p>
            <a:r>
              <a:rPr lang="en-US" sz="1400" b="1" dirty="0">
                <a:solidFill>
                  <a:schemeClr val="bg1"/>
                </a:solidFill>
              </a:rPr>
              <a:t>32</a:t>
            </a:r>
          </a:p>
        </p:txBody>
      </p:sp>
      <p:cxnSp>
        <p:nvCxnSpPr>
          <p:cNvPr id="11" name="Straight Arrow Connector 10"/>
          <p:cNvCxnSpPr/>
          <p:nvPr/>
        </p:nvCxnSpPr>
        <p:spPr>
          <a:xfrm>
            <a:off x="2667000" y="62484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667000" y="46482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667000" y="42672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flipH="1" flipV="1">
            <a:off x="3238500" y="40005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5400000" flipH="1" flipV="1">
            <a:off x="3467100" y="40005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5400000" flipH="1" flipV="1">
            <a:off x="4305300" y="40005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276600" y="2514600"/>
            <a:ext cx="28956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p:nvSpPr>
        <p:spPr>
          <a:xfrm>
            <a:off x="3429000" y="2819400"/>
            <a:ext cx="990600" cy="762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Masking Threshold</a:t>
            </a:r>
          </a:p>
        </p:txBody>
      </p:sp>
      <p:sp>
        <p:nvSpPr>
          <p:cNvPr id="22" name="Rectangle 21"/>
          <p:cNvSpPr/>
          <p:nvPr/>
        </p:nvSpPr>
        <p:spPr>
          <a:xfrm>
            <a:off x="4572000" y="2819400"/>
            <a:ext cx="1447800" cy="762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Signal-to-mask ratios  + Bit allocations</a:t>
            </a:r>
          </a:p>
        </p:txBody>
      </p:sp>
      <p:sp>
        <p:nvSpPr>
          <p:cNvPr id="23" name="Rectangle 22"/>
          <p:cNvSpPr/>
          <p:nvPr/>
        </p:nvSpPr>
        <p:spPr>
          <a:xfrm>
            <a:off x="6324600" y="41148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Q1</a:t>
            </a:r>
          </a:p>
        </p:txBody>
      </p:sp>
      <p:sp>
        <p:nvSpPr>
          <p:cNvPr id="24" name="Rectangle 23"/>
          <p:cNvSpPr/>
          <p:nvPr/>
        </p:nvSpPr>
        <p:spPr>
          <a:xfrm>
            <a:off x="6324600" y="44958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Q2</a:t>
            </a:r>
          </a:p>
        </p:txBody>
      </p:sp>
      <p:sp>
        <p:nvSpPr>
          <p:cNvPr id="25" name="Rectangle 24"/>
          <p:cNvSpPr/>
          <p:nvPr/>
        </p:nvSpPr>
        <p:spPr>
          <a:xfrm>
            <a:off x="6324600" y="60960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Q32</a:t>
            </a:r>
          </a:p>
        </p:txBody>
      </p:sp>
      <p:cxnSp>
        <p:nvCxnSpPr>
          <p:cNvPr id="27" name="Straight Arrow Connector 26"/>
          <p:cNvCxnSpPr/>
          <p:nvPr/>
        </p:nvCxnSpPr>
        <p:spPr>
          <a:xfrm>
            <a:off x="4572000" y="6323012"/>
            <a:ext cx="1752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572000" y="4722812"/>
            <a:ext cx="1752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4572000" y="4341812"/>
            <a:ext cx="1752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0" idx="2"/>
          </p:cNvCxnSpPr>
          <p:nvPr/>
        </p:nvCxnSpPr>
        <p:spPr>
          <a:xfrm rot="5400000">
            <a:off x="4572000" y="4038600"/>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4724400" y="4189412"/>
            <a:ext cx="1600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a:off x="4610894" y="4229100"/>
            <a:ext cx="685006"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4953000" y="4570412"/>
            <a:ext cx="1371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4876800" y="5029200"/>
            <a:ext cx="2286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6019800" y="61722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7391400" y="4114800"/>
            <a:ext cx="1295400" cy="228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Format frame for transmission</a:t>
            </a:r>
          </a:p>
        </p:txBody>
      </p:sp>
      <p:cxnSp>
        <p:nvCxnSpPr>
          <p:cNvPr id="51" name="Straight Arrow Connector 50"/>
          <p:cNvCxnSpPr>
            <a:stCxn id="23" idx="3"/>
          </p:cNvCxnSpPr>
          <p:nvPr/>
        </p:nvCxnSpPr>
        <p:spPr>
          <a:xfrm>
            <a:off x="6781800" y="42672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24" idx="3"/>
          </p:cNvCxnSpPr>
          <p:nvPr/>
        </p:nvCxnSpPr>
        <p:spPr>
          <a:xfrm>
            <a:off x="6781800" y="46482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25" idx="3"/>
          </p:cNvCxnSpPr>
          <p:nvPr/>
        </p:nvCxnSpPr>
        <p:spPr>
          <a:xfrm>
            <a:off x="6781800" y="62484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228600" y="4976336"/>
            <a:ext cx="790601" cy="738664"/>
          </a:xfrm>
          <a:prstGeom prst="rect">
            <a:avLst/>
          </a:prstGeom>
          <a:noFill/>
        </p:spPr>
        <p:txBody>
          <a:bodyPr wrap="none" rtlCol="0">
            <a:spAutoFit/>
          </a:bodyPr>
          <a:lstStyle/>
          <a:p>
            <a:pPr algn="ctr"/>
            <a:r>
              <a:rPr lang="en-US" sz="1400" dirty="0"/>
              <a:t>Speech </a:t>
            </a:r>
          </a:p>
          <a:p>
            <a:pPr algn="ctr"/>
            <a:r>
              <a:rPr lang="en-US" sz="1400" dirty="0"/>
              <a:t>Input </a:t>
            </a:r>
          </a:p>
          <a:p>
            <a:pPr algn="ctr"/>
            <a:r>
              <a:rPr lang="en-US" sz="1400" dirty="0"/>
              <a:t>Signal</a:t>
            </a:r>
          </a:p>
        </p:txBody>
      </p:sp>
      <p:cxnSp>
        <p:nvCxnSpPr>
          <p:cNvPr id="58" name="Straight Arrow Connector 57"/>
          <p:cNvCxnSpPr/>
          <p:nvPr/>
        </p:nvCxnSpPr>
        <p:spPr>
          <a:xfrm>
            <a:off x="990600" y="5332412"/>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rot="5400000" flipH="1" flipV="1">
            <a:off x="5919970" y="5310368"/>
            <a:ext cx="1263487" cy="307777"/>
          </a:xfrm>
          <a:prstGeom prst="rect">
            <a:avLst/>
          </a:prstGeom>
          <a:noFill/>
        </p:spPr>
        <p:txBody>
          <a:bodyPr wrap="none" rtlCol="0">
            <a:spAutoFit/>
          </a:bodyPr>
          <a:lstStyle/>
          <a:p>
            <a:r>
              <a:rPr lang="en-US" sz="1400" b="1" dirty="0"/>
              <a:t>…..…………..</a:t>
            </a:r>
          </a:p>
        </p:txBody>
      </p:sp>
      <p:sp>
        <p:nvSpPr>
          <p:cNvPr id="60" name="TextBox 59"/>
          <p:cNvSpPr txBox="1"/>
          <p:nvPr/>
        </p:nvSpPr>
        <p:spPr>
          <a:xfrm rot="5400000" flipH="1" flipV="1">
            <a:off x="1755474" y="5283574"/>
            <a:ext cx="1362874" cy="307777"/>
          </a:xfrm>
          <a:prstGeom prst="rect">
            <a:avLst/>
          </a:prstGeom>
          <a:noFill/>
        </p:spPr>
        <p:txBody>
          <a:bodyPr wrap="none" rtlCol="0">
            <a:spAutoFit/>
          </a:bodyPr>
          <a:lstStyle/>
          <a:p>
            <a:r>
              <a:rPr lang="en-US" sz="1400" b="1" dirty="0">
                <a:solidFill>
                  <a:schemeClr val="bg1"/>
                </a:solidFill>
              </a:rPr>
              <a:t>…………………</a:t>
            </a:r>
          </a:p>
        </p:txBody>
      </p:sp>
      <p:sp>
        <p:nvSpPr>
          <p:cNvPr id="61" name="TextBox 60"/>
          <p:cNvSpPr txBox="1"/>
          <p:nvPr/>
        </p:nvSpPr>
        <p:spPr>
          <a:xfrm rot="5400000" flipH="1" flipV="1">
            <a:off x="2215652" y="5283574"/>
            <a:ext cx="1362874" cy="307777"/>
          </a:xfrm>
          <a:prstGeom prst="rect">
            <a:avLst/>
          </a:prstGeom>
          <a:noFill/>
        </p:spPr>
        <p:txBody>
          <a:bodyPr wrap="none" rtlCol="0">
            <a:spAutoFit/>
          </a:bodyPr>
          <a:lstStyle/>
          <a:p>
            <a:r>
              <a:rPr lang="en-US" sz="1400" b="1" dirty="0"/>
              <a:t>…………………</a:t>
            </a:r>
          </a:p>
        </p:txBody>
      </p:sp>
      <p:sp>
        <p:nvSpPr>
          <p:cNvPr id="62" name="TextBox 61"/>
          <p:cNvSpPr txBox="1"/>
          <p:nvPr/>
        </p:nvSpPr>
        <p:spPr>
          <a:xfrm>
            <a:off x="3657600" y="3807023"/>
            <a:ext cx="1066800" cy="307777"/>
          </a:xfrm>
          <a:prstGeom prst="rect">
            <a:avLst/>
          </a:prstGeom>
          <a:noFill/>
        </p:spPr>
        <p:txBody>
          <a:bodyPr wrap="square" rtlCol="0">
            <a:spAutoFit/>
          </a:bodyPr>
          <a:lstStyle/>
          <a:p>
            <a:r>
              <a:rPr lang="en-US" sz="1400" b="1" dirty="0"/>
              <a:t>….…..</a:t>
            </a:r>
          </a:p>
        </p:txBody>
      </p:sp>
      <p:sp>
        <p:nvSpPr>
          <p:cNvPr id="63" name="TextBox 62"/>
          <p:cNvSpPr txBox="1"/>
          <p:nvPr/>
        </p:nvSpPr>
        <p:spPr>
          <a:xfrm>
            <a:off x="4953000" y="3807023"/>
            <a:ext cx="1240874" cy="307777"/>
          </a:xfrm>
          <a:prstGeom prst="rect">
            <a:avLst/>
          </a:prstGeom>
          <a:noFill/>
        </p:spPr>
        <p:txBody>
          <a:bodyPr wrap="square" rtlCol="0">
            <a:spAutoFit/>
          </a:bodyPr>
          <a:lstStyle/>
          <a:p>
            <a:r>
              <a:rPr lang="en-US" sz="1400" b="1" dirty="0"/>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MPEG Audio Coder (Cont.)</a:t>
            </a:r>
          </a:p>
        </p:txBody>
      </p:sp>
      <p:sp>
        <p:nvSpPr>
          <p:cNvPr id="3" name="Content Placeholder 2"/>
          <p:cNvSpPr>
            <a:spLocks noGrp="1"/>
          </p:cNvSpPr>
          <p:nvPr>
            <p:ph idx="1"/>
          </p:nvPr>
        </p:nvSpPr>
        <p:spPr>
          <a:xfrm>
            <a:off x="457200" y="2249424"/>
            <a:ext cx="8229600" cy="4456176"/>
          </a:xfrm>
        </p:spPr>
        <p:txBody>
          <a:bodyPr>
            <a:noAutofit/>
          </a:bodyPr>
          <a:lstStyle/>
          <a:p>
            <a:pPr algn="just"/>
            <a:r>
              <a:rPr lang="en-US" sz="2400" dirty="0"/>
              <a:t>The bandwidth available for transmission is divided into 32 frequency sub-bands using a bank of analysis filters.</a:t>
            </a:r>
          </a:p>
          <a:p>
            <a:pPr algn="just"/>
            <a:endParaRPr lang="en-US" sz="2400" dirty="0"/>
          </a:p>
          <a:p>
            <a:pPr algn="just"/>
            <a:r>
              <a:rPr lang="en-US" sz="2400" dirty="0"/>
              <a:t>Processing associated with both frequency and temporal masking is carried out by the psychoacoustic model. A set of signal-to-mask ratios (SMR) is determined. This indicates the frequency components whose amplitude is below the audible components.</a:t>
            </a:r>
          </a:p>
          <a:p>
            <a:pPr algn="just"/>
            <a:endParaRPr lang="en-US" sz="2400" dirty="0"/>
          </a:p>
          <a:p>
            <a:pPr algn="just"/>
            <a:r>
              <a:rPr lang="en-US" sz="2400" dirty="0"/>
              <a:t>More bits are assigned for highest sensitivity regions compared with less sensitivity regions.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Digital Audio</a:t>
            </a:r>
          </a:p>
        </p:txBody>
      </p:sp>
      <p:sp>
        <p:nvSpPr>
          <p:cNvPr id="3" name="Content Placeholder 2"/>
          <p:cNvSpPr>
            <a:spLocks noGrp="1"/>
          </p:cNvSpPr>
          <p:nvPr>
            <p:ph idx="1"/>
          </p:nvPr>
        </p:nvSpPr>
        <p:spPr>
          <a:xfrm>
            <a:off x="457200" y="2249424"/>
            <a:ext cx="8229600" cy="4456176"/>
          </a:xfrm>
        </p:spPr>
        <p:txBody>
          <a:bodyPr>
            <a:normAutofit lnSpcReduction="10000"/>
          </a:bodyPr>
          <a:lstStyle/>
          <a:p>
            <a:pPr algn="just"/>
            <a:r>
              <a:rPr lang="en-US" sz="2400" dirty="0"/>
              <a:t>Audio signal that is encoded in digital form</a:t>
            </a:r>
          </a:p>
          <a:p>
            <a:pPr lvl="1" algn="just"/>
            <a:r>
              <a:rPr lang="en-US" sz="2200" dirty="0"/>
              <a:t>Sampling </a:t>
            </a:r>
          </a:p>
          <a:p>
            <a:pPr lvl="1" algn="just"/>
            <a:r>
              <a:rPr lang="en-US" sz="2200" dirty="0"/>
              <a:t>Quantization</a:t>
            </a:r>
          </a:p>
          <a:p>
            <a:pPr algn="just"/>
            <a:r>
              <a:rPr lang="en-US" sz="2400" dirty="0"/>
              <a:t>Sampling rate</a:t>
            </a:r>
          </a:p>
          <a:p>
            <a:pPr lvl="1" algn="just"/>
            <a:r>
              <a:rPr lang="en-US" sz="2200" dirty="0"/>
              <a:t>Telephone: 8 kHz</a:t>
            </a:r>
          </a:p>
          <a:p>
            <a:pPr lvl="1" algn="just"/>
            <a:r>
              <a:rPr lang="en-US" sz="2200" dirty="0"/>
              <a:t>CD-audio: 44.1 kHz</a:t>
            </a:r>
          </a:p>
          <a:p>
            <a:pPr algn="just"/>
            <a:r>
              <a:rPr lang="en-US" sz="2400" dirty="0"/>
              <a:t>Quantization</a:t>
            </a:r>
          </a:p>
          <a:p>
            <a:pPr lvl="1" algn="just"/>
            <a:r>
              <a:rPr lang="en-US" sz="2200" dirty="0"/>
              <a:t>Speech: 8 bit </a:t>
            </a:r>
          </a:p>
          <a:p>
            <a:pPr lvl="1" algn="just"/>
            <a:r>
              <a:rPr lang="en-US" sz="2200" dirty="0"/>
              <a:t>CD-audio: 16 bit</a:t>
            </a:r>
          </a:p>
          <a:p>
            <a:pPr algn="just"/>
            <a:r>
              <a:rPr lang="en-US" sz="2400" dirty="0"/>
              <a:t>Number of soundtracks </a:t>
            </a:r>
          </a:p>
          <a:p>
            <a:pPr lvl="1" algn="just"/>
            <a:r>
              <a:rPr lang="en-US" sz="2200" dirty="0"/>
              <a:t>Stereo: 2 channels</a:t>
            </a:r>
          </a:p>
          <a:p>
            <a:pPr lvl="1" algn="just"/>
            <a:r>
              <a:rPr lang="en-US" sz="2200" dirty="0"/>
              <a:t>Professional: 16, 32 or more. </a:t>
            </a:r>
          </a:p>
          <a:p>
            <a:pPr algn="just"/>
            <a:endParaRPr lang="en-US" sz="2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Digital Audio (Cont.)</a:t>
            </a:r>
          </a:p>
        </p:txBody>
      </p:sp>
      <p:sp>
        <p:nvSpPr>
          <p:cNvPr id="3" name="Content Placeholder 2"/>
          <p:cNvSpPr>
            <a:spLocks noGrp="1"/>
          </p:cNvSpPr>
          <p:nvPr>
            <p:ph idx="1"/>
          </p:nvPr>
        </p:nvSpPr>
        <p:spPr>
          <a:xfrm>
            <a:off x="457200" y="2249424"/>
            <a:ext cx="8229600" cy="4456176"/>
          </a:xfrm>
        </p:spPr>
        <p:txBody>
          <a:bodyPr>
            <a:normAutofit/>
          </a:bodyPr>
          <a:lstStyle/>
          <a:p>
            <a:pPr algn="just"/>
            <a:r>
              <a:rPr lang="en-US" sz="2400" b="1" dirty="0"/>
              <a:t>Example 1</a:t>
            </a:r>
            <a:r>
              <a:rPr lang="en-US" sz="2400" dirty="0"/>
              <a:t>: Sampling a four second sound of a speaking voice</a:t>
            </a:r>
          </a:p>
          <a:p>
            <a:pPr lvl="1" algn="just"/>
            <a:r>
              <a:rPr lang="en-US" sz="2200" dirty="0"/>
              <a:t>Because the voice is in the lower range of the audio spectrum, we could sample the sound at 8 kHz with a mono channel and 8 bit resolution</a:t>
            </a:r>
          </a:p>
          <a:p>
            <a:pPr algn="just"/>
            <a:endParaRPr lang="en-US" sz="2200" dirty="0"/>
          </a:p>
          <a:p>
            <a:pPr algn="just"/>
            <a:r>
              <a:rPr lang="en-US" sz="2200" b="1" dirty="0"/>
              <a:t>Example 2</a:t>
            </a:r>
            <a:r>
              <a:rPr lang="en-US" sz="2200" dirty="0"/>
              <a:t>: Sampling a four second sound of a musical selection</a:t>
            </a:r>
          </a:p>
          <a:p>
            <a:pPr lvl="1" algn="just"/>
            <a:r>
              <a:rPr lang="en-US" sz="2200" dirty="0"/>
              <a:t>In order to capture the complex musical sound, the sampling rate should be 44.1 kHz. We will record a stereo  sample with 16 bit resolution.</a:t>
            </a:r>
          </a:p>
          <a:p>
            <a:pPr algn="just"/>
            <a:endParaRPr lang="en-US" sz="2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Audio Compression</a:t>
            </a:r>
          </a:p>
        </p:txBody>
      </p:sp>
      <p:sp>
        <p:nvSpPr>
          <p:cNvPr id="3" name="Content Placeholder 2"/>
          <p:cNvSpPr>
            <a:spLocks noGrp="1"/>
          </p:cNvSpPr>
          <p:nvPr>
            <p:ph idx="1"/>
          </p:nvPr>
        </p:nvSpPr>
        <p:spPr>
          <a:xfrm>
            <a:off x="457200" y="2249424"/>
            <a:ext cx="8229600" cy="4456176"/>
          </a:xfrm>
        </p:spPr>
        <p:txBody>
          <a:bodyPr>
            <a:normAutofit/>
          </a:bodyPr>
          <a:lstStyle/>
          <a:p>
            <a:pPr algn="just"/>
            <a:r>
              <a:rPr lang="en-US" sz="2400" dirty="0"/>
              <a:t>Differential Pulse Code Modulation (DPCM)</a:t>
            </a:r>
          </a:p>
          <a:p>
            <a:pPr algn="just"/>
            <a:endParaRPr lang="en-US" sz="2400" dirty="0"/>
          </a:p>
          <a:p>
            <a:pPr algn="just"/>
            <a:r>
              <a:rPr lang="en-US" sz="2400" dirty="0"/>
              <a:t>Adaptive Differential Pulse Code Modulation (ADPCM)</a:t>
            </a:r>
          </a:p>
          <a:p>
            <a:pPr algn="just"/>
            <a:endParaRPr lang="en-US" sz="2400" dirty="0"/>
          </a:p>
          <a:p>
            <a:pPr algn="just"/>
            <a:r>
              <a:rPr lang="en-US" sz="2400" dirty="0"/>
              <a:t>Linear Predictive Coding (LPC)</a:t>
            </a:r>
          </a:p>
          <a:p>
            <a:pPr algn="just"/>
            <a:endParaRPr lang="en-US" sz="2400" dirty="0"/>
          </a:p>
          <a:p>
            <a:pPr algn="just"/>
            <a:r>
              <a:rPr lang="en-US" sz="2400" dirty="0"/>
              <a:t>Perceptual Coding</a:t>
            </a:r>
          </a:p>
          <a:p>
            <a:pPr algn="just"/>
            <a:endParaRPr lang="en-US" sz="2400" dirty="0"/>
          </a:p>
          <a:p>
            <a:pPr algn="just"/>
            <a:r>
              <a:rPr lang="en-US" sz="2400" dirty="0"/>
              <a:t>MPEG Audio Compression</a:t>
            </a:r>
          </a:p>
          <a:p>
            <a:pPr algn="just"/>
            <a:endParaRPr lang="en-US" sz="2200" dirty="0"/>
          </a:p>
          <a:p>
            <a:pPr algn="just"/>
            <a:endParaRPr lang="en-US" sz="2200" dirty="0"/>
          </a:p>
          <a:p>
            <a:pPr algn="just"/>
            <a:endParaRPr lang="en-US" sz="2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DPCM</a:t>
            </a:r>
          </a:p>
        </p:txBody>
      </p:sp>
      <p:sp>
        <p:nvSpPr>
          <p:cNvPr id="3" name="Content Placeholder 2"/>
          <p:cNvSpPr>
            <a:spLocks noGrp="1"/>
          </p:cNvSpPr>
          <p:nvPr>
            <p:ph idx="1"/>
          </p:nvPr>
        </p:nvSpPr>
        <p:spPr>
          <a:xfrm>
            <a:off x="457200" y="2249424"/>
            <a:ext cx="8229600" cy="4456176"/>
          </a:xfrm>
        </p:spPr>
        <p:txBody>
          <a:bodyPr>
            <a:normAutofit/>
          </a:bodyPr>
          <a:lstStyle/>
          <a:p>
            <a:pPr algn="just"/>
            <a:r>
              <a:rPr lang="en-US" sz="2400" dirty="0"/>
              <a:t>The range of differences in amplitudes  between successive samples of the audio waveform is less than the range of the actual sample amplitudes. Hence, fewer bits to represent the difference signals.</a:t>
            </a:r>
          </a:p>
          <a:p>
            <a:pPr algn="just"/>
            <a:endParaRPr lang="en-US" sz="2400" dirty="0"/>
          </a:p>
          <a:p>
            <a:pPr algn="just"/>
            <a:r>
              <a:rPr lang="en-US" sz="2400" dirty="0"/>
              <a:t>Designing of DPCM is easy. Prediction is then based on the previously coded/transmitted samples. </a:t>
            </a:r>
          </a:p>
          <a:p>
            <a:pPr algn="just"/>
            <a:endParaRPr lang="en-US" sz="2400" dirty="0"/>
          </a:p>
          <a:p>
            <a:pPr algn="just"/>
            <a:r>
              <a:rPr lang="en-US" sz="2400" dirty="0"/>
              <a:t>Because the co-relation between successive are very good, so the output sample is far better than that of PCM.</a:t>
            </a:r>
          </a:p>
          <a:p>
            <a:pPr algn="just"/>
            <a:endParaRPr lang="en-US" sz="2200" dirty="0"/>
          </a:p>
          <a:p>
            <a:pPr algn="just"/>
            <a:endParaRPr lang="en-US" sz="2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ectangle 66"/>
          <p:cNvSpPr/>
          <p:nvPr/>
        </p:nvSpPr>
        <p:spPr>
          <a:xfrm>
            <a:off x="1319684" y="2415064"/>
            <a:ext cx="7315200" cy="16764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pPr algn="ctr"/>
            <a:r>
              <a:rPr lang="en-US" sz="3600" dirty="0"/>
              <a:t>DPCM (Cont.)</a:t>
            </a:r>
          </a:p>
        </p:txBody>
      </p:sp>
      <p:sp>
        <p:nvSpPr>
          <p:cNvPr id="7" name="Rectangle 6"/>
          <p:cNvSpPr/>
          <p:nvPr/>
        </p:nvSpPr>
        <p:spPr>
          <a:xfrm>
            <a:off x="1472084" y="2491264"/>
            <a:ext cx="1023887"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AAF</a:t>
            </a:r>
          </a:p>
        </p:txBody>
      </p:sp>
      <p:sp>
        <p:nvSpPr>
          <p:cNvPr id="8" name="Rectangle 7"/>
          <p:cNvSpPr/>
          <p:nvPr/>
        </p:nvSpPr>
        <p:spPr>
          <a:xfrm>
            <a:off x="2767484" y="2491264"/>
            <a:ext cx="947687"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ADC</a:t>
            </a:r>
          </a:p>
        </p:txBody>
      </p:sp>
      <p:sp>
        <p:nvSpPr>
          <p:cNvPr id="9" name="Rectangle 8"/>
          <p:cNvSpPr/>
          <p:nvPr/>
        </p:nvSpPr>
        <p:spPr>
          <a:xfrm>
            <a:off x="4901084" y="2491264"/>
            <a:ext cx="1195539"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Subtractor</a:t>
            </a:r>
          </a:p>
        </p:txBody>
      </p:sp>
      <p:cxnSp>
        <p:nvCxnSpPr>
          <p:cNvPr id="10" name="Straight Arrow Connector 9"/>
          <p:cNvCxnSpPr>
            <a:stCxn id="7" idx="3"/>
            <a:endCxn id="8" idx="1"/>
          </p:cNvCxnSpPr>
          <p:nvPr/>
        </p:nvCxnSpPr>
        <p:spPr>
          <a:xfrm>
            <a:off x="2495971" y="2719864"/>
            <a:ext cx="271513"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715171" y="2567464"/>
            <a:ext cx="1185913"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04800" y="2362200"/>
            <a:ext cx="790601" cy="738664"/>
          </a:xfrm>
          <a:prstGeom prst="rect">
            <a:avLst/>
          </a:prstGeom>
          <a:noFill/>
        </p:spPr>
        <p:txBody>
          <a:bodyPr wrap="none" rtlCol="0">
            <a:spAutoFit/>
          </a:bodyPr>
          <a:lstStyle/>
          <a:p>
            <a:pPr algn="ctr"/>
            <a:r>
              <a:rPr lang="en-US" sz="1400" dirty="0"/>
              <a:t>Speech </a:t>
            </a:r>
          </a:p>
          <a:p>
            <a:pPr algn="ctr"/>
            <a:r>
              <a:rPr lang="en-US" sz="1400" dirty="0"/>
              <a:t>Input </a:t>
            </a:r>
          </a:p>
          <a:p>
            <a:pPr algn="ctr"/>
            <a:r>
              <a:rPr lang="en-US" sz="1400" dirty="0"/>
              <a:t>Signal</a:t>
            </a:r>
          </a:p>
        </p:txBody>
      </p:sp>
      <p:sp>
        <p:nvSpPr>
          <p:cNvPr id="33" name="Rectangle 32"/>
          <p:cNvSpPr/>
          <p:nvPr/>
        </p:nvSpPr>
        <p:spPr>
          <a:xfrm>
            <a:off x="7286945" y="2491264"/>
            <a:ext cx="1195539"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Parallel-to-serial converter</a:t>
            </a:r>
          </a:p>
        </p:txBody>
      </p:sp>
      <p:cxnSp>
        <p:nvCxnSpPr>
          <p:cNvPr id="35" name="Straight Arrow Connector 34"/>
          <p:cNvCxnSpPr>
            <a:stCxn id="9" idx="3"/>
          </p:cNvCxnSpPr>
          <p:nvPr/>
        </p:nvCxnSpPr>
        <p:spPr>
          <a:xfrm>
            <a:off x="6096623" y="2719864"/>
            <a:ext cx="1218577"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5663084" y="3329464"/>
            <a:ext cx="947687"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Adder</a:t>
            </a:r>
          </a:p>
        </p:txBody>
      </p:sp>
      <p:sp>
        <p:nvSpPr>
          <p:cNvPr id="39" name="Rectangle 38"/>
          <p:cNvSpPr/>
          <p:nvPr/>
        </p:nvSpPr>
        <p:spPr>
          <a:xfrm>
            <a:off x="4367684" y="3329464"/>
            <a:ext cx="1066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Register R</a:t>
            </a:r>
          </a:p>
        </p:txBody>
      </p:sp>
      <p:cxnSp>
        <p:nvCxnSpPr>
          <p:cNvPr id="41" name="Straight Arrow Connector 40"/>
          <p:cNvCxnSpPr>
            <a:stCxn id="38" idx="1"/>
            <a:endCxn id="39" idx="3"/>
          </p:cNvCxnSpPr>
          <p:nvPr/>
        </p:nvCxnSpPr>
        <p:spPr>
          <a:xfrm rot="10800000">
            <a:off x="5434484" y="3558064"/>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6463184" y="3062764"/>
            <a:ext cx="685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rot="10800000">
            <a:off x="6577484" y="3405664"/>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5400000">
            <a:off x="3566790" y="3442970"/>
            <a:ext cx="1143794"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4139084" y="2870676"/>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4139084" y="4015264"/>
            <a:ext cx="2667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5400000" flipH="1" flipV="1">
            <a:off x="6653684" y="3862864"/>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rot="10800000">
            <a:off x="6577484" y="3710464"/>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39" idx="1"/>
          </p:cNvCxnSpPr>
          <p:nvPr/>
        </p:nvCxnSpPr>
        <p:spPr>
          <a:xfrm rot="10800000">
            <a:off x="4139084" y="3558064"/>
            <a:ext cx="228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1472084" y="3253264"/>
            <a:ext cx="1066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Timing + Control</a:t>
            </a:r>
          </a:p>
        </p:txBody>
      </p:sp>
      <p:sp>
        <p:nvSpPr>
          <p:cNvPr id="68" name="Rectangle 67"/>
          <p:cNvSpPr/>
          <p:nvPr/>
        </p:nvSpPr>
        <p:spPr>
          <a:xfrm>
            <a:off x="1319684" y="4929664"/>
            <a:ext cx="7315200" cy="16764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1472084" y="5005864"/>
            <a:ext cx="1023887"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AAF</a:t>
            </a:r>
          </a:p>
        </p:txBody>
      </p:sp>
      <p:sp>
        <p:nvSpPr>
          <p:cNvPr id="70" name="Rectangle 69"/>
          <p:cNvSpPr/>
          <p:nvPr/>
        </p:nvSpPr>
        <p:spPr>
          <a:xfrm>
            <a:off x="2767484" y="5005864"/>
            <a:ext cx="947687"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ADC</a:t>
            </a:r>
          </a:p>
        </p:txBody>
      </p:sp>
      <p:sp>
        <p:nvSpPr>
          <p:cNvPr id="74" name="Rectangle 73"/>
          <p:cNvSpPr/>
          <p:nvPr/>
        </p:nvSpPr>
        <p:spPr>
          <a:xfrm>
            <a:off x="7286945" y="5005864"/>
            <a:ext cx="1195539"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Serial-to-parallel converter</a:t>
            </a:r>
          </a:p>
        </p:txBody>
      </p:sp>
      <p:sp>
        <p:nvSpPr>
          <p:cNvPr id="76" name="Rectangle 75"/>
          <p:cNvSpPr/>
          <p:nvPr/>
        </p:nvSpPr>
        <p:spPr>
          <a:xfrm>
            <a:off x="5663084" y="5005864"/>
            <a:ext cx="947687"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Adder</a:t>
            </a:r>
          </a:p>
        </p:txBody>
      </p:sp>
      <p:sp>
        <p:nvSpPr>
          <p:cNvPr id="77" name="Rectangle 76"/>
          <p:cNvSpPr/>
          <p:nvPr/>
        </p:nvSpPr>
        <p:spPr>
          <a:xfrm>
            <a:off x="4367684" y="5005864"/>
            <a:ext cx="1066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Register R</a:t>
            </a:r>
          </a:p>
        </p:txBody>
      </p:sp>
      <p:cxnSp>
        <p:nvCxnSpPr>
          <p:cNvPr id="78" name="Straight Arrow Connector 77"/>
          <p:cNvCxnSpPr>
            <a:stCxn id="76" idx="1"/>
            <a:endCxn id="77" idx="3"/>
          </p:cNvCxnSpPr>
          <p:nvPr/>
        </p:nvCxnSpPr>
        <p:spPr>
          <a:xfrm rot="10800000">
            <a:off x="5434484" y="5234464"/>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615584" y="5577364"/>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rot="10800000">
            <a:off x="6577484" y="5386864"/>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5400000">
            <a:off x="3872384" y="5501164"/>
            <a:ext cx="533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4139084" y="5767864"/>
            <a:ext cx="2667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1472084" y="5767864"/>
            <a:ext cx="1066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Timing + Control</a:t>
            </a:r>
          </a:p>
        </p:txBody>
      </p:sp>
      <p:cxnSp>
        <p:nvCxnSpPr>
          <p:cNvPr id="89" name="Straight Arrow Connector 88"/>
          <p:cNvCxnSpPr>
            <a:cxnSpLocks/>
            <a:stCxn id="33" idx="2"/>
          </p:cNvCxnSpPr>
          <p:nvPr/>
        </p:nvCxnSpPr>
        <p:spPr>
          <a:xfrm>
            <a:off x="7884715" y="3253264"/>
            <a:ext cx="1" cy="10901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7339484" y="4243864"/>
            <a:ext cx="1066318" cy="369332"/>
          </a:xfrm>
          <a:prstGeom prst="rect">
            <a:avLst/>
          </a:prstGeom>
          <a:noFill/>
        </p:spPr>
        <p:txBody>
          <a:bodyPr wrap="none" rtlCol="0">
            <a:spAutoFit/>
          </a:bodyPr>
          <a:lstStyle/>
          <a:p>
            <a:r>
              <a:rPr lang="en-US" dirty="0"/>
              <a:t>Network</a:t>
            </a:r>
          </a:p>
        </p:txBody>
      </p:sp>
      <p:cxnSp>
        <p:nvCxnSpPr>
          <p:cNvPr id="95" name="Straight Arrow Connector 94"/>
          <p:cNvCxnSpPr/>
          <p:nvPr/>
        </p:nvCxnSpPr>
        <p:spPr>
          <a:xfrm rot="5400000">
            <a:off x="7719449" y="485267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rot="10800000">
            <a:off x="6577484" y="5082064"/>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stCxn id="77" idx="1"/>
            <a:endCxn id="70" idx="3"/>
          </p:cNvCxnSpPr>
          <p:nvPr/>
        </p:nvCxnSpPr>
        <p:spPr>
          <a:xfrm rot="10800000">
            <a:off x="3715172" y="5234464"/>
            <a:ext cx="652513"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70" idx="1"/>
            <a:endCxn id="69" idx="3"/>
          </p:cNvCxnSpPr>
          <p:nvPr/>
        </p:nvCxnSpPr>
        <p:spPr>
          <a:xfrm rot="10800000">
            <a:off x="2495972" y="5234464"/>
            <a:ext cx="271513"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a:off x="1019201" y="2719864"/>
            <a:ext cx="452883"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309117" y="4876800"/>
            <a:ext cx="790601" cy="738664"/>
          </a:xfrm>
          <a:prstGeom prst="rect">
            <a:avLst/>
          </a:prstGeom>
          <a:noFill/>
        </p:spPr>
        <p:txBody>
          <a:bodyPr wrap="none" rtlCol="0">
            <a:spAutoFit/>
          </a:bodyPr>
          <a:lstStyle/>
          <a:p>
            <a:pPr algn="ctr"/>
            <a:r>
              <a:rPr lang="en-US" sz="1400" dirty="0"/>
              <a:t>Speech </a:t>
            </a:r>
          </a:p>
          <a:p>
            <a:pPr algn="ctr"/>
            <a:r>
              <a:rPr lang="en-US" sz="1400" dirty="0"/>
              <a:t>Output </a:t>
            </a:r>
          </a:p>
          <a:p>
            <a:pPr algn="ctr"/>
            <a:r>
              <a:rPr lang="en-US" sz="1400" dirty="0"/>
              <a:t>Signal</a:t>
            </a:r>
          </a:p>
        </p:txBody>
      </p:sp>
      <p:cxnSp>
        <p:nvCxnSpPr>
          <p:cNvPr id="121" name="Straight Arrow Connector 120"/>
          <p:cNvCxnSpPr/>
          <p:nvPr/>
        </p:nvCxnSpPr>
        <p:spPr>
          <a:xfrm rot="10800000">
            <a:off x="1019201" y="5234464"/>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DPCM (Cont.)</a:t>
            </a:r>
          </a:p>
        </p:txBody>
      </p:sp>
      <p:sp>
        <p:nvSpPr>
          <p:cNvPr id="3" name="Content Placeholder 2"/>
          <p:cNvSpPr>
            <a:spLocks noGrp="1"/>
          </p:cNvSpPr>
          <p:nvPr>
            <p:ph idx="1"/>
          </p:nvPr>
        </p:nvSpPr>
        <p:spPr>
          <a:xfrm>
            <a:off x="457200" y="2249424"/>
            <a:ext cx="8229600" cy="4456176"/>
          </a:xfrm>
        </p:spPr>
        <p:txBody>
          <a:bodyPr>
            <a:normAutofit/>
          </a:bodyPr>
          <a:lstStyle/>
          <a:p>
            <a:pPr algn="just"/>
            <a:r>
              <a:rPr lang="en-US" sz="2400" dirty="0"/>
              <a:t>Encoder</a:t>
            </a:r>
          </a:p>
          <a:p>
            <a:pPr lvl="1" algn="just"/>
            <a:r>
              <a:rPr lang="en-US" sz="2200" dirty="0"/>
              <a:t>Previous digitized sample is held in the register (R).</a:t>
            </a:r>
          </a:p>
          <a:p>
            <a:pPr lvl="1" algn="just"/>
            <a:r>
              <a:rPr lang="en-US" sz="2200" dirty="0"/>
              <a:t>The DPCM signal is computed by subtracting the current content (R) from the new output by the ADC.</a:t>
            </a:r>
          </a:p>
          <a:p>
            <a:pPr lvl="1" algn="just"/>
            <a:r>
              <a:rPr lang="en-US" sz="2200" dirty="0"/>
              <a:t>The register value is then updated before transmission.</a:t>
            </a:r>
          </a:p>
          <a:p>
            <a:pPr algn="just"/>
            <a:endParaRPr lang="en-US" sz="2200" dirty="0"/>
          </a:p>
          <a:p>
            <a:pPr algn="just"/>
            <a:r>
              <a:rPr lang="en-US" sz="2400" dirty="0"/>
              <a:t>Decoder</a:t>
            </a:r>
          </a:p>
          <a:p>
            <a:pPr lvl="1" algn="just"/>
            <a:r>
              <a:rPr lang="en-US" sz="2200" dirty="0"/>
              <a:t>Decoder simply  adds the previous register contents (PCM) with the DPCM.</a:t>
            </a:r>
          </a:p>
          <a:p>
            <a:pPr lvl="1" algn="just"/>
            <a:r>
              <a:rPr lang="en-US" sz="2200" dirty="0"/>
              <a:t>Since ADC will have noise there will be </a:t>
            </a:r>
            <a:r>
              <a:rPr lang="en-US" sz="2200" dirty="0">
                <a:solidFill>
                  <a:srgbClr val="FF0000"/>
                </a:solidFill>
              </a:rPr>
              <a:t>cumulative errors</a:t>
            </a:r>
            <a:r>
              <a:rPr lang="en-US" sz="2200" dirty="0"/>
              <a:t> in the value of the register signal.</a:t>
            </a:r>
          </a:p>
          <a:p>
            <a:pPr algn="just"/>
            <a:endParaRPr lang="en-US" sz="2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ectangle 66"/>
          <p:cNvSpPr/>
          <p:nvPr/>
        </p:nvSpPr>
        <p:spPr>
          <a:xfrm>
            <a:off x="1319684" y="2415064"/>
            <a:ext cx="7315200" cy="19812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pPr algn="ctr"/>
            <a:r>
              <a:rPr lang="en-US" sz="3600" dirty="0"/>
              <a:t>Third-order predictive DPCM</a:t>
            </a:r>
          </a:p>
        </p:txBody>
      </p:sp>
      <p:sp>
        <p:nvSpPr>
          <p:cNvPr id="7" name="Rectangle 6"/>
          <p:cNvSpPr/>
          <p:nvPr/>
        </p:nvSpPr>
        <p:spPr>
          <a:xfrm>
            <a:off x="1472084" y="2491264"/>
            <a:ext cx="1023887"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AAF</a:t>
            </a:r>
          </a:p>
        </p:txBody>
      </p:sp>
      <p:sp>
        <p:nvSpPr>
          <p:cNvPr id="8" name="Rectangle 7"/>
          <p:cNvSpPr/>
          <p:nvPr/>
        </p:nvSpPr>
        <p:spPr>
          <a:xfrm>
            <a:off x="2767484" y="2491264"/>
            <a:ext cx="947687"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ADC</a:t>
            </a:r>
          </a:p>
        </p:txBody>
      </p:sp>
      <p:sp>
        <p:nvSpPr>
          <p:cNvPr id="9" name="Rectangle 8"/>
          <p:cNvSpPr/>
          <p:nvPr/>
        </p:nvSpPr>
        <p:spPr>
          <a:xfrm>
            <a:off x="5738661" y="2491264"/>
            <a:ext cx="1195539"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Subtractor</a:t>
            </a:r>
          </a:p>
        </p:txBody>
      </p:sp>
      <p:cxnSp>
        <p:nvCxnSpPr>
          <p:cNvPr id="10" name="Straight Arrow Connector 9"/>
          <p:cNvCxnSpPr>
            <a:stCxn id="7" idx="3"/>
            <a:endCxn id="8" idx="1"/>
          </p:cNvCxnSpPr>
          <p:nvPr/>
        </p:nvCxnSpPr>
        <p:spPr>
          <a:xfrm>
            <a:off x="2495971" y="2643664"/>
            <a:ext cx="271513"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715171" y="2567464"/>
            <a:ext cx="1999829"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04800" y="2362200"/>
            <a:ext cx="790601" cy="738664"/>
          </a:xfrm>
          <a:prstGeom prst="rect">
            <a:avLst/>
          </a:prstGeom>
          <a:noFill/>
        </p:spPr>
        <p:txBody>
          <a:bodyPr wrap="none" rtlCol="0">
            <a:spAutoFit/>
          </a:bodyPr>
          <a:lstStyle/>
          <a:p>
            <a:pPr algn="ctr"/>
            <a:r>
              <a:rPr lang="en-US" sz="1400" dirty="0"/>
              <a:t>Speech </a:t>
            </a:r>
          </a:p>
          <a:p>
            <a:pPr algn="ctr"/>
            <a:r>
              <a:rPr lang="en-US" sz="1400" dirty="0"/>
              <a:t>Input </a:t>
            </a:r>
          </a:p>
          <a:p>
            <a:pPr algn="ctr"/>
            <a:r>
              <a:rPr lang="en-US" sz="1400" dirty="0"/>
              <a:t>Signal</a:t>
            </a:r>
          </a:p>
        </p:txBody>
      </p:sp>
      <p:sp>
        <p:nvSpPr>
          <p:cNvPr id="33" name="Rectangle 32"/>
          <p:cNvSpPr/>
          <p:nvPr/>
        </p:nvSpPr>
        <p:spPr>
          <a:xfrm>
            <a:off x="7286945" y="2491264"/>
            <a:ext cx="1195539"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Parallel-to-serial converter</a:t>
            </a:r>
          </a:p>
        </p:txBody>
      </p:sp>
      <p:sp>
        <p:nvSpPr>
          <p:cNvPr id="38" name="Rectangle 37"/>
          <p:cNvSpPr/>
          <p:nvPr/>
        </p:nvSpPr>
        <p:spPr>
          <a:xfrm>
            <a:off x="4724400" y="3024664"/>
            <a:ext cx="761999"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Adder</a:t>
            </a:r>
          </a:p>
        </p:txBody>
      </p:sp>
      <p:sp>
        <p:nvSpPr>
          <p:cNvPr id="39" name="Rectangle 38"/>
          <p:cNvSpPr/>
          <p:nvPr/>
        </p:nvSpPr>
        <p:spPr>
          <a:xfrm>
            <a:off x="3810000" y="4015264"/>
            <a:ext cx="609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R1</a:t>
            </a:r>
          </a:p>
        </p:txBody>
      </p:sp>
      <p:sp>
        <p:nvSpPr>
          <p:cNvPr id="66" name="Rectangle 65"/>
          <p:cNvSpPr/>
          <p:nvPr/>
        </p:nvSpPr>
        <p:spPr>
          <a:xfrm>
            <a:off x="1472084" y="3329464"/>
            <a:ext cx="1066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Timing + Control</a:t>
            </a:r>
          </a:p>
        </p:txBody>
      </p:sp>
      <p:sp>
        <p:nvSpPr>
          <p:cNvPr id="68" name="Rectangle 67"/>
          <p:cNvSpPr/>
          <p:nvPr/>
        </p:nvSpPr>
        <p:spPr>
          <a:xfrm>
            <a:off x="1319684" y="5029200"/>
            <a:ext cx="7315200" cy="16764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1472084" y="5105400"/>
            <a:ext cx="1023887"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AAF</a:t>
            </a:r>
          </a:p>
        </p:txBody>
      </p:sp>
      <p:sp>
        <p:nvSpPr>
          <p:cNvPr id="70" name="Rectangle 69"/>
          <p:cNvSpPr/>
          <p:nvPr/>
        </p:nvSpPr>
        <p:spPr>
          <a:xfrm>
            <a:off x="2767484" y="5105400"/>
            <a:ext cx="947687"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ADC</a:t>
            </a:r>
          </a:p>
        </p:txBody>
      </p:sp>
      <p:sp>
        <p:nvSpPr>
          <p:cNvPr id="74" name="Rectangle 73"/>
          <p:cNvSpPr/>
          <p:nvPr/>
        </p:nvSpPr>
        <p:spPr>
          <a:xfrm>
            <a:off x="7286945" y="5105400"/>
            <a:ext cx="1195539"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Serial-to-parallel converter</a:t>
            </a:r>
          </a:p>
        </p:txBody>
      </p:sp>
      <p:sp>
        <p:nvSpPr>
          <p:cNvPr id="76" name="Rectangle 75"/>
          <p:cNvSpPr/>
          <p:nvPr/>
        </p:nvSpPr>
        <p:spPr>
          <a:xfrm>
            <a:off x="5181600" y="5105400"/>
            <a:ext cx="947687"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Adder</a:t>
            </a:r>
          </a:p>
        </p:txBody>
      </p:sp>
      <p:cxnSp>
        <p:nvCxnSpPr>
          <p:cNvPr id="78" name="Straight Arrow Connector 77"/>
          <p:cNvCxnSpPr/>
          <p:nvPr/>
        </p:nvCxnSpPr>
        <p:spPr>
          <a:xfrm rot="10800000">
            <a:off x="5815484" y="5398532"/>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1472084" y="5715000"/>
            <a:ext cx="1066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Timing + Control</a:t>
            </a:r>
          </a:p>
        </p:txBody>
      </p:sp>
      <p:cxnSp>
        <p:nvCxnSpPr>
          <p:cNvPr id="89" name="Straight Arrow Connector 88"/>
          <p:cNvCxnSpPr>
            <a:cxnSpLocks/>
          </p:cNvCxnSpPr>
          <p:nvPr/>
        </p:nvCxnSpPr>
        <p:spPr>
          <a:xfrm>
            <a:off x="7884715" y="3329464"/>
            <a:ext cx="0" cy="11663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7339484" y="4507468"/>
            <a:ext cx="1066318" cy="369332"/>
          </a:xfrm>
          <a:prstGeom prst="rect">
            <a:avLst/>
          </a:prstGeom>
          <a:noFill/>
        </p:spPr>
        <p:txBody>
          <a:bodyPr wrap="none" rtlCol="0">
            <a:spAutoFit/>
          </a:bodyPr>
          <a:lstStyle/>
          <a:p>
            <a:r>
              <a:rPr lang="en-US" dirty="0"/>
              <a:t>Network</a:t>
            </a:r>
          </a:p>
        </p:txBody>
      </p:sp>
      <p:cxnSp>
        <p:nvCxnSpPr>
          <p:cNvPr id="95" name="Straight Arrow Connector 94"/>
          <p:cNvCxnSpPr>
            <a:cxnSpLocks/>
          </p:cNvCxnSpPr>
          <p:nvPr/>
        </p:nvCxnSpPr>
        <p:spPr>
          <a:xfrm>
            <a:off x="7884714" y="4888468"/>
            <a:ext cx="1" cy="2138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rot="10800000">
            <a:off x="6096000" y="5334000"/>
            <a:ext cx="116728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70" idx="1"/>
            <a:endCxn id="69" idx="3"/>
          </p:cNvCxnSpPr>
          <p:nvPr/>
        </p:nvCxnSpPr>
        <p:spPr>
          <a:xfrm rot="10800000">
            <a:off x="2495972" y="5334000"/>
            <a:ext cx="271513"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a:off x="1019201" y="2719864"/>
            <a:ext cx="452883"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309117" y="4976336"/>
            <a:ext cx="790601" cy="738664"/>
          </a:xfrm>
          <a:prstGeom prst="rect">
            <a:avLst/>
          </a:prstGeom>
          <a:noFill/>
        </p:spPr>
        <p:txBody>
          <a:bodyPr wrap="none" rtlCol="0">
            <a:spAutoFit/>
          </a:bodyPr>
          <a:lstStyle/>
          <a:p>
            <a:pPr algn="ctr"/>
            <a:r>
              <a:rPr lang="en-US" sz="1400" dirty="0"/>
              <a:t>Speech </a:t>
            </a:r>
          </a:p>
          <a:p>
            <a:pPr algn="ctr"/>
            <a:r>
              <a:rPr lang="en-US" sz="1400" dirty="0"/>
              <a:t>Output </a:t>
            </a:r>
          </a:p>
          <a:p>
            <a:pPr algn="ctr"/>
            <a:r>
              <a:rPr lang="en-US" sz="1400" dirty="0"/>
              <a:t>Signal</a:t>
            </a:r>
          </a:p>
        </p:txBody>
      </p:sp>
      <p:cxnSp>
        <p:nvCxnSpPr>
          <p:cNvPr id="121" name="Straight Arrow Connector 120"/>
          <p:cNvCxnSpPr/>
          <p:nvPr/>
        </p:nvCxnSpPr>
        <p:spPr>
          <a:xfrm rot="10800000">
            <a:off x="1019201" y="53340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4800600" y="4015264"/>
            <a:ext cx="609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R2</a:t>
            </a:r>
          </a:p>
        </p:txBody>
      </p:sp>
      <p:sp>
        <p:nvSpPr>
          <p:cNvPr id="55" name="Rectangle 54"/>
          <p:cNvSpPr/>
          <p:nvPr/>
        </p:nvSpPr>
        <p:spPr>
          <a:xfrm>
            <a:off x="5791200" y="4015264"/>
            <a:ext cx="609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R3</a:t>
            </a:r>
          </a:p>
        </p:txBody>
      </p:sp>
      <p:sp>
        <p:nvSpPr>
          <p:cNvPr id="60" name="Rectangle 59"/>
          <p:cNvSpPr/>
          <p:nvPr/>
        </p:nvSpPr>
        <p:spPr>
          <a:xfrm>
            <a:off x="3810000" y="3558064"/>
            <a:ext cx="609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x</a:t>
            </a:r>
          </a:p>
        </p:txBody>
      </p:sp>
      <p:sp>
        <p:nvSpPr>
          <p:cNvPr id="62" name="Rectangle 61"/>
          <p:cNvSpPr/>
          <p:nvPr/>
        </p:nvSpPr>
        <p:spPr>
          <a:xfrm>
            <a:off x="4800600" y="3558064"/>
            <a:ext cx="609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x</a:t>
            </a:r>
          </a:p>
        </p:txBody>
      </p:sp>
      <p:sp>
        <p:nvSpPr>
          <p:cNvPr id="64" name="Rectangle 63"/>
          <p:cNvSpPr/>
          <p:nvPr/>
        </p:nvSpPr>
        <p:spPr>
          <a:xfrm>
            <a:off x="5791200" y="3558064"/>
            <a:ext cx="609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x</a:t>
            </a:r>
          </a:p>
        </p:txBody>
      </p:sp>
      <p:cxnSp>
        <p:nvCxnSpPr>
          <p:cNvPr id="73" name="Straight Arrow Connector 72"/>
          <p:cNvCxnSpPr>
            <a:stCxn id="62" idx="0"/>
            <a:endCxn id="38" idx="2"/>
          </p:cNvCxnSpPr>
          <p:nvPr/>
        </p:nvCxnSpPr>
        <p:spPr>
          <a:xfrm rot="5400000" flipH="1" flipV="1">
            <a:off x="4991100" y="3443764"/>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54" idx="0"/>
            <a:endCxn id="62" idx="2"/>
          </p:cNvCxnSpPr>
          <p:nvPr/>
        </p:nvCxnSpPr>
        <p:spPr>
          <a:xfrm rot="5400000" flipH="1" flipV="1">
            <a:off x="5029200" y="3939064"/>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endCxn id="38" idx="3"/>
          </p:cNvCxnSpPr>
          <p:nvPr/>
        </p:nvCxnSpPr>
        <p:spPr>
          <a:xfrm rot="10800000">
            <a:off x="5486400" y="3177064"/>
            <a:ext cx="1600201"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4114800" y="3481864"/>
            <a:ext cx="685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5410200" y="3481864"/>
            <a:ext cx="685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p:cNvCxnSpPr>
            <a:endCxn id="60" idx="0"/>
          </p:cNvCxnSpPr>
          <p:nvPr/>
        </p:nvCxnSpPr>
        <p:spPr>
          <a:xfrm rot="5400000">
            <a:off x="4077494" y="3519964"/>
            <a:ext cx="75406"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Straight Connector 111"/>
          <p:cNvCxnSpPr>
            <a:stCxn id="64" idx="0"/>
          </p:cNvCxnSpPr>
          <p:nvPr/>
        </p:nvCxnSpPr>
        <p:spPr>
          <a:xfrm rot="5400000" flipH="1" flipV="1">
            <a:off x="6058694" y="3519964"/>
            <a:ext cx="75406"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rot="5400000" flipH="1" flipV="1">
            <a:off x="4724400" y="3405664"/>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p:nvPr/>
        </p:nvCxnSpPr>
        <p:spPr>
          <a:xfrm rot="5400000" flipH="1" flipV="1">
            <a:off x="5334000" y="3405664"/>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p:nvPr/>
        </p:nvCxnSpPr>
        <p:spPr>
          <a:xfrm>
            <a:off x="3352800" y="2872264"/>
            <a:ext cx="2362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a:stCxn id="39" idx="0"/>
            <a:endCxn id="60" idx="2"/>
          </p:cNvCxnSpPr>
          <p:nvPr/>
        </p:nvCxnSpPr>
        <p:spPr>
          <a:xfrm rot="5400000" flipH="1" flipV="1">
            <a:off x="4038600" y="3939064"/>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a:stCxn id="55" idx="0"/>
            <a:endCxn id="64" idx="2"/>
          </p:cNvCxnSpPr>
          <p:nvPr/>
        </p:nvCxnSpPr>
        <p:spPr>
          <a:xfrm rot="5400000" flipH="1" flipV="1">
            <a:off x="6019800" y="3939064"/>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rot="5400000">
            <a:off x="2705894" y="3519964"/>
            <a:ext cx="1294606"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p:nvPr/>
        </p:nvCxnSpPr>
        <p:spPr>
          <a:xfrm>
            <a:off x="3352800" y="4166076"/>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rot="5400000">
            <a:off x="6858000" y="2948464"/>
            <a:ext cx="457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p:cNvCxnSpPr>
            <a:stCxn id="38" idx="0"/>
          </p:cNvCxnSpPr>
          <p:nvPr/>
        </p:nvCxnSpPr>
        <p:spPr>
          <a:xfrm rot="5400000" flipH="1" flipV="1">
            <a:off x="5029200" y="2948464"/>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8" name="Straight Arrow Connector 147"/>
          <p:cNvCxnSpPr>
            <a:endCxn id="60" idx="1"/>
          </p:cNvCxnSpPr>
          <p:nvPr/>
        </p:nvCxnSpPr>
        <p:spPr>
          <a:xfrm>
            <a:off x="3657600" y="3710464"/>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a:endCxn id="62" idx="1"/>
          </p:cNvCxnSpPr>
          <p:nvPr/>
        </p:nvCxnSpPr>
        <p:spPr>
          <a:xfrm>
            <a:off x="4648200" y="3710464"/>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0" name="Straight Arrow Connector 159"/>
          <p:cNvCxnSpPr>
            <a:endCxn id="64" idx="1"/>
          </p:cNvCxnSpPr>
          <p:nvPr/>
        </p:nvCxnSpPr>
        <p:spPr>
          <a:xfrm>
            <a:off x="5638800" y="3710464"/>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1" name="TextBox 160"/>
          <p:cNvSpPr txBox="1"/>
          <p:nvPr/>
        </p:nvSpPr>
        <p:spPr>
          <a:xfrm>
            <a:off x="3384024" y="3558064"/>
            <a:ext cx="349776" cy="276999"/>
          </a:xfrm>
          <a:prstGeom prst="rect">
            <a:avLst/>
          </a:prstGeom>
          <a:noFill/>
        </p:spPr>
        <p:txBody>
          <a:bodyPr wrap="none" rtlCol="0">
            <a:spAutoFit/>
          </a:bodyPr>
          <a:lstStyle/>
          <a:p>
            <a:r>
              <a:rPr lang="en-US" sz="1200" dirty="0"/>
              <a:t>C1</a:t>
            </a:r>
          </a:p>
        </p:txBody>
      </p:sp>
      <p:sp>
        <p:nvSpPr>
          <p:cNvPr id="162" name="TextBox 161"/>
          <p:cNvSpPr txBox="1"/>
          <p:nvPr/>
        </p:nvSpPr>
        <p:spPr>
          <a:xfrm>
            <a:off x="4374624" y="3558064"/>
            <a:ext cx="370614" cy="276999"/>
          </a:xfrm>
          <a:prstGeom prst="rect">
            <a:avLst/>
          </a:prstGeom>
          <a:noFill/>
        </p:spPr>
        <p:txBody>
          <a:bodyPr wrap="none" rtlCol="0">
            <a:spAutoFit/>
          </a:bodyPr>
          <a:lstStyle/>
          <a:p>
            <a:r>
              <a:rPr lang="en-US" sz="1200" dirty="0"/>
              <a:t>C2</a:t>
            </a:r>
          </a:p>
        </p:txBody>
      </p:sp>
      <p:sp>
        <p:nvSpPr>
          <p:cNvPr id="163" name="TextBox 162"/>
          <p:cNvSpPr txBox="1"/>
          <p:nvPr/>
        </p:nvSpPr>
        <p:spPr>
          <a:xfrm>
            <a:off x="5365224" y="3558064"/>
            <a:ext cx="369012" cy="276999"/>
          </a:xfrm>
          <a:prstGeom prst="rect">
            <a:avLst/>
          </a:prstGeom>
          <a:noFill/>
        </p:spPr>
        <p:txBody>
          <a:bodyPr wrap="none" rtlCol="0">
            <a:spAutoFit/>
          </a:bodyPr>
          <a:lstStyle/>
          <a:p>
            <a:r>
              <a:rPr lang="en-US" sz="1200" dirty="0"/>
              <a:t>C3</a:t>
            </a:r>
          </a:p>
        </p:txBody>
      </p:sp>
      <p:sp>
        <p:nvSpPr>
          <p:cNvPr id="164" name="Rectangle 163"/>
          <p:cNvSpPr/>
          <p:nvPr/>
        </p:nvSpPr>
        <p:spPr>
          <a:xfrm>
            <a:off x="4343400" y="6248400"/>
            <a:ext cx="609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R1</a:t>
            </a:r>
          </a:p>
        </p:txBody>
      </p:sp>
      <p:sp>
        <p:nvSpPr>
          <p:cNvPr id="166" name="Rectangle 165"/>
          <p:cNvSpPr/>
          <p:nvPr/>
        </p:nvSpPr>
        <p:spPr>
          <a:xfrm>
            <a:off x="5334000" y="6248400"/>
            <a:ext cx="609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R2</a:t>
            </a:r>
          </a:p>
        </p:txBody>
      </p:sp>
      <p:sp>
        <p:nvSpPr>
          <p:cNvPr id="167" name="Rectangle 166"/>
          <p:cNvSpPr/>
          <p:nvPr/>
        </p:nvSpPr>
        <p:spPr>
          <a:xfrm>
            <a:off x="6324600" y="6248400"/>
            <a:ext cx="609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R3</a:t>
            </a:r>
          </a:p>
        </p:txBody>
      </p:sp>
      <p:sp>
        <p:nvSpPr>
          <p:cNvPr id="168" name="Rectangle 167"/>
          <p:cNvSpPr/>
          <p:nvPr/>
        </p:nvSpPr>
        <p:spPr>
          <a:xfrm>
            <a:off x="4343400" y="5791200"/>
            <a:ext cx="609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x</a:t>
            </a:r>
          </a:p>
        </p:txBody>
      </p:sp>
      <p:sp>
        <p:nvSpPr>
          <p:cNvPr id="169" name="Rectangle 168"/>
          <p:cNvSpPr/>
          <p:nvPr/>
        </p:nvSpPr>
        <p:spPr>
          <a:xfrm>
            <a:off x="5334000" y="5791200"/>
            <a:ext cx="609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x</a:t>
            </a:r>
          </a:p>
        </p:txBody>
      </p:sp>
      <p:sp>
        <p:nvSpPr>
          <p:cNvPr id="170" name="Rectangle 169"/>
          <p:cNvSpPr/>
          <p:nvPr/>
        </p:nvSpPr>
        <p:spPr>
          <a:xfrm>
            <a:off x="6324600" y="5791200"/>
            <a:ext cx="609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x</a:t>
            </a:r>
          </a:p>
        </p:txBody>
      </p:sp>
      <p:cxnSp>
        <p:nvCxnSpPr>
          <p:cNvPr id="171" name="Straight Arrow Connector 170"/>
          <p:cNvCxnSpPr>
            <a:stCxn id="169" idx="0"/>
          </p:cNvCxnSpPr>
          <p:nvPr/>
        </p:nvCxnSpPr>
        <p:spPr>
          <a:xfrm rot="5400000" flipH="1" flipV="1">
            <a:off x="5524500" y="56769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2" name="Straight Arrow Connector 171"/>
          <p:cNvCxnSpPr>
            <a:stCxn id="166" idx="0"/>
            <a:endCxn id="169" idx="2"/>
          </p:cNvCxnSpPr>
          <p:nvPr/>
        </p:nvCxnSpPr>
        <p:spPr>
          <a:xfrm rot="5400000" flipH="1" flipV="1">
            <a:off x="5562600" y="61722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4648200" y="5715000"/>
            <a:ext cx="685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5943600" y="5715000"/>
            <a:ext cx="685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5" name="Straight Connector 174"/>
          <p:cNvCxnSpPr>
            <a:endCxn id="168" idx="0"/>
          </p:cNvCxnSpPr>
          <p:nvPr/>
        </p:nvCxnSpPr>
        <p:spPr>
          <a:xfrm rot="5400000">
            <a:off x="4610894" y="5753100"/>
            <a:ext cx="75406"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6" name="Straight Connector 175"/>
          <p:cNvCxnSpPr>
            <a:stCxn id="170" idx="0"/>
          </p:cNvCxnSpPr>
          <p:nvPr/>
        </p:nvCxnSpPr>
        <p:spPr>
          <a:xfrm rot="5400000" flipH="1" flipV="1">
            <a:off x="6592094" y="5753100"/>
            <a:ext cx="75406"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Arrow Connector 176"/>
          <p:cNvCxnSpPr/>
          <p:nvPr/>
        </p:nvCxnSpPr>
        <p:spPr>
          <a:xfrm rot="5400000" flipH="1" flipV="1">
            <a:off x="5257800" y="56388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8" name="Straight Arrow Connector 177"/>
          <p:cNvCxnSpPr/>
          <p:nvPr/>
        </p:nvCxnSpPr>
        <p:spPr>
          <a:xfrm rot="5400000" flipH="1" flipV="1">
            <a:off x="5867400" y="56388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9" name="Straight Arrow Connector 178"/>
          <p:cNvCxnSpPr>
            <a:stCxn id="164" idx="0"/>
            <a:endCxn id="168" idx="2"/>
          </p:cNvCxnSpPr>
          <p:nvPr/>
        </p:nvCxnSpPr>
        <p:spPr>
          <a:xfrm rot="5400000" flipH="1" flipV="1">
            <a:off x="4572000" y="61722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0" name="Straight Arrow Connector 179"/>
          <p:cNvCxnSpPr>
            <a:stCxn id="167" idx="0"/>
            <a:endCxn id="170" idx="2"/>
          </p:cNvCxnSpPr>
          <p:nvPr/>
        </p:nvCxnSpPr>
        <p:spPr>
          <a:xfrm rot="5400000" flipH="1" flipV="1">
            <a:off x="6553200" y="61722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2" name="Straight Arrow Connector 181"/>
          <p:cNvCxnSpPr>
            <a:endCxn id="168" idx="1"/>
          </p:cNvCxnSpPr>
          <p:nvPr/>
        </p:nvCxnSpPr>
        <p:spPr>
          <a:xfrm>
            <a:off x="4191000" y="59436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3" name="Straight Arrow Connector 182"/>
          <p:cNvCxnSpPr>
            <a:endCxn id="169" idx="1"/>
          </p:cNvCxnSpPr>
          <p:nvPr/>
        </p:nvCxnSpPr>
        <p:spPr>
          <a:xfrm>
            <a:off x="5181600" y="59436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4" name="Straight Arrow Connector 183"/>
          <p:cNvCxnSpPr>
            <a:endCxn id="170" idx="1"/>
          </p:cNvCxnSpPr>
          <p:nvPr/>
        </p:nvCxnSpPr>
        <p:spPr>
          <a:xfrm>
            <a:off x="6172200" y="59436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5" name="TextBox 184"/>
          <p:cNvSpPr txBox="1"/>
          <p:nvPr/>
        </p:nvSpPr>
        <p:spPr>
          <a:xfrm>
            <a:off x="3917424" y="5791200"/>
            <a:ext cx="349776" cy="276999"/>
          </a:xfrm>
          <a:prstGeom prst="rect">
            <a:avLst/>
          </a:prstGeom>
          <a:noFill/>
        </p:spPr>
        <p:txBody>
          <a:bodyPr wrap="none" rtlCol="0">
            <a:spAutoFit/>
          </a:bodyPr>
          <a:lstStyle/>
          <a:p>
            <a:r>
              <a:rPr lang="en-US" sz="1200" dirty="0"/>
              <a:t>C1</a:t>
            </a:r>
          </a:p>
        </p:txBody>
      </p:sp>
      <p:sp>
        <p:nvSpPr>
          <p:cNvPr id="186" name="TextBox 185"/>
          <p:cNvSpPr txBox="1"/>
          <p:nvPr/>
        </p:nvSpPr>
        <p:spPr>
          <a:xfrm>
            <a:off x="4908024" y="5791200"/>
            <a:ext cx="370614" cy="276999"/>
          </a:xfrm>
          <a:prstGeom prst="rect">
            <a:avLst/>
          </a:prstGeom>
          <a:noFill/>
        </p:spPr>
        <p:txBody>
          <a:bodyPr wrap="none" rtlCol="0">
            <a:spAutoFit/>
          </a:bodyPr>
          <a:lstStyle/>
          <a:p>
            <a:r>
              <a:rPr lang="en-US" sz="1200" dirty="0"/>
              <a:t>C2</a:t>
            </a:r>
          </a:p>
        </p:txBody>
      </p:sp>
      <p:sp>
        <p:nvSpPr>
          <p:cNvPr id="187" name="TextBox 186"/>
          <p:cNvSpPr txBox="1"/>
          <p:nvPr/>
        </p:nvSpPr>
        <p:spPr>
          <a:xfrm>
            <a:off x="5898624" y="5791200"/>
            <a:ext cx="369012" cy="276999"/>
          </a:xfrm>
          <a:prstGeom prst="rect">
            <a:avLst/>
          </a:prstGeom>
          <a:noFill/>
        </p:spPr>
        <p:txBody>
          <a:bodyPr wrap="none" rtlCol="0">
            <a:spAutoFit/>
          </a:bodyPr>
          <a:lstStyle/>
          <a:p>
            <a:r>
              <a:rPr lang="en-US" sz="1200" dirty="0"/>
              <a:t>C3</a:t>
            </a:r>
          </a:p>
        </p:txBody>
      </p:sp>
      <p:cxnSp>
        <p:nvCxnSpPr>
          <p:cNvPr id="194" name="Straight Arrow Connector 193"/>
          <p:cNvCxnSpPr>
            <a:stCxn id="9" idx="3"/>
          </p:cNvCxnSpPr>
          <p:nvPr/>
        </p:nvCxnSpPr>
        <p:spPr>
          <a:xfrm>
            <a:off x="6934200" y="2719864"/>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8" name="Straight Arrow Connector 197"/>
          <p:cNvCxnSpPr>
            <a:stCxn id="76" idx="1"/>
            <a:endCxn id="70" idx="3"/>
          </p:cNvCxnSpPr>
          <p:nvPr/>
        </p:nvCxnSpPr>
        <p:spPr>
          <a:xfrm rot="10800000">
            <a:off x="3715172" y="5334000"/>
            <a:ext cx="1466429"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a:xfrm rot="5400000">
            <a:off x="3352800" y="5867400"/>
            <a:ext cx="1066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2" name="Straight Arrow Connector 201"/>
          <p:cNvCxnSpPr>
            <a:endCxn id="164" idx="1"/>
          </p:cNvCxnSpPr>
          <p:nvPr/>
        </p:nvCxnSpPr>
        <p:spPr>
          <a:xfrm>
            <a:off x="3886200" y="64008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39" idx="3"/>
            <a:endCxn id="54" idx="1"/>
          </p:cNvCxnSpPr>
          <p:nvPr/>
        </p:nvCxnSpPr>
        <p:spPr>
          <a:xfrm>
            <a:off x="4419600" y="4167664"/>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54" idx="3"/>
            <a:endCxn id="55" idx="1"/>
          </p:cNvCxnSpPr>
          <p:nvPr/>
        </p:nvCxnSpPr>
        <p:spPr>
          <a:xfrm>
            <a:off x="5410200" y="4167664"/>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164" idx="3"/>
            <a:endCxn id="166" idx="1"/>
          </p:cNvCxnSpPr>
          <p:nvPr/>
        </p:nvCxnSpPr>
        <p:spPr>
          <a:xfrm>
            <a:off x="4953000" y="64008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stCxn id="166" idx="3"/>
            <a:endCxn id="167" idx="1"/>
          </p:cNvCxnSpPr>
          <p:nvPr/>
        </p:nvCxnSpPr>
        <p:spPr>
          <a:xfrm>
            <a:off x="5943600" y="64008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5DCA99E06EF1E4686D55E5D38B35F2E" ma:contentTypeVersion="2" ma:contentTypeDescription="Create a new document." ma:contentTypeScope="" ma:versionID="57bbce2894dbff72616bd17acae15bc0">
  <xsd:schema xmlns:xsd="http://www.w3.org/2001/XMLSchema" xmlns:xs="http://www.w3.org/2001/XMLSchema" xmlns:p="http://schemas.microsoft.com/office/2006/metadata/properties" xmlns:ns2="7d526a88-71b4-405d-86fd-9b9f081c900b" targetNamespace="http://schemas.microsoft.com/office/2006/metadata/properties" ma:root="true" ma:fieldsID="8ef12f4aca5dfe40ba4bcfb0e570f664" ns2:_="">
    <xsd:import namespace="7d526a88-71b4-405d-86fd-9b9f081c900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d526a88-71b4-405d-86fd-9b9f081c900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99A38BA-8806-4759-AE85-51FE5E473FF9}"/>
</file>

<file path=customXml/itemProps2.xml><?xml version="1.0" encoding="utf-8"?>
<ds:datastoreItem xmlns:ds="http://schemas.openxmlformats.org/officeDocument/2006/customXml" ds:itemID="{E2A9FDF2-8EA5-48AC-B418-DAAC55B9788D}"/>
</file>

<file path=docProps/app.xml><?xml version="1.0" encoding="utf-8"?>
<Properties xmlns="http://schemas.openxmlformats.org/officeDocument/2006/extended-properties" xmlns:vt="http://schemas.openxmlformats.org/officeDocument/2006/docPropsVTypes">
  <Template>Urban</Template>
  <TotalTime>6083</TotalTime>
  <Words>1732</Words>
  <Application>Microsoft Office PowerPoint</Application>
  <PresentationFormat>On-screen Show (4:3)</PresentationFormat>
  <Paragraphs>268</Paragraphs>
  <Slides>27</Slides>
  <Notes>0</Notes>
  <HiddenSlides>0</HiddenSlides>
  <MMClips>1</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3" baseType="lpstr">
      <vt:lpstr>Calibri</vt:lpstr>
      <vt:lpstr>Georgia</vt:lpstr>
      <vt:lpstr>Trebuchet MS</vt:lpstr>
      <vt:lpstr>Wingdings 2</vt:lpstr>
      <vt:lpstr>Urban</vt:lpstr>
      <vt:lpstr>Equation</vt:lpstr>
      <vt:lpstr>AUDIO &amp; AUDIO COMPRESSION</vt:lpstr>
      <vt:lpstr>Sound Facts</vt:lpstr>
      <vt:lpstr>Digital Audio</vt:lpstr>
      <vt:lpstr>Digital Audio (Cont.)</vt:lpstr>
      <vt:lpstr>Audio Compression</vt:lpstr>
      <vt:lpstr>DPCM</vt:lpstr>
      <vt:lpstr>DPCM (Cont.)</vt:lpstr>
      <vt:lpstr>DPCM (Cont.)</vt:lpstr>
      <vt:lpstr>Third-order predictive DPCM</vt:lpstr>
      <vt:lpstr>Third-order predictive DPCM (Cont.)</vt:lpstr>
      <vt:lpstr>Third-order predictive DPCM (Cont.)</vt:lpstr>
      <vt:lpstr>Adaptive DPCM (ADPCM)</vt:lpstr>
      <vt:lpstr>Sub-band ADPCM</vt:lpstr>
      <vt:lpstr>Sub-band ADPCM</vt:lpstr>
      <vt:lpstr>Linear Predictive Coding</vt:lpstr>
      <vt:lpstr>Linear Predictive Coding (Cont.)</vt:lpstr>
      <vt:lpstr>Code-excited LPC (CELPC)</vt:lpstr>
      <vt:lpstr>Perceptual Coding</vt:lpstr>
      <vt:lpstr>Sensitivity of the ear</vt:lpstr>
      <vt:lpstr>Frequency Masking</vt:lpstr>
      <vt:lpstr>Critical band</vt:lpstr>
      <vt:lpstr>Critical band</vt:lpstr>
      <vt:lpstr>Critical band</vt:lpstr>
      <vt:lpstr>Frequency Masking (Cont.)</vt:lpstr>
      <vt:lpstr>Temporal Masking</vt:lpstr>
      <vt:lpstr>MPEG Audio Coder</vt:lpstr>
      <vt:lpstr>MPEG Audio Coder (Cont.)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Multimedia Communication</dc:title>
  <dc:creator>Quang Duc Tran</dc:creator>
  <cp:lastModifiedBy>Tran Quang Duc</cp:lastModifiedBy>
  <cp:revision>347</cp:revision>
  <cp:lastPrinted>2021-04-07T07:30:38Z</cp:lastPrinted>
  <dcterms:created xsi:type="dcterms:W3CDTF">2006-08-16T00:00:00Z</dcterms:created>
  <dcterms:modified xsi:type="dcterms:W3CDTF">2023-05-09T16:09:29Z</dcterms:modified>
</cp:coreProperties>
</file>