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3"/>
  </p:sldMasterIdLst>
  <p:notesMasterIdLst>
    <p:notesMasterId r:id="rId51"/>
  </p:notesMasterIdLst>
  <p:sldIdLst>
    <p:sldId id="343" r:id="rId4"/>
    <p:sldId id="344" r:id="rId5"/>
    <p:sldId id="587" r:id="rId6"/>
    <p:sldId id="588" r:id="rId7"/>
    <p:sldId id="346" r:id="rId8"/>
    <p:sldId id="347" r:id="rId9"/>
    <p:sldId id="348" r:id="rId10"/>
    <p:sldId id="345" r:id="rId11"/>
    <p:sldId id="349" r:id="rId12"/>
    <p:sldId id="353" r:id="rId13"/>
    <p:sldId id="589" r:id="rId14"/>
    <p:sldId id="350" r:id="rId15"/>
    <p:sldId id="354" r:id="rId16"/>
    <p:sldId id="355" r:id="rId17"/>
    <p:sldId id="592" r:id="rId18"/>
    <p:sldId id="591" r:id="rId19"/>
    <p:sldId id="590" r:id="rId20"/>
    <p:sldId id="359" r:id="rId21"/>
    <p:sldId id="586" r:id="rId22"/>
    <p:sldId id="357" r:id="rId23"/>
    <p:sldId id="361" r:id="rId24"/>
    <p:sldId id="360" r:id="rId25"/>
    <p:sldId id="362" r:id="rId26"/>
    <p:sldId id="363" r:id="rId27"/>
    <p:sldId id="364" r:id="rId28"/>
    <p:sldId id="365" r:id="rId29"/>
    <p:sldId id="369" r:id="rId30"/>
    <p:sldId id="366" r:id="rId31"/>
    <p:sldId id="367" r:id="rId32"/>
    <p:sldId id="368" r:id="rId33"/>
    <p:sldId id="370" r:id="rId34"/>
    <p:sldId id="371" r:id="rId35"/>
    <p:sldId id="372" r:id="rId36"/>
    <p:sldId id="572" r:id="rId37"/>
    <p:sldId id="573" r:id="rId38"/>
    <p:sldId id="574" r:id="rId39"/>
    <p:sldId id="575" r:id="rId40"/>
    <p:sldId id="576" r:id="rId41"/>
    <p:sldId id="577" r:id="rId42"/>
    <p:sldId id="578" r:id="rId43"/>
    <p:sldId id="579" r:id="rId44"/>
    <p:sldId id="580" r:id="rId45"/>
    <p:sldId id="581" r:id="rId46"/>
    <p:sldId id="582" r:id="rId47"/>
    <p:sldId id="583" r:id="rId48"/>
    <p:sldId id="584" r:id="rId49"/>
    <p:sldId id="58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B5B4E-33CA-4A74-BC34-D12044FF81E4}" vWet="2" dt="2023-05-22T09:41:51.455"/>
    <p1510:client id="{295F06D0-C6C5-0048-12E8-106092B37502}" v="2" dt="2023-05-21T03:17:23.228"/>
    <p1510:client id="{3B614AC7-1581-430B-B6A5-F57412BE40B5}" v="103" dt="2023-05-22T09:44:31.759"/>
    <p1510:client id="{5AA06FF7-8492-8190-C3AE-6E1777E6F9B7}" v="12" dt="2023-05-22T09:45:16.819"/>
    <p1510:client id="{702E7195-428E-4F6A-AD02-BA325FB28FA3}" v="9" dt="2023-05-22T09:42:40.578"/>
    <p1510:client id="{8F1B55CD-6477-3A93-374F-E260F24E0E58}" v="42" dt="2023-05-22T09:42:04.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5/10/relationships/revisionInfo" Target="revisionInfo.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G MINH KHOI 20194781" userId="S::khoi.dm194781@sis.hust.edu.vn::77ebef95-63ac-463d-a661-acd080bd1551" providerId="AD" clId="Web-{702E7195-428E-4F6A-AD02-BA325FB28FA3}"/>
    <pc:docChg chg="modSld">
      <pc:chgData name="DANG MINH KHOI 20194781" userId="S::khoi.dm194781@sis.hust.edu.vn::77ebef95-63ac-463d-a661-acd080bd1551" providerId="AD" clId="Web-{702E7195-428E-4F6A-AD02-BA325FB28FA3}" dt="2023-05-22T09:42:36.234" v="7" actId="20577"/>
      <pc:docMkLst>
        <pc:docMk/>
      </pc:docMkLst>
      <pc:sldChg chg="modSp">
        <pc:chgData name="DANG MINH KHOI 20194781" userId="S::khoi.dm194781@sis.hust.edu.vn::77ebef95-63ac-463d-a661-acd080bd1551" providerId="AD" clId="Web-{702E7195-428E-4F6A-AD02-BA325FB28FA3}" dt="2023-05-22T09:42:36.234" v="7" actId="20577"/>
        <pc:sldMkLst>
          <pc:docMk/>
          <pc:sldMk cId="0" sldId="344"/>
        </pc:sldMkLst>
        <pc:spChg chg="mod">
          <ac:chgData name="DANG MINH KHOI 20194781" userId="S::khoi.dm194781@sis.hust.edu.vn::77ebef95-63ac-463d-a661-acd080bd1551" providerId="AD" clId="Web-{702E7195-428E-4F6A-AD02-BA325FB28FA3}" dt="2023-05-22T09:42:36.234" v="7" actId="20577"/>
          <ac:spMkLst>
            <pc:docMk/>
            <pc:sldMk cId="0" sldId="344"/>
            <ac:spMk id="3" creationId="{00000000-0000-0000-0000-000000000000}"/>
          </ac:spMkLst>
        </pc:spChg>
      </pc:sldChg>
    </pc:docChg>
  </pc:docChgLst>
  <pc:docChgLst>
    <pc:chgData name="PHAM MINH DANG 20194737" userId="S::dang.pm194737@sis.hust.edu.vn::e460b9bf-f8bb-40ca-9639-c032dc9f5e96" providerId="AD" clId="Web-{3B614AC7-1581-430B-B6A5-F57412BE40B5}"/>
    <pc:docChg chg="modSld">
      <pc:chgData name="PHAM MINH DANG 20194737" userId="S::dang.pm194737@sis.hust.edu.vn::e460b9bf-f8bb-40ca-9639-c032dc9f5e96" providerId="AD" clId="Web-{3B614AC7-1581-430B-B6A5-F57412BE40B5}" dt="2023-05-22T09:44:31.759" v="30" actId="20577"/>
      <pc:docMkLst>
        <pc:docMk/>
      </pc:docMkLst>
      <pc:sldChg chg="modSp">
        <pc:chgData name="PHAM MINH DANG 20194737" userId="S::dang.pm194737@sis.hust.edu.vn::e460b9bf-f8bb-40ca-9639-c032dc9f5e96" providerId="AD" clId="Web-{3B614AC7-1581-430B-B6A5-F57412BE40B5}" dt="2023-05-22T09:44:31.759" v="30" actId="20577"/>
        <pc:sldMkLst>
          <pc:docMk/>
          <pc:sldMk cId="0" sldId="343"/>
        </pc:sldMkLst>
        <pc:spChg chg="mod">
          <ac:chgData name="PHAM MINH DANG 20194737" userId="S::dang.pm194737@sis.hust.edu.vn::e460b9bf-f8bb-40ca-9639-c032dc9f5e96" providerId="AD" clId="Web-{3B614AC7-1581-430B-B6A5-F57412BE40B5}" dt="2023-05-22T09:43:32.414" v="6" actId="20577"/>
          <ac:spMkLst>
            <pc:docMk/>
            <pc:sldMk cId="0" sldId="343"/>
            <ac:spMk id="4" creationId="{00000000-0000-0000-0000-000000000000}"/>
          </ac:spMkLst>
        </pc:spChg>
        <pc:spChg chg="mod">
          <ac:chgData name="PHAM MINH DANG 20194737" userId="S::dang.pm194737@sis.hust.edu.vn::e460b9bf-f8bb-40ca-9639-c032dc9f5e96" providerId="AD" clId="Web-{3B614AC7-1581-430B-B6A5-F57412BE40B5}" dt="2023-05-22T09:44:31.759" v="30" actId="20577"/>
          <ac:spMkLst>
            <pc:docMk/>
            <pc:sldMk cId="0" sldId="343"/>
            <ac:spMk id="5" creationId="{00000000-0000-0000-0000-000000000000}"/>
          </ac:spMkLst>
        </pc:spChg>
      </pc:sldChg>
    </pc:docChg>
  </pc:docChgLst>
  <pc:docChgLst>
    <pc:chgData name="PHAM MINH DANG 20194737" userId="S::dang.pm194737@sis.hust.edu.vn::e460b9bf-f8bb-40ca-9639-c032dc9f5e96" providerId="AD" clId="Web-{5AA06FF7-8492-8190-C3AE-6E1777E6F9B7}"/>
    <pc:docChg chg="modSld">
      <pc:chgData name="PHAM MINH DANG 20194737" userId="S::dang.pm194737@sis.hust.edu.vn::e460b9bf-f8bb-40ca-9639-c032dc9f5e96" providerId="AD" clId="Web-{5AA06FF7-8492-8190-C3AE-6E1777E6F9B7}" dt="2023-05-22T09:45:16.819" v="10" actId="20577"/>
      <pc:docMkLst>
        <pc:docMk/>
      </pc:docMkLst>
      <pc:sldChg chg="modSp">
        <pc:chgData name="PHAM MINH DANG 20194737" userId="S::dang.pm194737@sis.hust.edu.vn::e460b9bf-f8bb-40ca-9639-c032dc9f5e96" providerId="AD" clId="Web-{5AA06FF7-8492-8190-C3AE-6E1777E6F9B7}" dt="2023-05-22T09:45:05.538" v="8" actId="20577"/>
        <pc:sldMkLst>
          <pc:docMk/>
          <pc:sldMk cId="0" sldId="343"/>
        </pc:sldMkLst>
        <pc:spChg chg="mod">
          <ac:chgData name="PHAM MINH DANG 20194737" userId="S::dang.pm194737@sis.hust.edu.vn::e460b9bf-f8bb-40ca-9639-c032dc9f5e96" providerId="AD" clId="Web-{5AA06FF7-8492-8190-C3AE-6E1777E6F9B7}" dt="2023-05-22T09:45:05.538" v="8" actId="20577"/>
          <ac:spMkLst>
            <pc:docMk/>
            <pc:sldMk cId="0" sldId="343"/>
            <ac:spMk id="5" creationId="{00000000-0000-0000-0000-000000000000}"/>
          </ac:spMkLst>
        </pc:spChg>
      </pc:sldChg>
      <pc:sldChg chg="modSp">
        <pc:chgData name="PHAM MINH DANG 20194737" userId="S::dang.pm194737@sis.hust.edu.vn::e460b9bf-f8bb-40ca-9639-c032dc9f5e96" providerId="AD" clId="Web-{5AA06FF7-8492-8190-C3AE-6E1777E6F9B7}" dt="2023-05-22T09:45:16.819" v="10" actId="20577"/>
        <pc:sldMkLst>
          <pc:docMk/>
          <pc:sldMk cId="0" sldId="344"/>
        </pc:sldMkLst>
        <pc:spChg chg="mod">
          <ac:chgData name="PHAM MINH DANG 20194737" userId="S::dang.pm194737@sis.hust.edu.vn::e460b9bf-f8bb-40ca-9639-c032dc9f5e96" providerId="AD" clId="Web-{5AA06FF7-8492-8190-C3AE-6E1777E6F9B7}" dt="2023-05-22T09:45:16.819" v="10" actId="20577"/>
          <ac:spMkLst>
            <pc:docMk/>
            <pc:sldMk cId="0" sldId="344"/>
            <ac:spMk id="2" creationId="{00000000-0000-0000-0000-000000000000}"/>
          </ac:spMkLst>
        </pc:spChg>
      </pc:sldChg>
    </pc:docChg>
  </pc:docChgLst>
  <pc:docChgLst>
    <pc:chgData name="PHAM MINH DANG 20194737" userId="S::dang.pm194737@sis.hust.edu.vn::e460b9bf-f8bb-40ca-9639-c032dc9f5e96" providerId="AD" clId="Web-{8F1B55CD-6477-3A93-374F-E260F24E0E58}"/>
    <pc:docChg chg="modSld">
      <pc:chgData name="PHAM MINH DANG 20194737" userId="S::dang.pm194737@sis.hust.edu.vn::e460b9bf-f8bb-40ca-9639-c032dc9f5e96" providerId="AD" clId="Web-{8F1B55CD-6477-3A93-374F-E260F24E0E58}" dt="2023-05-22T09:42:04.131" v="39" actId="20577"/>
      <pc:docMkLst>
        <pc:docMk/>
      </pc:docMkLst>
      <pc:sldChg chg="modSp">
        <pc:chgData name="PHAM MINH DANG 20194737" userId="S::dang.pm194737@sis.hust.edu.vn::e460b9bf-f8bb-40ca-9639-c032dc9f5e96" providerId="AD" clId="Web-{8F1B55CD-6477-3A93-374F-E260F24E0E58}" dt="2023-05-22T09:39:52.423" v="0"/>
        <pc:sldMkLst>
          <pc:docMk/>
          <pc:sldMk cId="0" sldId="360"/>
        </pc:sldMkLst>
        <pc:graphicFrameChg chg="mod modGraphic">
          <ac:chgData name="PHAM MINH DANG 20194737" userId="S::dang.pm194737@sis.hust.edu.vn::e460b9bf-f8bb-40ca-9639-c032dc9f5e96" providerId="AD" clId="Web-{8F1B55CD-6477-3A93-374F-E260F24E0E58}" dt="2023-05-22T09:39:52.423" v="0"/>
          <ac:graphicFrameMkLst>
            <pc:docMk/>
            <pc:sldMk cId="0" sldId="360"/>
            <ac:graphicFrameMk id="6" creationId="{00000000-0000-0000-0000-000000000000}"/>
          </ac:graphicFrameMkLst>
        </pc:graphicFrameChg>
      </pc:sldChg>
      <pc:sldChg chg="modSp">
        <pc:chgData name="PHAM MINH DANG 20194737" userId="S::dang.pm194737@sis.hust.edu.vn::e460b9bf-f8bb-40ca-9639-c032dc9f5e96" providerId="AD" clId="Web-{8F1B55CD-6477-3A93-374F-E260F24E0E58}" dt="2023-05-22T09:42:04.131" v="39" actId="20577"/>
        <pc:sldMkLst>
          <pc:docMk/>
          <pc:sldMk cId="0" sldId="365"/>
        </pc:sldMkLst>
        <pc:spChg chg="mod">
          <ac:chgData name="PHAM MINH DANG 20194737" userId="S::dang.pm194737@sis.hust.edu.vn::e460b9bf-f8bb-40ca-9639-c032dc9f5e96" providerId="AD" clId="Web-{8F1B55CD-6477-3A93-374F-E260F24E0E58}" dt="2023-05-22T09:42:04.131" v="39" actId="20577"/>
          <ac:spMkLst>
            <pc:docMk/>
            <pc:sldMk cId="0" sldId="365"/>
            <ac:spMk id="3" creationId="{00000000-0000-0000-0000-000000000000}"/>
          </ac:spMkLst>
        </pc:spChg>
        <pc:cxnChg chg="mod">
          <ac:chgData name="PHAM MINH DANG 20194737" userId="S::dang.pm194737@sis.hust.edu.vn::e460b9bf-f8bb-40ca-9639-c032dc9f5e96" providerId="AD" clId="Web-{8F1B55CD-6477-3A93-374F-E260F24E0E58}" dt="2023-05-22T09:40:19.924" v="1" actId="1076"/>
          <ac:cxnSpMkLst>
            <pc:docMk/>
            <pc:sldMk cId="0" sldId="365"/>
            <ac:cxnSpMk id="16" creationId="{00000000-0000-0000-0000-000000000000}"/>
          </ac:cxnSpMkLst>
        </pc:cxnChg>
      </pc:sldChg>
    </pc:docChg>
  </pc:docChgLst>
  <pc:docChgLst>
    <pc:chgData name="PHAM MINH DANG 20194737" userId="S::dang.pm194737@sis.hust.edu.vn::e460b9bf-f8bb-40ca-9639-c032dc9f5e96" providerId="AD" clId="Web-{295F06D0-C6C5-0048-12E8-106092B37502}"/>
    <pc:docChg chg="modSld">
      <pc:chgData name="PHAM MINH DANG 20194737" userId="S::dang.pm194737@sis.hust.edu.vn::e460b9bf-f8bb-40ca-9639-c032dc9f5e96" providerId="AD" clId="Web-{295F06D0-C6C5-0048-12E8-106092B37502}" dt="2023-05-21T03:17:23.228" v="1" actId="14100"/>
      <pc:docMkLst>
        <pc:docMk/>
      </pc:docMkLst>
      <pc:sldChg chg="modSp">
        <pc:chgData name="PHAM MINH DANG 20194737" userId="S::dang.pm194737@sis.hust.edu.vn::e460b9bf-f8bb-40ca-9639-c032dc9f5e96" providerId="AD" clId="Web-{295F06D0-C6C5-0048-12E8-106092B37502}" dt="2023-05-21T03:17:23.228" v="1" actId="14100"/>
        <pc:sldMkLst>
          <pc:docMk/>
          <pc:sldMk cId="0" sldId="343"/>
        </pc:sldMkLst>
        <pc:spChg chg="mod">
          <ac:chgData name="PHAM MINH DANG 20194737" userId="S::dang.pm194737@sis.hust.edu.vn::e460b9bf-f8bb-40ca-9639-c032dc9f5e96" providerId="AD" clId="Web-{295F06D0-C6C5-0048-12E8-106092B37502}" dt="2023-05-21T03:17:23.228" v="1" actId="14100"/>
          <ac:spMkLst>
            <pc:docMk/>
            <pc:sldMk cId="0" sldId="343"/>
            <ac:spMk id="4"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5/22/2023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8CF5BF83-AE8A-4F6C-8B56-AD36A8BDA401}" type="slidenum">
              <a:rPr lang="en-US" smtClean="0"/>
              <a:pPr/>
              <a:t>3</a:t>
            </a:fld>
            <a:endParaRPr lang="en-US"/>
          </a:p>
        </p:txBody>
      </p:sp>
    </p:spTree>
    <p:extLst>
      <p:ext uri="{BB962C8B-B14F-4D97-AF65-F5344CB8AC3E}">
        <p14:creationId xmlns:p14="http://schemas.microsoft.com/office/powerpoint/2010/main" val="96862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5/22/2023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5/22/2023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5/22/2023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5/22/2023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vert="horz" lIns="91440" tIns="45720" rIns="91440" bIns="45720" anchor="b">
            <a:normAutofit/>
          </a:bodyPr>
          <a:lstStyle/>
          <a:p>
            <a:r>
              <a:rPr lang="en-US" sz="4000" b="1"/>
              <a:t>IMAGE AND IMAGE COMPRESSION</a:t>
            </a:r>
          </a:p>
        </p:txBody>
      </p:sp>
      <p:sp>
        <p:nvSpPr>
          <p:cNvPr id="5" name="Subtitle 4"/>
          <p:cNvSpPr>
            <a:spLocks noGrp="1"/>
          </p:cNvSpPr>
          <p:nvPr>
            <p:ph type="subTitle" idx="1"/>
          </p:nvPr>
        </p:nvSpPr>
        <p:spPr/>
        <p:txBody>
          <a:bodyPr vert="horz" lIns="91440" tIns="45720" rIns="91440" bIns="45720" anchor="t">
            <a:normAutofit/>
          </a:bodyPr>
          <a:lstStyle/>
          <a:p>
            <a:pPr marL="63500"/>
            <a:r>
              <a:rPr lang="en-US"/>
              <a:t>Dr. Quang Duc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Chroma Sub-sampling (Cont.)</a:t>
            </a:r>
          </a:p>
        </p:txBody>
      </p:sp>
      <p:sp>
        <p:nvSpPr>
          <p:cNvPr id="12" name="Content Placeholder 2"/>
          <p:cNvSpPr>
            <a:spLocks noGrp="1"/>
          </p:cNvSpPr>
          <p:nvPr>
            <p:ph idx="1"/>
          </p:nvPr>
        </p:nvSpPr>
        <p:spPr>
          <a:xfrm>
            <a:off x="457200" y="2249424"/>
            <a:ext cx="8229600" cy="4456176"/>
          </a:xfrm>
        </p:spPr>
        <p:txBody>
          <a:bodyPr>
            <a:normAutofit/>
          </a:bodyPr>
          <a:lstStyle/>
          <a:p>
            <a:pPr algn="just"/>
            <a:r>
              <a:rPr lang="en-US" sz="2400" b="1"/>
              <a:t>4:4:4 </a:t>
            </a:r>
            <a:r>
              <a:rPr lang="en-US" sz="2400"/>
              <a:t>(1:1) </a:t>
            </a:r>
          </a:p>
          <a:p>
            <a:pPr lvl="1" algn="just"/>
            <a:r>
              <a:rPr lang="en-US" sz="2200"/>
              <a:t>High end film  scanners </a:t>
            </a:r>
          </a:p>
          <a:p>
            <a:pPr lvl="1" algn="just"/>
            <a:r>
              <a:rPr lang="en-US" sz="2200"/>
              <a:t>Cinematic postproduction.</a:t>
            </a:r>
          </a:p>
          <a:p>
            <a:pPr algn="just"/>
            <a:r>
              <a:rPr lang="en-US" sz="2400" b="1"/>
              <a:t>4:2:2 </a:t>
            </a:r>
            <a:r>
              <a:rPr lang="en-US" sz="2400"/>
              <a:t>(3:2)</a:t>
            </a:r>
          </a:p>
          <a:p>
            <a:pPr lvl="1" algn="just"/>
            <a:r>
              <a:rPr lang="en-US" sz="2200"/>
              <a:t>High end digital video formats and interfaces</a:t>
            </a:r>
          </a:p>
          <a:p>
            <a:pPr algn="just"/>
            <a:r>
              <a:rPr lang="en-US" sz="2400" b="1"/>
              <a:t>4:1:1 </a:t>
            </a:r>
            <a:r>
              <a:rPr lang="en-US" sz="2400"/>
              <a:t>(2:1)</a:t>
            </a:r>
          </a:p>
          <a:p>
            <a:pPr lvl="1" algn="just"/>
            <a:r>
              <a:rPr lang="en-US" sz="2200"/>
              <a:t>DVCPRO (e.g., NTSC, PAL )</a:t>
            </a:r>
          </a:p>
          <a:p>
            <a:pPr algn="just"/>
            <a:r>
              <a:rPr lang="en-US" sz="2400" b="1"/>
              <a:t>4:2:0</a:t>
            </a:r>
            <a:r>
              <a:rPr lang="en-US" sz="2400"/>
              <a:t> (2:1)</a:t>
            </a:r>
          </a:p>
          <a:p>
            <a:pPr lvl="1" algn="just"/>
            <a:r>
              <a:rPr lang="en-US" sz="2200"/>
              <a:t>MPEG, H.26X video coding</a:t>
            </a:r>
          </a:p>
          <a:p>
            <a:pPr lvl="1" algn="just"/>
            <a:r>
              <a:rPr lang="en-US" sz="2200"/>
              <a:t>DVD, Blue-ray Disc</a:t>
            </a:r>
          </a:p>
          <a:p>
            <a:pPr lvl="1" algn="just"/>
            <a:r>
              <a:rPr lang="en-US" sz="2200"/>
              <a:t>JPEG, MJPEG</a:t>
            </a:r>
          </a:p>
          <a:p>
            <a:pPr algn="just"/>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JPEG Standard</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extLst>
      <p:ext uri="{BB962C8B-B14F-4D97-AF65-F5344CB8AC3E}">
        <p14:creationId xmlns:p14="http://schemas.microsoft.com/office/powerpoint/2010/main" val="274531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JPEG Standard</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JPEG is an image compression standard that was developed by the “Joint Photographic Experts Group”.</a:t>
            </a:r>
            <a:endParaRPr lang="en-US" sz="2200"/>
          </a:p>
          <a:p>
            <a:pPr algn="just"/>
            <a:endParaRPr lang="en-US" sz="2400"/>
          </a:p>
          <a:p>
            <a:pPr algn="just"/>
            <a:r>
              <a:rPr lang="en-US" sz="2400"/>
              <a:t>JPEG is the most common format for storing and transmitting photographic images.</a:t>
            </a:r>
          </a:p>
          <a:p>
            <a:pPr algn="just"/>
            <a:endParaRPr lang="en-US" sz="2400"/>
          </a:p>
          <a:p>
            <a:pPr algn="just"/>
            <a:r>
              <a:rPr lang="en-US" sz="2400"/>
              <a:t>JPEG works with both color and grayscale images</a:t>
            </a:r>
          </a:p>
          <a:p>
            <a:pPr algn="just"/>
            <a:endParaRPr lang="en-US" sz="2400"/>
          </a:p>
          <a:p>
            <a:pPr algn="just"/>
            <a:r>
              <a:rPr lang="en-US" sz="2400"/>
              <a:t>The compression rate is typically 10:1 with little perceptible loss in image quality</a:t>
            </a:r>
          </a:p>
          <a:p>
            <a:pPr algn="just"/>
            <a:endParaRPr lang="en-US" sz="2400"/>
          </a:p>
          <a:p>
            <a:pPr algn="just"/>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JPEG Standard (Cont.)</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a:t>JPEG is a </a:t>
            </a:r>
            <a:r>
              <a:rPr lang="en-US" sz="2400" b="1"/>
              <a:t>lossy</a:t>
            </a:r>
            <a:r>
              <a:rPr lang="en-US" sz="2400"/>
              <a:t> compression technique. It employs  2D-DCT (Discrete Cosine Transform) transform coding, whose effectiveness replies on 3 major observations:</a:t>
            </a:r>
          </a:p>
          <a:p>
            <a:pPr lvl="1" algn="just"/>
            <a:endParaRPr lang="en-US" sz="2200" b="1"/>
          </a:p>
          <a:p>
            <a:pPr lvl="1" algn="just"/>
            <a:r>
              <a:rPr lang="en-US" sz="2200" b="1"/>
              <a:t>Observation 1</a:t>
            </a:r>
            <a:r>
              <a:rPr lang="en-US" sz="2200"/>
              <a:t>: Useful image contents change relatively slowly across the image.</a:t>
            </a:r>
          </a:p>
          <a:p>
            <a:pPr lvl="1" algn="just"/>
            <a:endParaRPr lang="en-US" sz="2200" b="1"/>
          </a:p>
          <a:p>
            <a:pPr lvl="1" algn="just"/>
            <a:r>
              <a:rPr lang="en-US" sz="2200" b="1"/>
              <a:t>Observation 2</a:t>
            </a:r>
            <a:r>
              <a:rPr lang="en-US" sz="2200"/>
              <a:t>: Humans are much less likely to notice the loss of very high spatial frequency components than the loss of low frequency components.</a:t>
            </a:r>
          </a:p>
          <a:p>
            <a:pPr lvl="1" algn="just"/>
            <a:endParaRPr lang="en-US" sz="2200" b="1"/>
          </a:p>
          <a:p>
            <a:pPr lvl="1" algn="just"/>
            <a:r>
              <a:rPr lang="en-US" sz="2200" b="1"/>
              <a:t>Observation 3</a:t>
            </a:r>
            <a:r>
              <a:rPr lang="en-US" sz="2200"/>
              <a:t>: Visual acuity (accuracy in distinguishing closely spaced lines) is much greater for gray than for color.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JPEG Coding</a:t>
            </a:r>
          </a:p>
        </p:txBody>
      </p:sp>
      <p:grpSp>
        <p:nvGrpSpPr>
          <p:cNvPr id="16" name="Group 79"/>
          <p:cNvGrpSpPr>
            <a:grpSpLocks/>
          </p:cNvGrpSpPr>
          <p:nvPr/>
        </p:nvGrpSpPr>
        <p:grpSpPr bwMode="auto">
          <a:xfrm>
            <a:off x="533400" y="2209800"/>
            <a:ext cx="8001001" cy="1828800"/>
            <a:chOff x="607" y="2202"/>
            <a:chExt cx="5040" cy="1152"/>
          </a:xfrm>
        </p:grpSpPr>
        <p:sp>
          <p:nvSpPr>
            <p:cNvPr id="17" name="Text Box 33"/>
            <p:cNvSpPr txBox="1">
              <a:spLocks noChangeArrowheads="1"/>
            </p:cNvSpPr>
            <p:nvPr/>
          </p:nvSpPr>
          <p:spPr bwMode="auto">
            <a:xfrm>
              <a:off x="607" y="3016"/>
              <a:ext cx="741" cy="194"/>
            </a:xfrm>
            <a:prstGeom prst="rect">
              <a:avLst/>
            </a:prstGeom>
            <a:noFill/>
            <a:ln w="9525">
              <a:noFill/>
              <a:miter lim="800000"/>
              <a:headEnd/>
              <a:tailEnd/>
            </a:ln>
            <a:effectLst/>
          </p:spPr>
          <p:txBody>
            <a:bodyPr wrap="none">
              <a:spAutoFit/>
            </a:bodyPr>
            <a:lstStyle/>
            <a:p>
              <a:pPr algn="ctr" eaLnBrk="0" hangingPunct="0"/>
              <a:r>
                <a:rPr lang="en-US" sz="1400">
                  <a:latin typeface="Times New Roman" pitchFamily="18" charset="0"/>
                </a:rPr>
                <a:t>Source Image</a:t>
              </a:r>
            </a:p>
          </p:txBody>
        </p:sp>
        <p:grpSp>
          <p:nvGrpSpPr>
            <p:cNvPr id="18" name="Group 42"/>
            <p:cNvGrpSpPr>
              <a:grpSpLocks/>
            </p:cNvGrpSpPr>
            <p:nvPr/>
          </p:nvGrpSpPr>
          <p:grpSpPr bwMode="auto">
            <a:xfrm>
              <a:off x="2623" y="2490"/>
              <a:ext cx="864" cy="384"/>
              <a:chOff x="2609" y="1448"/>
              <a:chExt cx="864" cy="384"/>
            </a:xfrm>
          </p:grpSpPr>
          <p:sp>
            <p:nvSpPr>
              <p:cNvPr id="48" name="Rectangle 11"/>
              <p:cNvSpPr>
                <a:spLocks noChangeArrowheads="1"/>
              </p:cNvSpPr>
              <p:nvPr/>
            </p:nvSpPr>
            <p:spPr bwMode="auto">
              <a:xfrm>
                <a:off x="2609" y="1448"/>
                <a:ext cx="864" cy="384"/>
              </a:xfrm>
              <a:prstGeom prst="rect">
                <a:avLst/>
              </a:prstGeom>
              <a:noFill/>
              <a:ln w="9525">
                <a:solidFill>
                  <a:schemeClr val="tx1"/>
                </a:solidFill>
                <a:miter lim="800000"/>
                <a:headEnd/>
                <a:tailEnd/>
              </a:ln>
              <a:effectLst/>
            </p:spPr>
            <p:txBody>
              <a:bodyPr wrap="none" anchor="ctr"/>
              <a:lstStyle/>
              <a:p>
                <a:endParaRPr lang="en-US"/>
              </a:p>
            </p:txBody>
          </p:sp>
          <p:sp>
            <p:nvSpPr>
              <p:cNvPr id="49" name="Text Box 12"/>
              <p:cNvSpPr txBox="1">
                <a:spLocks noChangeArrowheads="1"/>
              </p:cNvSpPr>
              <p:nvPr/>
            </p:nvSpPr>
            <p:spPr bwMode="auto">
              <a:xfrm>
                <a:off x="2705" y="1544"/>
                <a:ext cx="701" cy="194"/>
              </a:xfrm>
              <a:prstGeom prst="rect">
                <a:avLst/>
              </a:prstGeom>
              <a:noFill/>
              <a:ln w="9525">
                <a:noFill/>
                <a:miter lim="800000"/>
                <a:headEnd/>
                <a:tailEnd/>
              </a:ln>
              <a:effectLst/>
            </p:spPr>
            <p:txBody>
              <a:bodyPr wrap="none">
                <a:spAutoFit/>
              </a:bodyPr>
              <a:lstStyle/>
              <a:p>
                <a:pPr algn="ctr" eaLnBrk="0" hangingPunct="0"/>
                <a:r>
                  <a:rPr lang="en-US" sz="1400">
                    <a:latin typeface="Times New Roman" pitchFamily="18" charset="0"/>
                  </a:rPr>
                  <a:t>Quantization</a:t>
                </a:r>
              </a:p>
            </p:txBody>
          </p:sp>
        </p:grpSp>
        <p:grpSp>
          <p:nvGrpSpPr>
            <p:cNvPr id="19" name="Group 43"/>
            <p:cNvGrpSpPr>
              <a:grpSpLocks/>
            </p:cNvGrpSpPr>
            <p:nvPr/>
          </p:nvGrpSpPr>
          <p:grpSpPr bwMode="auto">
            <a:xfrm>
              <a:off x="3871" y="2490"/>
              <a:ext cx="768" cy="384"/>
              <a:chOff x="3367" y="1501"/>
              <a:chExt cx="768" cy="384"/>
            </a:xfrm>
          </p:grpSpPr>
          <p:sp>
            <p:nvSpPr>
              <p:cNvPr id="46" name="Rectangle 14"/>
              <p:cNvSpPr>
                <a:spLocks noChangeArrowheads="1"/>
              </p:cNvSpPr>
              <p:nvPr/>
            </p:nvSpPr>
            <p:spPr bwMode="auto">
              <a:xfrm>
                <a:off x="3367" y="1501"/>
                <a:ext cx="768" cy="384"/>
              </a:xfrm>
              <a:prstGeom prst="rect">
                <a:avLst/>
              </a:prstGeom>
              <a:noFill/>
              <a:ln w="9525">
                <a:solidFill>
                  <a:schemeClr val="tx1"/>
                </a:solidFill>
                <a:miter lim="800000"/>
                <a:headEnd/>
                <a:tailEnd/>
              </a:ln>
              <a:effectLst/>
            </p:spPr>
            <p:txBody>
              <a:bodyPr wrap="none" anchor="ctr"/>
              <a:lstStyle/>
              <a:p>
                <a:endParaRPr lang="en-US"/>
              </a:p>
            </p:txBody>
          </p:sp>
          <p:sp>
            <p:nvSpPr>
              <p:cNvPr id="47" name="Text Box 15"/>
              <p:cNvSpPr txBox="1">
                <a:spLocks noChangeArrowheads="1"/>
              </p:cNvSpPr>
              <p:nvPr/>
            </p:nvSpPr>
            <p:spPr bwMode="auto">
              <a:xfrm>
                <a:off x="3367" y="1501"/>
                <a:ext cx="768" cy="330"/>
              </a:xfrm>
              <a:prstGeom prst="rect">
                <a:avLst/>
              </a:prstGeom>
              <a:noFill/>
              <a:ln w="9525">
                <a:noFill/>
                <a:miter lim="800000"/>
                <a:headEnd/>
                <a:tailEnd/>
              </a:ln>
              <a:effectLst/>
            </p:spPr>
            <p:txBody>
              <a:bodyPr wrap="square">
                <a:spAutoFit/>
              </a:bodyPr>
              <a:lstStyle/>
              <a:p>
                <a:pPr algn="ctr" eaLnBrk="0" hangingPunct="0"/>
                <a:r>
                  <a:rPr lang="en-US" sz="1400">
                    <a:latin typeface="Times New Roman" pitchFamily="18" charset="0"/>
                  </a:rPr>
                  <a:t>Entropy</a:t>
                </a:r>
              </a:p>
              <a:p>
                <a:pPr algn="ctr" eaLnBrk="0" hangingPunct="0"/>
                <a:r>
                  <a:rPr lang="en-US" sz="1400">
                    <a:latin typeface="Times New Roman" pitchFamily="18" charset="0"/>
                  </a:rPr>
                  <a:t>Encoding</a:t>
                </a:r>
              </a:p>
            </p:txBody>
          </p:sp>
        </p:grpSp>
        <p:sp>
          <p:nvSpPr>
            <p:cNvPr id="20" name="Rectangle 31"/>
            <p:cNvSpPr>
              <a:spLocks noChangeArrowheads="1"/>
            </p:cNvSpPr>
            <p:nvPr/>
          </p:nvSpPr>
          <p:spPr bwMode="auto">
            <a:xfrm>
              <a:off x="1516" y="2250"/>
              <a:ext cx="3267" cy="912"/>
            </a:xfrm>
            <a:prstGeom prst="rect">
              <a:avLst/>
            </a:prstGeom>
            <a:noFill/>
            <a:ln w="9525" cap="rnd">
              <a:solidFill>
                <a:schemeClr val="tx1"/>
              </a:solidFill>
              <a:prstDash val="sysDot"/>
              <a:miter lim="800000"/>
              <a:headEnd/>
              <a:tailEnd/>
            </a:ln>
            <a:effectLst/>
          </p:spPr>
          <p:txBody>
            <a:bodyPr wrap="none" anchor="ctr"/>
            <a:lstStyle/>
            <a:p>
              <a:endParaRPr lang="en-US"/>
            </a:p>
          </p:txBody>
        </p:sp>
        <p:sp>
          <p:nvSpPr>
            <p:cNvPr id="21" name="Text Box 34"/>
            <p:cNvSpPr txBox="1">
              <a:spLocks noChangeArrowheads="1"/>
            </p:cNvSpPr>
            <p:nvPr/>
          </p:nvSpPr>
          <p:spPr bwMode="auto">
            <a:xfrm>
              <a:off x="4639" y="2488"/>
              <a:ext cx="1008" cy="194"/>
            </a:xfrm>
            <a:prstGeom prst="rect">
              <a:avLst/>
            </a:prstGeom>
            <a:noFill/>
            <a:ln w="9525">
              <a:noFill/>
              <a:miter lim="800000"/>
              <a:headEnd/>
              <a:tailEnd/>
            </a:ln>
            <a:effectLst/>
          </p:spPr>
          <p:txBody>
            <a:bodyPr wrap="square">
              <a:spAutoFit/>
            </a:bodyPr>
            <a:lstStyle/>
            <a:p>
              <a:pPr algn="ctr" eaLnBrk="0" hangingPunct="0"/>
              <a:r>
                <a:rPr lang="en-US" sz="1400">
                  <a:latin typeface="Times New Roman" pitchFamily="18" charset="0"/>
                </a:rPr>
                <a:t>Compressed Image </a:t>
              </a:r>
            </a:p>
          </p:txBody>
        </p:sp>
        <p:sp>
          <p:nvSpPr>
            <p:cNvPr id="22" name="Text Box 37"/>
            <p:cNvSpPr txBox="1">
              <a:spLocks noChangeArrowheads="1"/>
            </p:cNvSpPr>
            <p:nvPr/>
          </p:nvSpPr>
          <p:spPr bwMode="auto">
            <a:xfrm>
              <a:off x="3823" y="3162"/>
              <a:ext cx="864" cy="192"/>
            </a:xfrm>
            <a:prstGeom prst="rect">
              <a:avLst/>
            </a:prstGeom>
            <a:noFill/>
            <a:ln w="9525">
              <a:noFill/>
              <a:miter lim="800000"/>
              <a:headEnd/>
              <a:tailEnd/>
            </a:ln>
            <a:effectLst/>
          </p:spPr>
          <p:txBody>
            <a:bodyPr wrap="square">
              <a:spAutoFit/>
            </a:bodyPr>
            <a:lstStyle/>
            <a:p>
              <a:pPr algn="ctr" eaLnBrk="0" hangingPunct="0"/>
              <a:r>
                <a:rPr lang="en-US" sz="1400">
                  <a:latin typeface="Times New Roman" pitchFamily="18" charset="0"/>
                </a:rPr>
                <a:t>Huffman Table</a:t>
              </a:r>
            </a:p>
          </p:txBody>
        </p:sp>
        <p:sp>
          <p:nvSpPr>
            <p:cNvPr id="23" name="Rectangle 45"/>
            <p:cNvSpPr>
              <a:spLocks noChangeArrowheads="1"/>
            </p:cNvSpPr>
            <p:nvPr/>
          </p:nvSpPr>
          <p:spPr bwMode="auto">
            <a:xfrm>
              <a:off x="703" y="2394"/>
              <a:ext cx="528" cy="576"/>
            </a:xfrm>
            <a:prstGeom prst="rect">
              <a:avLst/>
            </a:prstGeom>
            <a:noFill/>
            <a:ln w="9525">
              <a:solidFill>
                <a:schemeClr val="tx1"/>
              </a:solidFill>
              <a:miter lim="800000"/>
              <a:headEnd/>
              <a:tailEnd/>
            </a:ln>
            <a:effectLst/>
          </p:spPr>
          <p:txBody>
            <a:bodyPr wrap="none" anchor="ctr"/>
            <a:lstStyle/>
            <a:p>
              <a:endParaRPr lang="en-US"/>
            </a:p>
          </p:txBody>
        </p:sp>
        <p:sp>
          <p:nvSpPr>
            <p:cNvPr id="24" name="Line 46"/>
            <p:cNvSpPr>
              <a:spLocks noChangeShapeType="1"/>
            </p:cNvSpPr>
            <p:nvPr/>
          </p:nvSpPr>
          <p:spPr bwMode="auto">
            <a:xfrm>
              <a:off x="784" y="2490"/>
              <a:ext cx="351" cy="0"/>
            </a:xfrm>
            <a:prstGeom prst="line">
              <a:avLst/>
            </a:prstGeom>
            <a:noFill/>
            <a:ln w="9525">
              <a:solidFill>
                <a:schemeClr val="tx1"/>
              </a:solidFill>
              <a:round/>
              <a:headEnd/>
              <a:tailEnd/>
            </a:ln>
            <a:effectLst/>
          </p:spPr>
          <p:txBody>
            <a:bodyPr wrap="none" anchor="ctr"/>
            <a:lstStyle/>
            <a:p>
              <a:endParaRPr lang="en-US"/>
            </a:p>
          </p:txBody>
        </p:sp>
        <p:sp>
          <p:nvSpPr>
            <p:cNvPr id="25" name="Line 47"/>
            <p:cNvSpPr>
              <a:spLocks noChangeShapeType="1"/>
            </p:cNvSpPr>
            <p:nvPr/>
          </p:nvSpPr>
          <p:spPr bwMode="auto">
            <a:xfrm>
              <a:off x="784" y="2586"/>
              <a:ext cx="351" cy="0"/>
            </a:xfrm>
            <a:prstGeom prst="line">
              <a:avLst/>
            </a:prstGeom>
            <a:noFill/>
            <a:ln w="9525">
              <a:solidFill>
                <a:schemeClr val="tx1"/>
              </a:solidFill>
              <a:round/>
              <a:headEnd/>
              <a:tailEnd/>
            </a:ln>
            <a:effectLst/>
          </p:spPr>
          <p:txBody>
            <a:bodyPr wrap="none" anchor="ctr"/>
            <a:lstStyle/>
            <a:p>
              <a:endParaRPr lang="en-US"/>
            </a:p>
          </p:txBody>
        </p:sp>
        <p:sp>
          <p:nvSpPr>
            <p:cNvPr id="26" name="Line 48"/>
            <p:cNvSpPr>
              <a:spLocks noChangeShapeType="1"/>
            </p:cNvSpPr>
            <p:nvPr/>
          </p:nvSpPr>
          <p:spPr bwMode="auto">
            <a:xfrm>
              <a:off x="784" y="2682"/>
              <a:ext cx="351" cy="0"/>
            </a:xfrm>
            <a:prstGeom prst="line">
              <a:avLst/>
            </a:prstGeom>
            <a:noFill/>
            <a:ln w="9525">
              <a:solidFill>
                <a:schemeClr val="tx1"/>
              </a:solidFill>
              <a:round/>
              <a:headEnd/>
              <a:tailEnd/>
            </a:ln>
            <a:effectLst/>
          </p:spPr>
          <p:txBody>
            <a:bodyPr wrap="none" anchor="ctr"/>
            <a:lstStyle/>
            <a:p>
              <a:endParaRPr lang="en-US"/>
            </a:p>
          </p:txBody>
        </p:sp>
        <p:sp>
          <p:nvSpPr>
            <p:cNvPr id="27" name="Line 49"/>
            <p:cNvSpPr>
              <a:spLocks noChangeShapeType="1"/>
            </p:cNvSpPr>
            <p:nvPr/>
          </p:nvSpPr>
          <p:spPr bwMode="auto">
            <a:xfrm rot="16200000">
              <a:off x="671" y="2570"/>
              <a:ext cx="351" cy="0"/>
            </a:xfrm>
            <a:prstGeom prst="line">
              <a:avLst/>
            </a:prstGeom>
            <a:noFill/>
            <a:ln w="9525">
              <a:solidFill>
                <a:schemeClr val="tx1"/>
              </a:solidFill>
              <a:round/>
              <a:headEnd/>
              <a:tailEnd/>
            </a:ln>
            <a:effectLst/>
          </p:spPr>
          <p:txBody>
            <a:bodyPr wrap="none" anchor="ctr"/>
            <a:lstStyle/>
            <a:p>
              <a:endParaRPr lang="en-US"/>
            </a:p>
          </p:txBody>
        </p:sp>
        <p:sp>
          <p:nvSpPr>
            <p:cNvPr id="28" name="Line 50"/>
            <p:cNvSpPr>
              <a:spLocks noChangeShapeType="1"/>
            </p:cNvSpPr>
            <p:nvPr/>
          </p:nvSpPr>
          <p:spPr bwMode="auto">
            <a:xfrm rot="16200000">
              <a:off x="767" y="2570"/>
              <a:ext cx="351" cy="0"/>
            </a:xfrm>
            <a:prstGeom prst="line">
              <a:avLst/>
            </a:prstGeom>
            <a:noFill/>
            <a:ln w="9525">
              <a:solidFill>
                <a:schemeClr val="tx1"/>
              </a:solidFill>
              <a:round/>
              <a:headEnd/>
              <a:tailEnd/>
            </a:ln>
            <a:effectLst/>
          </p:spPr>
          <p:txBody>
            <a:bodyPr wrap="none" anchor="ctr"/>
            <a:lstStyle/>
            <a:p>
              <a:endParaRPr lang="en-US"/>
            </a:p>
          </p:txBody>
        </p:sp>
        <p:sp>
          <p:nvSpPr>
            <p:cNvPr id="29" name="Line 51"/>
            <p:cNvSpPr>
              <a:spLocks noChangeShapeType="1"/>
            </p:cNvSpPr>
            <p:nvPr/>
          </p:nvSpPr>
          <p:spPr bwMode="auto">
            <a:xfrm rot="16200000">
              <a:off x="863" y="2570"/>
              <a:ext cx="351" cy="0"/>
            </a:xfrm>
            <a:prstGeom prst="line">
              <a:avLst/>
            </a:prstGeom>
            <a:noFill/>
            <a:ln w="9525">
              <a:solidFill>
                <a:schemeClr val="tx1"/>
              </a:solidFill>
              <a:round/>
              <a:headEnd/>
              <a:tailEnd/>
            </a:ln>
            <a:effectLst/>
          </p:spPr>
          <p:txBody>
            <a:bodyPr wrap="none" anchor="ctr"/>
            <a:lstStyle/>
            <a:p>
              <a:endParaRPr lang="en-US"/>
            </a:p>
          </p:txBody>
        </p:sp>
        <p:sp>
          <p:nvSpPr>
            <p:cNvPr id="30" name="Text Box 56"/>
            <p:cNvSpPr txBox="1">
              <a:spLocks noChangeArrowheads="1"/>
            </p:cNvSpPr>
            <p:nvPr/>
          </p:nvSpPr>
          <p:spPr bwMode="auto">
            <a:xfrm>
              <a:off x="2623" y="3160"/>
              <a:ext cx="864" cy="194"/>
            </a:xfrm>
            <a:prstGeom prst="rect">
              <a:avLst/>
            </a:prstGeom>
            <a:noFill/>
            <a:ln w="9525">
              <a:noFill/>
              <a:miter lim="800000"/>
              <a:headEnd/>
              <a:tailEnd/>
            </a:ln>
            <a:effectLst/>
          </p:spPr>
          <p:txBody>
            <a:bodyPr wrap="square">
              <a:spAutoFit/>
            </a:bodyPr>
            <a:lstStyle/>
            <a:p>
              <a:pPr algn="ctr" eaLnBrk="0" hangingPunct="0"/>
              <a:r>
                <a:rPr lang="en-US" sz="1400">
                  <a:latin typeface="Times New Roman" pitchFamily="18" charset="0"/>
                </a:rPr>
                <a:t>Quant. Table</a:t>
              </a:r>
            </a:p>
          </p:txBody>
        </p:sp>
        <p:sp>
          <p:nvSpPr>
            <p:cNvPr id="31" name="Text Box 58"/>
            <p:cNvSpPr txBox="1">
              <a:spLocks noChangeArrowheads="1"/>
            </p:cNvSpPr>
            <p:nvPr/>
          </p:nvSpPr>
          <p:spPr bwMode="auto">
            <a:xfrm>
              <a:off x="879" y="2202"/>
              <a:ext cx="610" cy="192"/>
            </a:xfrm>
            <a:prstGeom prst="rect">
              <a:avLst/>
            </a:prstGeom>
            <a:noFill/>
            <a:ln w="9525">
              <a:noFill/>
              <a:miter lim="800000"/>
              <a:headEnd/>
              <a:tailEnd/>
            </a:ln>
            <a:effectLst/>
          </p:spPr>
          <p:txBody>
            <a:bodyPr wrap="none">
              <a:spAutoFit/>
            </a:bodyPr>
            <a:lstStyle/>
            <a:p>
              <a:pPr eaLnBrk="0" hangingPunct="0"/>
              <a:r>
                <a:rPr lang="en-US" sz="1400">
                  <a:latin typeface="Times New Roman" pitchFamily="18" charset="0"/>
                </a:rPr>
                <a:t>8</a:t>
              </a:r>
              <a:r>
                <a:rPr lang="en-US" sz="1400">
                  <a:latin typeface="Times New Roman" pitchFamily="18" charset="0"/>
                  <a:sym typeface="Symbol" pitchFamily="18" charset="2"/>
                </a:rPr>
                <a:t>8 blocks</a:t>
              </a:r>
              <a:endParaRPr lang="en-US" sz="1400">
                <a:latin typeface="Times New Roman" pitchFamily="18" charset="0"/>
              </a:endParaRPr>
            </a:p>
          </p:txBody>
        </p:sp>
        <p:sp>
          <p:nvSpPr>
            <p:cNvPr id="35" name="Line 66"/>
            <p:cNvSpPr>
              <a:spLocks noChangeShapeType="1"/>
            </p:cNvSpPr>
            <p:nvPr/>
          </p:nvSpPr>
          <p:spPr bwMode="auto">
            <a:xfrm flipH="1">
              <a:off x="880" y="2330"/>
              <a:ext cx="144" cy="144"/>
            </a:xfrm>
            <a:prstGeom prst="line">
              <a:avLst/>
            </a:prstGeom>
            <a:noFill/>
            <a:ln w="9525">
              <a:solidFill>
                <a:schemeClr val="tx1"/>
              </a:solidFill>
              <a:miter lim="800000"/>
              <a:headEnd/>
              <a:tailEnd type="triangle" w="med" len="med"/>
            </a:ln>
            <a:effectLst/>
          </p:spPr>
          <p:txBody>
            <a:bodyPr wrap="none"/>
            <a:lstStyle/>
            <a:p>
              <a:endParaRPr lang="en-US"/>
            </a:p>
          </p:txBody>
        </p:sp>
        <p:sp>
          <p:nvSpPr>
            <p:cNvPr id="37" name="Rectangle 71"/>
            <p:cNvSpPr>
              <a:spLocks noChangeArrowheads="1"/>
            </p:cNvSpPr>
            <p:nvPr/>
          </p:nvSpPr>
          <p:spPr bwMode="auto">
            <a:xfrm>
              <a:off x="1663" y="2490"/>
              <a:ext cx="576" cy="384"/>
            </a:xfrm>
            <a:prstGeom prst="rect">
              <a:avLst/>
            </a:prstGeom>
            <a:noFill/>
            <a:ln w="9525">
              <a:solidFill>
                <a:schemeClr val="tx1"/>
              </a:solidFill>
              <a:miter lim="800000"/>
              <a:headEnd/>
              <a:tailEnd/>
            </a:ln>
            <a:effectLst/>
          </p:spPr>
          <p:txBody>
            <a:bodyPr wrap="none" anchor="ctr"/>
            <a:lstStyle/>
            <a:p>
              <a:endParaRPr lang="en-US"/>
            </a:p>
          </p:txBody>
        </p:sp>
        <p:sp>
          <p:nvSpPr>
            <p:cNvPr id="38" name="Text Box 72"/>
            <p:cNvSpPr txBox="1">
              <a:spLocks noChangeArrowheads="1"/>
            </p:cNvSpPr>
            <p:nvPr/>
          </p:nvSpPr>
          <p:spPr bwMode="auto">
            <a:xfrm>
              <a:off x="1759" y="2586"/>
              <a:ext cx="402" cy="192"/>
            </a:xfrm>
            <a:prstGeom prst="rect">
              <a:avLst/>
            </a:prstGeom>
            <a:noFill/>
            <a:ln w="9525">
              <a:noFill/>
              <a:miter lim="800000"/>
              <a:headEnd/>
              <a:tailEnd/>
            </a:ln>
            <a:effectLst/>
          </p:spPr>
          <p:txBody>
            <a:bodyPr wrap="none">
              <a:spAutoFit/>
            </a:bodyPr>
            <a:lstStyle/>
            <a:p>
              <a:pPr algn="ctr" eaLnBrk="0" hangingPunct="0"/>
              <a:r>
                <a:rPr lang="en-US" sz="1400">
                  <a:latin typeface="Times New Roman" pitchFamily="18" charset="0"/>
                </a:rPr>
                <a:t>FDCT</a:t>
              </a:r>
            </a:p>
          </p:txBody>
        </p:sp>
      </p:grpSp>
      <p:cxnSp>
        <p:nvCxnSpPr>
          <p:cNvPr id="88" name="Straight Arrow Connector 87"/>
          <p:cNvCxnSpPr>
            <a:stCxn id="37" idx="3"/>
            <a:endCxn id="48" idx="1"/>
          </p:cNvCxnSpPr>
          <p:nvPr/>
        </p:nvCxnSpPr>
        <p:spPr>
          <a:xfrm>
            <a:off x="3124200" y="2971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3" idx="3"/>
            <a:endCxn id="37" idx="1"/>
          </p:cNvCxnSpPr>
          <p:nvPr/>
        </p:nvCxnSpPr>
        <p:spPr>
          <a:xfrm>
            <a:off x="1524000" y="2971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8" idx="3"/>
            <a:endCxn id="46" idx="1"/>
          </p:cNvCxnSpPr>
          <p:nvPr/>
        </p:nvCxnSpPr>
        <p:spPr>
          <a:xfrm>
            <a:off x="5105400" y="2971800"/>
            <a:ext cx="6096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0" idx="0"/>
            <a:endCxn id="48" idx="2"/>
          </p:cNvCxnSpPr>
          <p:nvPr/>
        </p:nvCxnSpPr>
        <p:spPr>
          <a:xfrm rot="5400000" flipH="1" flipV="1">
            <a:off x="4192588" y="3503613"/>
            <a:ext cx="454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2" idx="0"/>
            <a:endCxn id="46" idx="2"/>
          </p:cNvCxnSpPr>
          <p:nvPr/>
        </p:nvCxnSpPr>
        <p:spPr>
          <a:xfrm rot="5400000" flipH="1" flipV="1">
            <a:off x="6096001" y="3505201"/>
            <a:ext cx="4572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46" idx="3"/>
          </p:cNvCxnSpPr>
          <p:nvPr/>
        </p:nvCxnSpPr>
        <p:spPr>
          <a:xfrm>
            <a:off x="6934201" y="2971800"/>
            <a:ext cx="160019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rot="10800000">
            <a:off x="6934202" y="5257800"/>
            <a:ext cx="16001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a:off x="6743700" y="4762500"/>
            <a:ext cx="3580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30" idx="2"/>
          </p:cNvCxnSpPr>
          <p:nvPr/>
        </p:nvCxnSpPr>
        <p:spPr>
          <a:xfrm rot="5400000">
            <a:off x="4343400" y="41148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22" idx="2"/>
          </p:cNvCxnSpPr>
          <p:nvPr/>
        </p:nvCxnSpPr>
        <p:spPr>
          <a:xfrm rot="5400000">
            <a:off x="6248402" y="4114800"/>
            <a:ext cx="1523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419600" y="4191000"/>
            <a:ext cx="2971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5400000" flipH="1" flipV="1">
            <a:off x="6781800" y="3581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92" name="Group 79"/>
          <p:cNvGrpSpPr>
            <a:grpSpLocks/>
          </p:cNvGrpSpPr>
          <p:nvPr/>
        </p:nvGrpSpPr>
        <p:grpSpPr bwMode="auto">
          <a:xfrm>
            <a:off x="533400" y="4495800"/>
            <a:ext cx="6629401" cy="1828800"/>
            <a:chOff x="607" y="2202"/>
            <a:chExt cx="4176" cy="1152"/>
          </a:xfrm>
        </p:grpSpPr>
        <p:sp>
          <p:nvSpPr>
            <p:cNvPr id="193" name="Text Box 33"/>
            <p:cNvSpPr txBox="1">
              <a:spLocks noChangeArrowheads="1"/>
            </p:cNvSpPr>
            <p:nvPr/>
          </p:nvSpPr>
          <p:spPr bwMode="auto">
            <a:xfrm>
              <a:off x="607" y="3016"/>
              <a:ext cx="741" cy="194"/>
            </a:xfrm>
            <a:prstGeom prst="rect">
              <a:avLst/>
            </a:prstGeom>
            <a:noFill/>
            <a:ln w="9525">
              <a:noFill/>
              <a:miter lim="800000"/>
              <a:headEnd/>
              <a:tailEnd/>
            </a:ln>
            <a:effectLst/>
          </p:spPr>
          <p:txBody>
            <a:bodyPr wrap="none">
              <a:spAutoFit/>
            </a:bodyPr>
            <a:lstStyle/>
            <a:p>
              <a:pPr algn="ctr" eaLnBrk="0" hangingPunct="0"/>
              <a:r>
                <a:rPr lang="en-US" sz="1400">
                  <a:latin typeface="Times New Roman" pitchFamily="18" charset="0"/>
                </a:rPr>
                <a:t>Source Image</a:t>
              </a:r>
            </a:p>
          </p:txBody>
        </p:sp>
        <p:grpSp>
          <p:nvGrpSpPr>
            <p:cNvPr id="194" name="Group 42"/>
            <p:cNvGrpSpPr>
              <a:grpSpLocks/>
            </p:cNvGrpSpPr>
            <p:nvPr/>
          </p:nvGrpSpPr>
          <p:grpSpPr bwMode="auto">
            <a:xfrm>
              <a:off x="2623" y="2490"/>
              <a:ext cx="864" cy="384"/>
              <a:chOff x="2609" y="1448"/>
              <a:chExt cx="864" cy="384"/>
            </a:xfrm>
          </p:grpSpPr>
          <p:sp>
            <p:nvSpPr>
              <p:cNvPr id="213" name="Rectangle 11"/>
              <p:cNvSpPr>
                <a:spLocks noChangeArrowheads="1"/>
              </p:cNvSpPr>
              <p:nvPr/>
            </p:nvSpPr>
            <p:spPr bwMode="auto">
              <a:xfrm>
                <a:off x="2609" y="1448"/>
                <a:ext cx="864" cy="384"/>
              </a:xfrm>
              <a:prstGeom prst="rect">
                <a:avLst/>
              </a:prstGeom>
              <a:noFill/>
              <a:ln w="9525">
                <a:solidFill>
                  <a:schemeClr val="tx1"/>
                </a:solidFill>
                <a:miter lim="800000"/>
                <a:headEnd/>
                <a:tailEnd/>
              </a:ln>
              <a:effectLst/>
            </p:spPr>
            <p:txBody>
              <a:bodyPr wrap="none" anchor="ctr"/>
              <a:lstStyle/>
              <a:p>
                <a:endParaRPr lang="en-US"/>
              </a:p>
            </p:txBody>
          </p:sp>
          <p:sp>
            <p:nvSpPr>
              <p:cNvPr id="214" name="Text Box 12"/>
              <p:cNvSpPr txBox="1">
                <a:spLocks noChangeArrowheads="1"/>
              </p:cNvSpPr>
              <p:nvPr/>
            </p:nvSpPr>
            <p:spPr bwMode="auto">
              <a:xfrm>
                <a:off x="2609" y="1544"/>
                <a:ext cx="864" cy="194"/>
              </a:xfrm>
              <a:prstGeom prst="rect">
                <a:avLst/>
              </a:prstGeom>
              <a:noFill/>
              <a:ln w="9525">
                <a:noFill/>
                <a:miter lim="800000"/>
                <a:headEnd/>
                <a:tailEnd/>
              </a:ln>
              <a:effectLst/>
            </p:spPr>
            <p:txBody>
              <a:bodyPr wrap="square">
                <a:spAutoFit/>
              </a:bodyPr>
              <a:lstStyle/>
              <a:p>
                <a:pPr algn="ctr" eaLnBrk="0" hangingPunct="0"/>
                <a:r>
                  <a:rPr lang="en-US" sz="1400">
                    <a:latin typeface="Times New Roman" pitchFamily="18" charset="0"/>
                  </a:rPr>
                  <a:t>Dequantization</a:t>
                </a:r>
              </a:p>
            </p:txBody>
          </p:sp>
        </p:grpSp>
        <p:grpSp>
          <p:nvGrpSpPr>
            <p:cNvPr id="195" name="Group 43"/>
            <p:cNvGrpSpPr>
              <a:grpSpLocks/>
            </p:cNvGrpSpPr>
            <p:nvPr/>
          </p:nvGrpSpPr>
          <p:grpSpPr bwMode="auto">
            <a:xfrm>
              <a:off x="3871" y="2490"/>
              <a:ext cx="768" cy="384"/>
              <a:chOff x="3367" y="1501"/>
              <a:chExt cx="768" cy="384"/>
            </a:xfrm>
          </p:grpSpPr>
          <p:sp>
            <p:nvSpPr>
              <p:cNvPr id="211" name="Rectangle 14"/>
              <p:cNvSpPr>
                <a:spLocks noChangeArrowheads="1"/>
              </p:cNvSpPr>
              <p:nvPr/>
            </p:nvSpPr>
            <p:spPr bwMode="auto">
              <a:xfrm>
                <a:off x="3367" y="1501"/>
                <a:ext cx="768" cy="384"/>
              </a:xfrm>
              <a:prstGeom prst="rect">
                <a:avLst/>
              </a:prstGeom>
              <a:noFill/>
              <a:ln w="9525">
                <a:solidFill>
                  <a:schemeClr val="tx1"/>
                </a:solidFill>
                <a:miter lim="800000"/>
                <a:headEnd/>
                <a:tailEnd/>
              </a:ln>
              <a:effectLst/>
            </p:spPr>
            <p:txBody>
              <a:bodyPr wrap="none" anchor="ctr"/>
              <a:lstStyle/>
              <a:p>
                <a:endParaRPr lang="en-US"/>
              </a:p>
            </p:txBody>
          </p:sp>
          <p:sp>
            <p:nvSpPr>
              <p:cNvPr id="212" name="Text Box 15"/>
              <p:cNvSpPr txBox="1">
                <a:spLocks noChangeArrowheads="1"/>
              </p:cNvSpPr>
              <p:nvPr/>
            </p:nvSpPr>
            <p:spPr bwMode="auto">
              <a:xfrm>
                <a:off x="3367" y="1501"/>
                <a:ext cx="768" cy="330"/>
              </a:xfrm>
              <a:prstGeom prst="rect">
                <a:avLst/>
              </a:prstGeom>
              <a:noFill/>
              <a:ln w="9525">
                <a:noFill/>
                <a:miter lim="800000"/>
                <a:headEnd/>
                <a:tailEnd/>
              </a:ln>
              <a:effectLst/>
            </p:spPr>
            <p:txBody>
              <a:bodyPr wrap="square">
                <a:spAutoFit/>
              </a:bodyPr>
              <a:lstStyle/>
              <a:p>
                <a:pPr algn="ctr" eaLnBrk="0" hangingPunct="0"/>
                <a:r>
                  <a:rPr lang="en-US" sz="1400">
                    <a:latin typeface="Times New Roman" pitchFamily="18" charset="0"/>
                  </a:rPr>
                  <a:t>Entropy</a:t>
                </a:r>
              </a:p>
              <a:p>
                <a:pPr algn="ctr" eaLnBrk="0" hangingPunct="0"/>
                <a:r>
                  <a:rPr lang="en-US" sz="1400">
                    <a:latin typeface="Times New Roman" pitchFamily="18" charset="0"/>
                  </a:rPr>
                  <a:t>Decoding</a:t>
                </a:r>
              </a:p>
            </p:txBody>
          </p:sp>
        </p:grpSp>
        <p:sp>
          <p:nvSpPr>
            <p:cNvPr id="196" name="Rectangle 31"/>
            <p:cNvSpPr>
              <a:spLocks noChangeArrowheads="1"/>
            </p:cNvSpPr>
            <p:nvPr/>
          </p:nvSpPr>
          <p:spPr bwMode="auto">
            <a:xfrm>
              <a:off x="1516" y="2250"/>
              <a:ext cx="3267" cy="912"/>
            </a:xfrm>
            <a:prstGeom prst="rect">
              <a:avLst/>
            </a:prstGeom>
            <a:noFill/>
            <a:ln w="9525" cap="rnd">
              <a:solidFill>
                <a:schemeClr val="tx1"/>
              </a:solidFill>
              <a:prstDash val="sysDot"/>
              <a:miter lim="800000"/>
              <a:headEnd/>
              <a:tailEnd/>
            </a:ln>
            <a:effectLst/>
          </p:spPr>
          <p:txBody>
            <a:bodyPr wrap="none" anchor="ctr"/>
            <a:lstStyle/>
            <a:p>
              <a:endParaRPr lang="en-US"/>
            </a:p>
          </p:txBody>
        </p:sp>
        <p:sp>
          <p:nvSpPr>
            <p:cNvPr id="198" name="Text Box 37"/>
            <p:cNvSpPr txBox="1">
              <a:spLocks noChangeArrowheads="1"/>
            </p:cNvSpPr>
            <p:nvPr/>
          </p:nvSpPr>
          <p:spPr bwMode="auto">
            <a:xfrm>
              <a:off x="3823" y="3162"/>
              <a:ext cx="864" cy="192"/>
            </a:xfrm>
            <a:prstGeom prst="rect">
              <a:avLst/>
            </a:prstGeom>
            <a:noFill/>
            <a:ln w="9525">
              <a:noFill/>
              <a:miter lim="800000"/>
              <a:headEnd/>
              <a:tailEnd/>
            </a:ln>
            <a:effectLst/>
          </p:spPr>
          <p:txBody>
            <a:bodyPr wrap="square">
              <a:spAutoFit/>
            </a:bodyPr>
            <a:lstStyle/>
            <a:p>
              <a:pPr algn="ctr" eaLnBrk="0" hangingPunct="0"/>
              <a:r>
                <a:rPr lang="en-US" sz="1400">
                  <a:latin typeface="Times New Roman" pitchFamily="18" charset="0"/>
                </a:rPr>
                <a:t>Huffman Table</a:t>
              </a:r>
            </a:p>
          </p:txBody>
        </p:sp>
        <p:sp>
          <p:nvSpPr>
            <p:cNvPr id="199" name="Rectangle 45"/>
            <p:cNvSpPr>
              <a:spLocks noChangeArrowheads="1"/>
            </p:cNvSpPr>
            <p:nvPr/>
          </p:nvSpPr>
          <p:spPr bwMode="auto">
            <a:xfrm>
              <a:off x="703" y="2394"/>
              <a:ext cx="528" cy="576"/>
            </a:xfrm>
            <a:prstGeom prst="rect">
              <a:avLst/>
            </a:prstGeom>
            <a:noFill/>
            <a:ln w="9525">
              <a:solidFill>
                <a:schemeClr val="tx1"/>
              </a:solidFill>
              <a:miter lim="800000"/>
              <a:headEnd/>
              <a:tailEnd/>
            </a:ln>
            <a:effectLst/>
          </p:spPr>
          <p:txBody>
            <a:bodyPr wrap="none" anchor="ctr"/>
            <a:lstStyle/>
            <a:p>
              <a:endParaRPr lang="en-US"/>
            </a:p>
          </p:txBody>
        </p:sp>
        <p:sp>
          <p:nvSpPr>
            <p:cNvPr id="200" name="Line 46"/>
            <p:cNvSpPr>
              <a:spLocks noChangeShapeType="1"/>
            </p:cNvSpPr>
            <p:nvPr/>
          </p:nvSpPr>
          <p:spPr bwMode="auto">
            <a:xfrm>
              <a:off x="784" y="2490"/>
              <a:ext cx="351" cy="0"/>
            </a:xfrm>
            <a:prstGeom prst="line">
              <a:avLst/>
            </a:prstGeom>
            <a:noFill/>
            <a:ln w="9525">
              <a:solidFill>
                <a:schemeClr val="tx1"/>
              </a:solidFill>
              <a:round/>
              <a:headEnd/>
              <a:tailEnd/>
            </a:ln>
            <a:effectLst/>
          </p:spPr>
          <p:txBody>
            <a:bodyPr wrap="none" anchor="ctr"/>
            <a:lstStyle/>
            <a:p>
              <a:endParaRPr lang="en-US"/>
            </a:p>
          </p:txBody>
        </p:sp>
        <p:sp>
          <p:nvSpPr>
            <p:cNvPr id="201" name="Line 47"/>
            <p:cNvSpPr>
              <a:spLocks noChangeShapeType="1"/>
            </p:cNvSpPr>
            <p:nvPr/>
          </p:nvSpPr>
          <p:spPr bwMode="auto">
            <a:xfrm>
              <a:off x="784" y="2586"/>
              <a:ext cx="351" cy="0"/>
            </a:xfrm>
            <a:prstGeom prst="line">
              <a:avLst/>
            </a:prstGeom>
            <a:noFill/>
            <a:ln w="9525">
              <a:solidFill>
                <a:schemeClr val="tx1"/>
              </a:solidFill>
              <a:round/>
              <a:headEnd/>
              <a:tailEnd/>
            </a:ln>
            <a:effectLst/>
          </p:spPr>
          <p:txBody>
            <a:bodyPr wrap="none" anchor="ctr"/>
            <a:lstStyle/>
            <a:p>
              <a:endParaRPr lang="en-US"/>
            </a:p>
          </p:txBody>
        </p:sp>
        <p:sp>
          <p:nvSpPr>
            <p:cNvPr id="202" name="Line 48"/>
            <p:cNvSpPr>
              <a:spLocks noChangeShapeType="1"/>
            </p:cNvSpPr>
            <p:nvPr/>
          </p:nvSpPr>
          <p:spPr bwMode="auto">
            <a:xfrm>
              <a:off x="784" y="2682"/>
              <a:ext cx="351" cy="0"/>
            </a:xfrm>
            <a:prstGeom prst="line">
              <a:avLst/>
            </a:prstGeom>
            <a:noFill/>
            <a:ln w="9525">
              <a:solidFill>
                <a:schemeClr val="tx1"/>
              </a:solidFill>
              <a:round/>
              <a:headEnd/>
              <a:tailEnd/>
            </a:ln>
            <a:effectLst/>
          </p:spPr>
          <p:txBody>
            <a:bodyPr wrap="none" anchor="ctr"/>
            <a:lstStyle/>
            <a:p>
              <a:endParaRPr lang="en-US"/>
            </a:p>
          </p:txBody>
        </p:sp>
        <p:sp>
          <p:nvSpPr>
            <p:cNvPr id="203" name="Line 49"/>
            <p:cNvSpPr>
              <a:spLocks noChangeShapeType="1"/>
            </p:cNvSpPr>
            <p:nvPr/>
          </p:nvSpPr>
          <p:spPr bwMode="auto">
            <a:xfrm rot="16200000">
              <a:off x="671" y="2570"/>
              <a:ext cx="351" cy="0"/>
            </a:xfrm>
            <a:prstGeom prst="line">
              <a:avLst/>
            </a:prstGeom>
            <a:noFill/>
            <a:ln w="9525">
              <a:solidFill>
                <a:schemeClr val="tx1"/>
              </a:solidFill>
              <a:round/>
              <a:headEnd/>
              <a:tailEnd/>
            </a:ln>
            <a:effectLst/>
          </p:spPr>
          <p:txBody>
            <a:bodyPr wrap="none" anchor="ctr"/>
            <a:lstStyle/>
            <a:p>
              <a:endParaRPr lang="en-US"/>
            </a:p>
          </p:txBody>
        </p:sp>
        <p:sp>
          <p:nvSpPr>
            <p:cNvPr id="204" name="Line 50"/>
            <p:cNvSpPr>
              <a:spLocks noChangeShapeType="1"/>
            </p:cNvSpPr>
            <p:nvPr/>
          </p:nvSpPr>
          <p:spPr bwMode="auto">
            <a:xfrm rot="16200000">
              <a:off x="767" y="2570"/>
              <a:ext cx="351" cy="0"/>
            </a:xfrm>
            <a:prstGeom prst="line">
              <a:avLst/>
            </a:prstGeom>
            <a:noFill/>
            <a:ln w="9525">
              <a:solidFill>
                <a:schemeClr val="tx1"/>
              </a:solidFill>
              <a:round/>
              <a:headEnd/>
              <a:tailEnd/>
            </a:ln>
            <a:effectLst/>
          </p:spPr>
          <p:txBody>
            <a:bodyPr wrap="none" anchor="ctr"/>
            <a:lstStyle/>
            <a:p>
              <a:endParaRPr lang="en-US"/>
            </a:p>
          </p:txBody>
        </p:sp>
        <p:sp>
          <p:nvSpPr>
            <p:cNvPr id="205" name="Line 51"/>
            <p:cNvSpPr>
              <a:spLocks noChangeShapeType="1"/>
            </p:cNvSpPr>
            <p:nvPr/>
          </p:nvSpPr>
          <p:spPr bwMode="auto">
            <a:xfrm rot="16200000">
              <a:off x="863" y="2570"/>
              <a:ext cx="351" cy="0"/>
            </a:xfrm>
            <a:prstGeom prst="line">
              <a:avLst/>
            </a:prstGeom>
            <a:noFill/>
            <a:ln w="9525">
              <a:solidFill>
                <a:schemeClr val="tx1"/>
              </a:solidFill>
              <a:round/>
              <a:headEnd/>
              <a:tailEnd/>
            </a:ln>
            <a:effectLst/>
          </p:spPr>
          <p:txBody>
            <a:bodyPr wrap="none" anchor="ctr"/>
            <a:lstStyle/>
            <a:p>
              <a:endParaRPr lang="en-US"/>
            </a:p>
          </p:txBody>
        </p:sp>
        <p:sp>
          <p:nvSpPr>
            <p:cNvPr id="206" name="Text Box 56"/>
            <p:cNvSpPr txBox="1">
              <a:spLocks noChangeArrowheads="1"/>
            </p:cNvSpPr>
            <p:nvPr/>
          </p:nvSpPr>
          <p:spPr bwMode="auto">
            <a:xfrm>
              <a:off x="2623" y="3160"/>
              <a:ext cx="864" cy="194"/>
            </a:xfrm>
            <a:prstGeom prst="rect">
              <a:avLst/>
            </a:prstGeom>
            <a:noFill/>
            <a:ln w="9525">
              <a:noFill/>
              <a:miter lim="800000"/>
              <a:headEnd/>
              <a:tailEnd/>
            </a:ln>
            <a:effectLst/>
          </p:spPr>
          <p:txBody>
            <a:bodyPr wrap="square">
              <a:spAutoFit/>
            </a:bodyPr>
            <a:lstStyle/>
            <a:p>
              <a:pPr algn="ctr" eaLnBrk="0" hangingPunct="0"/>
              <a:r>
                <a:rPr lang="en-US" sz="1400">
                  <a:latin typeface="Times New Roman" pitchFamily="18" charset="0"/>
                </a:rPr>
                <a:t>Quant. Table</a:t>
              </a:r>
            </a:p>
          </p:txBody>
        </p:sp>
        <p:sp>
          <p:nvSpPr>
            <p:cNvPr id="207" name="Text Box 58"/>
            <p:cNvSpPr txBox="1">
              <a:spLocks noChangeArrowheads="1"/>
            </p:cNvSpPr>
            <p:nvPr/>
          </p:nvSpPr>
          <p:spPr bwMode="auto">
            <a:xfrm>
              <a:off x="879" y="2202"/>
              <a:ext cx="610" cy="192"/>
            </a:xfrm>
            <a:prstGeom prst="rect">
              <a:avLst/>
            </a:prstGeom>
            <a:noFill/>
            <a:ln w="9525">
              <a:noFill/>
              <a:miter lim="800000"/>
              <a:headEnd/>
              <a:tailEnd/>
            </a:ln>
            <a:effectLst/>
          </p:spPr>
          <p:txBody>
            <a:bodyPr wrap="none">
              <a:spAutoFit/>
            </a:bodyPr>
            <a:lstStyle/>
            <a:p>
              <a:pPr eaLnBrk="0" hangingPunct="0"/>
              <a:r>
                <a:rPr lang="en-US" sz="1400">
                  <a:latin typeface="Times New Roman" pitchFamily="18" charset="0"/>
                </a:rPr>
                <a:t>8</a:t>
              </a:r>
              <a:r>
                <a:rPr lang="en-US" sz="1400">
                  <a:latin typeface="Times New Roman" pitchFamily="18" charset="0"/>
                  <a:sym typeface="Symbol" pitchFamily="18" charset="2"/>
                </a:rPr>
                <a:t>8 blocks</a:t>
              </a:r>
              <a:endParaRPr lang="en-US" sz="1400">
                <a:latin typeface="Times New Roman" pitchFamily="18" charset="0"/>
              </a:endParaRPr>
            </a:p>
          </p:txBody>
        </p:sp>
        <p:sp>
          <p:nvSpPr>
            <p:cNvPr id="208" name="Line 66"/>
            <p:cNvSpPr>
              <a:spLocks noChangeShapeType="1"/>
            </p:cNvSpPr>
            <p:nvPr/>
          </p:nvSpPr>
          <p:spPr bwMode="auto">
            <a:xfrm flipH="1">
              <a:off x="880" y="2330"/>
              <a:ext cx="144" cy="144"/>
            </a:xfrm>
            <a:prstGeom prst="line">
              <a:avLst/>
            </a:prstGeom>
            <a:noFill/>
            <a:ln w="9525">
              <a:solidFill>
                <a:schemeClr val="tx1"/>
              </a:solidFill>
              <a:miter lim="800000"/>
              <a:headEnd/>
              <a:tailEnd type="triangle" w="med" len="med"/>
            </a:ln>
            <a:effectLst/>
          </p:spPr>
          <p:txBody>
            <a:bodyPr wrap="none"/>
            <a:lstStyle/>
            <a:p>
              <a:endParaRPr lang="en-US"/>
            </a:p>
          </p:txBody>
        </p:sp>
        <p:sp>
          <p:nvSpPr>
            <p:cNvPr id="209" name="Rectangle 71"/>
            <p:cNvSpPr>
              <a:spLocks noChangeArrowheads="1"/>
            </p:cNvSpPr>
            <p:nvPr/>
          </p:nvSpPr>
          <p:spPr bwMode="auto">
            <a:xfrm>
              <a:off x="1663" y="2490"/>
              <a:ext cx="576" cy="384"/>
            </a:xfrm>
            <a:prstGeom prst="rect">
              <a:avLst/>
            </a:prstGeom>
            <a:noFill/>
            <a:ln w="9525">
              <a:solidFill>
                <a:schemeClr val="tx1"/>
              </a:solidFill>
              <a:miter lim="800000"/>
              <a:headEnd/>
              <a:tailEnd/>
            </a:ln>
            <a:effectLst/>
          </p:spPr>
          <p:txBody>
            <a:bodyPr wrap="none" anchor="ctr"/>
            <a:lstStyle/>
            <a:p>
              <a:endParaRPr lang="en-US"/>
            </a:p>
          </p:txBody>
        </p:sp>
        <p:sp>
          <p:nvSpPr>
            <p:cNvPr id="210" name="Text Box 72"/>
            <p:cNvSpPr txBox="1">
              <a:spLocks noChangeArrowheads="1"/>
            </p:cNvSpPr>
            <p:nvPr/>
          </p:nvSpPr>
          <p:spPr bwMode="auto">
            <a:xfrm>
              <a:off x="1759" y="2586"/>
              <a:ext cx="380" cy="194"/>
            </a:xfrm>
            <a:prstGeom prst="rect">
              <a:avLst/>
            </a:prstGeom>
            <a:noFill/>
            <a:ln w="9525">
              <a:noFill/>
              <a:miter lim="800000"/>
              <a:headEnd/>
              <a:tailEnd/>
            </a:ln>
            <a:effectLst/>
          </p:spPr>
          <p:txBody>
            <a:bodyPr wrap="none">
              <a:spAutoFit/>
            </a:bodyPr>
            <a:lstStyle/>
            <a:p>
              <a:pPr algn="ctr" eaLnBrk="0" hangingPunct="0"/>
              <a:r>
                <a:rPr lang="en-US" sz="1400">
                  <a:latin typeface="Times New Roman" pitchFamily="18" charset="0"/>
                </a:rPr>
                <a:t>IDCT</a:t>
              </a:r>
            </a:p>
          </p:txBody>
        </p:sp>
      </p:grpSp>
      <p:cxnSp>
        <p:nvCxnSpPr>
          <p:cNvPr id="220" name="Straight Arrow Connector 219"/>
          <p:cNvCxnSpPr>
            <a:endCxn id="206" idx="2"/>
          </p:cNvCxnSpPr>
          <p:nvPr/>
        </p:nvCxnSpPr>
        <p:spPr>
          <a:xfrm rot="5400000" flipH="1" flipV="1">
            <a:off x="4305300" y="6438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endCxn id="198" idx="2"/>
          </p:cNvCxnSpPr>
          <p:nvPr/>
        </p:nvCxnSpPr>
        <p:spPr>
          <a:xfrm rot="16200000" flipV="1">
            <a:off x="6210302" y="6438899"/>
            <a:ext cx="2286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4419600" y="6553200"/>
            <a:ext cx="411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a:stCxn id="211" idx="1"/>
            <a:endCxn id="213" idx="3"/>
          </p:cNvCxnSpPr>
          <p:nvPr/>
        </p:nvCxnSpPr>
        <p:spPr>
          <a:xfrm rot="10800000">
            <a:off x="5105401" y="5257800"/>
            <a:ext cx="6096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213" idx="1"/>
            <a:endCxn id="209" idx="3"/>
          </p:cNvCxnSpPr>
          <p:nvPr/>
        </p:nvCxnSpPr>
        <p:spPr>
          <a:xfrm rot="10800000">
            <a:off x="3124200" y="5257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209" idx="1"/>
            <a:endCxn id="199" idx="3"/>
          </p:cNvCxnSpPr>
          <p:nvPr/>
        </p:nvCxnSpPr>
        <p:spPr>
          <a:xfrm rot="10800000">
            <a:off x="1524000" y="5257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206" idx="0"/>
            <a:endCxn id="213" idx="2"/>
          </p:cNvCxnSpPr>
          <p:nvPr/>
        </p:nvCxnSpPr>
        <p:spPr>
          <a:xfrm rot="5400000" flipH="1" flipV="1">
            <a:off x="4192588" y="5789613"/>
            <a:ext cx="454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198" idx="0"/>
            <a:endCxn id="211" idx="2"/>
          </p:cNvCxnSpPr>
          <p:nvPr/>
        </p:nvCxnSpPr>
        <p:spPr>
          <a:xfrm rot="5400000" flipH="1" flipV="1">
            <a:off x="6096001" y="579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Energy Compaction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Energy Compaction means that a large proportion of the total signal energy is contained in a handful of high-valued coefficients. The larger coefficients are likely to have higher psychovisual significance than their low-valued counterparts and can be coded accordingly.</a:t>
            </a:r>
          </a:p>
          <a:p>
            <a:pPr algn="just"/>
            <a:endParaRPr lang="en-US" sz="2400"/>
          </a:p>
          <a:p>
            <a:pPr algn="just"/>
            <a:r>
              <a:rPr lang="en-US" sz="2400"/>
              <a:t>Energy compaction is important for image compression. In many practical situations, the image tend to have most of their energy in the lower frequencies.</a:t>
            </a:r>
          </a:p>
          <a:p>
            <a:pPr algn="just"/>
            <a:endParaRPr lang="en-US" sz="2400"/>
          </a:p>
          <a:p>
            <a:pPr algn="just"/>
            <a:endParaRPr lang="en-US" sz="2400"/>
          </a:p>
          <a:p>
            <a:pPr algn="just"/>
            <a:endParaRPr lang="en-US" sz="2400"/>
          </a:p>
        </p:txBody>
      </p:sp>
    </p:spTree>
    <p:extLst>
      <p:ext uri="{BB962C8B-B14F-4D97-AF65-F5344CB8AC3E}">
        <p14:creationId xmlns:p14="http://schemas.microsoft.com/office/powerpoint/2010/main" val="299892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Fourier Transform</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The Fourier transform is not actually optimal for image coding since the DCT can give a higher compression rate, for the same image quality.</a:t>
            </a:r>
          </a:p>
          <a:p>
            <a:pPr algn="just"/>
            <a:endParaRPr lang="en-US" sz="2200"/>
          </a:p>
          <a:p>
            <a:pPr algn="just"/>
            <a:endParaRPr lang="en-US" sz="2200"/>
          </a:p>
        </p:txBody>
      </p:sp>
      <p:pic>
        <p:nvPicPr>
          <p:cNvPr id="5" name="Picture 4" descr="A picture containing screenshot&#10;&#10;Description automatically generated">
            <a:extLst>
              <a:ext uri="{FF2B5EF4-FFF2-40B4-BE49-F238E27FC236}">
                <a16:creationId xmlns:a16="http://schemas.microsoft.com/office/drawing/2014/main" id="{F3678B35-75B3-4D6C-9F85-42DA688FE3B4}"/>
              </a:ext>
            </a:extLst>
          </p:cNvPr>
          <p:cNvPicPr>
            <a:picLocks noChangeAspect="1"/>
          </p:cNvPicPr>
          <p:nvPr/>
        </p:nvPicPr>
        <p:blipFill rotWithShape="1">
          <a:blip r:embed="rId2">
            <a:extLst>
              <a:ext uri="{28A0092B-C50C-407E-A947-70E740481C1C}">
                <a14:useLocalDpi xmlns:a14="http://schemas.microsoft.com/office/drawing/2010/main" val="0"/>
              </a:ext>
            </a:extLst>
          </a:blip>
          <a:srcRect t="35022" r="58868" b="41608"/>
          <a:stretch/>
        </p:blipFill>
        <p:spPr>
          <a:xfrm>
            <a:off x="457200" y="3657600"/>
            <a:ext cx="2286000" cy="1658007"/>
          </a:xfrm>
          <a:prstGeom prst="rect">
            <a:avLst/>
          </a:prstGeom>
        </p:spPr>
      </p:pic>
      <p:pic>
        <p:nvPicPr>
          <p:cNvPr id="6" name="Picture 5" descr="A picture containing screenshot&#10;&#10;Description automatically generated">
            <a:extLst>
              <a:ext uri="{FF2B5EF4-FFF2-40B4-BE49-F238E27FC236}">
                <a16:creationId xmlns:a16="http://schemas.microsoft.com/office/drawing/2014/main" id="{888C4887-0BF4-4280-94ED-088DBA842CB8}"/>
              </a:ext>
            </a:extLst>
          </p:cNvPr>
          <p:cNvPicPr>
            <a:picLocks noChangeAspect="1"/>
          </p:cNvPicPr>
          <p:nvPr/>
        </p:nvPicPr>
        <p:blipFill rotWithShape="1">
          <a:blip r:embed="rId2">
            <a:extLst>
              <a:ext uri="{28A0092B-C50C-407E-A947-70E740481C1C}">
                <a14:useLocalDpi xmlns:a14="http://schemas.microsoft.com/office/drawing/2010/main" val="0"/>
              </a:ext>
            </a:extLst>
          </a:blip>
          <a:srcRect t="74407" r="58868" b="2222"/>
          <a:stretch/>
        </p:blipFill>
        <p:spPr>
          <a:xfrm>
            <a:off x="2971800" y="3657600"/>
            <a:ext cx="2286000" cy="1658006"/>
          </a:xfrm>
          <a:prstGeom prst="rect">
            <a:avLst/>
          </a:prstGeom>
        </p:spPr>
      </p:pic>
      <p:sp>
        <p:nvSpPr>
          <p:cNvPr id="7" name="TextBox 6">
            <a:extLst>
              <a:ext uri="{FF2B5EF4-FFF2-40B4-BE49-F238E27FC236}">
                <a16:creationId xmlns:a16="http://schemas.microsoft.com/office/drawing/2014/main" id="{7DADAEC8-1F0B-4111-9E0A-EBCD313A4078}"/>
              </a:ext>
            </a:extLst>
          </p:cNvPr>
          <p:cNvSpPr txBox="1"/>
          <p:nvPr/>
        </p:nvSpPr>
        <p:spPr>
          <a:xfrm>
            <a:off x="5562600" y="3581400"/>
            <a:ext cx="2971800" cy="1477328"/>
          </a:xfrm>
          <a:prstGeom prst="rect">
            <a:avLst/>
          </a:prstGeom>
          <a:noFill/>
        </p:spPr>
        <p:txBody>
          <a:bodyPr wrap="square" rtlCol="0">
            <a:spAutoFit/>
          </a:bodyPr>
          <a:lstStyle/>
          <a:p>
            <a:pPr algn="just"/>
            <a:r>
              <a:rPr lang="en-US" i="1"/>
              <a:t>DCT components are much more concentrated than those for the Fourier. DCT has been considered as optimal for image coding.</a:t>
            </a:r>
          </a:p>
        </p:txBody>
      </p:sp>
      <p:sp>
        <p:nvSpPr>
          <p:cNvPr id="8" name="TextBox 7">
            <a:extLst>
              <a:ext uri="{FF2B5EF4-FFF2-40B4-BE49-F238E27FC236}">
                <a16:creationId xmlns:a16="http://schemas.microsoft.com/office/drawing/2014/main" id="{24A3AF71-ECD8-497E-AFAE-FDDB8105FBAE}"/>
              </a:ext>
            </a:extLst>
          </p:cNvPr>
          <p:cNvSpPr txBox="1"/>
          <p:nvPr/>
        </p:nvSpPr>
        <p:spPr>
          <a:xfrm>
            <a:off x="457200" y="5421868"/>
            <a:ext cx="2286000" cy="369332"/>
          </a:xfrm>
          <a:prstGeom prst="rect">
            <a:avLst/>
          </a:prstGeom>
          <a:noFill/>
        </p:spPr>
        <p:txBody>
          <a:bodyPr wrap="square" rtlCol="0">
            <a:spAutoFit/>
          </a:bodyPr>
          <a:lstStyle/>
          <a:p>
            <a:pPr algn="ctr"/>
            <a:r>
              <a:rPr lang="en-US" i="1"/>
              <a:t>(a) FFT</a:t>
            </a:r>
          </a:p>
        </p:txBody>
      </p:sp>
      <p:sp>
        <p:nvSpPr>
          <p:cNvPr id="9" name="TextBox 8">
            <a:extLst>
              <a:ext uri="{FF2B5EF4-FFF2-40B4-BE49-F238E27FC236}">
                <a16:creationId xmlns:a16="http://schemas.microsoft.com/office/drawing/2014/main" id="{778DA5A1-5881-47FC-A7C2-4DEA27D99BA8}"/>
              </a:ext>
            </a:extLst>
          </p:cNvPr>
          <p:cNvSpPr txBox="1"/>
          <p:nvPr/>
        </p:nvSpPr>
        <p:spPr>
          <a:xfrm>
            <a:off x="2971800" y="5421868"/>
            <a:ext cx="2286000" cy="369332"/>
          </a:xfrm>
          <a:prstGeom prst="rect">
            <a:avLst/>
          </a:prstGeom>
          <a:noFill/>
        </p:spPr>
        <p:txBody>
          <a:bodyPr wrap="square" rtlCol="0">
            <a:spAutoFit/>
          </a:bodyPr>
          <a:lstStyle/>
          <a:p>
            <a:pPr algn="ctr"/>
            <a:r>
              <a:rPr lang="en-US" i="1"/>
              <a:t>(b) DCT</a:t>
            </a:r>
          </a:p>
        </p:txBody>
      </p:sp>
    </p:spTree>
    <p:extLst>
      <p:ext uri="{BB962C8B-B14F-4D97-AF65-F5344CB8AC3E}">
        <p14:creationId xmlns:p14="http://schemas.microsoft.com/office/powerpoint/2010/main" val="3176744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Principal Component Analysis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PCA is a statistical method that uses orthogonal transformation to turn a correlated set of data into a linearly uncorrelated set of data, which contain principal components.</a:t>
            </a:r>
          </a:p>
          <a:p>
            <a:pPr algn="just"/>
            <a:endParaRPr lang="en-US" sz="2200"/>
          </a:p>
          <a:p>
            <a:pPr algn="just"/>
            <a:r>
              <a:rPr lang="en-US" sz="2200"/>
              <a:t>PCA can be used to compress an image, it represents spatial information in an image in a more compact “energy-like” representation.</a:t>
            </a:r>
          </a:p>
          <a:p>
            <a:pPr algn="just"/>
            <a:endParaRPr lang="en-US" sz="2200"/>
          </a:p>
          <a:p>
            <a:pPr algn="just"/>
            <a:r>
              <a:rPr lang="en-US" sz="2200"/>
              <a:t>PCA is more efficient than the DCT, but it is far more computationally expensive.</a:t>
            </a:r>
          </a:p>
        </p:txBody>
      </p:sp>
    </p:spTree>
    <p:extLst>
      <p:ext uri="{BB962C8B-B14F-4D97-AF65-F5344CB8AC3E}">
        <p14:creationId xmlns:p14="http://schemas.microsoft.com/office/powerpoint/2010/main" val="347331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Discrete Cosine Transform</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DCT transforms a signal of image from the spatial domain to the frequency domain.</a:t>
            </a:r>
          </a:p>
          <a:p>
            <a:pPr algn="just"/>
            <a:endParaRPr lang="en-US" sz="2200"/>
          </a:p>
          <a:p>
            <a:pPr algn="just"/>
            <a:r>
              <a:rPr lang="en-US" sz="2200"/>
              <a:t>DCT is similar to the Fast Fourier Transform (FFT) but can approximate lines well with fewer coefficients.</a:t>
            </a:r>
          </a:p>
          <a:p>
            <a:pPr algn="just"/>
            <a:endParaRPr lang="en-US" sz="2200"/>
          </a:p>
          <a:p>
            <a:pPr algn="just"/>
            <a:r>
              <a:rPr lang="en-US" sz="2200"/>
              <a:t>For most images, much of the signal energy lies at low frequencies, which appear in the upper left corner of the DCT</a:t>
            </a:r>
          </a:p>
          <a:p>
            <a:pPr algn="just"/>
            <a:endParaRPr lang="en-US" sz="2200"/>
          </a:p>
          <a:p>
            <a:pPr algn="just"/>
            <a:r>
              <a:rPr lang="en-US" sz="2200"/>
              <a:t>Compression is achieved since the lower right values represent higher frequencies and are often small – small enough to be neglected with little visible distortion.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latin typeface="+mn-lt"/>
              </a:rPr>
              <a:t>Discrete Cosine Transform</a:t>
            </a:r>
          </a:p>
        </p:txBody>
      </p:sp>
      <p:graphicFrame>
        <p:nvGraphicFramePr>
          <p:cNvPr id="4" name="Object 7"/>
          <p:cNvGraphicFramePr>
            <a:graphicFrameLocks noChangeAspect="1"/>
          </p:cNvGraphicFramePr>
          <p:nvPr>
            <p:extLst>
              <p:ext uri="{D42A27DB-BD31-4B8C-83A1-F6EECF244321}">
                <p14:modId xmlns:p14="http://schemas.microsoft.com/office/powerpoint/2010/main" val="644804387"/>
              </p:ext>
            </p:extLst>
          </p:nvPr>
        </p:nvGraphicFramePr>
        <p:xfrm>
          <a:off x="838200" y="2871787"/>
          <a:ext cx="7578725" cy="938213"/>
        </p:xfrm>
        <a:graphic>
          <a:graphicData uri="http://schemas.openxmlformats.org/presentationml/2006/ole">
            <mc:AlternateContent xmlns:mc="http://schemas.openxmlformats.org/markup-compatibility/2006">
              <mc:Choice xmlns:v="urn:schemas-microsoft-com:vml" Requires="v">
                <p:oleObj spid="_x0000_s33793" name="Equation" r:id="rId3" imgW="3693600" imgH="447840" progId="Equation.3">
                  <p:embed/>
                </p:oleObj>
              </mc:Choice>
              <mc:Fallback>
                <p:oleObj name="Equation" r:id="rId3" imgW="3693600" imgH="447840" progId="Equation.3">
                  <p:embed/>
                  <p:pic>
                    <p:nvPicPr>
                      <p:cNvPr id="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71787"/>
                        <a:ext cx="7578725"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477468405"/>
              </p:ext>
            </p:extLst>
          </p:nvPr>
        </p:nvGraphicFramePr>
        <p:xfrm>
          <a:off x="838200" y="4572000"/>
          <a:ext cx="3452812" cy="1146175"/>
        </p:xfrm>
        <a:graphic>
          <a:graphicData uri="http://schemas.openxmlformats.org/presentationml/2006/ole">
            <mc:AlternateContent xmlns:mc="http://schemas.openxmlformats.org/markup-compatibility/2006">
              <mc:Choice xmlns:v="urn:schemas-microsoft-com:vml" Requires="v">
                <p:oleObj spid="_x0000_s33794" name="Equation" r:id="rId5" imgW="1672920" imgH="548280" progId="Equation.3">
                  <p:embed/>
                </p:oleObj>
              </mc:Choice>
              <mc:Fallback>
                <p:oleObj name="Equation" r:id="rId5" imgW="1672920" imgH="548280" progId="Equation.3">
                  <p:embed/>
                  <p:pic>
                    <p:nvPicPr>
                      <p:cNvPr id="6"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572000"/>
                        <a:ext cx="3452812"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907021476"/>
              </p:ext>
            </p:extLst>
          </p:nvPr>
        </p:nvGraphicFramePr>
        <p:xfrm>
          <a:off x="5130800" y="4572000"/>
          <a:ext cx="3400425" cy="1146175"/>
        </p:xfrm>
        <a:graphic>
          <a:graphicData uri="http://schemas.openxmlformats.org/presentationml/2006/ole">
            <mc:AlternateContent xmlns:mc="http://schemas.openxmlformats.org/markup-compatibility/2006">
              <mc:Choice xmlns:v="urn:schemas-microsoft-com:vml" Requires="v">
                <p:oleObj spid="_x0000_s33795" name="Microsoft Equation" r:id="rId7" imgW="1654560" imgH="548280" progId="Equation.3">
                  <p:embed/>
                </p:oleObj>
              </mc:Choice>
              <mc:Fallback>
                <p:oleObj name="Microsoft Equation" r:id="rId7" imgW="1654560" imgH="548280" progId="Equation.3">
                  <p:embed/>
                  <p:pic>
                    <p:nvPicPr>
                      <p:cNvPr id="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0800" y="4572000"/>
                        <a:ext cx="3400425"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285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ctr">
            <a:normAutofit/>
          </a:bodyPr>
          <a:lstStyle/>
          <a:p>
            <a:pPr algn="ctr"/>
            <a:r>
              <a:rPr lang="en-US" sz="3600"/>
              <a:t>Image</a:t>
            </a:r>
          </a:p>
        </p:txBody>
      </p:sp>
      <p:sp>
        <p:nvSpPr>
          <p:cNvPr id="3" name="Content Placeholder 2"/>
          <p:cNvSpPr>
            <a:spLocks noGrp="1"/>
          </p:cNvSpPr>
          <p:nvPr>
            <p:ph idx="1"/>
          </p:nvPr>
        </p:nvSpPr>
        <p:spPr>
          <a:xfrm>
            <a:off x="457200" y="2249424"/>
            <a:ext cx="8229600" cy="4456176"/>
          </a:xfrm>
        </p:spPr>
        <p:txBody>
          <a:bodyPr vert="horz" lIns="91440" tIns="45720" rIns="91440" bIns="45720" anchor="t">
            <a:normAutofit/>
          </a:bodyPr>
          <a:lstStyle/>
          <a:p>
            <a:pPr indent="-255905" algn="just"/>
            <a:r>
              <a:rPr lang="en-GB" sz="2400"/>
              <a:t>All types of images are displayed in the form of a two-dimensional matrix of individual picture elements (pixels).</a:t>
            </a:r>
            <a:endParaRPr lang="en-US" sz="2400"/>
          </a:p>
        </p:txBody>
      </p:sp>
      <p:pic>
        <p:nvPicPr>
          <p:cNvPr id="4" name="Picture 5"/>
          <p:cNvPicPr>
            <a:picLocks noChangeAspect="1" noChangeArrowheads="1"/>
          </p:cNvPicPr>
          <p:nvPr/>
        </p:nvPicPr>
        <p:blipFill>
          <a:blip r:embed="rId2"/>
          <a:srcRect/>
          <a:stretch>
            <a:fillRect/>
          </a:stretch>
        </p:blipFill>
        <p:spPr bwMode="auto">
          <a:xfrm>
            <a:off x="5486400" y="3830294"/>
            <a:ext cx="3048000" cy="2037106"/>
          </a:xfrm>
          <a:prstGeom prst="rect">
            <a:avLst/>
          </a:prstGeom>
          <a:noFill/>
          <a:ln w="9525">
            <a:noFill/>
            <a:miter lim="800000"/>
            <a:headEnd/>
            <a:tailEnd/>
          </a:ln>
          <a:effectLst/>
        </p:spPr>
      </p:pic>
      <p:grpSp>
        <p:nvGrpSpPr>
          <p:cNvPr id="5" name="Group 7"/>
          <p:cNvGrpSpPr>
            <a:grpSpLocks/>
          </p:cNvGrpSpPr>
          <p:nvPr/>
        </p:nvGrpSpPr>
        <p:grpSpPr bwMode="auto">
          <a:xfrm>
            <a:off x="3124200" y="4363694"/>
            <a:ext cx="4032250" cy="1112838"/>
            <a:chOff x="1525" y="1362"/>
            <a:chExt cx="2540" cy="701"/>
          </a:xfrm>
        </p:grpSpPr>
        <p:sp>
          <p:nvSpPr>
            <p:cNvPr id="6" name="Rectangle 8"/>
            <p:cNvSpPr>
              <a:spLocks noChangeArrowheads="1"/>
            </p:cNvSpPr>
            <p:nvPr/>
          </p:nvSpPr>
          <p:spPr bwMode="auto">
            <a:xfrm>
              <a:off x="3993" y="1604"/>
              <a:ext cx="72" cy="72"/>
            </a:xfrm>
            <a:prstGeom prst="rect">
              <a:avLst/>
            </a:prstGeom>
            <a:noFill/>
            <a:ln w="28575">
              <a:solidFill>
                <a:schemeClr val="tx1"/>
              </a:solidFill>
              <a:miter lim="800000"/>
              <a:headEnd/>
              <a:tailEnd/>
            </a:ln>
            <a:effectLst/>
          </p:spPr>
          <p:txBody>
            <a:bodyPr wrap="none" anchor="ctr"/>
            <a:lstStyle/>
            <a:p>
              <a:endParaRPr lang="en-US"/>
            </a:p>
          </p:txBody>
        </p:sp>
        <p:sp>
          <p:nvSpPr>
            <p:cNvPr id="7" name="Line 9"/>
            <p:cNvSpPr>
              <a:spLocks noChangeShapeType="1"/>
            </p:cNvSpPr>
            <p:nvPr/>
          </p:nvSpPr>
          <p:spPr bwMode="auto">
            <a:xfrm>
              <a:off x="2348" y="1362"/>
              <a:ext cx="1645" cy="242"/>
            </a:xfrm>
            <a:prstGeom prst="line">
              <a:avLst/>
            </a:prstGeom>
            <a:noFill/>
            <a:ln w="9525">
              <a:solidFill>
                <a:schemeClr val="tx1"/>
              </a:solidFill>
              <a:miter lim="800000"/>
              <a:headEnd/>
              <a:tailEnd/>
            </a:ln>
            <a:effectLst/>
          </p:spPr>
          <p:txBody>
            <a:bodyPr wrap="none"/>
            <a:lstStyle/>
            <a:p>
              <a:endParaRPr lang="en-US"/>
            </a:p>
          </p:txBody>
        </p:sp>
        <p:sp>
          <p:nvSpPr>
            <p:cNvPr id="8" name="Line 10"/>
            <p:cNvSpPr>
              <a:spLocks noChangeShapeType="1"/>
            </p:cNvSpPr>
            <p:nvPr/>
          </p:nvSpPr>
          <p:spPr bwMode="auto">
            <a:xfrm flipV="1">
              <a:off x="2372" y="1676"/>
              <a:ext cx="1621" cy="387"/>
            </a:xfrm>
            <a:prstGeom prst="line">
              <a:avLst/>
            </a:prstGeom>
            <a:noFill/>
            <a:ln w="9525">
              <a:solidFill>
                <a:schemeClr val="tx1"/>
              </a:solidFill>
              <a:miter lim="800000"/>
              <a:headEnd/>
              <a:tailEnd/>
            </a:ln>
            <a:effectLst/>
          </p:spPr>
          <p:txBody>
            <a:bodyPr wrap="none"/>
            <a:lstStyle/>
            <a:p>
              <a:endParaRPr lang="en-US"/>
            </a:p>
          </p:txBody>
        </p:sp>
        <p:sp>
          <p:nvSpPr>
            <p:cNvPr id="9" name="Oval 11"/>
            <p:cNvSpPr>
              <a:spLocks noChangeArrowheads="1"/>
            </p:cNvSpPr>
            <p:nvPr/>
          </p:nvSpPr>
          <p:spPr bwMode="auto">
            <a:xfrm>
              <a:off x="1525" y="1362"/>
              <a:ext cx="193" cy="170"/>
            </a:xfrm>
            <a:prstGeom prst="ellipse">
              <a:avLst/>
            </a:prstGeom>
            <a:solidFill>
              <a:srgbClr val="282828"/>
            </a:solidFill>
            <a:ln w="9525">
              <a:solidFill>
                <a:schemeClr val="tx1"/>
              </a:solidFill>
              <a:miter lim="800000"/>
              <a:headEnd/>
              <a:tailEnd/>
            </a:ln>
            <a:effectLst/>
          </p:spPr>
          <p:txBody>
            <a:bodyPr wrap="none" anchor="ctr"/>
            <a:lstStyle/>
            <a:p>
              <a:endParaRPr lang="en-US"/>
            </a:p>
          </p:txBody>
        </p:sp>
        <p:sp>
          <p:nvSpPr>
            <p:cNvPr id="10" name="Oval 12"/>
            <p:cNvSpPr>
              <a:spLocks noChangeArrowheads="1"/>
            </p:cNvSpPr>
            <p:nvPr/>
          </p:nvSpPr>
          <p:spPr bwMode="auto">
            <a:xfrm>
              <a:off x="1718" y="1362"/>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11" name="Oval 13"/>
            <p:cNvSpPr>
              <a:spLocks noChangeArrowheads="1"/>
            </p:cNvSpPr>
            <p:nvPr/>
          </p:nvSpPr>
          <p:spPr bwMode="auto">
            <a:xfrm>
              <a:off x="1912" y="1362"/>
              <a:ext cx="193" cy="170"/>
            </a:xfrm>
            <a:prstGeom prst="ellipse">
              <a:avLst/>
            </a:prstGeom>
            <a:solidFill>
              <a:srgbClr val="F1E941"/>
            </a:solidFill>
            <a:ln w="9525">
              <a:solidFill>
                <a:schemeClr val="tx1"/>
              </a:solidFill>
              <a:miter lim="800000"/>
              <a:headEnd/>
              <a:tailEnd/>
            </a:ln>
            <a:effectLst/>
          </p:spPr>
          <p:txBody>
            <a:bodyPr wrap="none" anchor="ctr"/>
            <a:lstStyle/>
            <a:p>
              <a:endParaRPr lang="en-US"/>
            </a:p>
          </p:txBody>
        </p:sp>
        <p:sp>
          <p:nvSpPr>
            <p:cNvPr id="12" name="Oval 14"/>
            <p:cNvSpPr>
              <a:spLocks noChangeArrowheads="1"/>
            </p:cNvSpPr>
            <p:nvPr/>
          </p:nvSpPr>
          <p:spPr bwMode="auto">
            <a:xfrm>
              <a:off x="2105" y="1362"/>
              <a:ext cx="193" cy="170"/>
            </a:xfrm>
            <a:prstGeom prst="ellipse">
              <a:avLst/>
            </a:prstGeom>
            <a:solidFill>
              <a:srgbClr val="FFFF00"/>
            </a:solidFill>
            <a:ln w="9525">
              <a:solidFill>
                <a:schemeClr val="tx1"/>
              </a:solidFill>
              <a:miter lim="800000"/>
              <a:headEnd/>
              <a:tailEnd/>
            </a:ln>
            <a:effectLst/>
          </p:spPr>
          <p:txBody>
            <a:bodyPr wrap="none" anchor="ctr"/>
            <a:lstStyle/>
            <a:p>
              <a:endParaRPr lang="en-US"/>
            </a:p>
          </p:txBody>
        </p:sp>
        <p:sp>
          <p:nvSpPr>
            <p:cNvPr id="13" name="Oval 15"/>
            <p:cNvSpPr>
              <a:spLocks noChangeArrowheads="1"/>
            </p:cNvSpPr>
            <p:nvPr/>
          </p:nvSpPr>
          <p:spPr bwMode="auto">
            <a:xfrm>
              <a:off x="1525" y="1532"/>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14" name="Oval 16"/>
            <p:cNvSpPr>
              <a:spLocks noChangeArrowheads="1"/>
            </p:cNvSpPr>
            <p:nvPr/>
          </p:nvSpPr>
          <p:spPr bwMode="auto">
            <a:xfrm>
              <a:off x="1718" y="1532"/>
              <a:ext cx="193" cy="17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5" name="Oval 17"/>
            <p:cNvSpPr>
              <a:spLocks noChangeArrowheads="1"/>
            </p:cNvSpPr>
            <p:nvPr/>
          </p:nvSpPr>
          <p:spPr bwMode="auto">
            <a:xfrm>
              <a:off x="1912" y="1532"/>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16" name="Oval 18"/>
            <p:cNvSpPr>
              <a:spLocks noChangeArrowheads="1"/>
            </p:cNvSpPr>
            <p:nvPr/>
          </p:nvSpPr>
          <p:spPr bwMode="auto">
            <a:xfrm>
              <a:off x="2105" y="1532"/>
              <a:ext cx="193" cy="170"/>
            </a:xfrm>
            <a:prstGeom prst="ellipse">
              <a:avLst/>
            </a:prstGeom>
            <a:solidFill>
              <a:srgbClr val="F1E941"/>
            </a:solidFill>
            <a:ln w="9525">
              <a:solidFill>
                <a:schemeClr val="tx1"/>
              </a:solidFill>
              <a:miter lim="800000"/>
              <a:headEnd/>
              <a:tailEnd/>
            </a:ln>
            <a:effectLst/>
          </p:spPr>
          <p:txBody>
            <a:bodyPr wrap="none" anchor="ctr"/>
            <a:lstStyle/>
            <a:p>
              <a:endParaRPr lang="en-US"/>
            </a:p>
          </p:txBody>
        </p:sp>
        <p:sp>
          <p:nvSpPr>
            <p:cNvPr id="17" name="Oval 19"/>
            <p:cNvSpPr>
              <a:spLocks noChangeArrowheads="1"/>
            </p:cNvSpPr>
            <p:nvPr/>
          </p:nvSpPr>
          <p:spPr bwMode="auto">
            <a:xfrm>
              <a:off x="1525" y="170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18" name="Oval 20"/>
            <p:cNvSpPr>
              <a:spLocks noChangeArrowheads="1"/>
            </p:cNvSpPr>
            <p:nvPr/>
          </p:nvSpPr>
          <p:spPr bwMode="auto">
            <a:xfrm>
              <a:off x="1718" y="1701"/>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19" name="Oval 21"/>
            <p:cNvSpPr>
              <a:spLocks noChangeArrowheads="1"/>
            </p:cNvSpPr>
            <p:nvPr/>
          </p:nvSpPr>
          <p:spPr bwMode="auto">
            <a:xfrm>
              <a:off x="1912" y="1701"/>
              <a:ext cx="193" cy="17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0" name="Oval 22"/>
            <p:cNvSpPr>
              <a:spLocks noChangeArrowheads="1"/>
            </p:cNvSpPr>
            <p:nvPr/>
          </p:nvSpPr>
          <p:spPr bwMode="auto">
            <a:xfrm>
              <a:off x="2105" y="1701"/>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21" name="Oval 23"/>
            <p:cNvSpPr>
              <a:spLocks noChangeArrowheads="1"/>
            </p:cNvSpPr>
            <p:nvPr/>
          </p:nvSpPr>
          <p:spPr bwMode="auto">
            <a:xfrm>
              <a:off x="1525" y="187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22" name="Oval 24"/>
            <p:cNvSpPr>
              <a:spLocks noChangeArrowheads="1"/>
            </p:cNvSpPr>
            <p:nvPr/>
          </p:nvSpPr>
          <p:spPr bwMode="auto">
            <a:xfrm>
              <a:off x="1718" y="187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23" name="Oval 25"/>
            <p:cNvSpPr>
              <a:spLocks noChangeArrowheads="1"/>
            </p:cNvSpPr>
            <p:nvPr/>
          </p:nvSpPr>
          <p:spPr bwMode="auto">
            <a:xfrm>
              <a:off x="1912" y="1871"/>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24" name="Oval 26"/>
            <p:cNvSpPr>
              <a:spLocks noChangeArrowheads="1"/>
            </p:cNvSpPr>
            <p:nvPr/>
          </p:nvSpPr>
          <p:spPr bwMode="auto">
            <a:xfrm>
              <a:off x="2105" y="1871"/>
              <a:ext cx="193" cy="170"/>
            </a:xfrm>
            <a:prstGeom prst="ellipse">
              <a:avLst/>
            </a:prstGeom>
            <a:solidFill>
              <a:srgbClr val="282828"/>
            </a:solidFill>
            <a:ln w="9525">
              <a:solidFill>
                <a:schemeClr val="tx1"/>
              </a:solidFill>
              <a:miter lim="800000"/>
              <a:headEnd/>
              <a:tailEnd/>
            </a:ln>
            <a:effectLst/>
          </p:spPr>
          <p:txBody>
            <a:bodyPr wrap="none" anchor="ctr"/>
            <a:lstStyle/>
            <a:p>
              <a:endParaRPr lang="en-US"/>
            </a:p>
          </p:txBody>
        </p:sp>
      </p:grpSp>
      <p:sp>
        <p:nvSpPr>
          <p:cNvPr id="25" name="Text Box 29"/>
          <p:cNvSpPr txBox="1">
            <a:spLocks noChangeArrowheads="1"/>
          </p:cNvSpPr>
          <p:nvPr/>
        </p:nvSpPr>
        <p:spPr bwMode="auto">
          <a:xfrm>
            <a:off x="3048000" y="3918162"/>
            <a:ext cx="1396536" cy="369332"/>
          </a:xfrm>
          <a:prstGeom prst="rect">
            <a:avLst/>
          </a:prstGeom>
          <a:noFill/>
          <a:ln w="9525">
            <a:noFill/>
            <a:miter lim="800000"/>
            <a:headEnd/>
            <a:tailEnd/>
          </a:ln>
          <a:effectLst/>
        </p:spPr>
        <p:txBody>
          <a:bodyPr wrap="none">
            <a:spAutoFit/>
          </a:bodyPr>
          <a:lstStyle/>
          <a:p>
            <a:r>
              <a:rPr lang="en-US">
                <a:cs typeface="Times New Roman" pitchFamily="18" charset="0"/>
              </a:rPr>
              <a:t>Pixel (RGB)</a:t>
            </a:r>
          </a:p>
        </p:txBody>
      </p:sp>
      <p:pic>
        <p:nvPicPr>
          <p:cNvPr id="26" name="Picture 31" descr="color"/>
          <p:cNvPicPr>
            <a:picLocks noChangeAspect="1" noChangeArrowheads="1"/>
          </p:cNvPicPr>
          <p:nvPr/>
        </p:nvPicPr>
        <p:blipFill>
          <a:blip r:embed="rId3"/>
          <a:srcRect/>
          <a:stretch>
            <a:fillRect/>
          </a:stretch>
        </p:blipFill>
        <p:spPr bwMode="auto">
          <a:xfrm>
            <a:off x="685800" y="3906494"/>
            <a:ext cx="1781175" cy="17049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Discrete Cosine Transform (Cont.)</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r>
              <a:rPr lang="en-US" sz="2200"/>
              <a:t>Both DC (i.e., F(0,0)) and AC (i.e., </a:t>
            </a:r>
            <a:r>
              <a:rPr lang="en-US" sz="2400"/>
              <a:t>F(</a:t>
            </a:r>
            <a:r>
              <a:rPr lang="en-US" sz="2400" i="1" err="1"/>
              <a:t>u,v</a:t>
            </a:r>
            <a:r>
              <a:rPr lang="en-US" sz="2400"/>
              <a:t>) (</a:t>
            </a:r>
            <a:r>
              <a:rPr lang="en-US" sz="2400" i="1"/>
              <a:t>u</a:t>
            </a:r>
            <a:r>
              <a:rPr lang="en-US" sz="2400"/>
              <a:t>,</a:t>
            </a:r>
            <a:r>
              <a:rPr lang="en-US" sz="2400" i="1"/>
              <a:t>v</a:t>
            </a:r>
            <a:r>
              <a:rPr lang="en-US" sz="2400"/>
              <a:t>≠0)</a:t>
            </a:r>
            <a:r>
              <a:rPr lang="en-US" sz="2200"/>
              <a:t>) coefficients contains integers, these can range from -1024 to 1023</a:t>
            </a:r>
          </a:p>
        </p:txBody>
      </p:sp>
      <p:graphicFrame>
        <p:nvGraphicFramePr>
          <p:cNvPr id="4" name="Table 3"/>
          <p:cNvGraphicFramePr>
            <a:graphicFrameLocks noGrp="1"/>
          </p:cNvGraphicFramePr>
          <p:nvPr/>
        </p:nvGraphicFramePr>
        <p:xfrm>
          <a:off x="685800" y="2286000"/>
          <a:ext cx="3505200" cy="2743200"/>
        </p:xfrm>
        <a:graphic>
          <a:graphicData uri="http://schemas.openxmlformats.org/drawingml/2006/table">
            <a:tbl>
              <a:tblPr firstRow="1" bandRow="1">
                <a:tableStyleId>{5940675A-B579-460E-94D1-54222C63F5DA}</a:tableStyleId>
              </a:tblPr>
              <a:tblGrid>
                <a:gridCol w="438150">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38150">
                  <a:extLst>
                    <a:ext uri="{9D8B030D-6E8A-4147-A177-3AD203B41FA5}">
                      <a16:colId xmlns:a16="http://schemas.microsoft.com/office/drawing/2014/main" val="20007"/>
                    </a:ext>
                  </a:extLst>
                </a:gridCol>
              </a:tblGrid>
              <a:tr h="342900">
                <a:tc>
                  <a:txBody>
                    <a:bodyPr/>
                    <a:lstStyle/>
                    <a:p>
                      <a:pPr algn="ctr"/>
                      <a:r>
                        <a:rPr lang="en-US" sz="1000"/>
                        <a:t>52</a:t>
                      </a:r>
                    </a:p>
                  </a:txBody>
                  <a:tcPr marL="0" marR="0" marT="0" marB="0" anchor="ctr"/>
                </a:tc>
                <a:tc>
                  <a:txBody>
                    <a:bodyPr/>
                    <a:lstStyle/>
                    <a:p>
                      <a:pPr algn="ctr"/>
                      <a:r>
                        <a:rPr lang="en-US" sz="1000"/>
                        <a:t>55</a:t>
                      </a:r>
                    </a:p>
                  </a:txBody>
                  <a:tcPr marL="0" marR="0" marT="0" marB="0" anchor="ctr"/>
                </a:tc>
                <a:tc>
                  <a:txBody>
                    <a:bodyPr/>
                    <a:lstStyle/>
                    <a:p>
                      <a:pPr algn="ctr"/>
                      <a:r>
                        <a:rPr lang="en-US" sz="1000"/>
                        <a:t>61</a:t>
                      </a:r>
                    </a:p>
                  </a:txBody>
                  <a:tcPr marL="0" marR="0" marT="0" marB="0" anchor="ctr"/>
                </a:tc>
                <a:tc>
                  <a:txBody>
                    <a:bodyPr/>
                    <a:lstStyle/>
                    <a:p>
                      <a:pPr algn="ctr"/>
                      <a:r>
                        <a:rPr lang="en-US" sz="1000"/>
                        <a:t>66</a:t>
                      </a:r>
                    </a:p>
                  </a:txBody>
                  <a:tcPr marL="0" marR="0" marT="0" marB="0" anchor="ctr"/>
                </a:tc>
                <a:tc>
                  <a:txBody>
                    <a:bodyPr/>
                    <a:lstStyle/>
                    <a:p>
                      <a:pPr algn="ctr"/>
                      <a:r>
                        <a:rPr lang="en-US" sz="1000"/>
                        <a:t>70</a:t>
                      </a:r>
                    </a:p>
                  </a:txBody>
                  <a:tcPr marL="0" marR="0" marT="0" marB="0" anchor="ctr"/>
                </a:tc>
                <a:tc>
                  <a:txBody>
                    <a:bodyPr/>
                    <a:lstStyle/>
                    <a:p>
                      <a:pPr algn="ctr"/>
                      <a:r>
                        <a:rPr lang="en-US" sz="1000"/>
                        <a:t>61</a:t>
                      </a:r>
                    </a:p>
                  </a:txBody>
                  <a:tcPr marL="0" marR="0" marT="0" marB="0" anchor="ctr"/>
                </a:tc>
                <a:tc>
                  <a:txBody>
                    <a:bodyPr/>
                    <a:lstStyle/>
                    <a:p>
                      <a:pPr algn="ctr"/>
                      <a:r>
                        <a:rPr lang="en-US" sz="1000"/>
                        <a:t>64</a:t>
                      </a:r>
                    </a:p>
                  </a:txBody>
                  <a:tcPr marL="0" marR="0" marT="0" marB="0" anchor="ctr"/>
                </a:tc>
                <a:tc>
                  <a:txBody>
                    <a:bodyPr/>
                    <a:lstStyle/>
                    <a:p>
                      <a:pPr algn="ctr"/>
                      <a:r>
                        <a:rPr lang="en-US" sz="1000"/>
                        <a:t>73</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a:t>63</a:t>
                      </a:r>
                    </a:p>
                  </a:txBody>
                  <a:tcPr marL="0" marR="0" marT="0" marB="0" anchor="ctr"/>
                </a:tc>
                <a:tc>
                  <a:txBody>
                    <a:bodyPr/>
                    <a:lstStyle/>
                    <a:p>
                      <a:pPr algn="ctr"/>
                      <a:r>
                        <a:rPr lang="en-US" sz="1000"/>
                        <a:t>59</a:t>
                      </a:r>
                    </a:p>
                  </a:txBody>
                  <a:tcPr marL="0" marR="0" marT="0" marB="0" anchor="ctr"/>
                </a:tc>
                <a:tc>
                  <a:txBody>
                    <a:bodyPr/>
                    <a:lstStyle/>
                    <a:p>
                      <a:pPr algn="ctr"/>
                      <a:r>
                        <a:rPr lang="en-US" sz="1000"/>
                        <a:t>55</a:t>
                      </a:r>
                    </a:p>
                  </a:txBody>
                  <a:tcPr marL="0" marR="0" marT="0" marB="0" anchor="ctr"/>
                </a:tc>
                <a:tc>
                  <a:txBody>
                    <a:bodyPr/>
                    <a:lstStyle/>
                    <a:p>
                      <a:pPr algn="ctr"/>
                      <a:r>
                        <a:rPr lang="en-US" sz="1000"/>
                        <a:t>90</a:t>
                      </a:r>
                    </a:p>
                  </a:txBody>
                  <a:tcPr marL="0" marR="0" marT="0" marB="0" anchor="ctr"/>
                </a:tc>
                <a:tc>
                  <a:txBody>
                    <a:bodyPr/>
                    <a:lstStyle/>
                    <a:p>
                      <a:pPr algn="ctr"/>
                      <a:r>
                        <a:rPr lang="en-US" sz="1000"/>
                        <a:t>109</a:t>
                      </a:r>
                    </a:p>
                  </a:txBody>
                  <a:tcPr marL="0" marR="0" marT="0" marB="0" anchor="ctr"/>
                </a:tc>
                <a:tc>
                  <a:txBody>
                    <a:bodyPr/>
                    <a:lstStyle/>
                    <a:p>
                      <a:pPr algn="ctr"/>
                      <a:r>
                        <a:rPr lang="en-US" sz="1000"/>
                        <a:t>85</a:t>
                      </a:r>
                    </a:p>
                  </a:txBody>
                  <a:tcPr marL="0" marR="0" marT="0" marB="0" anchor="ctr"/>
                </a:tc>
                <a:tc>
                  <a:txBody>
                    <a:bodyPr/>
                    <a:lstStyle/>
                    <a:p>
                      <a:pPr algn="ctr"/>
                      <a:r>
                        <a:rPr lang="en-US" sz="1000"/>
                        <a:t>69</a:t>
                      </a:r>
                    </a:p>
                  </a:txBody>
                  <a:tcPr marL="0" marR="0" marT="0" marB="0" anchor="ctr"/>
                </a:tc>
                <a:tc>
                  <a:txBody>
                    <a:bodyPr/>
                    <a:lstStyle/>
                    <a:p>
                      <a:pPr algn="ctr"/>
                      <a:r>
                        <a:rPr lang="en-US" sz="1000"/>
                        <a:t>72</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a:t>62</a:t>
                      </a:r>
                    </a:p>
                  </a:txBody>
                  <a:tcPr marL="0" marR="0" marT="0" marB="0" anchor="ctr"/>
                </a:tc>
                <a:tc>
                  <a:txBody>
                    <a:bodyPr/>
                    <a:lstStyle/>
                    <a:p>
                      <a:pPr algn="ctr"/>
                      <a:r>
                        <a:rPr lang="en-US" sz="1000"/>
                        <a:t>59</a:t>
                      </a:r>
                    </a:p>
                  </a:txBody>
                  <a:tcPr marL="0" marR="0" marT="0" marB="0" anchor="ctr"/>
                </a:tc>
                <a:tc>
                  <a:txBody>
                    <a:bodyPr/>
                    <a:lstStyle/>
                    <a:p>
                      <a:pPr algn="ctr"/>
                      <a:r>
                        <a:rPr lang="en-US" sz="1000"/>
                        <a:t>68</a:t>
                      </a:r>
                    </a:p>
                  </a:txBody>
                  <a:tcPr marL="0" marR="0" marT="0" marB="0" anchor="ctr"/>
                </a:tc>
                <a:tc>
                  <a:txBody>
                    <a:bodyPr/>
                    <a:lstStyle/>
                    <a:p>
                      <a:pPr algn="ctr"/>
                      <a:r>
                        <a:rPr lang="en-US" sz="1000"/>
                        <a:t>113</a:t>
                      </a:r>
                    </a:p>
                  </a:txBody>
                  <a:tcPr marL="0" marR="0" marT="0" marB="0" anchor="ctr"/>
                </a:tc>
                <a:tc>
                  <a:txBody>
                    <a:bodyPr/>
                    <a:lstStyle/>
                    <a:p>
                      <a:pPr algn="ctr"/>
                      <a:r>
                        <a:rPr lang="en-US" sz="1000"/>
                        <a:t>144</a:t>
                      </a:r>
                    </a:p>
                  </a:txBody>
                  <a:tcPr marL="0" marR="0" marT="0" marB="0" anchor="ctr"/>
                </a:tc>
                <a:tc>
                  <a:txBody>
                    <a:bodyPr/>
                    <a:lstStyle/>
                    <a:p>
                      <a:pPr algn="ctr"/>
                      <a:r>
                        <a:rPr lang="en-US" sz="1000"/>
                        <a:t>104</a:t>
                      </a:r>
                    </a:p>
                  </a:txBody>
                  <a:tcPr marL="0" marR="0" marT="0" marB="0" anchor="ctr"/>
                </a:tc>
                <a:tc>
                  <a:txBody>
                    <a:bodyPr/>
                    <a:lstStyle/>
                    <a:p>
                      <a:pPr algn="ctr"/>
                      <a:r>
                        <a:rPr lang="en-US" sz="1000"/>
                        <a:t>66</a:t>
                      </a:r>
                    </a:p>
                  </a:txBody>
                  <a:tcPr marL="0" marR="0" marT="0" marB="0" anchor="ctr"/>
                </a:tc>
                <a:tc>
                  <a:txBody>
                    <a:bodyPr/>
                    <a:lstStyle/>
                    <a:p>
                      <a:pPr algn="ctr"/>
                      <a:r>
                        <a:rPr lang="en-US" sz="1000"/>
                        <a:t>73</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a:t>63</a:t>
                      </a:r>
                    </a:p>
                  </a:txBody>
                  <a:tcPr marL="0" marR="0" marT="0" marB="0" anchor="ctr"/>
                </a:tc>
                <a:tc>
                  <a:txBody>
                    <a:bodyPr/>
                    <a:lstStyle/>
                    <a:p>
                      <a:pPr algn="ctr"/>
                      <a:r>
                        <a:rPr lang="en-US" sz="1000"/>
                        <a:t>58</a:t>
                      </a:r>
                    </a:p>
                  </a:txBody>
                  <a:tcPr marL="0" marR="0" marT="0" marB="0" anchor="ctr"/>
                </a:tc>
                <a:tc>
                  <a:txBody>
                    <a:bodyPr/>
                    <a:lstStyle/>
                    <a:p>
                      <a:pPr algn="ctr"/>
                      <a:r>
                        <a:rPr lang="en-US" sz="1000"/>
                        <a:t>71</a:t>
                      </a:r>
                    </a:p>
                  </a:txBody>
                  <a:tcPr marL="0" marR="0" marT="0" marB="0" anchor="ctr"/>
                </a:tc>
                <a:tc>
                  <a:txBody>
                    <a:bodyPr/>
                    <a:lstStyle/>
                    <a:p>
                      <a:pPr algn="ctr"/>
                      <a:r>
                        <a:rPr lang="en-US" sz="1000"/>
                        <a:t>122</a:t>
                      </a:r>
                    </a:p>
                  </a:txBody>
                  <a:tcPr marL="0" marR="0" marT="0" marB="0" anchor="ctr"/>
                </a:tc>
                <a:tc>
                  <a:txBody>
                    <a:bodyPr/>
                    <a:lstStyle/>
                    <a:p>
                      <a:pPr algn="ctr"/>
                      <a:r>
                        <a:rPr lang="en-US" sz="1000"/>
                        <a:t>154</a:t>
                      </a:r>
                    </a:p>
                  </a:txBody>
                  <a:tcPr marL="0" marR="0" marT="0" marB="0" anchor="ctr"/>
                </a:tc>
                <a:tc>
                  <a:txBody>
                    <a:bodyPr/>
                    <a:lstStyle/>
                    <a:p>
                      <a:pPr algn="ctr"/>
                      <a:r>
                        <a:rPr lang="en-US" sz="1000"/>
                        <a:t>106</a:t>
                      </a:r>
                    </a:p>
                  </a:txBody>
                  <a:tcPr marL="0" marR="0" marT="0" marB="0" anchor="ctr"/>
                </a:tc>
                <a:tc>
                  <a:txBody>
                    <a:bodyPr/>
                    <a:lstStyle/>
                    <a:p>
                      <a:pPr algn="ctr"/>
                      <a:r>
                        <a:rPr lang="en-US" sz="1000"/>
                        <a:t>70</a:t>
                      </a:r>
                    </a:p>
                  </a:txBody>
                  <a:tcPr marL="0" marR="0" marT="0" marB="0" anchor="ctr"/>
                </a:tc>
                <a:tc>
                  <a:txBody>
                    <a:bodyPr/>
                    <a:lstStyle/>
                    <a:p>
                      <a:pPr algn="ctr"/>
                      <a:r>
                        <a:rPr lang="en-US" sz="1000"/>
                        <a:t>69</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a:t>67</a:t>
                      </a:r>
                    </a:p>
                  </a:txBody>
                  <a:tcPr marL="0" marR="0" marT="0" marB="0" anchor="ctr"/>
                </a:tc>
                <a:tc>
                  <a:txBody>
                    <a:bodyPr/>
                    <a:lstStyle/>
                    <a:p>
                      <a:pPr algn="ctr"/>
                      <a:r>
                        <a:rPr lang="en-US" sz="1000"/>
                        <a:t>61</a:t>
                      </a:r>
                    </a:p>
                  </a:txBody>
                  <a:tcPr marL="0" marR="0" marT="0" marB="0" anchor="ctr"/>
                </a:tc>
                <a:tc>
                  <a:txBody>
                    <a:bodyPr/>
                    <a:lstStyle/>
                    <a:p>
                      <a:pPr algn="ctr"/>
                      <a:r>
                        <a:rPr lang="en-US" sz="1000"/>
                        <a:t>68</a:t>
                      </a:r>
                    </a:p>
                  </a:txBody>
                  <a:tcPr marL="0" marR="0" marT="0" marB="0" anchor="ctr"/>
                </a:tc>
                <a:tc>
                  <a:txBody>
                    <a:bodyPr/>
                    <a:lstStyle/>
                    <a:p>
                      <a:pPr algn="ctr"/>
                      <a:r>
                        <a:rPr lang="en-US" sz="1000"/>
                        <a:t>104</a:t>
                      </a:r>
                    </a:p>
                  </a:txBody>
                  <a:tcPr marL="0" marR="0" marT="0" marB="0" anchor="ctr"/>
                </a:tc>
                <a:tc>
                  <a:txBody>
                    <a:bodyPr/>
                    <a:lstStyle/>
                    <a:p>
                      <a:pPr algn="ctr"/>
                      <a:r>
                        <a:rPr lang="en-US" sz="1000"/>
                        <a:t>126</a:t>
                      </a:r>
                    </a:p>
                  </a:txBody>
                  <a:tcPr marL="0" marR="0" marT="0" marB="0" anchor="ctr"/>
                </a:tc>
                <a:tc>
                  <a:txBody>
                    <a:bodyPr/>
                    <a:lstStyle/>
                    <a:p>
                      <a:pPr algn="ctr"/>
                      <a:r>
                        <a:rPr lang="en-US" sz="1000"/>
                        <a:t>88</a:t>
                      </a:r>
                    </a:p>
                  </a:txBody>
                  <a:tcPr marL="0" marR="0" marT="0" marB="0" anchor="ctr"/>
                </a:tc>
                <a:tc>
                  <a:txBody>
                    <a:bodyPr/>
                    <a:lstStyle/>
                    <a:p>
                      <a:pPr algn="ctr"/>
                      <a:r>
                        <a:rPr lang="en-US" sz="1000"/>
                        <a:t>68</a:t>
                      </a:r>
                    </a:p>
                  </a:txBody>
                  <a:tcPr marL="0" marR="0" marT="0" marB="0" anchor="ctr"/>
                </a:tc>
                <a:tc>
                  <a:txBody>
                    <a:bodyPr/>
                    <a:lstStyle/>
                    <a:p>
                      <a:pPr algn="ctr"/>
                      <a:r>
                        <a:rPr lang="en-US" sz="1000"/>
                        <a:t>70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a:t>79</a:t>
                      </a:r>
                    </a:p>
                  </a:txBody>
                  <a:tcPr marL="0" marR="0" marT="0" marB="0" anchor="ctr"/>
                </a:tc>
                <a:tc>
                  <a:txBody>
                    <a:bodyPr/>
                    <a:lstStyle/>
                    <a:p>
                      <a:pPr algn="ctr"/>
                      <a:r>
                        <a:rPr lang="en-US" sz="1000"/>
                        <a:t>65</a:t>
                      </a:r>
                    </a:p>
                  </a:txBody>
                  <a:tcPr marL="0" marR="0" marT="0" marB="0" anchor="ctr"/>
                </a:tc>
                <a:tc>
                  <a:txBody>
                    <a:bodyPr/>
                    <a:lstStyle/>
                    <a:p>
                      <a:pPr algn="ctr"/>
                      <a:r>
                        <a:rPr lang="en-US" sz="1000"/>
                        <a:t>60</a:t>
                      </a:r>
                    </a:p>
                  </a:txBody>
                  <a:tcPr marL="0" marR="0" marT="0" marB="0" anchor="ctr"/>
                </a:tc>
                <a:tc>
                  <a:txBody>
                    <a:bodyPr/>
                    <a:lstStyle/>
                    <a:p>
                      <a:pPr algn="ctr"/>
                      <a:r>
                        <a:rPr lang="en-US" sz="1000"/>
                        <a:t>70</a:t>
                      </a:r>
                    </a:p>
                  </a:txBody>
                  <a:tcPr marL="0" marR="0" marT="0" marB="0" anchor="ctr"/>
                </a:tc>
                <a:tc>
                  <a:txBody>
                    <a:bodyPr/>
                    <a:lstStyle/>
                    <a:p>
                      <a:pPr algn="ctr"/>
                      <a:r>
                        <a:rPr lang="en-US" sz="1000"/>
                        <a:t>77</a:t>
                      </a:r>
                    </a:p>
                  </a:txBody>
                  <a:tcPr marL="0" marR="0" marT="0" marB="0" anchor="ctr"/>
                </a:tc>
                <a:tc>
                  <a:txBody>
                    <a:bodyPr/>
                    <a:lstStyle/>
                    <a:p>
                      <a:pPr algn="ctr"/>
                      <a:r>
                        <a:rPr lang="en-US" sz="1000"/>
                        <a:t>68</a:t>
                      </a:r>
                    </a:p>
                  </a:txBody>
                  <a:tcPr marL="0" marR="0" marT="0" marB="0" anchor="ctr"/>
                </a:tc>
                <a:tc>
                  <a:txBody>
                    <a:bodyPr/>
                    <a:lstStyle/>
                    <a:p>
                      <a:pPr algn="ctr"/>
                      <a:r>
                        <a:rPr lang="en-US" sz="1000"/>
                        <a:t>58</a:t>
                      </a:r>
                    </a:p>
                  </a:txBody>
                  <a:tcPr marL="0" marR="0" marT="0" marB="0" anchor="ctr"/>
                </a:tc>
                <a:tc>
                  <a:txBody>
                    <a:bodyPr/>
                    <a:lstStyle/>
                    <a:p>
                      <a:pPr algn="ctr"/>
                      <a:r>
                        <a:rPr lang="en-US" sz="1000"/>
                        <a:t>75</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a:t>85</a:t>
                      </a:r>
                    </a:p>
                  </a:txBody>
                  <a:tcPr marL="0" marR="0" marT="0" marB="0" anchor="ctr"/>
                </a:tc>
                <a:tc>
                  <a:txBody>
                    <a:bodyPr/>
                    <a:lstStyle/>
                    <a:p>
                      <a:pPr algn="ctr"/>
                      <a:r>
                        <a:rPr lang="en-US" sz="1000"/>
                        <a:t>71</a:t>
                      </a:r>
                    </a:p>
                  </a:txBody>
                  <a:tcPr marL="0" marR="0" marT="0" marB="0" anchor="ctr"/>
                </a:tc>
                <a:tc>
                  <a:txBody>
                    <a:bodyPr/>
                    <a:lstStyle/>
                    <a:p>
                      <a:pPr algn="ctr"/>
                      <a:r>
                        <a:rPr lang="en-US" sz="1000"/>
                        <a:t>64</a:t>
                      </a:r>
                    </a:p>
                  </a:txBody>
                  <a:tcPr marL="0" marR="0" marT="0" marB="0" anchor="ctr"/>
                </a:tc>
                <a:tc>
                  <a:txBody>
                    <a:bodyPr/>
                    <a:lstStyle/>
                    <a:p>
                      <a:pPr algn="ctr"/>
                      <a:r>
                        <a:rPr lang="en-US" sz="1000"/>
                        <a:t>59</a:t>
                      </a:r>
                    </a:p>
                  </a:txBody>
                  <a:tcPr marL="0" marR="0" marT="0" marB="0" anchor="ctr"/>
                </a:tc>
                <a:tc>
                  <a:txBody>
                    <a:bodyPr/>
                    <a:lstStyle/>
                    <a:p>
                      <a:pPr algn="ctr"/>
                      <a:r>
                        <a:rPr lang="en-US" sz="1000"/>
                        <a:t>55</a:t>
                      </a:r>
                    </a:p>
                  </a:txBody>
                  <a:tcPr marL="0" marR="0" marT="0" marB="0" anchor="ctr"/>
                </a:tc>
                <a:tc>
                  <a:txBody>
                    <a:bodyPr/>
                    <a:lstStyle/>
                    <a:p>
                      <a:pPr algn="ctr"/>
                      <a:r>
                        <a:rPr lang="en-US" sz="1000"/>
                        <a:t>61</a:t>
                      </a:r>
                    </a:p>
                  </a:txBody>
                  <a:tcPr marL="0" marR="0" marT="0" marB="0" anchor="ctr"/>
                </a:tc>
                <a:tc>
                  <a:txBody>
                    <a:bodyPr/>
                    <a:lstStyle/>
                    <a:p>
                      <a:pPr algn="ctr"/>
                      <a:r>
                        <a:rPr lang="en-US" sz="1000"/>
                        <a:t>65</a:t>
                      </a:r>
                    </a:p>
                  </a:txBody>
                  <a:tcPr marL="0" marR="0" marT="0" marB="0" anchor="ctr"/>
                </a:tc>
                <a:tc>
                  <a:txBody>
                    <a:bodyPr/>
                    <a:lstStyle/>
                    <a:p>
                      <a:pPr algn="ctr"/>
                      <a:r>
                        <a:rPr lang="en-US" sz="1000"/>
                        <a:t>83</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a:t>87</a:t>
                      </a:r>
                    </a:p>
                  </a:txBody>
                  <a:tcPr marL="0" marR="0" marT="0" marB="0" anchor="ctr"/>
                </a:tc>
                <a:tc>
                  <a:txBody>
                    <a:bodyPr/>
                    <a:lstStyle/>
                    <a:p>
                      <a:pPr algn="ctr"/>
                      <a:r>
                        <a:rPr lang="en-US" sz="1000"/>
                        <a:t>79</a:t>
                      </a:r>
                    </a:p>
                  </a:txBody>
                  <a:tcPr marL="0" marR="0" marT="0" marB="0" anchor="ctr"/>
                </a:tc>
                <a:tc>
                  <a:txBody>
                    <a:bodyPr/>
                    <a:lstStyle/>
                    <a:p>
                      <a:pPr algn="ctr"/>
                      <a:r>
                        <a:rPr lang="en-US" sz="1000"/>
                        <a:t>69</a:t>
                      </a:r>
                    </a:p>
                  </a:txBody>
                  <a:tcPr marL="0" marR="0" marT="0" marB="0" anchor="ctr"/>
                </a:tc>
                <a:tc>
                  <a:txBody>
                    <a:bodyPr/>
                    <a:lstStyle/>
                    <a:p>
                      <a:pPr algn="ctr"/>
                      <a:r>
                        <a:rPr lang="en-US" sz="1000"/>
                        <a:t>68</a:t>
                      </a:r>
                    </a:p>
                  </a:txBody>
                  <a:tcPr marL="0" marR="0" marT="0" marB="0" anchor="ctr"/>
                </a:tc>
                <a:tc>
                  <a:txBody>
                    <a:bodyPr/>
                    <a:lstStyle/>
                    <a:p>
                      <a:pPr algn="ctr"/>
                      <a:r>
                        <a:rPr lang="en-US" sz="1000"/>
                        <a:t>65</a:t>
                      </a:r>
                    </a:p>
                  </a:txBody>
                  <a:tcPr marL="0" marR="0" marT="0" marB="0" anchor="ctr"/>
                </a:tc>
                <a:tc>
                  <a:txBody>
                    <a:bodyPr/>
                    <a:lstStyle/>
                    <a:p>
                      <a:pPr algn="ctr"/>
                      <a:r>
                        <a:rPr lang="en-US" sz="1000"/>
                        <a:t>76</a:t>
                      </a:r>
                    </a:p>
                  </a:txBody>
                  <a:tcPr marL="0" marR="0" marT="0" marB="0" anchor="ctr"/>
                </a:tc>
                <a:tc>
                  <a:txBody>
                    <a:bodyPr/>
                    <a:lstStyle/>
                    <a:p>
                      <a:pPr algn="ctr"/>
                      <a:r>
                        <a:rPr lang="en-US" sz="1000"/>
                        <a:t>78</a:t>
                      </a:r>
                    </a:p>
                  </a:txBody>
                  <a:tcPr marL="0" marR="0" marT="0" marB="0" anchor="ctr"/>
                </a:tc>
                <a:tc>
                  <a:txBody>
                    <a:bodyPr/>
                    <a:lstStyle/>
                    <a:p>
                      <a:pPr algn="ctr"/>
                      <a:r>
                        <a:rPr lang="en-US" sz="1000"/>
                        <a:t>94</a:t>
                      </a:r>
                    </a:p>
                  </a:txBody>
                  <a:tcPr marL="0" marR="0" marT="0" marB="0" anchor="ct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44895618"/>
              </p:ext>
            </p:extLst>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a:t>415</a:t>
                      </a:r>
                    </a:p>
                  </a:txBody>
                  <a:tcPr marL="0" marR="0" marT="0" marB="0" anchor="ctr"/>
                </a:tc>
                <a:tc>
                  <a:txBody>
                    <a:bodyPr/>
                    <a:lstStyle/>
                    <a:p>
                      <a:pPr algn="ctr"/>
                      <a:r>
                        <a:rPr lang="en-US" sz="1000"/>
                        <a:t>-30</a:t>
                      </a:r>
                    </a:p>
                  </a:txBody>
                  <a:tcPr marL="0" marR="0" marT="0" marB="0" anchor="ctr"/>
                </a:tc>
                <a:tc>
                  <a:txBody>
                    <a:bodyPr/>
                    <a:lstStyle/>
                    <a:p>
                      <a:pPr algn="ctr"/>
                      <a:r>
                        <a:rPr lang="en-US" sz="1000"/>
                        <a:t>-61</a:t>
                      </a:r>
                    </a:p>
                  </a:txBody>
                  <a:tcPr marL="0" marR="0" marT="0" marB="0" anchor="ctr"/>
                </a:tc>
                <a:tc>
                  <a:txBody>
                    <a:bodyPr/>
                    <a:lstStyle/>
                    <a:p>
                      <a:pPr algn="ctr"/>
                      <a:r>
                        <a:rPr lang="en-US" sz="1000"/>
                        <a:t>27</a:t>
                      </a:r>
                    </a:p>
                  </a:txBody>
                  <a:tcPr marL="0" marR="0" marT="0" marB="0" anchor="ctr"/>
                </a:tc>
                <a:tc>
                  <a:txBody>
                    <a:bodyPr/>
                    <a:lstStyle/>
                    <a:p>
                      <a:pPr algn="ctr"/>
                      <a:r>
                        <a:rPr lang="en-US" sz="1000"/>
                        <a:t>56</a:t>
                      </a:r>
                    </a:p>
                  </a:txBody>
                  <a:tcPr marL="0" marR="0" marT="0" marB="0" anchor="ctr"/>
                </a:tc>
                <a:tc>
                  <a:txBody>
                    <a:bodyPr/>
                    <a:lstStyle/>
                    <a:p>
                      <a:pPr algn="ctr"/>
                      <a:r>
                        <a:rPr lang="en-US" sz="1000"/>
                        <a:t>-20</a:t>
                      </a:r>
                    </a:p>
                  </a:txBody>
                  <a:tcPr marL="0" marR="0" marT="0" marB="0" anchor="ctr"/>
                </a:tc>
                <a:tc>
                  <a:txBody>
                    <a:bodyPr/>
                    <a:lstStyle/>
                    <a:p>
                      <a:pPr algn="ctr"/>
                      <a:r>
                        <a:rPr lang="en-US" sz="1000"/>
                        <a:t>-2</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a:t>4</a:t>
                      </a:r>
                    </a:p>
                  </a:txBody>
                  <a:tcPr marL="0" marR="0" marT="0" marB="0" anchor="ctr"/>
                </a:tc>
                <a:tc>
                  <a:txBody>
                    <a:bodyPr/>
                    <a:lstStyle/>
                    <a:p>
                      <a:pPr algn="ctr"/>
                      <a:r>
                        <a:rPr lang="en-US" sz="1000"/>
                        <a:t>-22</a:t>
                      </a:r>
                    </a:p>
                  </a:txBody>
                  <a:tcPr marL="0" marR="0" marT="0" marB="0" anchor="ctr"/>
                </a:tc>
                <a:tc>
                  <a:txBody>
                    <a:bodyPr/>
                    <a:lstStyle/>
                    <a:p>
                      <a:pPr algn="ctr"/>
                      <a:r>
                        <a:rPr lang="en-US" sz="1000"/>
                        <a:t>-61</a:t>
                      </a:r>
                    </a:p>
                  </a:txBody>
                  <a:tcPr marL="0" marR="0" marT="0" marB="0" anchor="ctr"/>
                </a:tc>
                <a:tc>
                  <a:txBody>
                    <a:bodyPr/>
                    <a:lstStyle/>
                    <a:p>
                      <a:pPr algn="ctr"/>
                      <a:r>
                        <a:rPr lang="en-US" sz="1000"/>
                        <a:t>10</a:t>
                      </a:r>
                    </a:p>
                  </a:txBody>
                  <a:tcPr marL="0" marR="0" marT="0" marB="0" anchor="ctr"/>
                </a:tc>
                <a:tc>
                  <a:txBody>
                    <a:bodyPr/>
                    <a:lstStyle/>
                    <a:p>
                      <a:pPr algn="ctr"/>
                      <a:r>
                        <a:rPr lang="en-US" sz="1000"/>
                        <a:t>13</a:t>
                      </a:r>
                    </a:p>
                  </a:txBody>
                  <a:tcPr marL="0" marR="0" marT="0" marB="0" anchor="ctr"/>
                </a:tc>
                <a:tc>
                  <a:txBody>
                    <a:bodyPr/>
                    <a:lstStyle/>
                    <a:p>
                      <a:pPr algn="ctr"/>
                      <a:r>
                        <a:rPr lang="en-US" sz="1000"/>
                        <a:t>-7</a:t>
                      </a:r>
                    </a:p>
                  </a:txBody>
                  <a:tcPr marL="0" marR="0" marT="0" marB="0" anchor="ctr"/>
                </a:tc>
                <a:tc>
                  <a:txBody>
                    <a:bodyPr/>
                    <a:lstStyle/>
                    <a:p>
                      <a:pPr algn="ctr"/>
                      <a:r>
                        <a:rPr lang="en-US" sz="1000"/>
                        <a:t>-9</a:t>
                      </a:r>
                    </a:p>
                  </a:txBody>
                  <a:tcPr marL="0" marR="0" marT="0" marB="0" anchor="ctr"/>
                </a:tc>
                <a:tc>
                  <a:txBody>
                    <a:bodyPr/>
                    <a:lstStyle/>
                    <a:p>
                      <a:pPr algn="ctr"/>
                      <a:r>
                        <a:rPr lang="en-US" sz="1000"/>
                        <a:t>5</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a:t>--47</a:t>
                      </a:r>
                    </a:p>
                  </a:txBody>
                  <a:tcPr marL="0" marR="0" marT="0" marB="0" anchor="ctr"/>
                </a:tc>
                <a:tc>
                  <a:txBody>
                    <a:bodyPr/>
                    <a:lstStyle/>
                    <a:p>
                      <a:pPr algn="ctr"/>
                      <a:r>
                        <a:rPr lang="en-US" sz="1000"/>
                        <a:t>7</a:t>
                      </a:r>
                    </a:p>
                  </a:txBody>
                  <a:tcPr marL="0" marR="0" marT="0" marB="0" anchor="ctr"/>
                </a:tc>
                <a:tc>
                  <a:txBody>
                    <a:bodyPr/>
                    <a:lstStyle/>
                    <a:p>
                      <a:pPr algn="ctr"/>
                      <a:r>
                        <a:rPr lang="en-US" sz="1000"/>
                        <a:t>77</a:t>
                      </a:r>
                    </a:p>
                  </a:txBody>
                  <a:tcPr marL="0" marR="0" marT="0" marB="0" anchor="ctr"/>
                </a:tc>
                <a:tc>
                  <a:txBody>
                    <a:bodyPr/>
                    <a:lstStyle/>
                    <a:p>
                      <a:pPr algn="ctr"/>
                      <a:r>
                        <a:rPr lang="en-US" sz="1000"/>
                        <a:t>-25</a:t>
                      </a:r>
                    </a:p>
                  </a:txBody>
                  <a:tcPr marL="0" marR="0" marT="0" marB="0" anchor="ctr"/>
                </a:tc>
                <a:tc>
                  <a:txBody>
                    <a:bodyPr/>
                    <a:lstStyle/>
                    <a:p>
                      <a:pPr algn="ctr"/>
                      <a:r>
                        <a:rPr lang="en-US" sz="1000"/>
                        <a:t>-29</a:t>
                      </a:r>
                    </a:p>
                  </a:txBody>
                  <a:tcPr marL="0" marR="0" marT="0" marB="0" anchor="ctr"/>
                </a:tc>
                <a:tc>
                  <a:txBody>
                    <a:bodyPr/>
                    <a:lstStyle/>
                    <a:p>
                      <a:pPr algn="ctr"/>
                      <a:r>
                        <a:rPr lang="en-US" sz="1000"/>
                        <a:t>10</a:t>
                      </a:r>
                    </a:p>
                  </a:txBody>
                  <a:tcPr marL="0" marR="0" marT="0" marB="0" anchor="ctr"/>
                </a:tc>
                <a:tc>
                  <a:txBody>
                    <a:bodyPr/>
                    <a:lstStyle/>
                    <a:p>
                      <a:pPr algn="ctr"/>
                      <a:r>
                        <a:rPr lang="en-US" sz="1000"/>
                        <a:t>5</a:t>
                      </a:r>
                    </a:p>
                  </a:txBody>
                  <a:tcPr marL="0" marR="0" marT="0" marB="0" anchor="ctr"/>
                </a:tc>
                <a:tc>
                  <a:txBody>
                    <a:bodyPr/>
                    <a:lstStyle/>
                    <a:p>
                      <a:pPr algn="ctr"/>
                      <a:r>
                        <a:rPr lang="en-US" sz="1000"/>
                        <a:t>-6</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a:t>-49</a:t>
                      </a:r>
                    </a:p>
                  </a:txBody>
                  <a:tcPr marL="0" marR="0" marT="0" marB="0" anchor="ctr"/>
                </a:tc>
                <a:tc>
                  <a:txBody>
                    <a:bodyPr/>
                    <a:lstStyle/>
                    <a:p>
                      <a:pPr algn="ctr"/>
                      <a:r>
                        <a:rPr lang="en-US" sz="1000"/>
                        <a:t>12</a:t>
                      </a:r>
                    </a:p>
                  </a:txBody>
                  <a:tcPr marL="0" marR="0" marT="0" marB="0" anchor="ctr"/>
                </a:tc>
                <a:tc>
                  <a:txBody>
                    <a:bodyPr/>
                    <a:lstStyle/>
                    <a:p>
                      <a:pPr algn="ctr"/>
                      <a:r>
                        <a:rPr lang="en-US" sz="1000"/>
                        <a:t>34</a:t>
                      </a:r>
                    </a:p>
                  </a:txBody>
                  <a:tcPr marL="0" marR="0" marT="0" marB="0" anchor="ctr"/>
                </a:tc>
                <a:tc>
                  <a:txBody>
                    <a:bodyPr/>
                    <a:lstStyle/>
                    <a:p>
                      <a:pPr algn="ctr"/>
                      <a:r>
                        <a:rPr lang="en-US" sz="1000"/>
                        <a:t>-15</a:t>
                      </a:r>
                    </a:p>
                  </a:txBody>
                  <a:tcPr marL="0" marR="0" marT="0" marB="0" anchor="ctr"/>
                </a:tc>
                <a:tc>
                  <a:txBody>
                    <a:bodyPr/>
                    <a:lstStyle/>
                    <a:p>
                      <a:pPr algn="ctr"/>
                      <a:r>
                        <a:rPr lang="en-US" sz="1000"/>
                        <a:t>-10</a:t>
                      </a:r>
                    </a:p>
                  </a:txBody>
                  <a:tcPr marL="0" marR="0" marT="0" marB="0" anchor="ctr"/>
                </a:tc>
                <a:tc>
                  <a:txBody>
                    <a:bodyPr/>
                    <a:lstStyle/>
                    <a:p>
                      <a:pPr algn="ctr"/>
                      <a:r>
                        <a:rPr lang="en-US" sz="1000"/>
                        <a:t>6</a:t>
                      </a:r>
                    </a:p>
                  </a:txBody>
                  <a:tcPr marL="0" marR="0" marT="0" marB="0" anchor="ctr"/>
                </a:tc>
                <a:tc>
                  <a:txBody>
                    <a:bodyPr/>
                    <a:lstStyle/>
                    <a:p>
                      <a:pPr algn="ctr"/>
                      <a:r>
                        <a:rPr lang="en-US" sz="1000"/>
                        <a:t>2</a:t>
                      </a:r>
                    </a:p>
                  </a:txBody>
                  <a:tcPr marL="0" marR="0" marT="0" marB="0" anchor="ctr"/>
                </a:tc>
                <a:tc>
                  <a:txBody>
                    <a:bodyPr/>
                    <a:lstStyle/>
                    <a:p>
                      <a:pPr algn="ctr"/>
                      <a:r>
                        <a:rPr lang="en-US" sz="1000"/>
                        <a:t>2</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a:t>12</a:t>
                      </a:r>
                    </a:p>
                  </a:txBody>
                  <a:tcPr marL="0" marR="0" marT="0" marB="0" anchor="ctr"/>
                </a:tc>
                <a:tc>
                  <a:txBody>
                    <a:bodyPr/>
                    <a:lstStyle/>
                    <a:p>
                      <a:pPr algn="ctr"/>
                      <a:r>
                        <a:rPr lang="en-US" sz="1000"/>
                        <a:t>-7</a:t>
                      </a:r>
                    </a:p>
                  </a:txBody>
                  <a:tcPr marL="0" marR="0" marT="0" marB="0" anchor="ctr"/>
                </a:tc>
                <a:tc>
                  <a:txBody>
                    <a:bodyPr/>
                    <a:lstStyle/>
                    <a:p>
                      <a:pPr algn="ctr"/>
                      <a:r>
                        <a:rPr lang="en-US" sz="1000"/>
                        <a:t>-13</a:t>
                      </a:r>
                    </a:p>
                  </a:txBody>
                  <a:tcPr marL="0" marR="0" marT="0" marB="0" anchor="ctr"/>
                </a:tc>
                <a:tc>
                  <a:txBody>
                    <a:bodyPr/>
                    <a:lstStyle/>
                    <a:p>
                      <a:pPr algn="ctr"/>
                      <a:r>
                        <a:rPr lang="en-US" sz="1000"/>
                        <a:t>-4</a:t>
                      </a:r>
                    </a:p>
                  </a:txBody>
                  <a:tcPr marL="0" marR="0" marT="0" marB="0" anchor="ctr"/>
                </a:tc>
                <a:tc>
                  <a:txBody>
                    <a:bodyPr/>
                    <a:lstStyle/>
                    <a:p>
                      <a:pPr algn="ctr"/>
                      <a:r>
                        <a:rPr lang="en-US" sz="1000"/>
                        <a:t>-2</a:t>
                      </a:r>
                    </a:p>
                  </a:txBody>
                  <a:tcPr marL="0" marR="0" marT="0" marB="0" anchor="ctr"/>
                </a:tc>
                <a:tc>
                  <a:txBody>
                    <a:bodyPr/>
                    <a:lstStyle/>
                    <a:p>
                      <a:pPr algn="ctr"/>
                      <a:r>
                        <a:rPr lang="en-US" sz="1000"/>
                        <a:t>2</a:t>
                      </a:r>
                    </a:p>
                  </a:txBody>
                  <a:tcPr marL="0" marR="0" marT="0" marB="0" anchor="ctr"/>
                </a:tc>
                <a:tc>
                  <a:txBody>
                    <a:bodyPr/>
                    <a:lstStyle/>
                    <a:p>
                      <a:pPr algn="ctr"/>
                      <a:r>
                        <a:rPr lang="en-US" sz="1000"/>
                        <a:t>-3</a:t>
                      </a:r>
                    </a:p>
                  </a:txBody>
                  <a:tcPr marL="0" marR="0" marT="0" marB="0" anchor="ctr"/>
                </a:tc>
                <a:tc>
                  <a:txBody>
                    <a:bodyPr/>
                    <a:lstStyle/>
                    <a:p>
                      <a:pPr algn="ctr"/>
                      <a:r>
                        <a:rPr lang="en-US" sz="1000"/>
                        <a:t>3</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a:t>-8</a:t>
                      </a:r>
                    </a:p>
                  </a:txBody>
                  <a:tcPr marL="0" marR="0" marT="0" marB="0" anchor="ctr"/>
                </a:tc>
                <a:tc>
                  <a:txBody>
                    <a:bodyPr/>
                    <a:lstStyle/>
                    <a:p>
                      <a:pPr algn="ctr"/>
                      <a:r>
                        <a:rPr lang="en-US" sz="1000"/>
                        <a:t>3</a:t>
                      </a:r>
                    </a:p>
                  </a:txBody>
                  <a:tcPr marL="0" marR="0" marT="0" marB="0" anchor="ctr"/>
                </a:tc>
                <a:tc>
                  <a:txBody>
                    <a:bodyPr/>
                    <a:lstStyle/>
                    <a:p>
                      <a:pPr algn="ctr"/>
                      <a:r>
                        <a:rPr lang="en-US" sz="1000"/>
                        <a:t>2</a:t>
                      </a:r>
                    </a:p>
                  </a:txBody>
                  <a:tcPr marL="0" marR="0" marT="0" marB="0" anchor="ctr"/>
                </a:tc>
                <a:tc>
                  <a:txBody>
                    <a:bodyPr/>
                    <a:lstStyle/>
                    <a:p>
                      <a:pPr algn="ctr"/>
                      <a:r>
                        <a:rPr lang="en-US" sz="1000"/>
                        <a:t>-6</a:t>
                      </a:r>
                    </a:p>
                  </a:txBody>
                  <a:tcPr marL="0" marR="0" marT="0" marB="0" anchor="ctr"/>
                </a:tc>
                <a:tc>
                  <a:txBody>
                    <a:bodyPr/>
                    <a:lstStyle/>
                    <a:p>
                      <a:pPr algn="ctr"/>
                      <a:r>
                        <a:rPr lang="en-US" sz="1000"/>
                        <a:t>-2</a:t>
                      </a:r>
                    </a:p>
                  </a:txBody>
                  <a:tcPr marL="0" marR="0" marT="0" marB="0" anchor="ctr"/>
                </a:tc>
                <a:tc>
                  <a:txBody>
                    <a:bodyPr/>
                    <a:lstStyle/>
                    <a:p>
                      <a:pPr algn="ctr"/>
                      <a:r>
                        <a:rPr lang="en-US" sz="1000"/>
                        <a:t>1</a:t>
                      </a:r>
                    </a:p>
                  </a:txBody>
                  <a:tcPr marL="0" marR="0" marT="0" marB="0" anchor="ctr"/>
                </a:tc>
                <a:tc>
                  <a:txBody>
                    <a:bodyPr/>
                    <a:lstStyle/>
                    <a:p>
                      <a:pPr algn="ctr"/>
                      <a:r>
                        <a:rPr lang="en-US" sz="1000"/>
                        <a:t>4</a:t>
                      </a:r>
                    </a:p>
                  </a:txBody>
                  <a:tcPr marL="0" marR="0" marT="0" marB="0" anchor="ctr"/>
                </a:tc>
                <a:tc>
                  <a:txBody>
                    <a:bodyPr/>
                    <a:lstStyle/>
                    <a:p>
                      <a:pPr algn="ctr"/>
                      <a:r>
                        <a:rPr lang="en-US" sz="1000"/>
                        <a:t>2</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-2</a:t>
                      </a:r>
                    </a:p>
                  </a:txBody>
                  <a:tcPr marL="0" marR="0" marT="0" marB="0" anchor="ctr"/>
                </a:tc>
                <a:tc>
                  <a:txBody>
                    <a:bodyPr/>
                    <a:lstStyle/>
                    <a:p>
                      <a:pPr algn="ctr"/>
                      <a:r>
                        <a:rPr lang="en-US" sz="1000"/>
                        <a:t>-1</a:t>
                      </a:r>
                    </a:p>
                  </a:txBody>
                  <a:tcPr marL="0" marR="0" marT="0" marB="0" anchor="ctr"/>
                </a:tc>
                <a:tc>
                  <a:txBody>
                    <a:bodyPr/>
                    <a:lstStyle/>
                    <a:p>
                      <a:pPr algn="ctr"/>
                      <a:r>
                        <a:rPr lang="en-US" sz="1000"/>
                        <a:t>-3</a:t>
                      </a:r>
                    </a:p>
                  </a:txBody>
                  <a:tcPr marL="0" marR="0" marT="0" marB="0" anchor="ctr"/>
                </a:tc>
                <a:tc>
                  <a:txBody>
                    <a:bodyPr/>
                    <a:lstStyle/>
                    <a:p>
                      <a:pPr algn="ctr"/>
                      <a:r>
                        <a:rPr lang="en-US" sz="1000"/>
                        <a:t>4</a:t>
                      </a:r>
                    </a:p>
                  </a:txBody>
                  <a:tcPr marL="0" marR="0" marT="0" marB="0" anchor="ctr"/>
                </a:tc>
                <a:tc>
                  <a:txBody>
                    <a:bodyPr/>
                    <a:lstStyle/>
                    <a:p>
                      <a:pPr algn="ctr"/>
                      <a:r>
                        <a:rPr lang="en-US" sz="1000"/>
                        <a:t>-1</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-4</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2</a:t>
                      </a:r>
                    </a:p>
                  </a:txBody>
                  <a:tcPr marL="0" marR="0" marT="0" marB="0" anchor="ct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4191000" y="3657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43400" y="3288268"/>
            <a:ext cx="647934" cy="369332"/>
          </a:xfrm>
          <a:prstGeom prst="rect">
            <a:avLst/>
          </a:prstGeom>
          <a:noFill/>
        </p:spPr>
        <p:txBody>
          <a:bodyPr wrap="none" rtlCol="0">
            <a:spAutoFit/>
          </a:bodyPr>
          <a:lstStyle/>
          <a:p>
            <a:r>
              <a:rPr lang="en-US"/>
              <a:t>DCT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Quantization</a:t>
            </a:r>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r>
              <a:rPr lang="en-US" sz="2200"/>
              <a:t>Quantization discards information, which is not visually significant. It is fundamentally lossy and is the principal source of lossiness in DCT-based encoders.</a:t>
            </a:r>
          </a:p>
          <a:p>
            <a:pPr algn="just"/>
            <a:endParaRPr lang="en-US" sz="2200"/>
          </a:p>
          <a:p>
            <a:pPr algn="just"/>
            <a:endParaRPr lang="en-US" sz="2200"/>
          </a:p>
          <a:p>
            <a:pPr algn="just"/>
            <a:endParaRPr lang="en-US" sz="2200"/>
          </a:p>
          <a:p>
            <a:pPr algn="just"/>
            <a:endParaRPr lang="en-US" sz="2200"/>
          </a:p>
          <a:p>
            <a:pPr algn="just"/>
            <a:endParaRPr lang="en-US" sz="2200"/>
          </a:p>
          <a:p>
            <a:pPr algn="just"/>
            <a:r>
              <a:rPr lang="en-US" sz="2200"/>
              <a:t>Quantization step size should be chosen as a perceptual threshold, which is a function of the source image characteristic, display characteristic and viewing distance. </a:t>
            </a:r>
          </a:p>
          <a:p>
            <a:pPr algn="just"/>
            <a:endParaRPr lang="en-US" sz="2200"/>
          </a:p>
          <a:p>
            <a:pPr algn="just"/>
            <a:r>
              <a:rPr lang="en-US" sz="2200"/>
              <a:t>For a particular application, the best thresholds should be determined by performing psycho-visual experiments.</a:t>
            </a:r>
          </a:p>
        </p:txBody>
      </p:sp>
      <p:sp>
        <p:nvSpPr>
          <p:cNvPr id="4" name="TextBox 3"/>
          <p:cNvSpPr txBox="1"/>
          <p:nvPr/>
        </p:nvSpPr>
        <p:spPr>
          <a:xfrm>
            <a:off x="2391599" y="3429000"/>
            <a:ext cx="4314001" cy="369332"/>
          </a:xfrm>
          <a:prstGeom prst="rect">
            <a:avLst/>
          </a:prstGeom>
          <a:noFill/>
        </p:spPr>
        <p:txBody>
          <a:bodyPr wrap="none" rtlCol="0">
            <a:spAutoFit/>
          </a:bodyPr>
          <a:lstStyle/>
          <a:p>
            <a:r>
              <a:rPr lang="en-US"/>
              <a:t>F</a:t>
            </a:r>
            <a:r>
              <a:rPr lang="en-US" baseline="30000"/>
              <a:t>Q</a:t>
            </a:r>
            <a:r>
              <a:rPr lang="en-US"/>
              <a:t>(</a:t>
            </a:r>
            <a:r>
              <a:rPr lang="en-US" i="1" err="1"/>
              <a:t>u,v</a:t>
            </a:r>
            <a:r>
              <a:rPr lang="en-US"/>
              <a:t>)=Integer Round (F</a:t>
            </a:r>
            <a:r>
              <a:rPr lang="en-US" baseline="30000"/>
              <a:t> </a:t>
            </a:r>
            <a:r>
              <a:rPr lang="en-US"/>
              <a:t>(</a:t>
            </a:r>
            <a:r>
              <a:rPr lang="en-US" i="1" err="1"/>
              <a:t>u,v</a:t>
            </a:r>
            <a:r>
              <a:rPr lang="en-US"/>
              <a:t>)/</a:t>
            </a:r>
            <a:r>
              <a:rPr lang="en-US">
                <a:solidFill>
                  <a:srgbClr val="FF0000"/>
                </a:solidFill>
              </a:rPr>
              <a:t>Q(</a:t>
            </a:r>
            <a:r>
              <a:rPr lang="en-US" i="1" err="1">
                <a:solidFill>
                  <a:srgbClr val="FF0000"/>
                </a:solidFill>
              </a:rPr>
              <a:t>u,v</a:t>
            </a:r>
            <a:r>
              <a:rPr lang="en-US">
                <a:solidFill>
                  <a:srgbClr val="FF0000"/>
                </a:solidFill>
              </a:rPr>
              <a:t>)</a:t>
            </a:r>
            <a:r>
              <a:rPr lang="en-US"/>
              <a:t>)</a:t>
            </a:r>
          </a:p>
        </p:txBody>
      </p:sp>
      <p:sp>
        <p:nvSpPr>
          <p:cNvPr id="5" name="TextBox 4"/>
          <p:cNvSpPr txBox="1"/>
          <p:nvPr/>
        </p:nvSpPr>
        <p:spPr>
          <a:xfrm>
            <a:off x="6221060" y="4126468"/>
            <a:ext cx="2465740" cy="369332"/>
          </a:xfrm>
          <a:prstGeom prst="rect">
            <a:avLst/>
          </a:prstGeom>
          <a:noFill/>
        </p:spPr>
        <p:txBody>
          <a:bodyPr wrap="none" rtlCol="0">
            <a:spAutoFit/>
          </a:bodyPr>
          <a:lstStyle/>
          <a:p>
            <a:r>
              <a:rPr lang="en-US" i="1"/>
              <a:t>Quantization step size</a:t>
            </a:r>
          </a:p>
        </p:txBody>
      </p:sp>
      <p:cxnSp>
        <p:nvCxnSpPr>
          <p:cNvPr id="7" name="Straight Arrow Connector 6"/>
          <p:cNvCxnSpPr>
            <a:stCxn id="5" idx="0"/>
          </p:cNvCxnSpPr>
          <p:nvPr/>
        </p:nvCxnSpPr>
        <p:spPr>
          <a:xfrm rot="16200000" flipV="1">
            <a:off x="6692931" y="3365469"/>
            <a:ext cx="316468" cy="1205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Quantization (Cont.)</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r>
              <a:rPr lang="en-US" sz="2200"/>
              <a:t>It is typically the case that many of the higher frequency components are rounded to zero, and many of the rest become small positive or negative numbers, which take many fewer bits to represent.</a:t>
            </a:r>
          </a:p>
        </p:txBody>
      </p:sp>
      <p:graphicFrame>
        <p:nvGraphicFramePr>
          <p:cNvPr id="4" name="Table 3"/>
          <p:cNvGraphicFramePr>
            <a:graphicFrameLocks noGrp="1"/>
          </p:cNvGraphicFramePr>
          <p:nvPr/>
        </p:nvGraphicFramePr>
        <p:xfrm>
          <a:off x="685800" y="2286000"/>
          <a:ext cx="3505200" cy="2743200"/>
        </p:xfrm>
        <a:graphic>
          <a:graphicData uri="http://schemas.openxmlformats.org/drawingml/2006/table">
            <a:tbl>
              <a:tblPr firstRow="1" bandRow="1">
                <a:tableStyleId>{5940675A-B579-460E-94D1-54222C63F5DA}</a:tableStyleId>
              </a:tblPr>
              <a:tblGrid>
                <a:gridCol w="438150">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38150">
                  <a:extLst>
                    <a:ext uri="{9D8B030D-6E8A-4147-A177-3AD203B41FA5}">
                      <a16:colId xmlns:a16="http://schemas.microsoft.com/office/drawing/2014/main" val="20007"/>
                    </a:ext>
                  </a:extLst>
                </a:gridCol>
              </a:tblGrid>
              <a:tr h="342900">
                <a:tc>
                  <a:txBody>
                    <a:bodyPr/>
                    <a:lstStyle/>
                    <a:p>
                      <a:pPr algn="ctr"/>
                      <a:r>
                        <a:rPr lang="en-US" sz="1000"/>
                        <a:t>16</a:t>
                      </a:r>
                    </a:p>
                  </a:txBody>
                  <a:tcPr marL="0" marR="0" marT="0" marB="0" anchor="ctr"/>
                </a:tc>
                <a:tc>
                  <a:txBody>
                    <a:bodyPr/>
                    <a:lstStyle/>
                    <a:p>
                      <a:pPr algn="ctr"/>
                      <a:r>
                        <a:rPr lang="en-US" sz="1000"/>
                        <a:t>11</a:t>
                      </a:r>
                    </a:p>
                  </a:txBody>
                  <a:tcPr marL="0" marR="0" marT="0" marB="0" anchor="ctr"/>
                </a:tc>
                <a:tc>
                  <a:txBody>
                    <a:bodyPr/>
                    <a:lstStyle/>
                    <a:p>
                      <a:pPr algn="ctr"/>
                      <a:r>
                        <a:rPr lang="en-US" sz="1000"/>
                        <a:t>10</a:t>
                      </a:r>
                    </a:p>
                  </a:txBody>
                  <a:tcPr marL="0" marR="0" marT="0" marB="0" anchor="ctr"/>
                </a:tc>
                <a:tc>
                  <a:txBody>
                    <a:bodyPr/>
                    <a:lstStyle/>
                    <a:p>
                      <a:pPr algn="ctr"/>
                      <a:r>
                        <a:rPr lang="en-US" sz="1000"/>
                        <a:t>16</a:t>
                      </a:r>
                    </a:p>
                  </a:txBody>
                  <a:tcPr marL="0" marR="0" marT="0" marB="0" anchor="ctr"/>
                </a:tc>
                <a:tc>
                  <a:txBody>
                    <a:bodyPr/>
                    <a:lstStyle/>
                    <a:p>
                      <a:pPr algn="ctr"/>
                      <a:r>
                        <a:rPr lang="en-US" sz="1000"/>
                        <a:t>24</a:t>
                      </a:r>
                    </a:p>
                  </a:txBody>
                  <a:tcPr marL="0" marR="0" marT="0" marB="0" anchor="ctr"/>
                </a:tc>
                <a:tc>
                  <a:txBody>
                    <a:bodyPr/>
                    <a:lstStyle/>
                    <a:p>
                      <a:pPr algn="ctr"/>
                      <a:r>
                        <a:rPr lang="en-US" sz="1000"/>
                        <a:t>40</a:t>
                      </a:r>
                    </a:p>
                  </a:txBody>
                  <a:tcPr marL="0" marR="0" marT="0" marB="0" anchor="ctr"/>
                </a:tc>
                <a:tc>
                  <a:txBody>
                    <a:bodyPr/>
                    <a:lstStyle/>
                    <a:p>
                      <a:pPr algn="ctr"/>
                      <a:r>
                        <a:rPr lang="en-US" sz="1000"/>
                        <a:t>51</a:t>
                      </a:r>
                    </a:p>
                  </a:txBody>
                  <a:tcPr marL="0" marR="0" marT="0" marB="0" anchor="ctr"/>
                </a:tc>
                <a:tc>
                  <a:txBody>
                    <a:bodyPr/>
                    <a:lstStyle/>
                    <a:p>
                      <a:pPr algn="ctr"/>
                      <a:r>
                        <a:rPr lang="en-US" sz="1000"/>
                        <a:t>61</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a:t>12</a:t>
                      </a:r>
                    </a:p>
                  </a:txBody>
                  <a:tcPr marL="0" marR="0" marT="0" marB="0" anchor="ctr"/>
                </a:tc>
                <a:tc>
                  <a:txBody>
                    <a:bodyPr/>
                    <a:lstStyle/>
                    <a:p>
                      <a:pPr algn="ctr"/>
                      <a:r>
                        <a:rPr lang="en-US" sz="1000"/>
                        <a:t>12</a:t>
                      </a:r>
                    </a:p>
                  </a:txBody>
                  <a:tcPr marL="0" marR="0" marT="0" marB="0" anchor="ctr"/>
                </a:tc>
                <a:tc>
                  <a:txBody>
                    <a:bodyPr/>
                    <a:lstStyle/>
                    <a:p>
                      <a:pPr algn="ctr"/>
                      <a:r>
                        <a:rPr lang="en-US" sz="1000"/>
                        <a:t>14</a:t>
                      </a:r>
                    </a:p>
                  </a:txBody>
                  <a:tcPr marL="0" marR="0" marT="0" marB="0" anchor="ctr"/>
                </a:tc>
                <a:tc>
                  <a:txBody>
                    <a:bodyPr/>
                    <a:lstStyle/>
                    <a:p>
                      <a:pPr algn="ctr"/>
                      <a:r>
                        <a:rPr lang="en-US" sz="1000"/>
                        <a:t>19</a:t>
                      </a:r>
                    </a:p>
                  </a:txBody>
                  <a:tcPr marL="0" marR="0" marT="0" marB="0" anchor="ctr"/>
                </a:tc>
                <a:tc>
                  <a:txBody>
                    <a:bodyPr/>
                    <a:lstStyle/>
                    <a:p>
                      <a:pPr algn="ctr"/>
                      <a:r>
                        <a:rPr lang="en-US" sz="1000"/>
                        <a:t>26</a:t>
                      </a:r>
                    </a:p>
                  </a:txBody>
                  <a:tcPr marL="0" marR="0" marT="0" marB="0" anchor="ctr"/>
                </a:tc>
                <a:tc>
                  <a:txBody>
                    <a:bodyPr/>
                    <a:lstStyle/>
                    <a:p>
                      <a:pPr algn="ctr"/>
                      <a:r>
                        <a:rPr lang="en-US" sz="1000"/>
                        <a:t>58</a:t>
                      </a:r>
                    </a:p>
                  </a:txBody>
                  <a:tcPr marL="0" marR="0" marT="0" marB="0" anchor="ctr"/>
                </a:tc>
                <a:tc>
                  <a:txBody>
                    <a:bodyPr/>
                    <a:lstStyle/>
                    <a:p>
                      <a:pPr algn="ctr"/>
                      <a:r>
                        <a:rPr lang="en-US" sz="1000"/>
                        <a:t>60</a:t>
                      </a:r>
                    </a:p>
                  </a:txBody>
                  <a:tcPr marL="0" marR="0" marT="0" marB="0" anchor="ctr"/>
                </a:tc>
                <a:tc>
                  <a:txBody>
                    <a:bodyPr/>
                    <a:lstStyle/>
                    <a:p>
                      <a:pPr algn="ctr"/>
                      <a:r>
                        <a:rPr lang="en-US" sz="1000"/>
                        <a:t>55</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a:t>14</a:t>
                      </a:r>
                    </a:p>
                  </a:txBody>
                  <a:tcPr marL="0" marR="0" marT="0" marB="0" anchor="ctr"/>
                </a:tc>
                <a:tc>
                  <a:txBody>
                    <a:bodyPr/>
                    <a:lstStyle/>
                    <a:p>
                      <a:pPr algn="ctr"/>
                      <a:r>
                        <a:rPr lang="en-US" sz="1000"/>
                        <a:t>13</a:t>
                      </a:r>
                    </a:p>
                  </a:txBody>
                  <a:tcPr marL="0" marR="0" marT="0" marB="0" anchor="ctr"/>
                </a:tc>
                <a:tc>
                  <a:txBody>
                    <a:bodyPr/>
                    <a:lstStyle/>
                    <a:p>
                      <a:pPr algn="ctr"/>
                      <a:r>
                        <a:rPr lang="en-US" sz="1000"/>
                        <a:t>16</a:t>
                      </a:r>
                    </a:p>
                  </a:txBody>
                  <a:tcPr marL="0" marR="0" marT="0" marB="0" anchor="ctr"/>
                </a:tc>
                <a:tc>
                  <a:txBody>
                    <a:bodyPr/>
                    <a:lstStyle/>
                    <a:p>
                      <a:pPr algn="ctr"/>
                      <a:r>
                        <a:rPr lang="en-US" sz="1000"/>
                        <a:t>24</a:t>
                      </a:r>
                    </a:p>
                  </a:txBody>
                  <a:tcPr marL="0" marR="0" marT="0" marB="0" anchor="ctr"/>
                </a:tc>
                <a:tc>
                  <a:txBody>
                    <a:bodyPr/>
                    <a:lstStyle/>
                    <a:p>
                      <a:pPr algn="ctr"/>
                      <a:r>
                        <a:rPr lang="en-US" sz="1000"/>
                        <a:t>40</a:t>
                      </a:r>
                    </a:p>
                  </a:txBody>
                  <a:tcPr marL="0" marR="0" marT="0" marB="0" anchor="ctr"/>
                </a:tc>
                <a:tc>
                  <a:txBody>
                    <a:bodyPr/>
                    <a:lstStyle/>
                    <a:p>
                      <a:pPr algn="ctr"/>
                      <a:r>
                        <a:rPr lang="en-US" sz="1000"/>
                        <a:t>57</a:t>
                      </a:r>
                    </a:p>
                  </a:txBody>
                  <a:tcPr marL="0" marR="0" marT="0" marB="0" anchor="ctr"/>
                </a:tc>
                <a:tc>
                  <a:txBody>
                    <a:bodyPr/>
                    <a:lstStyle/>
                    <a:p>
                      <a:pPr algn="ctr"/>
                      <a:r>
                        <a:rPr lang="en-US" sz="1000"/>
                        <a:t>69</a:t>
                      </a:r>
                    </a:p>
                  </a:txBody>
                  <a:tcPr marL="0" marR="0" marT="0" marB="0" anchor="ctr"/>
                </a:tc>
                <a:tc>
                  <a:txBody>
                    <a:bodyPr/>
                    <a:lstStyle/>
                    <a:p>
                      <a:pPr algn="ctr"/>
                      <a:r>
                        <a:rPr lang="en-US" sz="1000"/>
                        <a:t>56</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a:t>14</a:t>
                      </a:r>
                    </a:p>
                  </a:txBody>
                  <a:tcPr marL="0" marR="0" marT="0" marB="0" anchor="ctr"/>
                </a:tc>
                <a:tc>
                  <a:txBody>
                    <a:bodyPr/>
                    <a:lstStyle/>
                    <a:p>
                      <a:pPr algn="ctr"/>
                      <a:r>
                        <a:rPr lang="en-US" sz="1000"/>
                        <a:t>17</a:t>
                      </a:r>
                    </a:p>
                  </a:txBody>
                  <a:tcPr marL="0" marR="0" marT="0" marB="0" anchor="ctr"/>
                </a:tc>
                <a:tc>
                  <a:txBody>
                    <a:bodyPr/>
                    <a:lstStyle/>
                    <a:p>
                      <a:pPr algn="ctr"/>
                      <a:r>
                        <a:rPr lang="en-US" sz="1000"/>
                        <a:t>22</a:t>
                      </a:r>
                    </a:p>
                  </a:txBody>
                  <a:tcPr marL="0" marR="0" marT="0" marB="0" anchor="ctr"/>
                </a:tc>
                <a:tc>
                  <a:txBody>
                    <a:bodyPr/>
                    <a:lstStyle/>
                    <a:p>
                      <a:pPr algn="ctr"/>
                      <a:r>
                        <a:rPr lang="en-US" sz="1000"/>
                        <a:t>29</a:t>
                      </a:r>
                    </a:p>
                  </a:txBody>
                  <a:tcPr marL="0" marR="0" marT="0" marB="0" anchor="ctr"/>
                </a:tc>
                <a:tc>
                  <a:txBody>
                    <a:bodyPr/>
                    <a:lstStyle/>
                    <a:p>
                      <a:pPr algn="ctr"/>
                      <a:r>
                        <a:rPr lang="en-US" sz="1000"/>
                        <a:t>51</a:t>
                      </a:r>
                    </a:p>
                  </a:txBody>
                  <a:tcPr marL="0" marR="0" marT="0" marB="0" anchor="ctr"/>
                </a:tc>
                <a:tc>
                  <a:txBody>
                    <a:bodyPr/>
                    <a:lstStyle/>
                    <a:p>
                      <a:pPr algn="ctr"/>
                      <a:r>
                        <a:rPr lang="en-US" sz="1000"/>
                        <a:t>87</a:t>
                      </a:r>
                    </a:p>
                  </a:txBody>
                  <a:tcPr marL="0" marR="0" marT="0" marB="0" anchor="ctr"/>
                </a:tc>
                <a:tc>
                  <a:txBody>
                    <a:bodyPr/>
                    <a:lstStyle/>
                    <a:p>
                      <a:pPr algn="ctr"/>
                      <a:r>
                        <a:rPr lang="en-US" sz="1000"/>
                        <a:t>80</a:t>
                      </a:r>
                    </a:p>
                  </a:txBody>
                  <a:tcPr marL="0" marR="0" marT="0" marB="0" anchor="ctr"/>
                </a:tc>
                <a:tc>
                  <a:txBody>
                    <a:bodyPr/>
                    <a:lstStyle/>
                    <a:p>
                      <a:pPr algn="ctr"/>
                      <a:r>
                        <a:rPr lang="en-US" sz="1000"/>
                        <a:t>62</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a:t>18</a:t>
                      </a:r>
                    </a:p>
                  </a:txBody>
                  <a:tcPr marL="0" marR="0" marT="0" marB="0" anchor="ctr"/>
                </a:tc>
                <a:tc>
                  <a:txBody>
                    <a:bodyPr/>
                    <a:lstStyle/>
                    <a:p>
                      <a:pPr algn="ctr"/>
                      <a:r>
                        <a:rPr lang="en-US" sz="1000"/>
                        <a:t>22</a:t>
                      </a:r>
                    </a:p>
                  </a:txBody>
                  <a:tcPr marL="0" marR="0" marT="0" marB="0" anchor="ctr"/>
                </a:tc>
                <a:tc>
                  <a:txBody>
                    <a:bodyPr/>
                    <a:lstStyle/>
                    <a:p>
                      <a:pPr algn="ctr"/>
                      <a:r>
                        <a:rPr lang="en-US" sz="1000"/>
                        <a:t>37</a:t>
                      </a:r>
                    </a:p>
                  </a:txBody>
                  <a:tcPr marL="0" marR="0" marT="0" marB="0" anchor="ctr"/>
                </a:tc>
                <a:tc>
                  <a:txBody>
                    <a:bodyPr/>
                    <a:lstStyle/>
                    <a:p>
                      <a:pPr algn="ctr"/>
                      <a:r>
                        <a:rPr lang="en-US" sz="1000"/>
                        <a:t>56</a:t>
                      </a:r>
                    </a:p>
                  </a:txBody>
                  <a:tcPr marL="0" marR="0" marT="0" marB="0" anchor="ctr"/>
                </a:tc>
                <a:tc>
                  <a:txBody>
                    <a:bodyPr/>
                    <a:lstStyle/>
                    <a:p>
                      <a:pPr algn="ctr"/>
                      <a:r>
                        <a:rPr lang="en-US" sz="1000"/>
                        <a:t>68</a:t>
                      </a:r>
                    </a:p>
                  </a:txBody>
                  <a:tcPr marL="0" marR="0" marT="0" marB="0" anchor="ctr"/>
                </a:tc>
                <a:tc>
                  <a:txBody>
                    <a:bodyPr/>
                    <a:lstStyle/>
                    <a:p>
                      <a:pPr algn="ctr"/>
                      <a:r>
                        <a:rPr lang="en-US" sz="1000"/>
                        <a:t>109</a:t>
                      </a:r>
                    </a:p>
                  </a:txBody>
                  <a:tcPr marL="0" marR="0" marT="0" marB="0" anchor="ctr"/>
                </a:tc>
                <a:tc>
                  <a:txBody>
                    <a:bodyPr/>
                    <a:lstStyle/>
                    <a:p>
                      <a:pPr algn="ctr"/>
                      <a:r>
                        <a:rPr lang="en-US" sz="1000"/>
                        <a:t>103</a:t>
                      </a:r>
                    </a:p>
                  </a:txBody>
                  <a:tcPr marL="0" marR="0" marT="0" marB="0" anchor="ctr"/>
                </a:tc>
                <a:tc>
                  <a:txBody>
                    <a:bodyPr/>
                    <a:lstStyle/>
                    <a:p>
                      <a:pPr algn="ctr"/>
                      <a:r>
                        <a:rPr lang="en-US" sz="1000"/>
                        <a:t>77</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a:t>24</a:t>
                      </a:r>
                    </a:p>
                  </a:txBody>
                  <a:tcPr marL="0" marR="0" marT="0" marB="0" anchor="ctr"/>
                </a:tc>
                <a:tc>
                  <a:txBody>
                    <a:bodyPr/>
                    <a:lstStyle/>
                    <a:p>
                      <a:pPr algn="ctr"/>
                      <a:r>
                        <a:rPr lang="en-US" sz="1000"/>
                        <a:t>35</a:t>
                      </a:r>
                    </a:p>
                  </a:txBody>
                  <a:tcPr marL="0" marR="0" marT="0" marB="0" anchor="ctr"/>
                </a:tc>
                <a:tc>
                  <a:txBody>
                    <a:bodyPr/>
                    <a:lstStyle/>
                    <a:p>
                      <a:pPr algn="ctr"/>
                      <a:r>
                        <a:rPr lang="en-US" sz="1000"/>
                        <a:t>55</a:t>
                      </a:r>
                    </a:p>
                  </a:txBody>
                  <a:tcPr marL="0" marR="0" marT="0" marB="0" anchor="ctr"/>
                </a:tc>
                <a:tc>
                  <a:txBody>
                    <a:bodyPr/>
                    <a:lstStyle/>
                    <a:p>
                      <a:pPr algn="ctr"/>
                      <a:r>
                        <a:rPr lang="en-US" sz="1000"/>
                        <a:t>64</a:t>
                      </a:r>
                    </a:p>
                  </a:txBody>
                  <a:tcPr marL="0" marR="0" marT="0" marB="0" anchor="ctr"/>
                </a:tc>
                <a:tc>
                  <a:txBody>
                    <a:bodyPr/>
                    <a:lstStyle/>
                    <a:p>
                      <a:pPr algn="ctr"/>
                      <a:r>
                        <a:rPr lang="en-US" sz="1000"/>
                        <a:t>81</a:t>
                      </a:r>
                    </a:p>
                  </a:txBody>
                  <a:tcPr marL="0" marR="0" marT="0" marB="0" anchor="ctr"/>
                </a:tc>
                <a:tc>
                  <a:txBody>
                    <a:bodyPr/>
                    <a:lstStyle/>
                    <a:p>
                      <a:pPr algn="ctr"/>
                      <a:r>
                        <a:rPr lang="en-US" sz="1000"/>
                        <a:t>104</a:t>
                      </a:r>
                    </a:p>
                  </a:txBody>
                  <a:tcPr marL="0" marR="0" marT="0" marB="0" anchor="ctr"/>
                </a:tc>
                <a:tc>
                  <a:txBody>
                    <a:bodyPr/>
                    <a:lstStyle/>
                    <a:p>
                      <a:pPr algn="ctr"/>
                      <a:r>
                        <a:rPr lang="en-US" sz="1000"/>
                        <a:t>113</a:t>
                      </a:r>
                    </a:p>
                  </a:txBody>
                  <a:tcPr marL="0" marR="0" marT="0" marB="0" anchor="ctr"/>
                </a:tc>
                <a:tc>
                  <a:txBody>
                    <a:bodyPr/>
                    <a:lstStyle/>
                    <a:p>
                      <a:pPr algn="ctr"/>
                      <a:r>
                        <a:rPr lang="en-US" sz="1000"/>
                        <a:t>92</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a:t>49</a:t>
                      </a:r>
                    </a:p>
                  </a:txBody>
                  <a:tcPr marL="0" marR="0" marT="0" marB="0" anchor="ctr"/>
                </a:tc>
                <a:tc>
                  <a:txBody>
                    <a:bodyPr/>
                    <a:lstStyle/>
                    <a:p>
                      <a:pPr algn="ctr"/>
                      <a:r>
                        <a:rPr lang="en-US" sz="1000"/>
                        <a:t>64</a:t>
                      </a:r>
                    </a:p>
                  </a:txBody>
                  <a:tcPr marL="0" marR="0" marT="0" marB="0" anchor="ctr"/>
                </a:tc>
                <a:tc>
                  <a:txBody>
                    <a:bodyPr/>
                    <a:lstStyle/>
                    <a:p>
                      <a:pPr algn="ctr"/>
                      <a:r>
                        <a:rPr lang="en-US" sz="1000"/>
                        <a:t>78</a:t>
                      </a:r>
                    </a:p>
                  </a:txBody>
                  <a:tcPr marL="0" marR="0" marT="0" marB="0" anchor="ctr"/>
                </a:tc>
                <a:tc>
                  <a:txBody>
                    <a:bodyPr/>
                    <a:lstStyle/>
                    <a:p>
                      <a:pPr algn="ctr"/>
                      <a:r>
                        <a:rPr lang="en-US" sz="1000"/>
                        <a:t>87</a:t>
                      </a:r>
                    </a:p>
                  </a:txBody>
                  <a:tcPr marL="0" marR="0" marT="0" marB="0" anchor="ctr"/>
                </a:tc>
                <a:tc>
                  <a:txBody>
                    <a:bodyPr/>
                    <a:lstStyle/>
                    <a:p>
                      <a:pPr algn="ctr"/>
                      <a:r>
                        <a:rPr lang="en-US" sz="1000"/>
                        <a:t>103</a:t>
                      </a:r>
                    </a:p>
                  </a:txBody>
                  <a:tcPr marL="0" marR="0" marT="0" marB="0" anchor="ctr"/>
                </a:tc>
                <a:tc>
                  <a:txBody>
                    <a:bodyPr/>
                    <a:lstStyle/>
                    <a:p>
                      <a:pPr algn="ctr"/>
                      <a:r>
                        <a:rPr lang="en-US" sz="1000"/>
                        <a:t>121</a:t>
                      </a:r>
                    </a:p>
                  </a:txBody>
                  <a:tcPr marL="0" marR="0" marT="0" marB="0" anchor="ctr"/>
                </a:tc>
                <a:tc>
                  <a:txBody>
                    <a:bodyPr/>
                    <a:lstStyle/>
                    <a:p>
                      <a:pPr algn="ctr"/>
                      <a:r>
                        <a:rPr lang="en-US" sz="1000"/>
                        <a:t>120</a:t>
                      </a:r>
                    </a:p>
                  </a:txBody>
                  <a:tcPr marL="0" marR="0" marT="0" marB="0" anchor="ctr"/>
                </a:tc>
                <a:tc>
                  <a:txBody>
                    <a:bodyPr/>
                    <a:lstStyle/>
                    <a:p>
                      <a:pPr algn="ctr"/>
                      <a:r>
                        <a:rPr lang="en-US" sz="1000"/>
                        <a:t>101</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a:t>72</a:t>
                      </a:r>
                    </a:p>
                  </a:txBody>
                  <a:tcPr marL="0" marR="0" marT="0" marB="0" anchor="ctr"/>
                </a:tc>
                <a:tc>
                  <a:txBody>
                    <a:bodyPr/>
                    <a:lstStyle/>
                    <a:p>
                      <a:pPr algn="ctr"/>
                      <a:r>
                        <a:rPr lang="en-US" sz="1000"/>
                        <a:t>92</a:t>
                      </a:r>
                    </a:p>
                  </a:txBody>
                  <a:tcPr marL="0" marR="0" marT="0" marB="0" anchor="ctr"/>
                </a:tc>
                <a:tc>
                  <a:txBody>
                    <a:bodyPr/>
                    <a:lstStyle/>
                    <a:p>
                      <a:pPr algn="ctr"/>
                      <a:r>
                        <a:rPr lang="en-US" sz="1000"/>
                        <a:t>95</a:t>
                      </a:r>
                    </a:p>
                  </a:txBody>
                  <a:tcPr marL="0" marR="0" marT="0" marB="0" anchor="ctr"/>
                </a:tc>
                <a:tc>
                  <a:txBody>
                    <a:bodyPr/>
                    <a:lstStyle/>
                    <a:p>
                      <a:pPr algn="ctr"/>
                      <a:r>
                        <a:rPr lang="en-US" sz="1000"/>
                        <a:t>98</a:t>
                      </a:r>
                    </a:p>
                  </a:txBody>
                  <a:tcPr marL="0" marR="0" marT="0" marB="0" anchor="ctr"/>
                </a:tc>
                <a:tc>
                  <a:txBody>
                    <a:bodyPr/>
                    <a:lstStyle/>
                    <a:p>
                      <a:pPr algn="ctr"/>
                      <a:r>
                        <a:rPr lang="en-US" sz="1000"/>
                        <a:t>112</a:t>
                      </a:r>
                    </a:p>
                  </a:txBody>
                  <a:tcPr marL="0" marR="0" marT="0" marB="0" anchor="ctr"/>
                </a:tc>
                <a:tc>
                  <a:txBody>
                    <a:bodyPr/>
                    <a:lstStyle/>
                    <a:p>
                      <a:pPr algn="ctr"/>
                      <a:r>
                        <a:rPr lang="en-US" sz="1000"/>
                        <a:t>100</a:t>
                      </a:r>
                    </a:p>
                  </a:txBody>
                  <a:tcPr marL="0" marR="0" marT="0" marB="0" anchor="ctr"/>
                </a:tc>
                <a:tc>
                  <a:txBody>
                    <a:bodyPr/>
                    <a:lstStyle/>
                    <a:p>
                      <a:pPr algn="ctr"/>
                      <a:r>
                        <a:rPr lang="en-US" sz="1000"/>
                        <a:t>103</a:t>
                      </a:r>
                    </a:p>
                  </a:txBody>
                  <a:tcPr marL="0" marR="0" marT="0" marB="0" anchor="ctr"/>
                </a:tc>
                <a:tc>
                  <a:txBody>
                    <a:bodyPr/>
                    <a:lstStyle/>
                    <a:p>
                      <a:pPr algn="ctr"/>
                      <a:r>
                        <a:rPr lang="en-US" sz="1000"/>
                        <a:t>99</a:t>
                      </a:r>
                    </a:p>
                  </a:txBody>
                  <a:tcPr marL="0" marR="0" marT="0" marB="0" anchor="ct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10371202"/>
              </p:ext>
            </p:extLst>
          </p:nvPr>
        </p:nvGraphicFramePr>
        <p:xfrm>
          <a:off x="5118379" y="2286000"/>
          <a:ext cx="3567060" cy="2743200"/>
        </p:xfrm>
        <a:graphic>
          <a:graphicData uri="http://schemas.openxmlformats.org/drawingml/2006/table">
            <a:tbl>
              <a:tblPr firstRow="1" bandRow="1">
                <a:tableStyleId>{5940675A-B579-460E-94D1-54222C63F5DA}</a:tableStyleId>
              </a:tblPr>
              <a:tblGrid>
                <a:gridCol w="43333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a:t>26</a:t>
                      </a:r>
                    </a:p>
                  </a:txBody>
                  <a:tcPr marL="0" marR="0" marT="0" marB="0" anchor="ctr"/>
                </a:tc>
                <a:tc>
                  <a:txBody>
                    <a:bodyPr/>
                    <a:lstStyle/>
                    <a:p>
                      <a:pPr algn="ctr"/>
                      <a:r>
                        <a:rPr lang="en-US" sz="1000"/>
                        <a:t>-3</a:t>
                      </a:r>
                    </a:p>
                  </a:txBody>
                  <a:tcPr marL="0" marR="0" marT="0" marB="0" anchor="ctr"/>
                </a:tc>
                <a:tc>
                  <a:txBody>
                    <a:bodyPr/>
                    <a:lstStyle/>
                    <a:p>
                      <a:pPr algn="ctr"/>
                      <a:r>
                        <a:rPr lang="en-US" sz="1000"/>
                        <a:t>-6</a:t>
                      </a:r>
                    </a:p>
                  </a:txBody>
                  <a:tcPr marL="0" marR="0" marT="0" marB="0" anchor="ctr"/>
                </a:tc>
                <a:tc>
                  <a:txBody>
                    <a:bodyPr/>
                    <a:lstStyle/>
                    <a:p>
                      <a:pPr algn="ctr"/>
                      <a:r>
                        <a:rPr lang="en-US" sz="1000"/>
                        <a:t>2</a:t>
                      </a:r>
                    </a:p>
                  </a:txBody>
                  <a:tcPr marL="0" marR="0" marT="0" marB="0" anchor="ctr"/>
                </a:tc>
                <a:tc>
                  <a:txBody>
                    <a:bodyPr/>
                    <a:lstStyle/>
                    <a:p>
                      <a:pPr algn="ctr"/>
                      <a:r>
                        <a:rPr lang="en-US" sz="1000"/>
                        <a:t>2</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a:t>0</a:t>
                      </a:r>
                    </a:p>
                  </a:txBody>
                  <a:tcPr marL="0" marR="0" marT="0" marB="0" anchor="ctr"/>
                </a:tc>
                <a:tc>
                  <a:txBody>
                    <a:bodyPr/>
                    <a:lstStyle/>
                    <a:p>
                      <a:pPr algn="ctr"/>
                      <a:r>
                        <a:rPr lang="en-US" sz="1000"/>
                        <a:t>-2</a:t>
                      </a:r>
                    </a:p>
                  </a:txBody>
                  <a:tcPr marL="0" marR="0" marT="0" marB="0" anchor="ctr"/>
                </a:tc>
                <a:tc>
                  <a:txBody>
                    <a:bodyPr/>
                    <a:lstStyle/>
                    <a:p>
                      <a:pPr algn="ctr"/>
                      <a:r>
                        <a:rPr lang="en-US" sz="1000"/>
                        <a:t>-4</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a:t>-3</a:t>
                      </a:r>
                    </a:p>
                  </a:txBody>
                  <a:tcPr marL="0" marR="0" marT="0" marB="0" anchor="ctr"/>
                </a:tc>
                <a:tc>
                  <a:txBody>
                    <a:bodyPr/>
                    <a:lstStyle/>
                    <a:p>
                      <a:pPr algn="ctr"/>
                      <a:r>
                        <a:rPr lang="en-US" sz="1000"/>
                        <a:t>1</a:t>
                      </a:r>
                    </a:p>
                  </a:txBody>
                  <a:tcPr marL="0" marR="0" marT="0" marB="0" anchor="ctr"/>
                </a:tc>
                <a:tc>
                  <a:txBody>
                    <a:bodyPr/>
                    <a:lstStyle/>
                    <a:p>
                      <a:pPr algn="ctr"/>
                      <a:r>
                        <a:rPr lang="en-US" sz="1000"/>
                        <a:t>5</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a:t>-4</a:t>
                      </a:r>
                    </a:p>
                  </a:txBody>
                  <a:tcPr marL="0" marR="0" marT="0" marB="0" anchor="ctr"/>
                </a:tc>
                <a:tc>
                  <a:txBody>
                    <a:bodyPr/>
                    <a:lstStyle/>
                    <a:p>
                      <a:pPr algn="ctr"/>
                      <a:r>
                        <a:rPr lang="en-US" sz="1000"/>
                        <a:t>1</a:t>
                      </a:r>
                    </a:p>
                  </a:txBody>
                  <a:tcPr marL="0" marR="0" marT="0" marB="0" anchor="ctr"/>
                </a:tc>
                <a:tc>
                  <a:txBody>
                    <a:bodyPr/>
                    <a:lstStyle/>
                    <a:p>
                      <a:pPr algn="ctr"/>
                      <a:r>
                        <a:rPr lang="en-US" sz="1000"/>
                        <a:t>2</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Entropy Encoding</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a:p>
          <a:p>
            <a:pPr algn="just"/>
            <a:endParaRPr lang="en-US" sz="2200"/>
          </a:p>
          <a:p>
            <a:pPr algn="just"/>
            <a:endParaRPr lang="en-US" sz="2200"/>
          </a:p>
          <a:p>
            <a:pPr algn="just"/>
            <a:endParaRPr lang="en-US" sz="2200"/>
          </a:p>
          <a:p>
            <a:pPr algn="just"/>
            <a:r>
              <a:rPr lang="en-US" sz="2200"/>
              <a:t>Entropy encoding is a special form of lossless data compression. </a:t>
            </a:r>
          </a:p>
          <a:p>
            <a:pPr algn="just"/>
            <a:endParaRPr lang="en-US" sz="2200"/>
          </a:p>
          <a:p>
            <a:pPr algn="just"/>
            <a:r>
              <a:rPr lang="en-US" sz="2200"/>
              <a:t>Entropy encoding involves arranging the image components in a zigzag order employing Run Length Coding (RLC) algorithm, inserting length coding zeros, and then using Huffman coding on what is left.</a:t>
            </a:r>
          </a:p>
        </p:txBody>
      </p:sp>
      <p:sp>
        <p:nvSpPr>
          <p:cNvPr id="8" name="Rectangle 7"/>
          <p:cNvSpPr/>
          <p:nvPr/>
        </p:nvSpPr>
        <p:spPr>
          <a:xfrm>
            <a:off x="3429000" y="2286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DPCM</a:t>
            </a:r>
          </a:p>
        </p:txBody>
      </p:sp>
      <p:sp>
        <p:nvSpPr>
          <p:cNvPr id="9" name="Rectangle 8"/>
          <p:cNvSpPr/>
          <p:nvPr/>
        </p:nvSpPr>
        <p:spPr>
          <a:xfrm>
            <a:off x="3429000" y="2971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RLC</a:t>
            </a:r>
          </a:p>
        </p:txBody>
      </p:sp>
      <p:sp>
        <p:nvSpPr>
          <p:cNvPr id="10" name="Rectangle 9"/>
          <p:cNvSpPr/>
          <p:nvPr/>
        </p:nvSpPr>
        <p:spPr>
          <a:xfrm>
            <a:off x="5181600" y="2286000"/>
            <a:ext cx="1295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Huffman coding</a:t>
            </a:r>
          </a:p>
        </p:txBody>
      </p:sp>
      <p:cxnSp>
        <p:nvCxnSpPr>
          <p:cNvPr id="15" name="Straight Arrow Connector 14"/>
          <p:cNvCxnSpPr>
            <a:stCxn id="8" idx="3"/>
          </p:cNvCxnSpPr>
          <p:nvPr/>
        </p:nvCxnSpPr>
        <p:spPr>
          <a:xfrm>
            <a:off x="4343400" y="25146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p:cNvCxnSpPr>
          <p:nvPr/>
        </p:nvCxnSpPr>
        <p:spPr>
          <a:xfrm>
            <a:off x="4343400" y="3200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85800" y="2667000"/>
            <a:ext cx="928459" cy="369332"/>
          </a:xfrm>
          <a:prstGeom prst="rect">
            <a:avLst/>
          </a:prstGeom>
        </p:spPr>
        <p:txBody>
          <a:bodyPr wrap="none">
            <a:spAutoFit/>
          </a:bodyPr>
          <a:lstStyle/>
          <a:p>
            <a:r>
              <a:rPr lang="en-US"/>
              <a:t>F</a:t>
            </a:r>
            <a:r>
              <a:rPr lang="en-US" baseline="30000"/>
              <a:t>Q</a:t>
            </a:r>
            <a:r>
              <a:rPr lang="en-US"/>
              <a:t>(</a:t>
            </a:r>
            <a:r>
              <a:rPr lang="en-US" i="1" err="1"/>
              <a:t>u,v</a:t>
            </a:r>
            <a:r>
              <a:rPr lang="en-US"/>
              <a:t>)</a:t>
            </a:r>
          </a:p>
        </p:txBody>
      </p:sp>
      <p:sp>
        <p:nvSpPr>
          <p:cNvPr id="19" name="Rectangle 18"/>
          <p:cNvSpPr/>
          <p:nvPr/>
        </p:nvSpPr>
        <p:spPr>
          <a:xfrm>
            <a:off x="2232266" y="3048000"/>
            <a:ext cx="434734" cy="307777"/>
          </a:xfrm>
          <a:prstGeom prst="rect">
            <a:avLst/>
          </a:prstGeom>
        </p:spPr>
        <p:txBody>
          <a:bodyPr wrap="none">
            <a:spAutoFit/>
          </a:bodyPr>
          <a:lstStyle/>
          <a:p>
            <a:r>
              <a:rPr lang="en-US" sz="1400"/>
              <a:t>AC</a:t>
            </a:r>
          </a:p>
        </p:txBody>
      </p:sp>
      <p:sp>
        <p:nvSpPr>
          <p:cNvPr id="20" name="Rectangle 19"/>
          <p:cNvSpPr/>
          <p:nvPr/>
        </p:nvSpPr>
        <p:spPr>
          <a:xfrm>
            <a:off x="2246692" y="2362200"/>
            <a:ext cx="434734" cy="307777"/>
          </a:xfrm>
          <a:prstGeom prst="rect">
            <a:avLst/>
          </a:prstGeom>
        </p:spPr>
        <p:txBody>
          <a:bodyPr wrap="none">
            <a:spAutoFit/>
          </a:bodyPr>
          <a:lstStyle/>
          <a:p>
            <a:r>
              <a:rPr lang="en-US" sz="1400"/>
              <a:t>DC</a:t>
            </a:r>
          </a:p>
        </p:txBody>
      </p:sp>
      <p:cxnSp>
        <p:nvCxnSpPr>
          <p:cNvPr id="24" name="Straight Arrow Connector 23"/>
          <p:cNvCxnSpPr>
            <a:stCxn id="20" idx="3"/>
            <a:endCxn id="8" idx="1"/>
          </p:cNvCxnSpPr>
          <p:nvPr/>
        </p:nvCxnSpPr>
        <p:spPr>
          <a:xfrm flipV="1">
            <a:off x="2681426" y="2514600"/>
            <a:ext cx="747574" cy="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3"/>
            <a:endCxn id="9" idx="1"/>
          </p:cNvCxnSpPr>
          <p:nvPr/>
        </p:nvCxnSpPr>
        <p:spPr>
          <a:xfrm flipV="1">
            <a:off x="2667000" y="3200400"/>
            <a:ext cx="762000" cy="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3"/>
            <a:endCxn id="20" idx="1"/>
          </p:cNvCxnSpPr>
          <p:nvPr/>
        </p:nvCxnSpPr>
        <p:spPr>
          <a:xfrm flipV="1">
            <a:off x="1614259" y="2516089"/>
            <a:ext cx="632433" cy="335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3"/>
            <a:endCxn id="19" idx="1"/>
          </p:cNvCxnSpPr>
          <p:nvPr/>
        </p:nvCxnSpPr>
        <p:spPr>
          <a:xfrm>
            <a:off x="1614259" y="2851666"/>
            <a:ext cx="618007" cy="350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315200" y="25908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01101…</a:t>
            </a:r>
          </a:p>
        </p:txBody>
      </p:sp>
      <p:cxnSp>
        <p:nvCxnSpPr>
          <p:cNvPr id="38" name="Straight Arrow Connector 37"/>
          <p:cNvCxnSpPr>
            <a:stCxn id="10" idx="3"/>
            <a:endCxn id="36" idx="1"/>
          </p:cNvCxnSpPr>
          <p:nvPr/>
        </p:nvCxnSpPr>
        <p:spPr>
          <a:xfrm>
            <a:off x="6477000" y="28575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Zigzag Order</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r>
              <a:rPr lang="en-US" sz="2200"/>
              <a:t>All of the quantized coefficients are ordered into  the zigzag sequence. It places low frequency coefficients (which are more likely to be non-zero) before high-frequency coefficients.</a:t>
            </a:r>
          </a:p>
        </p:txBody>
      </p:sp>
      <p:graphicFrame>
        <p:nvGraphicFramePr>
          <p:cNvPr id="8" name="Table 7"/>
          <p:cNvGraphicFramePr>
            <a:graphicFrameLocks noGrp="1"/>
          </p:cNvGraphicFramePr>
          <p:nvPr>
            <p:extLst>
              <p:ext uri="{D42A27DB-BD31-4B8C-83A1-F6EECF244321}">
                <p14:modId xmlns:p14="http://schemas.microsoft.com/office/powerpoint/2010/main" val="3386848518"/>
              </p:ext>
            </p:extLst>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a:t>26</a:t>
                      </a:r>
                    </a:p>
                  </a:txBody>
                  <a:tcPr marL="0" marR="0" marT="0" marB="0" anchor="ctr"/>
                </a:tc>
                <a:tc>
                  <a:txBody>
                    <a:bodyPr/>
                    <a:lstStyle/>
                    <a:p>
                      <a:pPr algn="ctr"/>
                      <a:r>
                        <a:rPr lang="en-US" sz="1000"/>
                        <a:t>-3</a:t>
                      </a:r>
                    </a:p>
                  </a:txBody>
                  <a:tcPr marL="0" marR="0" marT="0" marB="0" anchor="ctr"/>
                </a:tc>
                <a:tc>
                  <a:txBody>
                    <a:bodyPr/>
                    <a:lstStyle/>
                    <a:p>
                      <a:pPr algn="ctr"/>
                      <a:r>
                        <a:rPr lang="en-US" sz="1000"/>
                        <a:t>-6</a:t>
                      </a:r>
                    </a:p>
                  </a:txBody>
                  <a:tcPr marL="0" marR="0" marT="0" marB="0" anchor="ctr"/>
                </a:tc>
                <a:tc>
                  <a:txBody>
                    <a:bodyPr/>
                    <a:lstStyle/>
                    <a:p>
                      <a:pPr algn="ctr"/>
                      <a:r>
                        <a:rPr lang="en-US" sz="1000"/>
                        <a:t>2</a:t>
                      </a:r>
                    </a:p>
                  </a:txBody>
                  <a:tcPr marL="0" marR="0" marT="0" marB="0" anchor="ctr"/>
                </a:tc>
                <a:tc>
                  <a:txBody>
                    <a:bodyPr/>
                    <a:lstStyle/>
                    <a:p>
                      <a:pPr algn="ctr"/>
                      <a:r>
                        <a:rPr lang="en-US" sz="1000"/>
                        <a:t>2</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a:t>0</a:t>
                      </a:r>
                    </a:p>
                  </a:txBody>
                  <a:tcPr marL="0" marR="0" marT="0" marB="0" anchor="ctr"/>
                </a:tc>
                <a:tc>
                  <a:txBody>
                    <a:bodyPr/>
                    <a:lstStyle/>
                    <a:p>
                      <a:pPr algn="ctr"/>
                      <a:r>
                        <a:rPr lang="en-US" sz="1000"/>
                        <a:t>-2</a:t>
                      </a:r>
                    </a:p>
                  </a:txBody>
                  <a:tcPr marL="0" marR="0" marT="0" marB="0" anchor="ctr"/>
                </a:tc>
                <a:tc>
                  <a:txBody>
                    <a:bodyPr/>
                    <a:lstStyle/>
                    <a:p>
                      <a:pPr algn="ctr"/>
                      <a:r>
                        <a:rPr lang="en-US" sz="1000"/>
                        <a:t>-4</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a:t>-3</a:t>
                      </a:r>
                    </a:p>
                  </a:txBody>
                  <a:tcPr marL="0" marR="0" marT="0" marB="0" anchor="ctr"/>
                </a:tc>
                <a:tc>
                  <a:txBody>
                    <a:bodyPr/>
                    <a:lstStyle/>
                    <a:p>
                      <a:pPr algn="ctr"/>
                      <a:r>
                        <a:rPr lang="en-US" sz="1000"/>
                        <a:t>1</a:t>
                      </a:r>
                    </a:p>
                  </a:txBody>
                  <a:tcPr marL="0" marR="0" marT="0" marB="0" anchor="ctr"/>
                </a:tc>
                <a:tc>
                  <a:txBody>
                    <a:bodyPr/>
                    <a:lstStyle/>
                    <a:p>
                      <a:pPr algn="ctr"/>
                      <a:r>
                        <a:rPr lang="en-US" sz="1000"/>
                        <a:t>5</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a:t>-4</a:t>
                      </a:r>
                    </a:p>
                  </a:txBody>
                  <a:tcPr marL="0" marR="0" marT="0" marB="0" anchor="ctr"/>
                </a:tc>
                <a:tc>
                  <a:txBody>
                    <a:bodyPr/>
                    <a:lstStyle/>
                    <a:p>
                      <a:pPr algn="ctr"/>
                      <a:r>
                        <a:rPr lang="en-US" sz="1000"/>
                        <a:t>1</a:t>
                      </a:r>
                    </a:p>
                  </a:txBody>
                  <a:tcPr marL="0" marR="0" marT="0" marB="0" anchor="ctr"/>
                </a:tc>
                <a:tc>
                  <a:txBody>
                    <a:bodyPr/>
                    <a:lstStyle/>
                    <a:p>
                      <a:pPr algn="ctr"/>
                      <a:r>
                        <a:rPr lang="en-US" sz="1000"/>
                        <a:t>2</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19528979"/>
              </p:ext>
            </p:extLst>
          </p:nvPr>
        </p:nvGraphicFramePr>
        <p:xfrm>
          <a:off x="685800" y="22860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a:t>26</a:t>
                      </a:r>
                    </a:p>
                  </a:txBody>
                  <a:tcPr marL="0" marR="0" marT="0" marB="0" anchor="ctr"/>
                </a:tc>
                <a:tc>
                  <a:txBody>
                    <a:bodyPr/>
                    <a:lstStyle/>
                    <a:p>
                      <a:pPr algn="ctr"/>
                      <a:r>
                        <a:rPr lang="en-US" sz="1000"/>
                        <a:t>-3</a:t>
                      </a:r>
                    </a:p>
                  </a:txBody>
                  <a:tcPr marL="0" marR="0" marT="0" marB="0" anchor="ctr"/>
                </a:tc>
                <a:tc>
                  <a:txBody>
                    <a:bodyPr/>
                    <a:lstStyle/>
                    <a:p>
                      <a:pPr algn="ctr"/>
                      <a:r>
                        <a:rPr lang="en-US" sz="1000"/>
                        <a:t>-6</a:t>
                      </a:r>
                    </a:p>
                  </a:txBody>
                  <a:tcPr marL="0" marR="0" marT="0" marB="0" anchor="ctr"/>
                </a:tc>
                <a:tc>
                  <a:txBody>
                    <a:bodyPr/>
                    <a:lstStyle/>
                    <a:p>
                      <a:pPr algn="ctr"/>
                      <a:r>
                        <a:rPr lang="en-US" sz="1000"/>
                        <a:t>2</a:t>
                      </a:r>
                    </a:p>
                  </a:txBody>
                  <a:tcPr marL="0" marR="0" marT="0" marB="0" anchor="ctr"/>
                </a:tc>
                <a:tc>
                  <a:txBody>
                    <a:bodyPr/>
                    <a:lstStyle/>
                    <a:p>
                      <a:pPr algn="ctr"/>
                      <a:r>
                        <a:rPr lang="en-US" sz="1000"/>
                        <a:t>2</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a:t>0</a:t>
                      </a:r>
                    </a:p>
                  </a:txBody>
                  <a:tcPr marL="0" marR="0" marT="0" marB="0" anchor="ctr"/>
                </a:tc>
                <a:tc>
                  <a:txBody>
                    <a:bodyPr/>
                    <a:lstStyle/>
                    <a:p>
                      <a:pPr algn="ctr"/>
                      <a:r>
                        <a:rPr lang="en-US" sz="1000"/>
                        <a:t>-2</a:t>
                      </a:r>
                    </a:p>
                  </a:txBody>
                  <a:tcPr marL="0" marR="0" marT="0" marB="0" anchor="ctr"/>
                </a:tc>
                <a:tc>
                  <a:txBody>
                    <a:bodyPr/>
                    <a:lstStyle/>
                    <a:p>
                      <a:pPr algn="ctr"/>
                      <a:r>
                        <a:rPr lang="en-US" sz="1000"/>
                        <a:t>-4</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a:t>-3</a:t>
                      </a:r>
                    </a:p>
                  </a:txBody>
                  <a:tcPr marL="0" marR="0" marT="0" marB="0" anchor="ctr"/>
                </a:tc>
                <a:tc>
                  <a:txBody>
                    <a:bodyPr/>
                    <a:lstStyle/>
                    <a:p>
                      <a:pPr algn="ctr"/>
                      <a:r>
                        <a:rPr lang="en-US" sz="1000"/>
                        <a:t>1</a:t>
                      </a:r>
                    </a:p>
                  </a:txBody>
                  <a:tcPr marL="0" marR="0" marT="0" marB="0" anchor="ctr"/>
                </a:tc>
                <a:tc>
                  <a:txBody>
                    <a:bodyPr/>
                    <a:lstStyle/>
                    <a:p>
                      <a:pPr algn="ctr"/>
                      <a:r>
                        <a:rPr lang="en-US" sz="1000"/>
                        <a:t>5</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a:t>-4</a:t>
                      </a:r>
                    </a:p>
                  </a:txBody>
                  <a:tcPr marL="0" marR="0" marT="0" marB="0" anchor="ctr"/>
                </a:tc>
                <a:tc>
                  <a:txBody>
                    <a:bodyPr/>
                    <a:lstStyle/>
                    <a:p>
                      <a:pPr algn="ctr"/>
                      <a:r>
                        <a:rPr lang="en-US" sz="1000"/>
                        <a:t>1</a:t>
                      </a:r>
                    </a:p>
                  </a:txBody>
                  <a:tcPr marL="0" marR="0" marT="0" marB="0" anchor="ctr"/>
                </a:tc>
                <a:tc>
                  <a:txBody>
                    <a:bodyPr/>
                    <a:lstStyle/>
                    <a:p>
                      <a:pPr algn="ctr"/>
                      <a:r>
                        <a:rPr lang="en-US" sz="1000"/>
                        <a:t>2</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7"/>
                  </a:ext>
                </a:extLst>
              </a:tr>
            </a:tbl>
          </a:graphicData>
        </a:graphic>
      </p:graphicFrame>
      <p:cxnSp>
        <p:nvCxnSpPr>
          <p:cNvPr id="11" name="Straight Arrow Connector 10"/>
          <p:cNvCxnSpPr/>
          <p:nvPr/>
        </p:nvCxnSpPr>
        <p:spPr>
          <a:xfrm>
            <a:off x="5334000" y="2438400"/>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5334000" y="24384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181997" y="2972197"/>
            <a:ext cx="304006"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334000" y="2438400"/>
            <a:ext cx="9906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24600" y="24384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1816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28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334000" y="2438400"/>
            <a:ext cx="13716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flipV="1">
            <a:off x="5334000" y="2438400"/>
            <a:ext cx="18288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5334000" y="24384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143500" y="43815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flipV="1">
            <a:off x="5334000" y="2438400"/>
            <a:ext cx="3200400" cy="243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0800000" flipV="1">
            <a:off x="5715000" y="2819400"/>
            <a:ext cx="2743200" cy="2057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172200" y="31242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705600" y="3505200"/>
            <a:ext cx="17526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7162800" y="3810000"/>
            <a:ext cx="12954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7543800" y="4191000"/>
            <a:ext cx="9144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flipV="1">
            <a:off x="8001000" y="44958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0800000" flipV="1">
            <a:off x="5334000" y="2438400"/>
            <a:ext cx="2743200" cy="2133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0772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334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8305006" y="2971800"/>
            <a:ext cx="305594"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172200" y="4876800"/>
            <a:ext cx="533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83058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162800" y="48768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8305800" y="43434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001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DPCM &amp; RLC</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There are strong correlation between DC coefficients of adjacent blocks. Hence, the quantized DC is encoded as the difference from the DC term of the previous block in the encoding order by using DPCM.</a:t>
            </a:r>
          </a:p>
          <a:p>
            <a:pPr algn="just"/>
            <a:endParaRPr lang="en-US" sz="2400"/>
          </a:p>
          <a:p>
            <a:pPr algn="just"/>
            <a:endParaRPr lang="en-US" sz="2400"/>
          </a:p>
          <a:p>
            <a:pPr algn="just"/>
            <a:endParaRPr lang="en-US" sz="2400"/>
          </a:p>
          <a:p>
            <a:pPr algn="just"/>
            <a:endParaRPr lang="en-US" sz="2400"/>
          </a:p>
          <a:p>
            <a:pPr algn="just"/>
            <a:endParaRPr lang="en-US" sz="2400"/>
          </a:p>
          <a:p>
            <a:pPr algn="just"/>
            <a:r>
              <a:rPr lang="en-US" sz="2400"/>
              <a:t>RLC is applied to encode other AC coefficients</a:t>
            </a:r>
          </a:p>
          <a:p>
            <a:pPr algn="just"/>
            <a:endParaRPr lang="en-US" sz="2200"/>
          </a:p>
        </p:txBody>
      </p:sp>
      <p:sp>
        <p:nvSpPr>
          <p:cNvPr id="8" name="Rectangle 7"/>
          <p:cNvSpPr/>
          <p:nvPr/>
        </p:nvSpPr>
        <p:spPr>
          <a:xfrm>
            <a:off x="2667000" y="4648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57600" y="4648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19400" y="4050268"/>
            <a:ext cx="675185" cy="369332"/>
          </a:xfrm>
          <a:prstGeom prst="rect">
            <a:avLst/>
          </a:prstGeom>
          <a:noFill/>
        </p:spPr>
        <p:txBody>
          <a:bodyPr wrap="none" rtlCol="0">
            <a:spAutoFit/>
          </a:bodyPr>
          <a:lstStyle/>
          <a:p>
            <a:r>
              <a:rPr lang="en-US"/>
              <a:t>DC</a:t>
            </a:r>
            <a:r>
              <a:rPr lang="en-US" i="1" baseline="-25000"/>
              <a:t>i-1</a:t>
            </a:r>
          </a:p>
        </p:txBody>
      </p:sp>
      <p:sp>
        <p:nvSpPr>
          <p:cNvPr id="13" name="TextBox 12"/>
          <p:cNvSpPr txBox="1"/>
          <p:nvPr/>
        </p:nvSpPr>
        <p:spPr>
          <a:xfrm>
            <a:off x="3921604" y="4038600"/>
            <a:ext cx="551754" cy="369332"/>
          </a:xfrm>
          <a:prstGeom prst="rect">
            <a:avLst/>
          </a:prstGeom>
          <a:noFill/>
        </p:spPr>
        <p:txBody>
          <a:bodyPr wrap="none" rtlCol="0">
            <a:spAutoFit/>
          </a:bodyPr>
          <a:lstStyle/>
          <a:p>
            <a:r>
              <a:rPr lang="en-US" err="1"/>
              <a:t>DC</a:t>
            </a:r>
            <a:r>
              <a:rPr lang="en-US" i="1" baseline="-25000" err="1"/>
              <a:t>i</a:t>
            </a:r>
            <a:endParaRPr lang="en-US" i="1" baseline="-25000"/>
          </a:p>
        </p:txBody>
      </p:sp>
      <p:cxnSp>
        <p:nvCxnSpPr>
          <p:cNvPr id="15" name="Straight Arrow Connector 14"/>
          <p:cNvCxnSpPr>
            <a:stCxn id="12" idx="2"/>
          </p:cNvCxnSpPr>
          <p:nvPr/>
        </p:nvCxnSpPr>
        <p:spPr>
          <a:xfrm rot="5400000">
            <a:off x="2797697" y="4288904"/>
            <a:ext cx="228600" cy="489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rot="5400000">
            <a:off x="3807407" y="4258126"/>
            <a:ext cx="240268" cy="539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05400" y="4800600"/>
            <a:ext cx="2114681" cy="369332"/>
          </a:xfrm>
          <a:prstGeom prst="rect">
            <a:avLst/>
          </a:prstGeom>
          <a:noFill/>
        </p:spPr>
        <p:txBody>
          <a:bodyPr wrap="none" rtlCol="0">
            <a:spAutoFit/>
          </a:bodyPr>
          <a:lstStyle/>
          <a:p>
            <a:r>
              <a:rPr lang="en-US"/>
              <a:t>DIFF = </a:t>
            </a:r>
            <a:r>
              <a:rPr lang="en-US" err="1"/>
              <a:t>DC</a:t>
            </a:r>
            <a:r>
              <a:rPr lang="en-US" i="1" baseline="-25000" err="1"/>
              <a:t>i</a:t>
            </a:r>
            <a:r>
              <a:rPr lang="en-US" i="1" baseline="-25000"/>
              <a:t>  </a:t>
            </a:r>
            <a:r>
              <a:rPr lang="en-US"/>
              <a:t>- DC</a:t>
            </a:r>
            <a:r>
              <a:rPr lang="en-US" i="1" baseline="-25000"/>
              <a:t>i-1</a:t>
            </a:r>
            <a:r>
              <a:rPr 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DPCM &amp; RLC (Cont.)</a:t>
            </a:r>
          </a:p>
        </p:txBody>
      </p:sp>
      <p:sp>
        <p:nvSpPr>
          <p:cNvPr id="3" name="Content Placeholder 2"/>
          <p:cNvSpPr>
            <a:spLocks noGrp="1"/>
          </p:cNvSpPr>
          <p:nvPr>
            <p:ph idx="1"/>
          </p:nvPr>
        </p:nvSpPr>
        <p:spPr>
          <a:xfrm>
            <a:off x="457200" y="2249424"/>
            <a:ext cx="8229600" cy="4456176"/>
          </a:xfrm>
        </p:spPr>
        <p:txBody>
          <a:bodyPr vert="horz" lIns="91440" tIns="45720" rIns="91440" bIns="45720" anchor="t">
            <a:normAutofit/>
          </a:bodyPr>
          <a:lstStyle/>
          <a:p>
            <a:pPr indent="-255905" algn="just"/>
            <a:r>
              <a:rPr lang="en-US" sz="2200"/>
              <a:t>DC coefficient: +3 </a:t>
            </a:r>
            <a:r>
              <a:rPr lang="en-US" sz="2200">
                <a:sym typeface="Wingdings" pitchFamily="2" charset="2"/>
              </a:rPr>
              <a:t> (2),(3)</a:t>
            </a:r>
            <a:endParaRPr lang="en-US"/>
          </a:p>
          <a:p>
            <a:pPr indent="-255905" algn="just"/>
            <a:r>
              <a:rPr lang="en-US" sz="2200">
                <a:sym typeface="Wingdings" pitchFamily="2" charset="2"/>
              </a:rPr>
              <a:t>AC coefficients: </a:t>
            </a:r>
            <a:endParaRPr lang="en-US" sz="2200"/>
          </a:p>
          <a:p>
            <a:pPr marL="657860" lvl="1" indent="-246380" algn="just"/>
            <a:r>
              <a:rPr lang="en-US" sz="2000">
                <a:sym typeface="Wingdings" pitchFamily="2" charset="2"/>
              </a:rPr>
              <a:t>(0,2) (-3) </a:t>
            </a:r>
            <a:endParaRPr lang="en-US" sz="2000"/>
          </a:p>
          <a:p>
            <a:pPr marL="657860" lvl="1" indent="-246380" algn="just"/>
            <a:r>
              <a:rPr lang="en-US" sz="2000">
                <a:sym typeface="Wingdings" pitchFamily="2" charset="2"/>
              </a:rPr>
              <a:t>(1,2) (-3)</a:t>
            </a:r>
            <a:endParaRPr lang="en-US" sz="2000"/>
          </a:p>
          <a:p>
            <a:pPr marL="657860" lvl="1" indent="-246380" algn="just"/>
            <a:r>
              <a:rPr lang="en-US" sz="2000">
                <a:sym typeface="Wingdings" pitchFamily="2" charset="2"/>
              </a:rPr>
              <a:t>(0,2) (-2)</a:t>
            </a:r>
            <a:endParaRPr lang="en-US" sz="2000"/>
          </a:p>
          <a:p>
            <a:pPr marL="657860" lvl="1" indent="-246380" algn="just"/>
            <a:r>
              <a:rPr lang="en-US" sz="2000">
                <a:sym typeface="Wingdings" pitchFamily="2" charset="2"/>
              </a:rPr>
              <a:t>(0,3) (-6)</a:t>
            </a:r>
            <a:endParaRPr lang="en-US" sz="2000"/>
          </a:p>
          <a:p>
            <a:pPr marL="657860" lvl="1" indent="-246380" algn="just"/>
            <a:r>
              <a:rPr lang="en-US" sz="2000">
                <a:sym typeface="Wingdings" pitchFamily="2" charset="2"/>
              </a:rPr>
              <a:t>(0,2) (2)</a:t>
            </a:r>
            <a:endParaRPr lang="en-US" sz="2000"/>
          </a:p>
          <a:p>
            <a:pPr marL="657860" lvl="1" indent="-246380" algn="just"/>
            <a:r>
              <a:rPr lang="en-US" sz="2000">
                <a:sym typeface="Wingdings" pitchFamily="2" charset="2"/>
              </a:rPr>
              <a:t>…</a:t>
            </a:r>
            <a:endParaRPr lang="en-US" sz="2000"/>
          </a:p>
          <a:p>
            <a:pPr marL="657860" lvl="1" indent="-246380" algn="just"/>
            <a:r>
              <a:rPr lang="en-US" sz="2000"/>
              <a:t>(0,0) </a:t>
            </a:r>
            <a:r>
              <a:rPr lang="en-US" sz="2000">
                <a:sym typeface="Wingdings" pitchFamily="2" charset="2"/>
              </a:rPr>
              <a:t> EOB</a:t>
            </a:r>
            <a:endParaRPr lang="en-US" sz="2000"/>
          </a:p>
          <a:p>
            <a:pPr indent="-255905" algn="just"/>
            <a:r>
              <a:rPr lang="en-US" sz="2200"/>
              <a:t>AC coefficient is made up of a pair of symbols (</a:t>
            </a:r>
            <a:r>
              <a:rPr lang="en-US" sz="2200" i="1"/>
              <a:t>run length, size</a:t>
            </a:r>
            <a:r>
              <a:rPr lang="en-US" sz="2200"/>
              <a:t>) (</a:t>
            </a:r>
            <a:r>
              <a:rPr lang="en-US" sz="2200" i="1"/>
              <a:t>amplitude</a:t>
            </a:r>
            <a:r>
              <a:rPr lang="en-US" sz="2200"/>
              <a:t>). Run length is the number of zeros in the run. Size is the number of bits used to encode amplitude.</a:t>
            </a:r>
          </a:p>
        </p:txBody>
      </p:sp>
      <p:graphicFrame>
        <p:nvGraphicFramePr>
          <p:cNvPr id="14" name="Table 13"/>
          <p:cNvGraphicFramePr>
            <a:graphicFrameLocks noGrp="1"/>
          </p:cNvGraphicFramePr>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a:t>-26</a:t>
                      </a:r>
                    </a:p>
                  </a:txBody>
                  <a:tcPr marL="0" marR="0" marT="0" marB="0" anchor="ctr"/>
                </a:tc>
                <a:tc>
                  <a:txBody>
                    <a:bodyPr/>
                    <a:lstStyle/>
                    <a:p>
                      <a:pPr algn="ctr"/>
                      <a:r>
                        <a:rPr lang="en-US" sz="1000"/>
                        <a:t>-3</a:t>
                      </a:r>
                    </a:p>
                  </a:txBody>
                  <a:tcPr marL="0" marR="0" marT="0" marB="0" anchor="ctr"/>
                </a:tc>
                <a:tc>
                  <a:txBody>
                    <a:bodyPr/>
                    <a:lstStyle/>
                    <a:p>
                      <a:pPr algn="ctr"/>
                      <a:r>
                        <a:rPr lang="en-US" sz="1000"/>
                        <a:t>-6</a:t>
                      </a:r>
                    </a:p>
                  </a:txBody>
                  <a:tcPr marL="0" marR="0" marT="0" marB="0" anchor="ctr"/>
                </a:tc>
                <a:tc>
                  <a:txBody>
                    <a:bodyPr/>
                    <a:lstStyle/>
                    <a:p>
                      <a:pPr algn="ctr"/>
                      <a:r>
                        <a:rPr lang="en-US" sz="1000"/>
                        <a:t>2</a:t>
                      </a:r>
                    </a:p>
                  </a:txBody>
                  <a:tcPr marL="0" marR="0" marT="0" marB="0" anchor="ctr"/>
                </a:tc>
                <a:tc>
                  <a:txBody>
                    <a:bodyPr/>
                    <a:lstStyle/>
                    <a:p>
                      <a:pPr algn="ctr"/>
                      <a:r>
                        <a:rPr lang="en-US" sz="1000"/>
                        <a:t>2</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a:t>0</a:t>
                      </a:r>
                    </a:p>
                  </a:txBody>
                  <a:tcPr marL="0" marR="0" marT="0" marB="0" anchor="ctr"/>
                </a:tc>
                <a:tc>
                  <a:txBody>
                    <a:bodyPr/>
                    <a:lstStyle/>
                    <a:p>
                      <a:pPr algn="ctr"/>
                      <a:r>
                        <a:rPr lang="en-US" sz="1000"/>
                        <a:t>-2</a:t>
                      </a:r>
                    </a:p>
                  </a:txBody>
                  <a:tcPr marL="0" marR="0" marT="0" marB="0" anchor="ctr"/>
                </a:tc>
                <a:tc>
                  <a:txBody>
                    <a:bodyPr/>
                    <a:lstStyle/>
                    <a:p>
                      <a:pPr algn="ctr"/>
                      <a:r>
                        <a:rPr lang="en-US" sz="1000"/>
                        <a:t>-4</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a:t>-3</a:t>
                      </a:r>
                    </a:p>
                  </a:txBody>
                  <a:tcPr marL="0" marR="0" marT="0" marB="0" anchor="ctr"/>
                </a:tc>
                <a:tc>
                  <a:txBody>
                    <a:bodyPr/>
                    <a:lstStyle/>
                    <a:p>
                      <a:pPr algn="ctr"/>
                      <a:r>
                        <a:rPr lang="en-US" sz="1000"/>
                        <a:t>1</a:t>
                      </a:r>
                    </a:p>
                  </a:txBody>
                  <a:tcPr marL="0" marR="0" marT="0" marB="0" anchor="ctr"/>
                </a:tc>
                <a:tc>
                  <a:txBody>
                    <a:bodyPr/>
                    <a:lstStyle/>
                    <a:p>
                      <a:pPr algn="ctr"/>
                      <a:r>
                        <a:rPr lang="en-US" sz="1000"/>
                        <a:t>5</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a:t>-4</a:t>
                      </a:r>
                    </a:p>
                  </a:txBody>
                  <a:tcPr marL="0" marR="0" marT="0" marB="0" anchor="ctr"/>
                </a:tc>
                <a:tc>
                  <a:txBody>
                    <a:bodyPr/>
                    <a:lstStyle/>
                    <a:p>
                      <a:pPr algn="ctr"/>
                      <a:r>
                        <a:rPr lang="en-US" sz="1000"/>
                        <a:t>1</a:t>
                      </a:r>
                    </a:p>
                  </a:txBody>
                  <a:tcPr marL="0" marR="0" marT="0" marB="0" anchor="ctr"/>
                </a:tc>
                <a:tc>
                  <a:txBody>
                    <a:bodyPr/>
                    <a:lstStyle/>
                    <a:p>
                      <a:pPr algn="ctr"/>
                      <a:r>
                        <a:rPr lang="en-US" sz="1000"/>
                        <a:t>2</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7"/>
                  </a:ext>
                </a:extLst>
              </a:tr>
            </a:tbl>
          </a:graphicData>
        </a:graphic>
      </p:graphicFrame>
      <p:cxnSp>
        <p:nvCxnSpPr>
          <p:cNvPr id="16" name="Straight Arrow Connector 15"/>
          <p:cNvCxnSpPr/>
          <p:nvPr/>
        </p:nvCxnSpPr>
        <p:spPr>
          <a:xfrm>
            <a:off x="5133033" y="2444680"/>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5334000" y="24384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181997" y="2972197"/>
            <a:ext cx="304006"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334000" y="2438400"/>
            <a:ext cx="9906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24600" y="24384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1816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1628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34000" y="2438400"/>
            <a:ext cx="13716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5334000" y="2438400"/>
            <a:ext cx="18288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flipV="1">
            <a:off x="5334000" y="24384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143500" y="43815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5334000" y="2438400"/>
            <a:ext cx="3200400" cy="243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5715000" y="2819400"/>
            <a:ext cx="2743200" cy="2057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172200" y="31242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705600" y="3505200"/>
            <a:ext cx="17526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162800" y="3810000"/>
            <a:ext cx="12954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543800" y="4191000"/>
            <a:ext cx="9144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8001000" y="44958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5334000" y="2438400"/>
            <a:ext cx="2743200" cy="2133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772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334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305006" y="2971800"/>
            <a:ext cx="305594"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172200" y="4876800"/>
            <a:ext cx="533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83058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162800" y="48768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8305800" y="43434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001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Huffman Coding </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Significant levels of compression can be obtained by replacing long string of a binary digit by a string of much shorter codeword.</a:t>
            </a:r>
          </a:p>
          <a:p>
            <a:pPr algn="just"/>
            <a:endParaRPr lang="en-US" sz="2400"/>
          </a:p>
          <a:p>
            <a:pPr algn="just"/>
            <a:r>
              <a:rPr lang="en-US" sz="2400"/>
              <a:t>The length of each codeword is a function of its relative frequency of occurrence.</a:t>
            </a:r>
          </a:p>
          <a:p>
            <a:pPr algn="just"/>
            <a:endParaRPr lang="en-US" sz="2400"/>
          </a:p>
          <a:p>
            <a:pPr algn="just"/>
            <a:r>
              <a:rPr lang="en-US" sz="2400"/>
              <a:t>JPEG provides general purpose Huffman tables, encoders may also choose to generate Huffman tables optimized for the actual frequency distributions in images being encoded.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Huffman Coding (Cont.)</a:t>
            </a:r>
          </a:p>
        </p:txBody>
      </p:sp>
      <p:graphicFrame>
        <p:nvGraphicFramePr>
          <p:cNvPr id="47" name="Group 230"/>
          <p:cNvGraphicFramePr>
            <a:graphicFrameLocks noGrp="1"/>
          </p:cNvGraphicFramePr>
          <p:nvPr>
            <p:extLst>
              <p:ext uri="{D42A27DB-BD31-4B8C-83A1-F6EECF244321}">
                <p14:modId xmlns:p14="http://schemas.microsoft.com/office/powerpoint/2010/main" val="3824599405"/>
              </p:ext>
            </p:extLst>
          </p:nvPr>
        </p:nvGraphicFramePr>
        <p:xfrm>
          <a:off x="457200" y="2209801"/>
          <a:ext cx="8229600" cy="3886198"/>
        </p:xfrm>
        <a:graphic>
          <a:graphicData uri="http://schemas.openxmlformats.org/drawingml/2006/table">
            <a:tbl>
              <a:tblPr/>
              <a:tblGrid>
                <a:gridCol w="1123950">
                  <a:extLst>
                    <a:ext uri="{9D8B030D-6E8A-4147-A177-3AD203B41FA5}">
                      <a16:colId xmlns:a16="http://schemas.microsoft.com/office/drawing/2014/main" val="20000"/>
                    </a:ext>
                  </a:extLst>
                </a:gridCol>
                <a:gridCol w="268605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Category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Values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Bits for the 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-3,-2,2,3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00,01,10,11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-7,-6,-5,-4,4,5,6,7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000,001,010,011,100,101,110,111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-15,...,-8,8,...,15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0000,...,0111,1000,...,1111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-31,...,-16,16,...31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00000,...,01111,10000,...,11111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-63,...,-32,32,...63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000000,...,011111,100000,...,111111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16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-127,...,-64,64,...,127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cs typeface="Times New Roman"/>
                        </a:rPr>
                        <a:t>0000000,...,0111111,1000000,...,1111111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31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0"/>
                        </a:spcBef>
                        <a:spcAft>
                          <a:spcPct val="0"/>
                        </a:spcAft>
                        <a:buClrTx/>
                        <a:buSzTx/>
                        <a:buFontTx/>
                        <a:buNone/>
                      </a:pPr>
                      <a:r>
                        <a:rPr kumimoji="1" lang="en-US" altLang="zh-TW" sz="1400" b="0" i="0" u="none" strike="noStrike" cap="none" normalizeH="0" baseline="0">
                          <a:ln>
                            <a:noFill/>
                          </a:ln>
                          <a:solidFill>
                            <a:srgbClr val="000000"/>
                          </a:solidFill>
                          <a:effectLst/>
                          <a:latin typeface="+mn-lt"/>
                          <a:ea typeface="新細明體"/>
                          <a:cs typeface="Times New Roman"/>
                        </a:rPr>
                        <a:t>-255,..,-128,128,..,255</a:t>
                      </a:r>
                      <a:r>
                        <a:rPr lang="en-US" altLang="zh-TW" sz="1400" b="0" i="0" u="none" strike="noStrike" cap="none" normalizeH="0" baseline="0">
                          <a:ln>
                            <a:noFill/>
                          </a:ln>
                          <a:solidFill>
                            <a:schemeClr val="tx1"/>
                          </a:solidFill>
                          <a:effectLst/>
                          <a:latin typeface="+mn-lt"/>
                          <a:ea typeface="新細明體"/>
                        </a:rPr>
                        <a:t> </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16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0"/>
                        </a:spcBef>
                        <a:spcAft>
                          <a:spcPct val="0"/>
                        </a:spcAft>
                        <a:buClrTx/>
                        <a:buSzTx/>
                        <a:buFontTx/>
                        <a:buNone/>
                      </a:pPr>
                      <a:r>
                        <a:rPr kumimoji="1" lang="en-US" altLang="zh-TW" sz="1400" b="0" i="0" u="none" strike="noStrike" cap="none" normalizeH="0" baseline="0">
                          <a:ln>
                            <a:noFill/>
                          </a:ln>
                          <a:solidFill>
                            <a:srgbClr val="000000"/>
                          </a:solidFill>
                          <a:effectLst/>
                          <a:latin typeface="+mn-lt"/>
                          <a:ea typeface="新細明體"/>
                          <a:cs typeface="Times New Roman"/>
                        </a:rPr>
                        <a:t>-511,..,-256,256,..,511</a:t>
                      </a:r>
                      <a:r>
                        <a:rPr lang="en-US" altLang="zh-TW" sz="1400" b="0" i="0" u="none" strike="noStrike" cap="none" normalizeH="0" baseline="0">
                          <a:ln>
                            <a:noFill/>
                          </a:ln>
                          <a:solidFill>
                            <a:schemeClr val="tx1"/>
                          </a:solidFill>
                          <a:effectLst/>
                          <a:latin typeface="+mn-lt"/>
                          <a:ea typeface="新細明體"/>
                        </a:rPr>
                        <a:t> </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9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0"/>
                        </a:spcBef>
                        <a:spcAft>
                          <a:spcPct val="0"/>
                        </a:spcAft>
                        <a:buClrTx/>
                        <a:buSzTx/>
                        <a:buFontTx/>
                        <a:buNone/>
                      </a:pPr>
                      <a:r>
                        <a:rPr kumimoji="1" lang="en-US" altLang="zh-TW" sz="1400" b="0" i="0" u="none" strike="noStrike" cap="none" normalizeH="0" baseline="0">
                          <a:ln>
                            <a:noFill/>
                          </a:ln>
                          <a:solidFill>
                            <a:srgbClr val="000000"/>
                          </a:solidFill>
                          <a:effectLst/>
                          <a:latin typeface="+mn-lt"/>
                          <a:ea typeface="新細明體"/>
                          <a:cs typeface="Times New Roman"/>
                        </a:rPr>
                        <a:t>-1023,..,-512,512,..,1023</a:t>
                      </a:r>
                      <a:r>
                        <a:rPr lang="en-US" altLang="zh-TW" sz="1400" b="0" i="0" u="none" strike="noStrike" cap="none" normalizeH="0" baseline="0">
                          <a:ln>
                            <a:noFill/>
                          </a:ln>
                          <a:solidFill>
                            <a:schemeClr val="tx1"/>
                          </a:solidFill>
                          <a:effectLst/>
                          <a:latin typeface="+mn-lt"/>
                          <a:ea typeface="新細明體"/>
                        </a:rPr>
                        <a:t> </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9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0"/>
                        </a:spcBef>
                        <a:spcAft>
                          <a:spcPct val="0"/>
                        </a:spcAft>
                        <a:buClrTx/>
                        <a:buSzTx/>
                        <a:buFontTx/>
                        <a:buNone/>
                      </a:pPr>
                      <a:r>
                        <a:rPr kumimoji="1" lang="en-US" altLang="zh-TW" sz="1400" b="0" i="0" u="none" strike="noStrike" cap="none" normalizeH="0" baseline="0">
                          <a:ln>
                            <a:noFill/>
                          </a:ln>
                          <a:solidFill>
                            <a:srgbClr val="000000"/>
                          </a:solidFill>
                          <a:effectLst/>
                          <a:latin typeface="+mn-lt"/>
                          <a:ea typeface="新細明體"/>
                          <a:cs typeface="Times New Roman"/>
                        </a:rPr>
                        <a:t>-2047,..,-1024,1024,..,2047</a:t>
                      </a:r>
                      <a:r>
                        <a:rPr lang="en-US" altLang="zh-TW" sz="1400" b="0" i="0" u="none" strike="noStrike" cap="none" normalizeH="0" baseline="0">
                          <a:ln>
                            <a:noFill/>
                          </a:ln>
                          <a:solidFill>
                            <a:schemeClr val="tx1"/>
                          </a:solidFill>
                          <a:effectLst/>
                          <a:latin typeface="+mn-lt"/>
                          <a:ea typeface="新細明體"/>
                        </a:rPr>
                        <a:t> </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8" name="TextBox 47"/>
          <p:cNvSpPr txBox="1"/>
          <p:nvPr/>
        </p:nvSpPr>
        <p:spPr>
          <a:xfrm>
            <a:off x="3304851" y="6183868"/>
            <a:ext cx="2791149" cy="369332"/>
          </a:xfrm>
          <a:prstGeom prst="rect">
            <a:avLst/>
          </a:prstGeom>
          <a:noFill/>
        </p:spPr>
        <p:txBody>
          <a:bodyPr wrap="none" rtlCol="0">
            <a:spAutoFit/>
          </a:bodyPr>
          <a:lstStyle/>
          <a:p>
            <a:r>
              <a:rPr lang="en-US"/>
              <a:t>Values and bits for values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Huffman Coding (Cont.)</a:t>
            </a:r>
          </a:p>
        </p:txBody>
      </p:sp>
      <p:graphicFrame>
        <p:nvGraphicFramePr>
          <p:cNvPr id="4" name="Group 173"/>
          <p:cNvGraphicFramePr>
            <a:graphicFrameLocks noGrp="1"/>
          </p:cNvGraphicFramePr>
          <p:nvPr/>
        </p:nvGraphicFramePr>
        <p:xfrm>
          <a:off x="1295400" y="2215833"/>
          <a:ext cx="6553200" cy="3183592"/>
        </p:xfrm>
        <a:graphic>
          <a:graphicData uri="http://schemas.openxmlformats.org/drawingml/2006/table">
            <a:tbl>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Run, 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Code 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Codeword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a:ln>
                            <a:noFill/>
                          </a:ln>
                          <a:solidFill>
                            <a:schemeClr val="tx1"/>
                          </a:solidFill>
                          <a:effectLst/>
                          <a:latin typeface="+mn-lt"/>
                          <a:ea typeface="新細明體" pitchFamily="18" charset="-12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1111111110000011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a:ln>
                            <a:noFill/>
                          </a:ln>
                          <a:solidFill>
                            <a:schemeClr val="tx1"/>
                          </a:solidFill>
                          <a:effectLst/>
                          <a:latin typeface="+mn-lt"/>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a:ln>
                            <a:noFill/>
                          </a:ln>
                          <a:solidFill>
                            <a:schemeClr val="tx1"/>
                          </a:solidFill>
                          <a:effectLst/>
                          <a:latin typeface="+mn-lt"/>
                          <a:ea typeface="新細明體" pitchFamily="18" charset="-120"/>
                        </a:rPr>
                        <a:t>11011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1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15,10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a:ln>
                            <a:noFill/>
                          </a:ln>
                          <a:solidFill>
                            <a:schemeClr val="tx1"/>
                          </a:solidFill>
                          <a:effectLst/>
                          <a:latin typeface="+mn-lt"/>
                          <a:ea typeface="新細明體"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a:ln>
                            <a:noFill/>
                          </a:ln>
                          <a:solidFill>
                            <a:schemeClr val="tx1"/>
                          </a:solidFill>
                          <a:effectLst/>
                          <a:latin typeface="+mn-lt"/>
                          <a:ea typeface="新細明體" pitchFamily="18" charset="-120"/>
                        </a:rPr>
                        <a:t>1111111111111110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TextBox 4"/>
          <p:cNvSpPr txBox="1"/>
          <p:nvPr/>
        </p:nvSpPr>
        <p:spPr>
          <a:xfrm>
            <a:off x="3200400" y="5486400"/>
            <a:ext cx="2908168" cy="369332"/>
          </a:xfrm>
          <a:prstGeom prst="rect">
            <a:avLst/>
          </a:prstGeom>
          <a:noFill/>
        </p:spPr>
        <p:txBody>
          <a:bodyPr wrap="none" rtlCol="0">
            <a:spAutoFit/>
          </a:bodyPr>
          <a:lstStyle/>
          <a:p>
            <a:r>
              <a:rPr lang="en-US"/>
              <a:t>Luminance AC coefficients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latin typeface="+mn-lt"/>
                <a:cs typeface="Arial" pitchFamily="34" charset="0"/>
              </a:rPr>
              <a:t>Structure of Human Eye</a:t>
            </a:r>
          </a:p>
        </p:txBody>
      </p:sp>
      <p:pic>
        <p:nvPicPr>
          <p:cNvPr id="4" name="Picture 3" descr="14755_14_10_12_6_36_53_93912157.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268931"/>
            <a:ext cx="8229600" cy="4436669"/>
          </a:xfrm>
          <a:prstGeom prst="rect">
            <a:avLst/>
          </a:prstGeom>
        </p:spPr>
      </p:pic>
      <p:sp>
        <p:nvSpPr>
          <p:cNvPr id="3" name="Hộp Văn bản 2">
            <a:extLst>
              <a:ext uri="{FF2B5EF4-FFF2-40B4-BE49-F238E27FC236}">
                <a16:creationId xmlns:a16="http://schemas.microsoft.com/office/drawing/2014/main" id="{CF6E39AA-7ADA-462A-9BCB-D4591DB21A94}"/>
              </a:ext>
            </a:extLst>
          </p:cNvPr>
          <p:cNvSpPr txBox="1"/>
          <p:nvPr/>
        </p:nvSpPr>
        <p:spPr>
          <a:xfrm>
            <a:off x="4876800" y="6096000"/>
            <a:ext cx="3897221" cy="369332"/>
          </a:xfrm>
          <a:prstGeom prst="rect">
            <a:avLst/>
          </a:prstGeom>
          <a:noFill/>
        </p:spPr>
        <p:txBody>
          <a:bodyPr wrap="none" rtlCol="0">
            <a:spAutoFit/>
          </a:bodyPr>
          <a:lstStyle/>
          <a:p>
            <a:r>
              <a:rPr lang="en-US"/>
              <a:t>6 million cones and 120 million rods</a:t>
            </a:r>
          </a:p>
        </p:txBody>
      </p:sp>
    </p:spTree>
    <p:extLst>
      <p:ext uri="{BB962C8B-B14F-4D97-AF65-F5344CB8AC3E}">
        <p14:creationId xmlns:p14="http://schemas.microsoft.com/office/powerpoint/2010/main" val="1393209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Huffman Coding (Cont.)</a:t>
            </a:r>
          </a:p>
        </p:txBody>
      </p:sp>
      <p:graphicFrame>
        <p:nvGraphicFramePr>
          <p:cNvPr id="5" name="Group 3"/>
          <p:cNvGraphicFramePr>
            <a:graphicFrameLocks noGrp="1"/>
          </p:cNvGraphicFramePr>
          <p:nvPr/>
        </p:nvGraphicFramePr>
        <p:xfrm>
          <a:off x="1295400" y="2254249"/>
          <a:ext cx="6553200" cy="3994146"/>
        </p:xfrm>
        <a:graphic>
          <a:graphicData uri="http://schemas.openxmlformats.org/drawingml/2006/table">
            <a:tbl>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Code 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Codeword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6" name="TextBox 5"/>
          <p:cNvSpPr txBox="1"/>
          <p:nvPr/>
        </p:nvSpPr>
        <p:spPr>
          <a:xfrm>
            <a:off x="3200400" y="6336268"/>
            <a:ext cx="2908168" cy="369332"/>
          </a:xfrm>
          <a:prstGeom prst="rect">
            <a:avLst/>
          </a:prstGeom>
          <a:noFill/>
        </p:spPr>
        <p:txBody>
          <a:bodyPr wrap="none" rtlCol="0">
            <a:spAutoFit/>
          </a:bodyPr>
          <a:lstStyle/>
          <a:p>
            <a:r>
              <a:rPr lang="en-US"/>
              <a:t>Luminance DC coefficients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Huffman Coding (Cont.) </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a:t>DC coefficient: +3 </a:t>
            </a:r>
            <a:r>
              <a:rPr lang="en-US" sz="2200">
                <a:sym typeface="Wingdings" pitchFamily="2" charset="2"/>
              </a:rPr>
              <a:t> (2),(3)</a:t>
            </a:r>
          </a:p>
          <a:p>
            <a:pPr algn="just"/>
            <a:endParaRPr lang="en-US" sz="2200">
              <a:sym typeface="Wingdings" pitchFamily="2" charset="2"/>
            </a:endParaRPr>
          </a:p>
          <a:p>
            <a:pPr algn="just"/>
            <a:r>
              <a:rPr lang="en-US" sz="2200">
                <a:sym typeface="Wingdings" pitchFamily="2" charset="2"/>
              </a:rPr>
              <a:t>Encoded DC coefficient: 011 11</a:t>
            </a:r>
          </a:p>
          <a:p>
            <a:pPr algn="just"/>
            <a:endParaRPr lang="en-US" sz="2200">
              <a:sym typeface="Wingdings" pitchFamily="2" charset="2"/>
            </a:endParaRPr>
          </a:p>
          <a:p>
            <a:pPr algn="just"/>
            <a:r>
              <a:rPr lang="en-US" sz="2200">
                <a:sym typeface="Wingdings" pitchFamily="2" charset="2"/>
              </a:rPr>
              <a:t>AC coefficients: (0,2) (-3), (1,2) (-3)… EOB</a:t>
            </a:r>
          </a:p>
          <a:p>
            <a:pPr algn="just"/>
            <a:endParaRPr lang="en-US" sz="2200">
              <a:sym typeface="Wingdings" pitchFamily="2" charset="2"/>
            </a:endParaRPr>
          </a:p>
          <a:p>
            <a:pPr algn="just"/>
            <a:r>
              <a:rPr lang="en-US" sz="2200">
                <a:sym typeface="Wingdings" pitchFamily="2" charset="2"/>
              </a:rPr>
              <a:t>Encoded AC coefficient: 01 00 11011 00 … 00</a:t>
            </a:r>
          </a:p>
          <a:p>
            <a:pPr algn="just"/>
            <a:endParaRPr lang="en-US" sz="2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Example </a:t>
            </a:r>
          </a:p>
        </p:txBody>
      </p:sp>
      <p:pic>
        <p:nvPicPr>
          <p:cNvPr id="4" name="Picture 11" descr="JPEG_example_JPG_RIP_100"/>
          <p:cNvPicPr>
            <a:picLocks noChangeAspect="1" noChangeArrowheads="1"/>
          </p:cNvPicPr>
          <p:nvPr/>
        </p:nvPicPr>
        <p:blipFill>
          <a:blip r:embed="rId2"/>
          <a:srcRect/>
          <a:stretch>
            <a:fillRect/>
          </a:stretch>
        </p:blipFill>
        <p:spPr bwMode="auto">
          <a:xfrm>
            <a:off x="609600" y="2286000"/>
            <a:ext cx="2286000" cy="1708150"/>
          </a:xfrm>
          <a:prstGeom prst="rect">
            <a:avLst/>
          </a:prstGeom>
          <a:noFill/>
        </p:spPr>
      </p:pic>
      <p:pic>
        <p:nvPicPr>
          <p:cNvPr id="5" name="Picture 12" descr="JPEG_example_JPG_RIP_050"/>
          <p:cNvPicPr>
            <a:picLocks noChangeAspect="1" noChangeArrowheads="1"/>
          </p:cNvPicPr>
          <p:nvPr/>
        </p:nvPicPr>
        <p:blipFill>
          <a:blip r:embed="rId3"/>
          <a:srcRect/>
          <a:stretch>
            <a:fillRect/>
          </a:stretch>
        </p:blipFill>
        <p:spPr bwMode="auto">
          <a:xfrm>
            <a:off x="3429000" y="2286000"/>
            <a:ext cx="2286000" cy="1709738"/>
          </a:xfrm>
          <a:prstGeom prst="rect">
            <a:avLst/>
          </a:prstGeom>
          <a:noFill/>
        </p:spPr>
      </p:pic>
      <p:pic>
        <p:nvPicPr>
          <p:cNvPr id="6" name="Picture 13" descr="JPEG_example_JPG_RIP_025"/>
          <p:cNvPicPr>
            <a:picLocks noChangeAspect="1" noChangeArrowheads="1"/>
          </p:cNvPicPr>
          <p:nvPr/>
        </p:nvPicPr>
        <p:blipFill>
          <a:blip r:embed="rId4"/>
          <a:srcRect/>
          <a:stretch>
            <a:fillRect/>
          </a:stretch>
        </p:blipFill>
        <p:spPr bwMode="auto">
          <a:xfrm>
            <a:off x="6248400" y="2286000"/>
            <a:ext cx="2286000" cy="1708150"/>
          </a:xfrm>
          <a:prstGeom prst="rect">
            <a:avLst/>
          </a:prstGeom>
          <a:noFill/>
        </p:spPr>
      </p:pic>
      <p:pic>
        <p:nvPicPr>
          <p:cNvPr id="7" name="Picture 14" descr="JPEG_example_JPG_RIP_010"/>
          <p:cNvPicPr>
            <a:picLocks noChangeAspect="1" noChangeArrowheads="1"/>
          </p:cNvPicPr>
          <p:nvPr/>
        </p:nvPicPr>
        <p:blipFill>
          <a:blip r:embed="rId5"/>
          <a:srcRect/>
          <a:stretch>
            <a:fillRect/>
          </a:stretch>
        </p:blipFill>
        <p:spPr bwMode="auto">
          <a:xfrm>
            <a:off x="609600" y="4343400"/>
            <a:ext cx="2286000" cy="1708150"/>
          </a:xfrm>
          <a:prstGeom prst="rect">
            <a:avLst/>
          </a:prstGeom>
          <a:noFill/>
        </p:spPr>
      </p:pic>
      <p:pic>
        <p:nvPicPr>
          <p:cNvPr id="8" name="Picture 15" descr="JPEG_example_JPG_RIP_001"/>
          <p:cNvPicPr>
            <a:picLocks noChangeAspect="1" noChangeArrowheads="1"/>
          </p:cNvPicPr>
          <p:nvPr/>
        </p:nvPicPr>
        <p:blipFill>
          <a:blip r:embed="rId6"/>
          <a:srcRect/>
          <a:stretch>
            <a:fillRect/>
          </a:stretch>
        </p:blipFill>
        <p:spPr bwMode="auto">
          <a:xfrm>
            <a:off x="3429000" y="4343400"/>
            <a:ext cx="2286000" cy="1708150"/>
          </a:xfrm>
          <a:prstGeom prst="rect">
            <a:avLst/>
          </a:prstGeom>
          <a:noFill/>
        </p:spPr>
      </p:pic>
      <p:sp>
        <p:nvSpPr>
          <p:cNvPr id="9" name="Text Box 16"/>
          <p:cNvSpPr txBox="1">
            <a:spLocks noChangeArrowheads="1"/>
          </p:cNvSpPr>
          <p:nvPr/>
        </p:nvSpPr>
        <p:spPr bwMode="auto">
          <a:xfrm>
            <a:off x="6159500" y="4476750"/>
            <a:ext cx="2382838" cy="1314450"/>
          </a:xfrm>
          <a:prstGeom prst="rect">
            <a:avLst/>
          </a:prstGeom>
          <a:noFill/>
          <a:ln w="9525">
            <a:noFill/>
            <a:miter lim="800000"/>
            <a:headEnd/>
            <a:tailEnd/>
          </a:ln>
          <a:effectLst/>
        </p:spPr>
        <p:txBody>
          <a:bodyPr wrap="none">
            <a:spAutoFit/>
          </a:bodyPr>
          <a:lstStyle/>
          <a:p>
            <a:pPr marL="342900" indent="-342900">
              <a:buFontTx/>
              <a:buAutoNum type="arabicPeriod"/>
            </a:pPr>
            <a:r>
              <a:rPr lang="en-US" sz="1600"/>
              <a:t>Q = 100 - 83,2 bytes</a:t>
            </a:r>
          </a:p>
          <a:p>
            <a:pPr marL="342900" indent="-342900">
              <a:buFontTx/>
              <a:buAutoNum type="arabicPeriod"/>
            </a:pPr>
            <a:r>
              <a:rPr lang="en-US" sz="1600"/>
              <a:t>Q = 50   - 15,1 bytes</a:t>
            </a:r>
          </a:p>
          <a:p>
            <a:pPr marL="342900" indent="-342900">
              <a:buFontTx/>
              <a:buAutoNum type="arabicPeriod"/>
            </a:pPr>
            <a:r>
              <a:rPr lang="en-US" sz="1600"/>
              <a:t>Q = 25   - 9,5   bytes</a:t>
            </a:r>
          </a:p>
          <a:p>
            <a:pPr marL="342900" indent="-342900">
              <a:buFontTx/>
              <a:buAutoNum type="arabicPeriod"/>
            </a:pPr>
            <a:r>
              <a:rPr lang="en-US" sz="1600"/>
              <a:t>Q = 10   - 4,7   bytes</a:t>
            </a:r>
          </a:p>
          <a:p>
            <a:pPr marL="342900" indent="-342900">
              <a:buFontTx/>
              <a:buAutoNum type="arabicPeriod"/>
            </a:pPr>
            <a:r>
              <a:rPr lang="en-US" sz="1600"/>
              <a:t>Q = 5     - 1,5   bytes</a:t>
            </a:r>
          </a:p>
        </p:txBody>
      </p:sp>
      <p:sp>
        <p:nvSpPr>
          <p:cNvPr id="10" name="TextBox 9"/>
          <p:cNvSpPr txBox="1"/>
          <p:nvPr/>
        </p:nvSpPr>
        <p:spPr>
          <a:xfrm>
            <a:off x="1600200" y="3962400"/>
            <a:ext cx="284052" cy="369332"/>
          </a:xfrm>
          <a:prstGeom prst="rect">
            <a:avLst/>
          </a:prstGeom>
          <a:noFill/>
        </p:spPr>
        <p:txBody>
          <a:bodyPr wrap="none" rtlCol="0">
            <a:spAutoFit/>
          </a:bodyPr>
          <a:lstStyle/>
          <a:p>
            <a:r>
              <a:rPr lang="en-US"/>
              <a:t>1</a:t>
            </a:r>
          </a:p>
        </p:txBody>
      </p:sp>
      <p:sp>
        <p:nvSpPr>
          <p:cNvPr id="11" name="TextBox 10"/>
          <p:cNvSpPr txBox="1"/>
          <p:nvPr/>
        </p:nvSpPr>
        <p:spPr>
          <a:xfrm>
            <a:off x="4419600" y="3962400"/>
            <a:ext cx="312906" cy="369332"/>
          </a:xfrm>
          <a:prstGeom prst="rect">
            <a:avLst/>
          </a:prstGeom>
          <a:noFill/>
        </p:spPr>
        <p:txBody>
          <a:bodyPr wrap="none" rtlCol="0">
            <a:spAutoFit/>
          </a:bodyPr>
          <a:lstStyle/>
          <a:p>
            <a:r>
              <a:rPr lang="en-US"/>
              <a:t>2</a:t>
            </a:r>
          </a:p>
        </p:txBody>
      </p:sp>
      <p:sp>
        <p:nvSpPr>
          <p:cNvPr id="12" name="TextBox 11"/>
          <p:cNvSpPr txBox="1"/>
          <p:nvPr/>
        </p:nvSpPr>
        <p:spPr>
          <a:xfrm>
            <a:off x="7315200" y="3962400"/>
            <a:ext cx="311304" cy="369332"/>
          </a:xfrm>
          <a:prstGeom prst="rect">
            <a:avLst/>
          </a:prstGeom>
          <a:noFill/>
        </p:spPr>
        <p:txBody>
          <a:bodyPr wrap="none" rtlCol="0">
            <a:spAutoFit/>
          </a:bodyPr>
          <a:lstStyle/>
          <a:p>
            <a:r>
              <a:rPr lang="en-US"/>
              <a:t>3</a:t>
            </a:r>
          </a:p>
        </p:txBody>
      </p:sp>
      <p:sp>
        <p:nvSpPr>
          <p:cNvPr id="13" name="TextBox 12"/>
          <p:cNvSpPr txBox="1"/>
          <p:nvPr/>
        </p:nvSpPr>
        <p:spPr>
          <a:xfrm>
            <a:off x="1524000" y="6031468"/>
            <a:ext cx="314510" cy="369332"/>
          </a:xfrm>
          <a:prstGeom prst="rect">
            <a:avLst/>
          </a:prstGeom>
          <a:noFill/>
        </p:spPr>
        <p:txBody>
          <a:bodyPr wrap="none" rtlCol="0">
            <a:spAutoFit/>
          </a:bodyPr>
          <a:lstStyle/>
          <a:p>
            <a:r>
              <a:rPr lang="en-US"/>
              <a:t>4</a:t>
            </a:r>
          </a:p>
        </p:txBody>
      </p:sp>
      <p:sp>
        <p:nvSpPr>
          <p:cNvPr id="14" name="TextBox 13"/>
          <p:cNvSpPr txBox="1"/>
          <p:nvPr/>
        </p:nvSpPr>
        <p:spPr>
          <a:xfrm>
            <a:off x="4440348" y="6031468"/>
            <a:ext cx="306494" cy="369332"/>
          </a:xfrm>
          <a:prstGeom prst="rect">
            <a:avLst/>
          </a:prstGeom>
          <a:noFill/>
        </p:spPr>
        <p:txBody>
          <a:bodyPr wrap="none" rtlCol="0">
            <a:spAutoFit/>
          </a:bodyPr>
          <a:lstStyle/>
          <a:p>
            <a:r>
              <a:rPr lang="en-US"/>
              <a:t>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Why another standard? </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200"/>
              <a:t>At low bit-rates (e.g., 0.25 bpp), the distortion in JPEG becomes unacceptable.</a:t>
            </a:r>
          </a:p>
          <a:p>
            <a:pPr algn="just"/>
            <a:endParaRPr lang="en-US" sz="2200">
              <a:sym typeface="Wingdings" pitchFamily="2" charset="2"/>
            </a:endParaRPr>
          </a:p>
          <a:p>
            <a:pPr algn="just"/>
            <a:r>
              <a:rPr lang="en-US" sz="2200">
                <a:sym typeface="Wingdings" pitchFamily="2" charset="2"/>
              </a:rPr>
              <a:t>JPEG has 44 modes, many of them are not used by the majority of the JPEG encoders.</a:t>
            </a:r>
          </a:p>
          <a:p>
            <a:pPr algn="just"/>
            <a:endParaRPr lang="en-US" sz="2200">
              <a:sym typeface="Wingdings" pitchFamily="2" charset="2"/>
            </a:endParaRPr>
          </a:p>
          <a:p>
            <a:pPr algn="just"/>
            <a:r>
              <a:rPr lang="en-US" sz="2200">
                <a:sym typeface="Wingdings" pitchFamily="2" charset="2"/>
              </a:rPr>
              <a:t>JPEG quality suffers dramatically, when bit errors are encountered during transmission.</a:t>
            </a:r>
          </a:p>
          <a:p>
            <a:pPr algn="just"/>
            <a:endParaRPr lang="en-US" sz="2200">
              <a:sym typeface="Wingdings" pitchFamily="2" charset="2"/>
            </a:endParaRPr>
          </a:p>
          <a:p>
            <a:pPr algn="just"/>
            <a:r>
              <a:rPr lang="en-US" sz="2200">
                <a:sym typeface="Wingdings" pitchFamily="2" charset="2"/>
              </a:rPr>
              <a:t>JPEG is optimized for natural images and performs badly on graphics.</a:t>
            </a:r>
          </a:p>
          <a:p>
            <a:pPr algn="just"/>
            <a:endParaRPr lang="en-US" sz="2200">
              <a:sym typeface="Wingdings" pitchFamily="2" charset="2"/>
            </a:endParaRPr>
          </a:p>
          <a:p>
            <a:pPr algn="just"/>
            <a:r>
              <a:rPr lang="en-US" sz="2200">
                <a:sym typeface="Wingdings" pitchFamily="2" charset="2"/>
              </a:rPr>
              <a:t>JPEG fails to compress bi-level (text) imagery.</a:t>
            </a:r>
          </a:p>
          <a:p>
            <a:pPr algn="just"/>
            <a:endParaRPr lang="en-US" sz="2200">
              <a:sym typeface="Wingdings" pitchFamily="2" charset="2"/>
            </a:endParaRPr>
          </a:p>
          <a:p>
            <a:pPr algn="just"/>
            <a:endParaRPr lang="en-US" sz="2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JPEG2000 Standard</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extLst>
      <p:ext uri="{BB962C8B-B14F-4D97-AF65-F5344CB8AC3E}">
        <p14:creationId xmlns:p14="http://schemas.microsoft.com/office/powerpoint/2010/main" val="1910888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Key Features</a:t>
            </a:r>
          </a:p>
        </p:txBody>
      </p:sp>
      <p:sp>
        <p:nvSpPr>
          <p:cNvPr id="3" name="Content Placeholder 2"/>
          <p:cNvSpPr>
            <a:spLocks noGrp="1"/>
          </p:cNvSpPr>
          <p:nvPr>
            <p:ph idx="1"/>
          </p:nvPr>
        </p:nvSpPr>
        <p:spPr/>
        <p:txBody>
          <a:bodyPr>
            <a:normAutofit/>
          </a:bodyPr>
          <a:lstStyle/>
          <a:p>
            <a:pPr algn="just"/>
            <a:r>
              <a:rPr lang="en-US" sz="2200"/>
              <a:t>Wavelet transform</a:t>
            </a:r>
          </a:p>
          <a:p>
            <a:pPr algn="just"/>
            <a:r>
              <a:rPr lang="en-US" sz="2200"/>
              <a:t>Superior low bit-rate performance</a:t>
            </a:r>
          </a:p>
          <a:p>
            <a:pPr algn="just"/>
            <a:r>
              <a:rPr lang="en-US" sz="2200">
                <a:sym typeface="Wingdings" pitchFamily="2" charset="2"/>
              </a:rPr>
              <a:t>Bi-level compression</a:t>
            </a:r>
          </a:p>
          <a:p>
            <a:pPr algn="just"/>
            <a:r>
              <a:rPr lang="en-US" sz="2200">
                <a:sym typeface="Wingdings" pitchFamily="2" charset="2"/>
              </a:rPr>
              <a:t>Lossy and lossless compression</a:t>
            </a:r>
          </a:p>
          <a:p>
            <a:pPr algn="just"/>
            <a:r>
              <a:rPr lang="en-US" sz="2200">
                <a:sym typeface="Wingdings" pitchFamily="2" charset="2"/>
              </a:rPr>
              <a:t>Robustness to bit errors</a:t>
            </a:r>
          </a:p>
          <a:p>
            <a:pPr algn="just"/>
            <a:r>
              <a:rPr lang="en-US" sz="2200">
                <a:sym typeface="Wingdings" pitchFamily="2" charset="2"/>
              </a:rPr>
              <a:t>Scalability </a:t>
            </a:r>
          </a:p>
          <a:p>
            <a:pPr algn="just"/>
            <a:r>
              <a:rPr lang="en-US" sz="2200">
                <a:sym typeface="Wingdings" pitchFamily="2" charset="2"/>
              </a:rPr>
              <a:t>Region of Interest</a:t>
            </a:r>
            <a:endParaRPr lang="en-US" sz="2200"/>
          </a:p>
        </p:txBody>
      </p:sp>
    </p:spTree>
    <p:extLst>
      <p:ext uri="{BB962C8B-B14F-4D97-AF65-F5344CB8AC3E}">
        <p14:creationId xmlns:p14="http://schemas.microsoft.com/office/powerpoint/2010/main" val="1162767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Operation Flow</a:t>
            </a:r>
          </a:p>
        </p:txBody>
      </p:sp>
      <p:sp>
        <p:nvSpPr>
          <p:cNvPr id="4" name="Rectangle 3"/>
          <p:cNvSpPr/>
          <p:nvPr/>
        </p:nvSpPr>
        <p:spPr>
          <a:xfrm>
            <a:off x="1596135" y="2286000"/>
            <a:ext cx="91019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Comp. &amp; Tile</a:t>
            </a:r>
          </a:p>
        </p:txBody>
      </p:sp>
      <p:sp>
        <p:nvSpPr>
          <p:cNvPr id="5" name="Rectangle 4"/>
          <p:cNvSpPr/>
          <p:nvPr/>
        </p:nvSpPr>
        <p:spPr>
          <a:xfrm>
            <a:off x="3276600" y="22860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DWT</a:t>
            </a:r>
          </a:p>
        </p:txBody>
      </p:sp>
      <p:sp>
        <p:nvSpPr>
          <p:cNvPr id="6" name="Rectangle 5"/>
          <p:cNvSpPr/>
          <p:nvPr/>
        </p:nvSpPr>
        <p:spPr>
          <a:xfrm>
            <a:off x="4648200" y="22860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Quantization</a:t>
            </a:r>
          </a:p>
        </p:txBody>
      </p:sp>
      <p:sp>
        <p:nvSpPr>
          <p:cNvPr id="7" name="Rectangle 6"/>
          <p:cNvSpPr/>
          <p:nvPr/>
        </p:nvSpPr>
        <p:spPr>
          <a:xfrm>
            <a:off x="6553200" y="2286000"/>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EBCOT</a:t>
            </a:r>
          </a:p>
        </p:txBody>
      </p:sp>
      <p:cxnSp>
        <p:nvCxnSpPr>
          <p:cNvPr id="10" name="Straight Arrow Connector 9"/>
          <p:cNvCxnSpPr>
            <a:endCxn id="4" idx="1"/>
          </p:cNvCxnSpPr>
          <p:nvPr/>
        </p:nvCxnSpPr>
        <p:spPr>
          <a:xfrm>
            <a:off x="1363332" y="2667000"/>
            <a:ext cx="23280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5" idx="1"/>
          </p:cNvCxnSpPr>
          <p:nvPr/>
        </p:nvCxnSpPr>
        <p:spPr>
          <a:xfrm>
            <a:off x="2506332" y="2667000"/>
            <a:ext cx="7702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6" idx="1"/>
          </p:cNvCxnSpPr>
          <p:nvPr/>
        </p:nvCxnSpPr>
        <p:spPr>
          <a:xfrm>
            <a:off x="3962400" y="2667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7" idx="1"/>
          </p:cNvCxnSpPr>
          <p:nvPr/>
        </p:nvCxnSpPr>
        <p:spPr>
          <a:xfrm>
            <a:off x="5867400" y="2667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1"/>
          </p:nvPr>
        </p:nvSpPr>
        <p:spPr>
          <a:xfrm>
            <a:off x="457200" y="2286000"/>
            <a:ext cx="8229600" cy="4325112"/>
          </a:xfrm>
        </p:spPr>
        <p:txBody>
          <a:bodyPr>
            <a:normAutofit/>
          </a:bodyPr>
          <a:lstStyle/>
          <a:p>
            <a:pPr algn="just"/>
            <a:endParaRPr lang="en-US" sz="2200"/>
          </a:p>
          <a:p>
            <a:pPr algn="just"/>
            <a:endParaRPr lang="en-US" sz="2200"/>
          </a:p>
          <a:p>
            <a:pPr algn="just"/>
            <a:endParaRPr lang="en-US" sz="2200"/>
          </a:p>
          <a:p>
            <a:pPr algn="just"/>
            <a:r>
              <a:rPr lang="en-US" sz="2200"/>
              <a:t>Cut the image into non-overlapping tiles of equal size</a:t>
            </a:r>
          </a:p>
          <a:p>
            <a:pPr algn="just"/>
            <a:r>
              <a:rPr lang="en-US" sz="2200"/>
              <a:t>Perform a component transformation</a:t>
            </a:r>
          </a:p>
          <a:p>
            <a:pPr algn="just"/>
            <a:r>
              <a:rPr lang="en-US" sz="2200"/>
              <a:t>Process each tile of each component separately</a:t>
            </a:r>
          </a:p>
          <a:p>
            <a:pPr lvl="1" algn="just"/>
            <a:endParaRPr lang="en-US" sz="2000"/>
          </a:p>
          <a:p>
            <a:pPr lvl="1" algn="just"/>
            <a:r>
              <a:rPr lang="en-US" sz="2000"/>
              <a:t>Discrete Wavelet Transform</a:t>
            </a:r>
          </a:p>
          <a:p>
            <a:pPr lvl="1" algn="just"/>
            <a:r>
              <a:rPr lang="en-US" sz="2000"/>
              <a:t>Quantization</a:t>
            </a:r>
          </a:p>
          <a:p>
            <a:pPr lvl="1" algn="just"/>
            <a:r>
              <a:rPr lang="en-US" sz="2000"/>
              <a:t>EBCOT: Embedded Block Coding with Optimal Truncation</a:t>
            </a:r>
          </a:p>
        </p:txBody>
      </p:sp>
      <p:sp>
        <p:nvSpPr>
          <p:cNvPr id="42" name="TextBox 41"/>
          <p:cNvSpPr txBox="1"/>
          <p:nvPr/>
        </p:nvSpPr>
        <p:spPr>
          <a:xfrm>
            <a:off x="609600" y="2514600"/>
            <a:ext cx="753732" cy="338554"/>
          </a:xfrm>
          <a:prstGeom prst="rect">
            <a:avLst/>
          </a:prstGeom>
          <a:noFill/>
        </p:spPr>
        <p:txBody>
          <a:bodyPr wrap="none" rtlCol="0">
            <a:spAutoFit/>
          </a:bodyPr>
          <a:lstStyle/>
          <a:p>
            <a:pPr algn="ctr"/>
            <a:r>
              <a:rPr lang="en-US" sz="1600"/>
              <a:t>Image</a:t>
            </a:r>
          </a:p>
        </p:txBody>
      </p:sp>
      <p:sp>
        <p:nvSpPr>
          <p:cNvPr id="45" name="TextBox 44"/>
          <p:cNvSpPr txBox="1"/>
          <p:nvPr/>
        </p:nvSpPr>
        <p:spPr>
          <a:xfrm>
            <a:off x="7764132" y="2511623"/>
            <a:ext cx="835486" cy="338554"/>
          </a:xfrm>
          <a:prstGeom prst="rect">
            <a:avLst/>
          </a:prstGeom>
          <a:noFill/>
        </p:spPr>
        <p:txBody>
          <a:bodyPr wrap="none" rtlCol="0">
            <a:spAutoFit/>
          </a:bodyPr>
          <a:lstStyle/>
          <a:p>
            <a:pPr algn="ctr"/>
            <a:r>
              <a:rPr lang="en-US" sz="1600"/>
              <a:t>1010….</a:t>
            </a:r>
          </a:p>
        </p:txBody>
      </p:sp>
      <p:cxnSp>
        <p:nvCxnSpPr>
          <p:cNvPr id="21" name="Straight Arrow Connector 20"/>
          <p:cNvCxnSpPr/>
          <p:nvPr/>
        </p:nvCxnSpPr>
        <p:spPr>
          <a:xfrm>
            <a:off x="7535532" y="2667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830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Discrete Wavelet Transform</a:t>
            </a:r>
          </a:p>
        </p:txBody>
      </p:sp>
      <p:sp>
        <p:nvSpPr>
          <p:cNvPr id="3" name="Content Placeholder 2"/>
          <p:cNvSpPr>
            <a:spLocks noGrp="1"/>
          </p:cNvSpPr>
          <p:nvPr>
            <p:ph idx="1"/>
          </p:nvPr>
        </p:nvSpPr>
        <p:spPr/>
        <p:txBody>
          <a:bodyPr>
            <a:normAutofit lnSpcReduction="10000"/>
          </a:bodyPr>
          <a:lstStyle/>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r>
              <a:rPr lang="en-US" sz="2200"/>
              <a:t>The signal x(</a:t>
            </a:r>
            <a:r>
              <a:rPr lang="en-US" sz="2200" i="1"/>
              <a:t>n</a:t>
            </a:r>
            <a:r>
              <a:rPr lang="en-US" sz="2200"/>
              <a:t>) is decomposed through a low and a high pass  analysis filter, and subsample the filtering result by a factor of 2.</a:t>
            </a:r>
          </a:p>
          <a:p>
            <a:pPr algn="just"/>
            <a:r>
              <a:rPr lang="en-US" sz="2200"/>
              <a:t>To reconstruct the original signal, a low and high pass coefficients are up-sampled by a factor of 2 and pass through another  low and high pass synthesis filter pair.</a:t>
            </a:r>
          </a:p>
          <a:p>
            <a:pPr algn="just"/>
            <a:endParaRPr lang="en-US" sz="2200"/>
          </a:p>
        </p:txBody>
      </p:sp>
      <p:sp>
        <p:nvSpPr>
          <p:cNvPr id="4" name="Rectangle 3"/>
          <p:cNvSpPr/>
          <p:nvPr/>
        </p:nvSpPr>
        <p:spPr>
          <a:xfrm>
            <a:off x="1844806" y="2286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Low-pass Analysis</a:t>
            </a:r>
          </a:p>
        </p:txBody>
      </p:sp>
      <p:sp>
        <p:nvSpPr>
          <p:cNvPr id="5" name="Rectangle 4"/>
          <p:cNvSpPr/>
          <p:nvPr/>
        </p:nvSpPr>
        <p:spPr>
          <a:xfrm>
            <a:off x="1844806" y="3200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High-pass Analysis</a:t>
            </a:r>
          </a:p>
        </p:txBody>
      </p:sp>
      <p:sp>
        <p:nvSpPr>
          <p:cNvPr id="6" name="Rectangle 5"/>
          <p:cNvSpPr/>
          <p:nvPr/>
        </p:nvSpPr>
        <p:spPr>
          <a:xfrm>
            <a:off x="3216406" y="22860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2</a:t>
            </a:r>
          </a:p>
        </p:txBody>
      </p:sp>
      <p:cxnSp>
        <p:nvCxnSpPr>
          <p:cNvPr id="8" name="Straight Arrow Connector 7"/>
          <p:cNvCxnSpPr/>
          <p:nvPr/>
        </p:nvCxnSpPr>
        <p:spPr>
          <a:xfrm rot="5400000">
            <a:off x="3293400" y="2666206"/>
            <a:ext cx="304006" cy="79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16406" y="32004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2</a:t>
            </a:r>
          </a:p>
        </p:txBody>
      </p:sp>
      <p:cxnSp>
        <p:nvCxnSpPr>
          <p:cNvPr id="12" name="Straight Arrow Connector 11"/>
          <p:cNvCxnSpPr/>
          <p:nvPr/>
        </p:nvCxnSpPr>
        <p:spPr>
          <a:xfrm rot="5400000">
            <a:off x="3293400" y="3581400"/>
            <a:ext cx="304006" cy="79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a:off x="29116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11" idx="1"/>
          </p:cNvCxnSpPr>
          <p:nvPr/>
        </p:nvCxnSpPr>
        <p:spPr>
          <a:xfrm>
            <a:off x="29116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39022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p:cNvCxnSpPr>
          <p:nvPr/>
        </p:nvCxnSpPr>
        <p:spPr>
          <a:xfrm>
            <a:off x="39022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64406" y="2286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Low-pass Synthesis</a:t>
            </a:r>
          </a:p>
        </p:txBody>
      </p:sp>
      <p:sp>
        <p:nvSpPr>
          <p:cNvPr id="28" name="Rectangle 27"/>
          <p:cNvSpPr/>
          <p:nvPr/>
        </p:nvSpPr>
        <p:spPr>
          <a:xfrm>
            <a:off x="6264406" y="3200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High-pass Synthesis</a:t>
            </a:r>
          </a:p>
        </p:txBody>
      </p:sp>
      <p:sp>
        <p:nvSpPr>
          <p:cNvPr id="29" name="Rectangle 28"/>
          <p:cNvSpPr/>
          <p:nvPr/>
        </p:nvSpPr>
        <p:spPr>
          <a:xfrm>
            <a:off x="5273806" y="22860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2</a:t>
            </a:r>
          </a:p>
        </p:txBody>
      </p:sp>
      <p:cxnSp>
        <p:nvCxnSpPr>
          <p:cNvPr id="30" name="Straight Arrow Connector 29"/>
          <p:cNvCxnSpPr/>
          <p:nvPr/>
        </p:nvCxnSpPr>
        <p:spPr>
          <a:xfrm rot="5400000" flipH="1" flipV="1">
            <a:off x="5349609" y="2665809"/>
            <a:ext cx="305594"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273806" y="32004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2</a:t>
            </a:r>
          </a:p>
        </p:txBody>
      </p:sp>
      <p:cxnSp>
        <p:nvCxnSpPr>
          <p:cNvPr id="32" name="Straight Arrow Connector 31"/>
          <p:cNvCxnSpPr/>
          <p:nvPr/>
        </p:nvCxnSpPr>
        <p:spPr>
          <a:xfrm rot="5400000" flipH="1" flipV="1">
            <a:off x="5350006" y="3580606"/>
            <a:ext cx="305594" cy="79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3"/>
          </p:cNvCxnSpPr>
          <p:nvPr/>
        </p:nvCxnSpPr>
        <p:spPr>
          <a:xfrm>
            <a:off x="59596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p:cNvCxnSpPr>
          <p:nvPr/>
        </p:nvCxnSpPr>
        <p:spPr>
          <a:xfrm>
            <a:off x="59596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9" idx="1"/>
          </p:cNvCxnSpPr>
          <p:nvPr/>
        </p:nvCxnSpPr>
        <p:spPr>
          <a:xfrm>
            <a:off x="49690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1" idx="1"/>
          </p:cNvCxnSpPr>
          <p:nvPr/>
        </p:nvCxnSpPr>
        <p:spPr>
          <a:xfrm>
            <a:off x="49690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712206" y="3124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7254609" y="3124597"/>
            <a:ext cx="9151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7" idx="3"/>
          </p:cNvCxnSpPr>
          <p:nvPr/>
        </p:nvCxnSpPr>
        <p:spPr>
          <a:xfrm>
            <a:off x="7331206" y="26670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p:cNvCxnSpPr>
          <p:nvPr/>
        </p:nvCxnSpPr>
        <p:spPr>
          <a:xfrm>
            <a:off x="7331206" y="35814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082806" y="3122612"/>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1007003" y="3123009"/>
            <a:ext cx="9151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463806" y="2665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463806" y="3579812"/>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09600" y="2971800"/>
            <a:ext cx="516488" cy="307777"/>
          </a:xfrm>
          <a:prstGeom prst="rect">
            <a:avLst/>
          </a:prstGeom>
          <a:noFill/>
        </p:spPr>
        <p:txBody>
          <a:bodyPr wrap="none" rtlCol="0">
            <a:spAutoFit/>
          </a:bodyPr>
          <a:lstStyle/>
          <a:p>
            <a:r>
              <a:rPr lang="en-US" sz="1400"/>
              <a:t>x(</a:t>
            </a:r>
            <a:r>
              <a:rPr lang="en-US" sz="1400" i="1"/>
              <a:t>n</a:t>
            </a:r>
            <a:r>
              <a:rPr lang="en-US" sz="1400"/>
              <a:t>)</a:t>
            </a:r>
          </a:p>
        </p:txBody>
      </p:sp>
      <p:sp>
        <p:nvSpPr>
          <p:cNvPr id="61" name="TextBox 60"/>
          <p:cNvSpPr txBox="1"/>
          <p:nvPr/>
        </p:nvSpPr>
        <p:spPr>
          <a:xfrm>
            <a:off x="8077200" y="2971800"/>
            <a:ext cx="556563" cy="307777"/>
          </a:xfrm>
          <a:prstGeom prst="rect">
            <a:avLst/>
          </a:prstGeom>
          <a:noFill/>
        </p:spPr>
        <p:txBody>
          <a:bodyPr wrap="none" rtlCol="0">
            <a:spAutoFit/>
          </a:bodyPr>
          <a:lstStyle/>
          <a:p>
            <a:r>
              <a:rPr lang="en-US" sz="1400"/>
              <a:t>x’(</a:t>
            </a:r>
            <a:r>
              <a:rPr lang="en-US" sz="1400" i="1"/>
              <a:t>n</a:t>
            </a:r>
            <a:r>
              <a:rPr lang="en-US" sz="1400"/>
              <a:t>)</a:t>
            </a:r>
          </a:p>
        </p:txBody>
      </p:sp>
    </p:spTree>
    <p:extLst>
      <p:ext uri="{BB962C8B-B14F-4D97-AF65-F5344CB8AC3E}">
        <p14:creationId xmlns:p14="http://schemas.microsoft.com/office/powerpoint/2010/main" val="3474119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Discrete Wavelet Transform (Cont.)</a:t>
            </a:r>
          </a:p>
        </p:txBody>
      </p:sp>
      <p:sp>
        <p:nvSpPr>
          <p:cNvPr id="3" name="Content Placeholder 2"/>
          <p:cNvSpPr>
            <a:spLocks noGrp="1"/>
          </p:cNvSpPr>
          <p:nvPr>
            <p:ph idx="1"/>
          </p:nvPr>
        </p:nvSpPr>
        <p:spPr/>
        <p:txBody>
          <a:bodyPr>
            <a:normAutofit/>
          </a:bodyPr>
          <a:lstStyle/>
          <a:p>
            <a:pPr algn="just"/>
            <a:r>
              <a:rPr lang="en-US" sz="2200"/>
              <a:t>To apply wavelet transformation to a 2D array, such as an image, it is common practice to apply the wavelet transform in the horizontal and vertical direction separately. </a:t>
            </a:r>
          </a:p>
          <a:p>
            <a:pPr algn="just"/>
            <a:endParaRPr lang="en-US" sz="2200"/>
          </a:p>
          <a:p>
            <a:pPr algn="just"/>
            <a:endParaRPr lang="en-US" sz="2200"/>
          </a:p>
        </p:txBody>
      </p:sp>
      <p:sp>
        <p:nvSpPr>
          <p:cNvPr id="34" name="Rectangle 33"/>
          <p:cNvSpPr/>
          <p:nvPr/>
        </p:nvSpPr>
        <p:spPr>
          <a:xfrm>
            <a:off x="609600" y="3581400"/>
            <a:ext cx="3048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rot="16200000" flipH="1">
            <a:off x="610395" y="5105400"/>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4" idx="1"/>
            <a:endCxn id="34" idx="3"/>
          </p:cNvCxnSpPr>
          <p:nvPr/>
        </p:nvCxnSpPr>
        <p:spPr>
          <a:xfrm rot="10800000" flipH="1">
            <a:off x="609600" y="5105400"/>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08806" y="4343400"/>
            <a:ext cx="1524794"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09600" y="4343400"/>
            <a:ext cx="1524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85800" y="3733800"/>
            <a:ext cx="591829" cy="369332"/>
          </a:xfrm>
          <a:prstGeom prst="rect">
            <a:avLst/>
          </a:prstGeom>
          <a:noFill/>
        </p:spPr>
        <p:txBody>
          <a:bodyPr wrap="none" rtlCol="0">
            <a:spAutoFit/>
          </a:bodyPr>
          <a:lstStyle/>
          <a:p>
            <a:r>
              <a:rPr lang="en-US">
                <a:solidFill>
                  <a:schemeClr val="bg1"/>
                </a:solidFill>
              </a:rPr>
              <a:t>2LL</a:t>
            </a:r>
          </a:p>
        </p:txBody>
      </p:sp>
      <p:sp>
        <p:nvSpPr>
          <p:cNvPr id="67" name="TextBox 66"/>
          <p:cNvSpPr txBox="1"/>
          <p:nvPr/>
        </p:nvSpPr>
        <p:spPr>
          <a:xfrm>
            <a:off x="1447800" y="3733800"/>
            <a:ext cx="639919" cy="369332"/>
          </a:xfrm>
          <a:prstGeom prst="rect">
            <a:avLst/>
          </a:prstGeom>
          <a:noFill/>
        </p:spPr>
        <p:txBody>
          <a:bodyPr wrap="none" rtlCol="0">
            <a:spAutoFit/>
          </a:bodyPr>
          <a:lstStyle/>
          <a:p>
            <a:r>
              <a:rPr lang="en-US">
                <a:solidFill>
                  <a:schemeClr val="bg1"/>
                </a:solidFill>
              </a:rPr>
              <a:t>2HL</a:t>
            </a:r>
          </a:p>
        </p:txBody>
      </p:sp>
      <p:sp>
        <p:nvSpPr>
          <p:cNvPr id="68" name="TextBox 67"/>
          <p:cNvSpPr txBox="1"/>
          <p:nvPr/>
        </p:nvSpPr>
        <p:spPr>
          <a:xfrm>
            <a:off x="685800" y="4507468"/>
            <a:ext cx="639919" cy="369332"/>
          </a:xfrm>
          <a:prstGeom prst="rect">
            <a:avLst/>
          </a:prstGeom>
          <a:noFill/>
        </p:spPr>
        <p:txBody>
          <a:bodyPr wrap="none" rtlCol="0">
            <a:spAutoFit/>
          </a:bodyPr>
          <a:lstStyle/>
          <a:p>
            <a:r>
              <a:rPr lang="en-US">
                <a:solidFill>
                  <a:schemeClr val="bg1"/>
                </a:solidFill>
              </a:rPr>
              <a:t>2LH</a:t>
            </a:r>
          </a:p>
        </p:txBody>
      </p:sp>
      <p:sp>
        <p:nvSpPr>
          <p:cNvPr id="69" name="TextBox 68"/>
          <p:cNvSpPr txBox="1"/>
          <p:nvPr/>
        </p:nvSpPr>
        <p:spPr>
          <a:xfrm>
            <a:off x="1447800" y="4507468"/>
            <a:ext cx="688009" cy="369332"/>
          </a:xfrm>
          <a:prstGeom prst="rect">
            <a:avLst/>
          </a:prstGeom>
          <a:noFill/>
        </p:spPr>
        <p:txBody>
          <a:bodyPr wrap="none" rtlCol="0">
            <a:spAutoFit/>
          </a:bodyPr>
          <a:lstStyle/>
          <a:p>
            <a:r>
              <a:rPr lang="en-US">
                <a:solidFill>
                  <a:schemeClr val="bg1"/>
                </a:solidFill>
              </a:rPr>
              <a:t>2HH</a:t>
            </a:r>
          </a:p>
        </p:txBody>
      </p:sp>
      <p:sp>
        <p:nvSpPr>
          <p:cNvPr id="70" name="TextBox 69"/>
          <p:cNvSpPr txBox="1"/>
          <p:nvPr/>
        </p:nvSpPr>
        <p:spPr>
          <a:xfrm>
            <a:off x="1084571" y="5726668"/>
            <a:ext cx="611065" cy="369332"/>
          </a:xfrm>
          <a:prstGeom prst="rect">
            <a:avLst/>
          </a:prstGeom>
          <a:noFill/>
        </p:spPr>
        <p:txBody>
          <a:bodyPr wrap="none" rtlCol="0">
            <a:spAutoFit/>
          </a:bodyPr>
          <a:lstStyle/>
          <a:p>
            <a:r>
              <a:rPr lang="en-US">
                <a:solidFill>
                  <a:schemeClr val="bg1"/>
                </a:solidFill>
              </a:rPr>
              <a:t>1LH</a:t>
            </a:r>
          </a:p>
        </p:txBody>
      </p:sp>
      <p:sp>
        <p:nvSpPr>
          <p:cNvPr id="71" name="TextBox 70"/>
          <p:cNvSpPr txBox="1"/>
          <p:nvPr/>
        </p:nvSpPr>
        <p:spPr>
          <a:xfrm>
            <a:off x="2590800" y="4126468"/>
            <a:ext cx="611065" cy="369332"/>
          </a:xfrm>
          <a:prstGeom prst="rect">
            <a:avLst/>
          </a:prstGeom>
          <a:noFill/>
        </p:spPr>
        <p:txBody>
          <a:bodyPr wrap="none" rtlCol="0">
            <a:spAutoFit/>
          </a:bodyPr>
          <a:lstStyle/>
          <a:p>
            <a:r>
              <a:rPr lang="en-US">
                <a:solidFill>
                  <a:schemeClr val="bg1"/>
                </a:solidFill>
              </a:rPr>
              <a:t>1HL</a:t>
            </a:r>
          </a:p>
        </p:txBody>
      </p:sp>
      <p:sp>
        <p:nvSpPr>
          <p:cNvPr id="72" name="TextBox 71"/>
          <p:cNvSpPr txBox="1"/>
          <p:nvPr/>
        </p:nvSpPr>
        <p:spPr>
          <a:xfrm>
            <a:off x="2608571" y="5726668"/>
            <a:ext cx="659155" cy="369332"/>
          </a:xfrm>
          <a:prstGeom prst="rect">
            <a:avLst/>
          </a:prstGeom>
          <a:noFill/>
        </p:spPr>
        <p:txBody>
          <a:bodyPr wrap="none" rtlCol="0">
            <a:spAutoFit/>
          </a:bodyPr>
          <a:lstStyle/>
          <a:p>
            <a:r>
              <a:rPr lang="en-US">
                <a:solidFill>
                  <a:schemeClr val="bg1"/>
                </a:solidFill>
              </a:rPr>
              <a:t>1HH</a:t>
            </a:r>
          </a:p>
        </p:txBody>
      </p:sp>
      <p:pic>
        <p:nvPicPr>
          <p:cNvPr id="164866" name="Picture 2" descr="C:\Users\Quang Duc Tran\Desktop\imagesIKQGYER4.jpg"/>
          <p:cNvPicPr>
            <a:picLocks noChangeAspect="1" noChangeArrowheads="1"/>
          </p:cNvPicPr>
          <p:nvPr/>
        </p:nvPicPr>
        <p:blipFill>
          <a:blip r:embed="rId2"/>
          <a:srcRect/>
          <a:stretch>
            <a:fillRect/>
          </a:stretch>
        </p:blipFill>
        <p:spPr bwMode="auto">
          <a:xfrm>
            <a:off x="5410200" y="3581400"/>
            <a:ext cx="3128962" cy="3115056"/>
          </a:xfrm>
          <a:prstGeom prst="rect">
            <a:avLst/>
          </a:prstGeom>
          <a:noFill/>
        </p:spPr>
      </p:pic>
    </p:spTree>
    <p:extLst>
      <p:ext uri="{BB962C8B-B14F-4D97-AF65-F5344CB8AC3E}">
        <p14:creationId xmlns:p14="http://schemas.microsoft.com/office/powerpoint/2010/main" val="3264024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Quantization</a:t>
            </a:r>
          </a:p>
        </p:txBody>
      </p:sp>
      <p:sp>
        <p:nvSpPr>
          <p:cNvPr id="3" name="Content Placeholder 2"/>
          <p:cNvSpPr>
            <a:spLocks noGrp="1"/>
          </p:cNvSpPr>
          <p:nvPr>
            <p:ph idx="1"/>
          </p:nvPr>
        </p:nvSpPr>
        <p:spPr/>
        <p:txBody>
          <a:bodyPr>
            <a:normAutofit/>
          </a:bodyPr>
          <a:lstStyle/>
          <a:p>
            <a:pPr algn="just"/>
            <a:r>
              <a:rPr lang="en-US" sz="2200"/>
              <a:t>Quantization is performed to uniformly quantize all wavelet coefficients. This converts the wavelet coefficients from floating number into integer number.</a:t>
            </a:r>
          </a:p>
          <a:p>
            <a:pPr algn="just"/>
            <a:endParaRPr lang="en-US" sz="2200"/>
          </a:p>
          <a:p>
            <a:pPr algn="just"/>
            <a:endParaRPr lang="en-US" sz="2200"/>
          </a:p>
          <a:p>
            <a:pPr algn="just"/>
            <a:endParaRPr lang="en-US" sz="2200"/>
          </a:p>
          <a:p>
            <a:pPr algn="just"/>
            <a:endParaRPr lang="en-US" sz="2200"/>
          </a:p>
          <a:p>
            <a:pPr algn="just"/>
            <a:endParaRPr lang="en-US" sz="2200"/>
          </a:p>
          <a:p>
            <a:pPr algn="just"/>
            <a:r>
              <a:rPr lang="en-US" sz="2200"/>
              <a:t>The image coding quality is not determined by the quantization step size </a:t>
            </a:r>
            <a:r>
              <a:rPr lang="el-GR" sz="2200"/>
              <a:t>δ</a:t>
            </a:r>
            <a:r>
              <a:rPr lang="en-US" sz="2200"/>
              <a:t>, but in the subsequent bit stream assembler. The value of </a:t>
            </a:r>
            <a:r>
              <a:rPr lang="el-GR" sz="2200"/>
              <a:t>δ</a:t>
            </a:r>
            <a:r>
              <a:rPr lang="en-US" sz="2200"/>
              <a:t> is rather fine, e.g., </a:t>
            </a:r>
            <a:r>
              <a:rPr lang="el-GR" sz="2200"/>
              <a:t>δ </a:t>
            </a:r>
            <a:r>
              <a:rPr lang="en-US" sz="2200"/>
              <a:t>=1/128.</a:t>
            </a:r>
          </a:p>
          <a:p>
            <a:pPr algn="just"/>
            <a:endParaRPr lang="en-US" sz="2200"/>
          </a:p>
        </p:txBody>
      </p:sp>
      <p:graphicFrame>
        <p:nvGraphicFramePr>
          <p:cNvPr id="34" name="Object 33"/>
          <p:cNvGraphicFramePr>
            <a:graphicFrameLocks noChangeAspect="1"/>
          </p:cNvGraphicFramePr>
          <p:nvPr/>
        </p:nvGraphicFramePr>
        <p:xfrm>
          <a:off x="2611438" y="3429000"/>
          <a:ext cx="4429125" cy="901700"/>
        </p:xfrm>
        <a:graphic>
          <a:graphicData uri="http://schemas.openxmlformats.org/presentationml/2006/ole">
            <mc:AlternateContent xmlns:mc="http://schemas.openxmlformats.org/markup-compatibility/2006">
              <mc:Choice xmlns:v="urn:schemas-microsoft-com:vml" Requires="v">
                <p:oleObj spid="_x0000_s54273" name="Equation" r:id="rId3" imgW="2120900" imgH="431800" progId="Equation.3">
                  <p:embed/>
                </p:oleObj>
              </mc:Choice>
              <mc:Fallback>
                <p:oleObj name="Equation" r:id="rId3" imgW="2120900" imgH="431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438" y="3429000"/>
                        <a:ext cx="44291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Box 36"/>
          <p:cNvSpPr txBox="1"/>
          <p:nvPr/>
        </p:nvSpPr>
        <p:spPr>
          <a:xfrm>
            <a:off x="609600" y="4572000"/>
            <a:ext cx="2159566" cy="369332"/>
          </a:xfrm>
          <a:prstGeom prst="rect">
            <a:avLst/>
          </a:prstGeom>
          <a:noFill/>
        </p:spPr>
        <p:txBody>
          <a:bodyPr wrap="none" rtlCol="0">
            <a:spAutoFit/>
          </a:bodyPr>
          <a:lstStyle/>
          <a:p>
            <a:r>
              <a:rPr lang="en-US"/>
              <a:t>Quantization result</a:t>
            </a:r>
          </a:p>
        </p:txBody>
      </p:sp>
      <p:sp>
        <p:nvSpPr>
          <p:cNvPr id="38" name="TextBox 37"/>
          <p:cNvSpPr txBox="1"/>
          <p:nvPr/>
        </p:nvSpPr>
        <p:spPr>
          <a:xfrm>
            <a:off x="3276600" y="4572000"/>
            <a:ext cx="2388795" cy="369332"/>
          </a:xfrm>
          <a:prstGeom prst="rect">
            <a:avLst/>
          </a:prstGeom>
          <a:noFill/>
        </p:spPr>
        <p:txBody>
          <a:bodyPr wrap="none" rtlCol="0">
            <a:spAutoFit/>
          </a:bodyPr>
          <a:lstStyle/>
          <a:p>
            <a:r>
              <a:rPr lang="en-US"/>
              <a:t>Transform coefficient</a:t>
            </a:r>
          </a:p>
        </p:txBody>
      </p:sp>
      <p:sp>
        <p:nvSpPr>
          <p:cNvPr id="39" name="TextBox 38"/>
          <p:cNvSpPr txBox="1"/>
          <p:nvPr/>
        </p:nvSpPr>
        <p:spPr>
          <a:xfrm>
            <a:off x="6251518" y="4572000"/>
            <a:ext cx="2435282" cy="369332"/>
          </a:xfrm>
          <a:prstGeom prst="rect">
            <a:avLst/>
          </a:prstGeom>
          <a:noFill/>
        </p:spPr>
        <p:txBody>
          <a:bodyPr wrap="none" rtlCol="0">
            <a:spAutoFit/>
          </a:bodyPr>
          <a:lstStyle/>
          <a:p>
            <a:r>
              <a:rPr lang="en-US"/>
              <a:t>Quantization step size</a:t>
            </a:r>
          </a:p>
        </p:txBody>
      </p:sp>
      <p:cxnSp>
        <p:nvCxnSpPr>
          <p:cNvPr id="41" name="Straight Arrow Connector 40"/>
          <p:cNvCxnSpPr/>
          <p:nvPr/>
        </p:nvCxnSpPr>
        <p:spPr>
          <a:xfrm flipV="1">
            <a:off x="1905000" y="40386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V="1">
            <a:off x="6362700" y="43053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0"/>
          </p:cNvCxnSpPr>
          <p:nvPr/>
        </p:nvCxnSpPr>
        <p:spPr>
          <a:xfrm rot="5400000" flipH="1" flipV="1">
            <a:off x="4369099" y="4140499"/>
            <a:ext cx="533400" cy="329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61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latin typeface="+mn-lt"/>
                <a:cs typeface="Arial" pitchFamily="34" charset="0"/>
              </a:rPr>
              <a:t>Structure of Human Eye</a:t>
            </a:r>
          </a:p>
        </p:txBody>
      </p:sp>
      <p:pic>
        <p:nvPicPr>
          <p:cNvPr id="5" name="Hình ảnh 4">
            <a:extLst>
              <a:ext uri="{FF2B5EF4-FFF2-40B4-BE49-F238E27FC236}">
                <a16:creationId xmlns:a16="http://schemas.microsoft.com/office/drawing/2014/main" id="{7C606C0A-6D68-4832-A713-E045A68E1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141" y="2362200"/>
            <a:ext cx="6422459" cy="4191000"/>
          </a:xfrm>
          <a:prstGeom prst="rect">
            <a:avLst/>
          </a:prstGeom>
        </p:spPr>
      </p:pic>
    </p:spTree>
    <p:extLst>
      <p:ext uri="{BB962C8B-B14F-4D97-AF65-F5344CB8AC3E}">
        <p14:creationId xmlns:p14="http://schemas.microsoft.com/office/powerpoint/2010/main" val="1656271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Quantization (Cont.)</a:t>
            </a:r>
          </a:p>
        </p:txBody>
      </p:sp>
      <p:sp>
        <p:nvSpPr>
          <p:cNvPr id="3" name="Content Placeholder 2"/>
          <p:cNvSpPr>
            <a:spLocks noGrp="1"/>
          </p:cNvSpPr>
          <p:nvPr>
            <p:ph idx="1"/>
          </p:nvPr>
        </p:nvSpPr>
        <p:spPr/>
        <p:txBody>
          <a:bodyPr>
            <a:normAutofit/>
          </a:bodyPr>
          <a:lstStyle/>
          <a:p>
            <a:pPr algn="just"/>
            <a:r>
              <a:rPr lang="en-US" sz="2200"/>
              <a:t>The quantized coefficients are partition into packets. Each sub-band is divided into non-overlapping rectangles  of equal size. Three rectangles correspond to the same space location at the three directional sub-bands HL, LH, HH of each resolution level comprise a packet.</a:t>
            </a:r>
          </a:p>
          <a:p>
            <a:pPr algn="just"/>
            <a:endParaRPr lang="en-US" sz="2200"/>
          </a:p>
          <a:p>
            <a:pPr algn="just"/>
            <a:r>
              <a:rPr lang="en-US" sz="2200"/>
              <a:t>The packet partition contains information needed for decoding image of a certain spatial region at a certain resolution.</a:t>
            </a:r>
          </a:p>
          <a:p>
            <a:pPr algn="just"/>
            <a:endParaRPr lang="en-US" sz="2200"/>
          </a:p>
          <a:p>
            <a:pPr algn="just"/>
            <a:r>
              <a:rPr lang="en-US" sz="2200"/>
              <a:t>The packet are further divided into non-overlapping code-blocks, i.e., fundamental entities of entropy coding.</a:t>
            </a:r>
          </a:p>
          <a:p>
            <a:pPr algn="just"/>
            <a:endParaRPr lang="en-US" sz="2200"/>
          </a:p>
        </p:txBody>
      </p:sp>
    </p:spTree>
    <p:extLst>
      <p:ext uri="{BB962C8B-B14F-4D97-AF65-F5344CB8AC3E}">
        <p14:creationId xmlns:p14="http://schemas.microsoft.com/office/powerpoint/2010/main" val="3930922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Quantization (Cont.)</a:t>
            </a:r>
          </a:p>
        </p:txBody>
      </p:sp>
      <p:sp>
        <p:nvSpPr>
          <p:cNvPr id="4" name="Rectangle 3"/>
          <p:cNvSpPr/>
          <p:nvPr/>
        </p:nvSpPr>
        <p:spPr>
          <a:xfrm>
            <a:off x="609600" y="2285206"/>
            <a:ext cx="3048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rot="16200000" flipH="1">
            <a:off x="610395" y="3809206"/>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flipH="1">
            <a:off x="609600" y="3884611"/>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571103" y="3085703"/>
            <a:ext cx="1600994"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600" y="3047206"/>
            <a:ext cx="1524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2437606"/>
            <a:ext cx="639919" cy="369332"/>
          </a:xfrm>
          <a:prstGeom prst="rect">
            <a:avLst/>
          </a:prstGeom>
          <a:noFill/>
        </p:spPr>
        <p:txBody>
          <a:bodyPr wrap="none" rtlCol="0">
            <a:spAutoFit/>
          </a:bodyPr>
          <a:lstStyle/>
          <a:p>
            <a:r>
              <a:rPr lang="en-US">
                <a:solidFill>
                  <a:schemeClr val="bg1"/>
                </a:solidFill>
              </a:rPr>
              <a:t>2HL</a:t>
            </a:r>
          </a:p>
        </p:txBody>
      </p:sp>
      <p:sp>
        <p:nvSpPr>
          <p:cNvPr id="11" name="TextBox 10"/>
          <p:cNvSpPr txBox="1"/>
          <p:nvPr/>
        </p:nvSpPr>
        <p:spPr>
          <a:xfrm>
            <a:off x="685800" y="3211274"/>
            <a:ext cx="639919" cy="369332"/>
          </a:xfrm>
          <a:prstGeom prst="rect">
            <a:avLst/>
          </a:prstGeom>
          <a:noFill/>
        </p:spPr>
        <p:txBody>
          <a:bodyPr wrap="none" rtlCol="0">
            <a:spAutoFit/>
          </a:bodyPr>
          <a:lstStyle/>
          <a:p>
            <a:r>
              <a:rPr lang="en-US">
                <a:solidFill>
                  <a:schemeClr val="bg1"/>
                </a:solidFill>
              </a:rPr>
              <a:t>2LH</a:t>
            </a:r>
          </a:p>
        </p:txBody>
      </p:sp>
      <p:sp>
        <p:nvSpPr>
          <p:cNvPr id="12" name="TextBox 11"/>
          <p:cNvSpPr txBox="1"/>
          <p:nvPr/>
        </p:nvSpPr>
        <p:spPr>
          <a:xfrm>
            <a:off x="1447800" y="3211274"/>
            <a:ext cx="688009" cy="369332"/>
          </a:xfrm>
          <a:prstGeom prst="rect">
            <a:avLst/>
          </a:prstGeom>
          <a:noFill/>
        </p:spPr>
        <p:txBody>
          <a:bodyPr wrap="none" rtlCol="0">
            <a:spAutoFit/>
          </a:bodyPr>
          <a:lstStyle/>
          <a:p>
            <a:r>
              <a:rPr lang="en-US">
                <a:solidFill>
                  <a:schemeClr val="bg1"/>
                </a:solidFill>
              </a:rPr>
              <a:t>2HH</a:t>
            </a:r>
          </a:p>
        </p:txBody>
      </p:sp>
      <p:cxnSp>
        <p:nvCxnSpPr>
          <p:cNvPr id="16" name="Straight Connector 15"/>
          <p:cNvCxnSpPr/>
          <p:nvPr/>
        </p:nvCxnSpPr>
        <p:spPr>
          <a:xfrm rot="5400000">
            <a:off x="571897" y="2628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9600" y="2667000"/>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476103" y="34667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5600" y="3046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895600" y="35036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857897" y="34667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238102" y="34667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476103"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95600" y="44942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95600" y="4951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897"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238102"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952897"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72394" y="44942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372394" y="4951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1334691"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2895600" y="5334000"/>
            <a:ext cx="762002"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71600" y="5332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927568" y="3124200"/>
            <a:ext cx="272832" cy="307777"/>
          </a:xfrm>
          <a:prstGeom prst="rect">
            <a:avLst/>
          </a:prstGeom>
          <a:noFill/>
        </p:spPr>
        <p:txBody>
          <a:bodyPr wrap="none" rtlCol="0">
            <a:spAutoFit/>
          </a:bodyPr>
          <a:lstStyle/>
          <a:p>
            <a:r>
              <a:rPr lang="en-US" sz="1400" b="1">
                <a:solidFill>
                  <a:schemeClr val="bg1"/>
                </a:solidFill>
              </a:rPr>
              <a:t>1</a:t>
            </a:r>
          </a:p>
        </p:txBody>
      </p:sp>
      <p:sp>
        <p:nvSpPr>
          <p:cNvPr id="56" name="TextBox 55"/>
          <p:cNvSpPr txBox="1"/>
          <p:nvPr/>
        </p:nvSpPr>
        <p:spPr>
          <a:xfrm>
            <a:off x="3308568" y="3124200"/>
            <a:ext cx="296876" cy="307777"/>
          </a:xfrm>
          <a:prstGeom prst="rect">
            <a:avLst/>
          </a:prstGeom>
          <a:noFill/>
        </p:spPr>
        <p:txBody>
          <a:bodyPr wrap="none" rtlCol="0">
            <a:spAutoFit/>
          </a:bodyPr>
          <a:lstStyle/>
          <a:p>
            <a:r>
              <a:rPr lang="en-US" sz="1400" b="1">
                <a:solidFill>
                  <a:schemeClr val="bg1"/>
                </a:solidFill>
              </a:rPr>
              <a:t>2</a:t>
            </a:r>
          </a:p>
        </p:txBody>
      </p:sp>
      <p:sp>
        <p:nvSpPr>
          <p:cNvPr id="57" name="TextBox 56"/>
          <p:cNvSpPr txBox="1"/>
          <p:nvPr/>
        </p:nvSpPr>
        <p:spPr>
          <a:xfrm>
            <a:off x="2927568" y="3505200"/>
            <a:ext cx="296876" cy="307777"/>
          </a:xfrm>
          <a:prstGeom prst="rect">
            <a:avLst/>
          </a:prstGeom>
          <a:noFill/>
        </p:spPr>
        <p:txBody>
          <a:bodyPr wrap="none" rtlCol="0">
            <a:spAutoFit/>
          </a:bodyPr>
          <a:lstStyle/>
          <a:p>
            <a:r>
              <a:rPr lang="en-US" sz="1400" b="1">
                <a:solidFill>
                  <a:schemeClr val="bg1"/>
                </a:solidFill>
              </a:rPr>
              <a:t>3</a:t>
            </a:r>
          </a:p>
        </p:txBody>
      </p:sp>
      <p:sp>
        <p:nvSpPr>
          <p:cNvPr id="58" name="TextBox 57"/>
          <p:cNvSpPr txBox="1"/>
          <p:nvPr/>
        </p:nvSpPr>
        <p:spPr>
          <a:xfrm>
            <a:off x="3308568" y="3505200"/>
            <a:ext cx="301686" cy="307777"/>
          </a:xfrm>
          <a:prstGeom prst="rect">
            <a:avLst/>
          </a:prstGeom>
          <a:noFill/>
        </p:spPr>
        <p:txBody>
          <a:bodyPr wrap="none" rtlCol="0">
            <a:spAutoFit/>
          </a:bodyPr>
          <a:lstStyle/>
          <a:p>
            <a:r>
              <a:rPr lang="en-US" sz="1400" b="1">
                <a:solidFill>
                  <a:schemeClr val="bg1"/>
                </a:solidFill>
              </a:rPr>
              <a:t>4</a:t>
            </a:r>
          </a:p>
        </p:txBody>
      </p:sp>
      <p:sp>
        <p:nvSpPr>
          <p:cNvPr id="59" name="TextBox 58"/>
          <p:cNvSpPr txBox="1"/>
          <p:nvPr/>
        </p:nvSpPr>
        <p:spPr>
          <a:xfrm>
            <a:off x="1403568" y="4572000"/>
            <a:ext cx="292068" cy="307777"/>
          </a:xfrm>
          <a:prstGeom prst="rect">
            <a:avLst/>
          </a:prstGeom>
          <a:noFill/>
        </p:spPr>
        <p:txBody>
          <a:bodyPr wrap="none" rtlCol="0">
            <a:spAutoFit/>
          </a:bodyPr>
          <a:lstStyle/>
          <a:p>
            <a:r>
              <a:rPr lang="en-US" sz="1400" b="1">
                <a:solidFill>
                  <a:schemeClr val="bg1"/>
                </a:solidFill>
              </a:rPr>
              <a:t>5</a:t>
            </a:r>
          </a:p>
        </p:txBody>
      </p:sp>
      <p:sp>
        <p:nvSpPr>
          <p:cNvPr id="60" name="TextBox 59"/>
          <p:cNvSpPr txBox="1"/>
          <p:nvPr/>
        </p:nvSpPr>
        <p:spPr>
          <a:xfrm>
            <a:off x="1784568" y="4569023"/>
            <a:ext cx="301686" cy="307777"/>
          </a:xfrm>
          <a:prstGeom prst="rect">
            <a:avLst/>
          </a:prstGeom>
          <a:noFill/>
        </p:spPr>
        <p:txBody>
          <a:bodyPr wrap="none" rtlCol="0">
            <a:spAutoFit/>
          </a:bodyPr>
          <a:lstStyle/>
          <a:p>
            <a:r>
              <a:rPr lang="en-US" sz="1400" b="1">
                <a:solidFill>
                  <a:schemeClr val="bg1"/>
                </a:solidFill>
              </a:rPr>
              <a:t>6</a:t>
            </a:r>
          </a:p>
        </p:txBody>
      </p:sp>
      <p:sp>
        <p:nvSpPr>
          <p:cNvPr id="61" name="TextBox 60"/>
          <p:cNvSpPr txBox="1"/>
          <p:nvPr/>
        </p:nvSpPr>
        <p:spPr>
          <a:xfrm>
            <a:off x="2927568" y="4572000"/>
            <a:ext cx="301686" cy="307777"/>
          </a:xfrm>
          <a:prstGeom prst="rect">
            <a:avLst/>
          </a:prstGeom>
          <a:noFill/>
        </p:spPr>
        <p:txBody>
          <a:bodyPr wrap="none" rtlCol="0">
            <a:spAutoFit/>
          </a:bodyPr>
          <a:lstStyle/>
          <a:p>
            <a:r>
              <a:rPr lang="en-US" sz="1400" b="1">
                <a:solidFill>
                  <a:schemeClr val="bg1"/>
                </a:solidFill>
              </a:rPr>
              <a:t>9</a:t>
            </a:r>
          </a:p>
        </p:txBody>
      </p:sp>
      <p:sp>
        <p:nvSpPr>
          <p:cNvPr id="62" name="TextBox 61"/>
          <p:cNvSpPr txBox="1"/>
          <p:nvPr/>
        </p:nvSpPr>
        <p:spPr>
          <a:xfrm>
            <a:off x="3258132" y="4572000"/>
            <a:ext cx="399468" cy="307777"/>
          </a:xfrm>
          <a:prstGeom prst="rect">
            <a:avLst/>
          </a:prstGeom>
          <a:noFill/>
        </p:spPr>
        <p:txBody>
          <a:bodyPr wrap="none" rtlCol="0">
            <a:spAutoFit/>
          </a:bodyPr>
          <a:lstStyle/>
          <a:p>
            <a:r>
              <a:rPr lang="en-US" sz="1400" b="1">
                <a:solidFill>
                  <a:schemeClr val="bg1"/>
                </a:solidFill>
              </a:rPr>
              <a:t>10</a:t>
            </a:r>
          </a:p>
        </p:txBody>
      </p:sp>
      <p:sp>
        <p:nvSpPr>
          <p:cNvPr id="63" name="TextBox 62"/>
          <p:cNvSpPr txBox="1"/>
          <p:nvPr/>
        </p:nvSpPr>
        <p:spPr>
          <a:xfrm>
            <a:off x="2895600" y="4953000"/>
            <a:ext cx="360996" cy="307777"/>
          </a:xfrm>
          <a:prstGeom prst="rect">
            <a:avLst/>
          </a:prstGeom>
          <a:noFill/>
        </p:spPr>
        <p:txBody>
          <a:bodyPr wrap="none" rtlCol="0">
            <a:spAutoFit/>
          </a:bodyPr>
          <a:lstStyle/>
          <a:p>
            <a:r>
              <a:rPr lang="en-US" sz="1400" b="1">
                <a:solidFill>
                  <a:schemeClr val="bg1"/>
                </a:solidFill>
              </a:rPr>
              <a:t>11</a:t>
            </a:r>
          </a:p>
        </p:txBody>
      </p:sp>
      <p:sp>
        <p:nvSpPr>
          <p:cNvPr id="64" name="TextBox 63"/>
          <p:cNvSpPr txBox="1"/>
          <p:nvPr/>
        </p:nvSpPr>
        <p:spPr>
          <a:xfrm>
            <a:off x="3276600" y="4953000"/>
            <a:ext cx="385042" cy="307777"/>
          </a:xfrm>
          <a:prstGeom prst="rect">
            <a:avLst/>
          </a:prstGeom>
          <a:noFill/>
        </p:spPr>
        <p:txBody>
          <a:bodyPr wrap="none" rtlCol="0">
            <a:spAutoFit/>
          </a:bodyPr>
          <a:lstStyle/>
          <a:p>
            <a:r>
              <a:rPr lang="en-US" sz="1400" b="1">
                <a:solidFill>
                  <a:schemeClr val="bg1"/>
                </a:solidFill>
              </a:rPr>
              <a:t>12</a:t>
            </a:r>
          </a:p>
        </p:txBody>
      </p:sp>
      <p:sp>
        <p:nvSpPr>
          <p:cNvPr id="65" name="TextBox 64"/>
          <p:cNvSpPr txBox="1"/>
          <p:nvPr/>
        </p:nvSpPr>
        <p:spPr>
          <a:xfrm>
            <a:off x="1403568" y="4953000"/>
            <a:ext cx="284052" cy="307777"/>
          </a:xfrm>
          <a:prstGeom prst="rect">
            <a:avLst/>
          </a:prstGeom>
          <a:noFill/>
        </p:spPr>
        <p:txBody>
          <a:bodyPr wrap="none" rtlCol="0">
            <a:spAutoFit/>
          </a:bodyPr>
          <a:lstStyle/>
          <a:p>
            <a:r>
              <a:rPr lang="en-US" sz="1400" b="1">
                <a:solidFill>
                  <a:schemeClr val="bg1"/>
                </a:solidFill>
              </a:rPr>
              <a:t>7</a:t>
            </a:r>
          </a:p>
        </p:txBody>
      </p:sp>
      <p:sp>
        <p:nvSpPr>
          <p:cNvPr id="66" name="TextBox 65"/>
          <p:cNvSpPr txBox="1"/>
          <p:nvPr/>
        </p:nvSpPr>
        <p:spPr>
          <a:xfrm>
            <a:off x="1784568" y="4950023"/>
            <a:ext cx="306494" cy="307777"/>
          </a:xfrm>
          <a:prstGeom prst="rect">
            <a:avLst/>
          </a:prstGeom>
          <a:noFill/>
        </p:spPr>
        <p:txBody>
          <a:bodyPr wrap="none" rtlCol="0">
            <a:spAutoFit/>
          </a:bodyPr>
          <a:lstStyle/>
          <a:p>
            <a:r>
              <a:rPr lang="en-US" sz="1400" b="1">
                <a:solidFill>
                  <a:schemeClr val="bg1"/>
                </a:solidFill>
              </a:rPr>
              <a:t>8</a:t>
            </a:r>
          </a:p>
        </p:txBody>
      </p:sp>
      <p:sp>
        <p:nvSpPr>
          <p:cNvPr id="67" name="TextBox 66"/>
          <p:cNvSpPr txBox="1"/>
          <p:nvPr/>
        </p:nvSpPr>
        <p:spPr>
          <a:xfrm>
            <a:off x="533401" y="5562600"/>
            <a:ext cx="8229600" cy="923330"/>
          </a:xfrm>
          <a:prstGeom prst="rect">
            <a:avLst/>
          </a:prstGeom>
          <a:noFill/>
        </p:spPr>
        <p:txBody>
          <a:bodyPr wrap="square" rtlCol="0">
            <a:spAutoFit/>
          </a:bodyPr>
          <a:lstStyle/>
          <a:p>
            <a:pPr algn="just"/>
            <a:r>
              <a:rPr lang="en-US"/>
              <a:t>The default size of a code-block is 64x64</a:t>
            </a:r>
          </a:p>
          <a:p>
            <a:pPr algn="just"/>
            <a:r>
              <a:rPr lang="en-US">
                <a:cs typeface="Arial" pitchFamily="34" charset="0"/>
              </a:rPr>
              <a:t>Small coefficients increase the quality of the image the least. A dead zone quantizer discards these coefficients </a:t>
            </a:r>
            <a:endParaRPr lang="en-US"/>
          </a:p>
        </p:txBody>
      </p:sp>
      <p:cxnSp>
        <p:nvCxnSpPr>
          <p:cNvPr id="69" name="Straight Arrow Connector 68"/>
          <p:cNvCxnSpPr/>
          <p:nvPr/>
        </p:nvCxnSpPr>
        <p:spPr>
          <a:xfrm rot="5400000" flipH="1" flipV="1">
            <a:off x="5410994" y="3733006"/>
            <a:ext cx="3048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257800" y="3810000"/>
            <a:ext cx="3352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248400" y="3810000"/>
            <a:ext cx="1371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6096794" y="3962400"/>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466806" y="3656806"/>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715794" y="4266406"/>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847806" y="3352006"/>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5867400" y="41148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7620000" y="35052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5486401" y="4418011"/>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a:off x="8001000" y="32004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flipV="1">
            <a:off x="64011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7314009"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5942409"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flipH="1" flipV="1">
            <a:off x="77727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H="1" flipV="1">
            <a:off x="54867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858000" y="33528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858000" y="4265612"/>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858000" y="4722812"/>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858000" y="28956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flipH="1" flipV="1">
            <a:off x="82299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162800" y="4343400"/>
            <a:ext cx="1252266" cy="369332"/>
          </a:xfrm>
          <a:prstGeom prst="rect">
            <a:avLst/>
          </a:prstGeom>
          <a:noFill/>
        </p:spPr>
        <p:txBody>
          <a:bodyPr wrap="none" rtlCol="0">
            <a:spAutoFit/>
          </a:bodyPr>
          <a:lstStyle/>
          <a:p>
            <a:r>
              <a:rPr lang="en-US"/>
              <a:t>Dead zone</a:t>
            </a:r>
          </a:p>
        </p:txBody>
      </p:sp>
      <p:cxnSp>
        <p:nvCxnSpPr>
          <p:cNvPr id="103" name="Straight Arrow Connector 102"/>
          <p:cNvCxnSpPr/>
          <p:nvPr/>
        </p:nvCxnSpPr>
        <p:spPr>
          <a:xfrm rot="16200000" flipV="1">
            <a:off x="7162800" y="39624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507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EBCOT</a:t>
            </a:r>
          </a:p>
        </p:txBody>
      </p:sp>
      <p:sp>
        <p:nvSpPr>
          <p:cNvPr id="3" name="Content Placeholder 2"/>
          <p:cNvSpPr>
            <a:spLocks noGrp="1"/>
          </p:cNvSpPr>
          <p:nvPr>
            <p:ph idx="1"/>
          </p:nvPr>
        </p:nvSpPr>
        <p:spPr/>
        <p:txBody>
          <a:bodyPr>
            <a:normAutofit lnSpcReduction="10000"/>
          </a:bodyPr>
          <a:lstStyle/>
          <a:p>
            <a:pPr algn="just"/>
            <a:r>
              <a:rPr lang="en-US" sz="2200"/>
              <a:t>The packet partition contains information needed for decoding image of a certain spatial region at a certain resolution.</a:t>
            </a:r>
          </a:p>
          <a:p>
            <a:pPr algn="just"/>
            <a:endParaRPr lang="en-US" sz="2200"/>
          </a:p>
          <a:p>
            <a:pPr algn="just"/>
            <a:r>
              <a:rPr lang="en-US" sz="2200"/>
              <a:t>The packet are further divided into non-overlapping code-blocks, i.e., fundamental entities of EBCOT.</a:t>
            </a:r>
          </a:p>
          <a:p>
            <a:pPr algn="just"/>
            <a:endParaRPr lang="en-US" sz="2200"/>
          </a:p>
          <a:p>
            <a:pPr algn="just"/>
            <a:r>
              <a:rPr lang="en-US" sz="2200"/>
              <a:t>EBCOT is conceptually divided into two layers, called Tiers.</a:t>
            </a:r>
          </a:p>
          <a:p>
            <a:pPr algn="just"/>
            <a:endParaRPr lang="en-US" sz="2200"/>
          </a:p>
          <a:p>
            <a:pPr algn="just"/>
            <a:r>
              <a:rPr lang="en-US" sz="2200"/>
              <a:t>Tier 1 involves source modeling and entropy coding.</a:t>
            </a:r>
          </a:p>
          <a:p>
            <a:pPr algn="just"/>
            <a:endParaRPr lang="en-US" sz="2200"/>
          </a:p>
          <a:p>
            <a:pPr algn="just"/>
            <a:r>
              <a:rPr lang="en-US" sz="2200"/>
              <a:t>Tier 2 generates the output bit stream.</a:t>
            </a:r>
          </a:p>
          <a:p>
            <a:pPr algn="just"/>
            <a:endParaRPr lang="en-US" sz="2200"/>
          </a:p>
        </p:txBody>
      </p:sp>
    </p:spTree>
    <p:extLst>
      <p:ext uri="{BB962C8B-B14F-4D97-AF65-F5344CB8AC3E}">
        <p14:creationId xmlns:p14="http://schemas.microsoft.com/office/powerpoint/2010/main" val="2784887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EBCOT (Cont.)</a:t>
            </a:r>
          </a:p>
        </p:txBody>
      </p:sp>
      <p:sp>
        <p:nvSpPr>
          <p:cNvPr id="3" name="Content Placeholder 2"/>
          <p:cNvSpPr>
            <a:spLocks noGrp="1"/>
          </p:cNvSpPr>
          <p:nvPr>
            <p:ph idx="1"/>
          </p:nvPr>
        </p:nvSpPr>
        <p:spPr/>
        <p:txBody>
          <a:bodyPr>
            <a:normAutofit/>
          </a:bodyPr>
          <a:lstStyle/>
          <a:p>
            <a:pPr algn="just"/>
            <a:r>
              <a:rPr lang="en-US" sz="2200"/>
              <a:t>Code-block are coded by bit-plane, i.e., coefficient bits of the same order are coded together. </a:t>
            </a:r>
          </a:p>
          <a:p>
            <a:pPr algn="just"/>
            <a:endParaRPr lang="en-US" sz="2200"/>
          </a:p>
          <a:p>
            <a:pPr algn="just"/>
            <a:r>
              <a:rPr lang="en-US" sz="2200"/>
              <a:t>The most significant bits are coded first, then low order bits are coded in descending order.</a:t>
            </a:r>
          </a:p>
          <a:p>
            <a:pPr algn="just"/>
            <a:endParaRPr lang="en-US" sz="2200"/>
          </a:p>
          <a:p>
            <a:pPr algn="just"/>
            <a:r>
              <a:rPr lang="en-US" sz="2200"/>
              <a:t>Each bit-plane is coded independently. Bit-plane is further partitioned into three coding passes, i.e., significance propagation, magnitude refinement, and clean-up passes.</a:t>
            </a:r>
          </a:p>
          <a:p>
            <a:pPr algn="just"/>
            <a:endParaRPr lang="en-US" sz="2200"/>
          </a:p>
          <a:p>
            <a:pPr algn="just"/>
            <a:r>
              <a:rPr lang="en-US" sz="2200"/>
              <a:t>Each coding pass constitutes a code unit, called chunk.</a:t>
            </a:r>
          </a:p>
          <a:p>
            <a:pPr algn="just"/>
            <a:endParaRPr lang="en-US" sz="2200"/>
          </a:p>
        </p:txBody>
      </p:sp>
    </p:spTree>
    <p:extLst>
      <p:ext uri="{BB962C8B-B14F-4D97-AF65-F5344CB8AC3E}">
        <p14:creationId xmlns:p14="http://schemas.microsoft.com/office/powerpoint/2010/main" val="2926726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EBCOT (Cont.)</a:t>
            </a:r>
          </a:p>
        </p:txBody>
      </p:sp>
      <p:graphicFrame>
        <p:nvGraphicFramePr>
          <p:cNvPr id="4" name="Table 3"/>
          <p:cNvGraphicFramePr>
            <a:graphicFrameLocks noGrp="1"/>
          </p:cNvGraphicFramePr>
          <p:nvPr/>
        </p:nvGraphicFramePr>
        <p:xfrm>
          <a:off x="685800" y="25908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a:t>45</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a:t>-74</a:t>
                      </a:r>
                    </a:p>
                  </a:txBody>
                  <a:tcPr marL="0" marR="0" marT="0" marB="0" anchor="ctr"/>
                </a:tc>
                <a:tc>
                  <a:txBody>
                    <a:bodyPr/>
                    <a:lstStyle/>
                    <a:p>
                      <a:pPr algn="ctr"/>
                      <a:r>
                        <a:rPr lang="en-US" sz="1000"/>
                        <a:t>-13</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3</a:t>
                      </a:r>
                    </a:p>
                  </a:txBody>
                  <a:tcPr marL="0" marR="0" marT="0" marB="0" anchor="ctr"/>
                </a:tc>
                <a:tc>
                  <a:txBody>
                    <a:bodyPr/>
                    <a:lstStyle/>
                    <a:p>
                      <a:pPr algn="ctr"/>
                      <a:r>
                        <a:rPr lang="en-US" sz="1000"/>
                        <a:t>0</a:t>
                      </a:r>
                    </a:p>
                  </a:txBody>
                  <a:tcPr marL="0" marR="0" marT="0" marB="0" anchor="ctr"/>
                </a:tc>
                <a:tc>
                  <a:txBody>
                    <a:bodyPr/>
                    <a:lstStyle/>
                    <a:p>
                      <a:pPr algn="ctr"/>
                      <a:r>
                        <a:rPr lang="en-US" sz="1000"/>
                        <a:t>4</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a:t>21</a:t>
                      </a:r>
                    </a:p>
                  </a:txBody>
                  <a:tcPr marL="0" marR="0" marT="0" marB="0" anchor="ctr"/>
                </a:tc>
                <a:tc>
                  <a:txBody>
                    <a:bodyPr/>
                    <a:lstStyle/>
                    <a:p>
                      <a:pPr algn="ctr"/>
                      <a:r>
                        <a:rPr lang="en-US" sz="1000"/>
                        <a:t>0</a:t>
                      </a:r>
                    </a:p>
                  </a:txBody>
                  <a:tcPr marL="0" marR="0" marT="0" marB="0" anchor="ctr"/>
                </a:tc>
                <a:tc>
                  <a:txBody>
                    <a:bodyPr/>
                    <a:lstStyle/>
                    <a:p>
                      <a:pPr algn="ctr"/>
                      <a:r>
                        <a:rPr lang="en-US" sz="1000"/>
                        <a:t>4</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3</a:t>
                      </a:r>
                    </a:p>
                  </a:txBody>
                  <a:tcPr marL="0" marR="0" marT="0" marB="0" anchor="ctr"/>
                </a:tc>
                <a:tc>
                  <a:txBody>
                    <a:bodyPr/>
                    <a:lstStyle/>
                    <a:p>
                      <a:pPr algn="ctr"/>
                      <a:r>
                        <a:rPr lang="en-US" sz="1000"/>
                        <a:t>5</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a:t>14</a:t>
                      </a:r>
                    </a:p>
                  </a:txBody>
                  <a:tcPr marL="0" marR="0" marT="0" marB="0" anchor="ctr"/>
                </a:tc>
                <a:tc>
                  <a:txBody>
                    <a:bodyPr/>
                    <a:lstStyle/>
                    <a:p>
                      <a:pPr algn="ctr"/>
                      <a:r>
                        <a:rPr lang="en-US" sz="1000"/>
                        <a:t>0</a:t>
                      </a:r>
                    </a:p>
                  </a:txBody>
                  <a:tcPr marL="0" marR="0" marT="0" marB="0" anchor="ctr"/>
                </a:tc>
                <a:tc>
                  <a:txBody>
                    <a:bodyPr/>
                    <a:lstStyle/>
                    <a:p>
                      <a:pPr algn="ctr"/>
                      <a:r>
                        <a:rPr lang="en-US" sz="1000"/>
                        <a:t>23</a:t>
                      </a:r>
                    </a:p>
                  </a:txBody>
                  <a:tcPr marL="0" marR="0" marT="0" marB="0" anchor="ctr"/>
                </a:tc>
                <a:tc>
                  <a:txBody>
                    <a:bodyPr/>
                    <a:lstStyle/>
                    <a:p>
                      <a:pPr algn="ctr"/>
                      <a:r>
                        <a:rPr lang="en-US" sz="1000"/>
                        <a:t>23</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a:t>-4</a:t>
                      </a:r>
                    </a:p>
                  </a:txBody>
                  <a:tcPr marL="0" marR="0" marT="0" marB="0" anchor="ctr"/>
                </a:tc>
                <a:tc>
                  <a:txBody>
                    <a:bodyPr/>
                    <a:lstStyle/>
                    <a:p>
                      <a:pPr algn="ctr"/>
                      <a:r>
                        <a:rPr lang="en-US" sz="1000"/>
                        <a:t>5</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a:t>-18</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19</a:t>
                      </a:r>
                    </a:p>
                  </a:txBody>
                  <a:tcPr marL="0" marR="0" marT="0" marB="0" anchor="ctr"/>
                </a:tc>
                <a:tc>
                  <a:txBody>
                    <a:bodyPr/>
                    <a:lstStyle/>
                    <a:p>
                      <a:pPr algn="ctr"/>
                      <a:r>
                        <a:rPr lang="en-US" sz="1000"/>
                        <a:t>-4</a:t>
                      </a:r>
                    </a:p>
                  </a:txBody>
                  <a:tcPr marL="0" marR="0" marT="0" marB="0" anchor="ctr"/>
                </a:tc>
                <a:tc>
                  <a:txBody>
                    <a:bodyPr/>
                    <a:lstStyle/>
                    <a:p>
                      <a:pPr algn="ctr"/>
                      <a:r>
                        <a:rPr lang="en-US" sz="1000"/>
                        <a:t>33</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a:t>4</a:t>
                      </a:r>
                    </a:p>
                  </a:txBody>
                  <a:tcPr marL="0" marR="0" marT="0" marB="0" anchor="ctr"/>
                </a:tc>
                <a:tc>
                  <a:txBody>
                    <a:bodyPr/>
                    <a:lstStyle/>
                    <a:p>
                      <a:pPr algn="ctr"/>
                      <a:r>
                        <a:rPr lang="en-US" sz="1000"/>
                        <a:t>0</a:t>
                      </a:r>
                    </a:p>
                  </a:txBody>
                  <a:tcPr marL="0" marR="0" marT="0" marB="0" anchor="ctr"/>
                </a:tc>
                <a:tc>
                  <a:txBody>
                    <a:bodyPr/>
                    <a:lstStyle/>
                    <a:p>
                      <a:pPr algn="ctr"/>
                      <a:r>
                        <a:rPr lang="en-US" sz="1000"/>
                        <a:t>23</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5029200" y="2247900"/>
          <a:ext cx="3581400" cy="30861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a:t>b1</a:t>
                      </a:r>
                    </a:p>
                  </a:txBody>
                  <a:tcPr marL="0" marR="0" marT="0" marB="0" anchor="ctr"/>
                </a:tc>
                <a:tc>
                  <a:txBody>
                    <a:bodyPr/>
                    <a:lstStyle/>
                    <a:p>
                      <a:pPr algn="ctr"/>
                      <a:r>
                        <a:rPr lang="en-US" sz="1000"/>
                        <a:t>b2</a:t>
                      </a:r>
                    </a:p>
                  </a:txBody>
                  <a:tcPr marL="0" marR="0" marT="0" marB="0" anchor="ctr"/>
                </a:tc>
                <a:tc>
                  <a:txBody>
                    <a:bodyPr/>
                    <a:lstStyle/>
                    <a:p>
                      <a:pPr algn="ctr"/>
                      <a:r>
                        <a:rPr lang="en-US" sz="1000"/>
                        <a:t>b3</a:t>
                      </a:r>
                    </a:p>
                  </a:txBody>
                  <a:tcPr marL="0" marR="0" marT="0" marB="0" anchor="ctr"/>
                </a:tc>
                <a:tc>
                  <a:txBody>
                    <a:bodyPr/>
                    <a:lstStyle/>
                    <a:p>
                      <a:pPr algn="ctr"/>
                      <a:r>
                        <a:rPr lang="en-US" sz="1000"/>
                        <a:t>b4</a:t>
                      </a:r>
                    </a:p>
                  </a:txBody>
                  <a:tcPr marL="0" marR="0" marT="0" marB="0" anchor="ctr"/>
                </a:tc>
                <a:tc>
                  <a:txBody>
                    <a:bodyPr/>
                    <a:lstStyle/>
                    <a:p>
                      <a:pPr algn="ctr"/>
                      <a:r>
                        <a:rPr lang="en-US" sz="1000"/>
                        <a:t>b5</a:t>
                      </a:r>
                    </a:p>
                  </a:txBody>
                  <a:tcPr marL="0" marR="0" marT="0" marB="0" anchor="ctr"/>
                </a:tc>
                <a:tc>
                  <a:txBody>
                    <a:bodyPr/>
                    <a:lstStyle/>
                    <a:p>
                      <a:pPr algn="ctr"/>
                      <a:r>
                        <a:rPr lang="en-US" sz="1000"/>
                        <a:t>b6</a:t>
                      </a:r>
                    </a:p>
                  </a:txBody>
                  <a:tcPr marL="0" marR="0" marT="0" marB="0" anchor="ctr"/>
                </a:tc>
                <a:tc>
                  <a:txBody>
                    <a:bodyPr/>
                    <a:lstStyle/>
                    <a:p>
                      <a:pPr algn="ctr"/>
                      <a:r>
                        <a:rPr lang="en-US" sz="1000"/>
                        <a:t>b7</a:t>
                      </a:r>
                    </a:p>
                  </a:txBody>
                  <a:tcPr marL="0" marR="0" marT="0" marB="0" anchor="ctr"/>
                </a:tc>
                <a:tc>
                  <a:txBody>
                    <a:bodyPr/>
                    <a:lstStyle/>
                    <a:p>
                      <a:pPr algn="ctr"/>
                      <a:r>
                        <a:rPr lang="en-US" sz="1000"/>
                        <a:t>S</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a:t>
                      </a:r>
                    </a:p>
                  </a:txBody>
                  <a:tcPr marL="0" marR="0" marT="0" marB="0" anchor="ctr"/>
                </a:tc>
                <a:extLst>
                  <a:ext uri="{0D108BD9-81ED-4DB2-BD59-A6C34878D82A}">
                    <a16:rowId xmlns:a16="http://schemas.microsoft.com/office/drawing/2014/main" val="10007"/>
                  </a:ext>
                </a:extLst>
              </a:tr>
              <a:tr h="342900">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0</a:t>
                      </a:r>
                    </a:p>
                  </a:txBody>
                  <a:tcPr marL="0" marR="0" marT="0" marB="0" anchor="ctr"/>
                </a:tc>
                <a:tc>
                  <a:txBody>
                    <a:bodyPr/>
                    <a:lstStyle/>
                    <a:p>
                      <a:pPr algn="ctr"/>
                      <a:r>
                        <a:rPr lang="en-US" sz="1000"/>
                        <a:t>1</a:t>
                      </a:r>
                    </a:p>
                  </a:txBody>
                  <a:tcPr marL="0" marR="0" marT="0" marB="0" anchor="ctr"/>
                </a:tc>
                <a:tc>
                  <a:txBody>
                    <a:bodyPr/>
                    <a:lstStyle/>
                    <a:p>
                      <a:pPr algn="ctr"/>
                      <a:r>
                        <a:rPr lang="en-US" sz="1000"/>
                        <a:t>-</a:t>
                      </a:r>
                    </a:p>
                  </a:txBody>
                  <a:tcPr marL="0" marR="0" marT="0" marB="0" anchor="ctr"/>
                </a:tc>
                <a:extLst>
                  <a:ext uri="{0D108BD9-81ED-4DB2-BD59-A6C34878D82A}">
                    <a16:rowId xmlns:a16="http://schemas.microsoft.com/office/drawing/2014/main" val="10008"/>
                  </a:ext>
                </a:extLst>
              </a:tr>
            </a:tbl>
          </a:graphicData>
        </a:graphic>
      </p:graphicFrame>
      <p:sp>
        <p:nvSpPr>
          <p:cNvPr id="9" name="Freeform 8"/>
          <p:cNvSpPr/>
          <p:nvPr/>
        </p:nvSpPr>
        <p:spPr>
          <a:xfrm>
            <a:off x="914400" y="5344732"/>
            <a:ext cx="4056845" cy="789905"/>
          </a:xfrm>
          <a:custGeom>
            <a:avLst/>
            <a:gdLst>
              <a:gd name="connsiteX0" fmla="*/ 0 w 4056845"/>
              <a:gd name="connsiteY0" fmla="*/ 0 h 789905"/>
              <a:gd name="connsiteX1" fmla="*/ 2395470 w 4056845"/>
              <a:gd name="connsiteY1" fmla="*/ 772733 h 789905"/>
              <a:gd name="connsiteX2" fmla="*/ 4056845 w 4056845"/>
              <a:gd name="connsiteY2" fmla="*/ 103031 h 789905"/>
              <a:gd name="connsiteX3" fmla="*/ 4056845 w 4056845"/>
              <a:gd name="connsiteY3" fmla="*/ 103031 h 789905"/>
            </a:gdLst>
            <a:ahLst/>
            <a:cxnLst>
              <a:cxn ang="0">
                <a:pos x="connsiteX0" y="connsiteY0"/>
              </a:cxn>
              <a:cxn ang="0">
                <a:pos x="connsiteX1" y="connsiteY1"/>
              </a:cxn>
              <a:cxn ang="0">
                <a:pos x="connsiteX2" y="connsiteY2"/>
              </a:cxn>
              <a:cxn ang="0">
                <a:pos x="connsiteX3" y="connsiteY3"/>
              </a:cxn>
            </a:cxnLst>
            <a:rect l="l" t="t" r="r" b="b"/>
            <a:pathLst>
              <a:path w="4056845" h="789905">
                <a:moveTo>
                  <a:pt x="0" y="0"/>
                </a:moveTo>
                <a:cubicBezTo>
                  <a:pt x="859664" y="377780"/>
                  <a:pt x="1719329" y="755561"/>
                  <a:pt x="2395470" y="772733"/>
                </a:cubicBezTo>
                <a:cubicBezTo>
                  <a:pt x="3071611" y="789905"/>
                  <a:pt x="4056845" y="103031"/>
                  <a:pt x="4056845" y="103031"/>
                </a:cubicBezTo>
                <a:lnTo>
                  <a:pt x="4056845" y="103031"/>
                </a:ln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993213" y="5715000"/>
            <a:ext cx="569387" cy="307777"/>
          </a:xfrm>
          <a:prstGeom prst="rect">
            <a:avLst/>
          </a:prstGeom>
          <a:noFill/>
        </p:spPr>
        <p:txBody>
          <a:bodyPr wrap="none" rtlCol="0">
            <a:spAutoFit/>
          </a:bodyPr>
          <a:lstStyle/>
          <a:p>
            <a:r>
              <a:rPr lang="en-US" sz="1400"/>
              <a:t>MSB</a:t>
            </a:r>
          </a:p>
        </p:txBody>
      </p:sp>
      <p:cxnSp>
        <p:nvCxnSpPr>
          <p:cNvPr id="12" name="Straight Arrow Connector 11"/>
          <p:cNvCxnSpPr/>
          <p:nvPr/>
        </p:nvCxnSpPr>
        <p:spPr>
          <a:xfrm rot="5400000" flipH="1" flipV="1">
            <a:off x="5105400" y="5562600"/>
            <a:ext cx="3048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5712023"/>
            <a:ext cx="511679" cy="307777"/>
          </a:xfrm>
          <a:prstGeom prst="rect">
            <a:avLst/>
          </a:prstGeom>
          <a:noFill/>
        </p:spPr>
        <p:txBody>
          <a:bodyPr wrap="none" rtlCol="0">
            <a:spAutoFit/>
          </a:bodyPr>
          <a:lstStyle/>
          <a:p>
            <a:r>
              <a:rPr lang="en-US" sz="1400"/>
              <a:t>LSB</a:t>
            </a:r>
          </a:p>
        </p:txBody>
      </p:sp>
      <p:cxnSp>
        <p:nvCxnSpPr>
          <p:cNvPr id="17" name="Straight Arrow Connector 16"/>
          <p:cNvCxnSpPr/>
          <p:nvPr/>
        </p:nvCxnSpPr>
        <p:spPr>
          <a:xfrm rot="5400000" flipH="1" flipV="1">
            <a:off x="7808387" y="5559623"/>
            <a:ext cx="3048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887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EBCOT (Cont.)</a:t>
            </a:r>
          </a:p>
        </p:txBody>
      </p:sp>
      <p:sp>
        <p:nvSpPr>
          <p:cNvPr id="3" name="Content Placeholder 2"/>
          <p:cNvSpPr>
            <a:spLocks noGrp="1"/>
          </p:cNvSpPr>
          <p:nvPr>
            <p:ph idx="1"/>
          </p:nvPr>
        </p:nvSpPr>
        <p:spPr/>
        <p:txBody>
          <a:bodyPr>
            <a:normAutofit lnSpcReduction="10000"/>
          </a:bodyPr>
          <a:lstStyle/>
          <a:p>
            <a:pPr algn="just"/>
            <a:r>
              <a:rPr lang="en-US" sz="2200"/>
              <a:t>Chunks constitute valid truncation points. </a:t>
            </a:r>
          </a:p>
          <a:p>
            <a:pPr algn="just"/>
            <a:endParaRPr lang="en-US" sz="2200"/>
          </a:p>
          <a:p>
            <a:pPr algn="just"/>
            <a:r>
              <a:rPr lang="en-US" sz="2200"/>
              <a:t>Both encoder and decoder can truncate the bit stream in correspondence of a valid truncation point in order to recover the original data up to a target quality. </a:t>
            </a:r>
          </a:p>
          <a:p>
            <a:pPr algn="just"/>
            <a:endParaRPr lang="en-US" sz="2200"/>
          </a:p>
          <a:p>
            <a:pPr algn="just"/>
            <a:r>
              <a:rPr lang="en-US" sz="2200"/>
              <a:t>The output bit stream is made up by a number of packets containing chunks of the code-blocks in a given sub-band and belonging to the same layer.</a:t>
            </a:r>
          </a:p>
          <a:p>
            <a:pPr algn="just"/>
            <a:endParaRPr lang="en-US" sz="2200"/>
          </a:p>
          <a:p>
            <a:pPr algn="just"/>
            <a:r>
              <a:rPr lang="en-US" sz="2200"/>
              <a:t>Since packet header information is highly redundant, it is also compressed to reduce the packet overhead.</a:t>
            </a:r>
          </a:p>
        </p:txBody>
      </p:sp>
    </p:spTree>
    <p:extLst>
      <p:ext uri="{BB962C8B-B14F-4D97-AF65-F5344CB8AC3E}">
        <p14:creationId xmlns:p14="http://schemas.microsoft.com/office/powerpoint/2010/main" val="35919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JPEG2000 Features </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a:sym typeface="Wingdings" pitchFamily="2" charset="2"/>
            </a:endParaRPr>
          </a:p>
          <a:p>
            <a:pPr algn="just"/>
            <a:endParaRPr lang="en-US" sz="2200"/>
          </a:p>
        </p:txBody>
      </p:sp>
      <p:grpSp>
        <p:nvGrpSpPr>
          <p:cNvPr id="4" name="Group 7"/>
          <p:cNvGrpSpPr>
            <a:grpSpLocks/>
          </p:cNvGrpSpPr>
          <p:nvPr/>
        </p:nvGrpSpPr>
        <p:grpSpPr bwMode="auto">
          <a:xfrm>
            <a:off x="333375" y="3359150"/>
            <a:ext cx="2038350" cy="1530350"/>
            <a:chOff x="113" y="1551"/>
            <a:chExt cx="1284" cy="964"/>
          </a:xfrm>
        </p:grpSpPr>
        <p:pic>
          <p:nvPicPr>
            <p:cNvPr id="18" name="Picture 4" descr="C:\Documents and Settings\ptsai\00Gila2001\J2K_Tutorial\Images\INSECT.bmp"/>
            <p:cNvPicPr>
              <a:picLocks noChangeAspect="1" noChangeArrowheads="1"/>
            </p:cNvPicPr>
            <p:nvPr/>
          </p:nvPicPr>
          <p:blipFill>
            <a:blip r:embed="rId2" cstate="print"/>
            <a:srcRect/>
            <a:stretch>
              <a:fillRect/>
            </a:stretch>
          </p:blipFill>
          <p:spPr bwMode="auto">
            <a:xfrm>
              <a:off x="113" y="1551"/>
              <a:ext cx="1284" cy="964"/>
            </a:xfrm>
            <a:prstGeom prst="rect">
              <a:avLst/>
            </a:prstGeom>
            <a:noFill/>
          </p:spPr>
        </p:pic>
        <p:sp>
          <p:nvSpPr>
            <p:cNvPr id="19" name="Text Box 6"/>
            <p:cNvSpPr txBox="1">
              <a:spLocks noChangeArrowheads="1"/>
            </p:cNvSpPr>
            <p:nvPr/>
          </p:nvSpPr>
          <p:spPr bwMode="auto">
            <a:xfrm>
              <a:off x="458" y="1575"/>
              <a:ext cx="784" cy="173"/>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Original image</a:t>
              </a:r>
            </a:p>
          </p:txBody>
        </p:sp>
      </p:grpSp>
      <p:grpSp>
        <p:nvGrpSpPr>
          <p:cNvPr id="5" name="Group 9"/>
          <p:cNvGrpSpPr>
            <a:grpSpLocks/>
          </p:cNvGrpSpPr>
          <p:nvPr/>
        </p:nvGrpSpPr>
        <p:grpSpPr bwMode="auto">
          <a:xfrm>
            <a:off x="6724650" y="2370138"/>
            <a:ext cx="2038350" cy="1528762"/>
            <a:chOff x="2182" y="228"/>
            <a:chExt cx="1284" cy="963"/>
          </a:xfrm>
        </p:grpSpPr>
        <p:pic>
          <p:nvPicPr>
            <p:cNvPr id="21" name="Picture 5" descr="C:\Documents and Settings\ptsai\00Gila2001\J2K_Tutorial\Images\INSECT_dec.bmp"/>
            <p:cNvPicPr>
              <a:picLocks noChangeAspect="1" noChangeArrowheads="1"/>
            </p:cNvPicPr>
            <p:nvPr/>
          </p:nvPicPr>
          <p:blipFill>
            <a:blip r:embed="rId3" cstate="print"/>
            <a:srcRect/>
            <a:stretch>
              <a:fillRect/>
            </a:stretch>
          </p:blipFill>
          <p:spPr bwMode="auto">
            <a:xfrm>
              <a:off x="2182" y="228"/>
              <a:ext cx="1284" cy="963"/>
            </a:xfrm>
            <a:prstGeom prst="rect">
              <a:avLst/>
            </a:prstGeom>
            <a:noFill/>
          </p:spPr>
        </p:pic>
        <p:sp>
          <p:nvSpPr>
            <p:cNvPr id="22" name="Text Box 8"/>
            <p:cNvSpPr txBox="1">
              <a:spLocks noChangeArrowheads="1"/>
            </p:cNvSpPr>
            <p:nvPr/>
          </p:nvSpPr>
          <p:spPr bwMode="auto">
            <a:xfrm>
              <a:off x="2865" y="275"/>
              <a:ext cx="453" cy="173"/>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5.2 bpp</a:t>
              </a:r>
            </a:p>
          </p:txBody>
        </p:sp>
      </p:grpSp>
      <p:sp>
        <p:nvSpPr>
          <p:cNvPr id="23" name="Text Box 10"/>
          <p:cNvSpPr txBox="1">
            <a:spLocks noChangeArrowheads="1"/>
          </p:cNvSpPr>
          <p:nvPr/>
        </p:nvSpPr>
        <p:spPr bwMode="auto">
          <a:xfrm>
            <a:off x="2857500" y="3217862"/>
            <a:ext cx="271463" cy="1747838"/>
          </a:xfrm>
          <a:prstGeom prst="rect">
            <a:avLst/>
          </a:prstGeom>
          <a:noFill/>
          <a:ln w="12700">
            <a:solidFill>
              <a:schemeClr val="tx1"/>
            </a:solidFill>
            <a:miter lim="800000"/>
            <a:headEnd type="none" w="sm" len="sm"/>
            <a:tailEnd type="none" w="sm" len="sm"/>
          </a:ln>
          <a:effectLst/>
        </p:spPr>
        <p:txBody>
          <a:bodyPr>
            <a:spAutoFit/>
          </a:bodyPr>
          <a:lstStyle/>
          <a:p>
            <a:pPr algn="ctr">
              <a:spcBef>
                <a:spcPct val="50000"/>
              </a:spcBef>
            </a:pPr>
            <a:r>
              <a:rPr lang="en-US" sz="1200" b="1">
                <a:latin typeface="Arial" charset="0"/>
              </a:rPr>
              <a:t>bit stream</a:t>
            </a:r>
          </a:p>
        </p:txBody>
      </p:sp>
      <p:sp>
        <p:nvSpPr>
          <p:cNvPr id="24" name="Line 11"/>
          <p:cNvSpPr>
            <a:spLocks noChangeShapeType="1"/>
          </p:cNvSpPr>
          <p:nvPr/>
        </p:nvSpPr>
        <p:spPr bwMode="auto">
          <a:xfrm>
            <a:off x="2393950" y="4051300"/>
            <a:ext cx="400050" cy="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26" name="Text Box 13"/>
          <p:cNvSpPr txBox="1">
            <a:spLocks noChangeArrowheads="1"/>
          </p:cNvSpPr>
          <p:nvPr/>
        </p:nvSpPr>
        <p:spPr bwMode="auto">
          <a:xfrm rot="21396033">
            <a:off x="4648200" y="2927450"/>
            <a:ext cx="654050" cy="274638"/>
          </a:xfrm>
          <a:prstGeom prst="rect">
            <a:avLst/>
          </a:prstGeom>
          <a:noFill/>
          <a:ln w="12700">
            <a:noFill/>
            <a:miter lim="800000"/>
            <a:headEnd type="none" w="sm" len="sm"/>
            <a:tailEnd type="none" w="sm" len="sm"/>
          </a:ln>
          <a:effectLst/>
        </p:spPr>
        <p:txBody>
          <a:bodyPr>
            <a:spAutoFit/>
          </a:bodyPr>
          <a:lstStyle/>
          <a:p>
            <a:pPr algn="ctr"/>
            <a:r>
              <a:rPr lang="en-US" sz="1200" b="1">
                <a:latin typeface="Arial" charset="0"/>
              </a:rPr>
              <a:t>Lossy</a:t>
            </a:r>
          </a:p>
        </p:txBody>
      </p:sp>
      <p:sp>
        <p:nvSpPr>
          <p:cNvPr id="27" name="Line 15"/>
          <p:cNvSpPr>
            <a:spLocks noChangeShapeType="1"/>
          </p:cNvSpPr>
          <p:nvPr/>
        </p:nvSpPr>
        <p:spPr bwMode="auto">
          <a:xfrm flipV="1">
            <a:off x="2986088" y="2582863"/>
            <a:ext cx="0" cy="63023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8" name="Line 16"/>
          <p:cNvSpPr>
            <a:spLocks noChangeShapeType="1"/>
          </p:cNvSpPr>
          <p:nvPr/>
        </p:nvSpPr>
        <p:spPr bwMode="auto">
          <a:xfrm>
            <a:off x="1724025" y="2603500"/>
            <a:ext cx="127476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9" name="Line 17"/>
          <p:cNvSpPr>
            <a:spLocks noChangeShapeType="1"/>
          </p:cNvSpPr>
          <p:nvPr/>
        </p:nvSpPr>
        <p:spPr bwMode="auto">
          <a:xfrm>
            <a:off x="1724025" y="2603500"/>
            <a:ext cx="1588" cy="733425"/>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30" name="Text Box 18"/>
          <p:cNvSpPr txBox="1">
            <a:spLocks noChangeArrowheads="1"/>
          </p:cNvSpPr>
          <p:nvPr/>
        </p:nvSpPr>
        <p:spPr bwMode="auto">
          <a:xfrm>
            <a:off x="1914525" y="2252662"/>
            <a:ext cx="841897" cy="276999"/>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Lossless</a:t>
            </a:r>
          </a:p>
        </p:txBody>
      </p:sp>
      <p:sp>
        <p:nvSpPr>
          <p:cNvPr id="35" name="Line 23"/>
          <p:cNvSpPr>
            <a:spLocks noChangeShapeType="1"/>
          </p:cNvSpPr>
          <p:nvPr/>
        </p:nvSpPr>
        <p:spPr bwMode="auto">
          <a:xfrm flipV="1">
            <a:off x="3167063" y="3136901"/>
            <a:ext cx="3462337" cy="223838"/>
          </a:xfrm>
          <a:prstGeom prst="line">
            <a:avLst/>
          </a:prstGeom>
          <a:noFill/>
          <a:ln w="12700">
            <a:solidFill>
              <a:schemeClr val="tx1"/>
            </a:solidFill>
            <a:round/>
            <a:headEnd type="none" w="sm" len="sm"/>
            <a:tailEnd type="triangle" w="med" len="med"/>
          </a:ln>
          <a:effectLst/>
        </p:spPr>
        <p:txBody>
          <a:bodyPr wrap="none" anchor="ctr"/>
          <a:lstStyle/>
          <a:p>
            <a:endParaRPr lang="en-US"/>
          </a:p>
        </p:txBody>
      </p:sp>
      <p:pic>
        <p:nvPicPr>
          <p:cNvPr id="38" name="Picture 26" descr="C:\Documents and Settings\ptsai\00Gila2001\J2K_Tutorial\Images\INSECT_dec_R1.bmp"/>
          <p:cNvPicPr>
            <a:picLocks noChangeAspect="1" noChangeArrowheads="1"/>
          </p:cNvPicPr>
          <p:nvPr/>
        </p:nvPicPr>
        <p:blipFill>
          <a:blip r:embed="rId4" cstate="print"/>
          <a:srcRect/>
          <a:stretch>
            <a:fillRect/>
          </a:stretch>
        </p:blipFill>
        <p:spPr bwMode="auto">
          <a:xfrm>
            <a:off x="5291138" y="3976688"/>
            <a:ext cx="1014412" cy="760412"/>
          </a:xfrm>
          <a:prstGeom prst="rect">
            <a:avLst/>
          </a:prstGeom>
          <a:noFill/>
        </p:spPr>
      </p:pic>
      <p:sp>
        <p:nvSpPr>
          <p:cNvPr id="39" name="Line 27"/>
          <p:cNvSpPr>
            <a:spLocks noChangeShapeType="1"/>
          </p:cNvSpPr>
          <p:nvPr/>
        </p:nvSpPr>
        <p:spPr bwMode="auto">
          <a:xfrm>
            <a:off x="3167063" y="3436938"/>
            <a:ext cx="2090737" cy="919162"/>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40" name="Text Box 28"/>
          <p:cNvSpPr txBox="1">
            <a:spLocks noChangeArrowheads="1"/>
          </p:cNvSpPr>
          <p:nvPr/>
        </p:nvSpPr>
        <p:spPr bwMode="auto">
          <a:xfrm rot="1445726">
            <a:off x="3763963" y="3729038"/>
            <a:ext cx="1414462" cy="274637"/>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Lower resolution</a:t>
            </a:r>
          </a:p>
        </p:txBody>
      </p:sp>
      <p:sp>
        <p:nvSpPr>
          <p:cNvPr id="41" name="Line 31"/>
          <p:cNvSpPr>
            <a:spLocks noChangeShapeType="1"/>
          </p:cNvSpPr>
          <p:nvPr/>
        </p:nvSpPr>
        <p:spPr bwMode="auto">
          <a:xfrm>
            <a:off x="3154363" y="3514725"/>
            <a:ext cx="965200" cy="132715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42" name="Text Box 32"/>
          <p:cNvSpPr txBox="1">
            <a:spLocks noChangeArrowheads="1"/>
          </p:cNvSpPr>
          <p:nvPr/>
        </p:nvSpPr>
        <p:spPr bwMode="auto">
          <a:xfrm rot="3040974">
            <a:off x="3711576" y="4206875"/>
            <a:ext cx="455612" cy="274637"/>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ROI</a:t>
            </a:r>
          </a:p>
        </p:txBody>
      </p:sp>
      <p:grpSp>
        <p:nvGrpSpPr>
          <p:cNvPr id="6" name="Group 34"/>
          <p:cNvGrpSpPr>
            <a:grpSpLocks/>
          </p:cNvGrpSpPr>
          <p:nvPr/>
        </p:nvGrpSpPr>
        <p:grpSpPr bwMode="auto">
          <a:xfrm>
            <a:off x="3519488" y="4872038"/>
            <a:ext cx="2038350" cy="1528762"/>
            <a:chOff x="2169" y="3013"/>
            <a:chExt cx="1284" cy="963"/>
          </a:xfrm>
        </p:grpSpPr>
        <p:pic>
          <p:nvPicPr>
            <p:cNvPr id="44" name="Picture 29" descr="C:\Documents and Settings\ptsai\00Gila2001\J2K_Tutorial\Images\INSECT_ROI_dec.bmp"/>
            <p:cNvPicPr>
              <a:picLocks noChangeAspect="1" noChangeArrowheads="1"/>
            </p:cNvPicPr>
            <p:nvPr/>
          </p:nvPicPr>
          <p:blipFill>
            <a:blip r:embed="rId5"/>
            <a:srcRect/>
            <a:stretch>
              <a:fillRect/>
            </a:stretch>
          </p:blipFill>
          <p:spPr bwMode="auto">
            <a:xfrm>
              <a:off x="2169" y="3013"/>
              <a:ext cx="1284" cy="963"/>
            </a:xfrm>
            <a:prstGeom prst="rect">
              <a:avLst/>
            </a:prstGeom>
            <a:noFill/>
          </p:spPr>
        </p:pic>
        <p:sp>
          <p:nvSpPr>
            <p:cNvPr id="45" name="Rectangle 30"/>
            <p:cNvSpPr>
              <a:spLocks noChangeArrowheads="1"/>
            </p:cNvSpPr>
            <p:nvPr/>
          </p:nvSpPr>
          <p:spPr bwMode="auto">
            <a:xfrm>
              <a:off x="2677" y="3253"/>
              <a:ext cx="625" cy="496"/>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46" name="Text Box 33"/>
            <p:cNvSpPr txBox="1">
              <a:spLocks noChangeArrowheads="1"/>
            </p:cNvSpPr>
            <p:nvPr/>
          </p:nvSpPr>
          <p:spPr bwMode="auto">
            <a:xfrm>
              <a:off x="2839" y="3048"/>
              <a:ext cx="506" cy="173"/>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1.89 bpp</a:t>
              </a:r>
            </a:p>
          </p:txBody>
        </p:sp>
      </p:grpSp>
    </p:spTree>
    <p:extLst>
      <p:ext uri="{BB962C8B-B14F-4D97-AF65-F5344CB8AC3E}">
        <p14:creationId xmlns:p14="http://schemas.microsoft.com/office/powerpoint/2010/main" val="1057880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JPEG vs. JPEG2000 </a:t>
            </a:r>
          </a:p>
        </p:txBody>
      </p:sp>
      <p:pic>
        <p:nvPicPr>
          <p:cNvPr id="66562" name="Picture 2"/>
          <p:cNvPicPr>
            <a:picLocks noChangeAspect="1" noChangeArrowheads="1"/>
          </p:cNvPicPr>
          <p:nvPr/>
        </p:nvPicPr>
        <p:blipFill>
          <a:blip r:embed="rId2"/>
          <a:srcRect/>
          <a:stretch>
            <a:fillRect/>
          </a:stretch>
        </p:blipFill>
        <p:spPr bwMode="auto">
          <a:xfrm>
            <a:off x="609600" y="2085975"/>
            <a:ext cx="2743200" cy="2181225"/>
          </a:xfrm>
          <a:prstGeom prst="rect">
            <a:avLst/>
          </a:prstGeom>
          <a:noFill/>
          <a:ln w="9525">
            <a:noFill/>
            <a:miter lim="800000"/>
            <a:headEnd/>
            <a:tailEnd/>
          </a:ln>
          <a:effectLst/>
        </p:spPr>
      </p:pic>
      <p:pic>
        <p:nvPicPr>
          <p:cNvPr id="66563" name="Picture 3"/>
          <p:cNvPicPr>
            <a:picLocks noChangeAspect="1" noChangeArrowheads="1"/>
          </p:cNvPicPr>
          <p:nvPr/>
        </p:nvPicPr>
        <p:blipFill>
          <a:blip r:embed="rId3"/>
          <a:srcRect/>
          <a:stretch>
            <a:fillRect/>
          </a:stretch>
        </p:blipFill>
        <p:spPr bwMode="auto">
          <a:xfrm>
            <a:off x="5867400" y="2076450"/>
            <a:ext cx="2733675" cy="2190750"/>
          </a:xfrm>
          <a:prstGeom prst="rect">
            <a:avLst/>
          </a:prstGeom>
          <a:noFill/>
          <a:ln w="9525">
            <a:noFill/>
            <a:miter lim="800000"/>
            <a:headEnd/>
            <a:tailEnd/>
          </a:ln>
          <a:effectLst/>
        </p:spPr>
      </p:pic>
      <p:pic>
        <p:nvPicPr>
          <p:cNvPr id="66564" name="Picture 4"/>
          <p:cNvPicPr>
            <a:picLocks noChangeAspect="1" noChangeArrowheads="1"/>
          </p:cNvPicPr>
          <p:nvPr/>
        </p:nvPicPr>
        <p:blipFill>
          <a:blip r:embed="rId4"/>
          <a:srcRect/>
          <a:stretch>
            <a:fillRect/>
          </a:stretch>
        </p:blipFill>
        <p:spPr bwMode="auto">
          <a:xfrm>
            <a:off x="609600" y="4429125"/>
            <a:ext cx="2762250" cy="2200275"/>
          </a:xfrm>
          <a:prstGeom prst="rect">
            <a:avLst/>
          </a:prstGeom>
          <a:noFill/>
          <a:ln w="9525">
            <a:noFill/>
            <a:miter lim="800000"/>
            <a:headEnd/>
            <a:tailEnd/>
          </a:ln>
          <a:effectLst/>
        </p:spPr>
      </p:pic>
      <p:pic>
        <p:nvPicPr>
          <p:cNvPr id="66565" name="Picture 5"/>
          <p:cNvPicPr>
            <a:picLocks noChangeAspect="1" noChangeArrowheads="1"/>
          </p:cNvPicPr>
          <p:nvPr/>
        </p:nvPicPr>
        <p:blipFill>
          <a:blip r:embed="rId5"/>
          <a:srcRect/>
          <a:stretch>
            <a:fillRect/>
          </a:stretch>
        </p:blipFill>
        <p:spPr bwMode="auto">
          <a:xfrm>
            <a:off x="5867400" y="4419600"/>
            <a:ext cx="2733675" cy="2209800"/>
          </a:xfrm>
          <a:prstGeom prst="rect">
            <a:avLst/>
          </a:prstGeom>
          <a:noFill/>
          <a:ln w="9525">
            <a:noFill/>
            <a:miter lim="800000"/>
            <a:headEnd/>
            <a:tailEnd/>
          </a:ln>
          <a:effectLst/>
        </p:spPr>
      </p:pic>
      <p:sp>
        <p:nvSpPr>
          <p:cNvPr id="10" name="TextBox 9"/>
          <p:cNvSpPr txBox="1"/>
          <p:nvPr/>
        </p:nvSpPr>
        <p:spPr>
          <a:xfrm>
            <a:off x="4038600" y="2971800"/>
            <a:ext cx="1186543" cy="369332"/>
          </a:xfrm>
          <a:prstGeom prst="rect">
            <a:avLst/>
          </a:prstGeom>
          <a:noFill/>
        </p:spPr>
        <p:txBody>
          <a:bodyPr wrap="none" rtlCol="0">
            <a:spAutoFit/>
          </a:bodyPr>
          <a:lstStyle/>
          <a:p>
            <a:r>
              <a:rPr lang="en-US"/>
              <a:t>0.125 bpp</a:t>
            </a:r>
          </a:p>
        </p:txBody>
      </p:sp>
      <p:sp>
        <p:nvSpPr>
          <p:cNvPr id="11" name="TextBox 10"/>
          <p:cNvSpPr txBox="1"/>
          <p:nvPr/>
        </p:nvSpPr>
        <p:spPr>
          <a:xfrm>
            <a:off x="4094443" y="5269468"/>
            <a:ext cx="1087157" cy="369332"/>
          </a:xfrm>
          <a:prstGeom prst="rect">
            <a:avLst/>
          </a:prstGeom>
          <a:noFill/>
        </p:spPr>
        <p:txBody>
          <a:bodyPr wrap="none" rtlCol="0">
            <a:spAutoFit/>
          </a:bodyPr>
          <a:lstStyle/>
          <a:p>
            <a:r>
              <a:rPr lang="en-US"/>
              <a:t>0.25 bpp</a:t>
            </a:r>
          </a:p>
        </p:txBody>
      </p:sp>
      <p:sp>
        <p:nvSpPr>
          <p:cNvPr id="12" name="TextBox 11"/>
          <p:cNvSpPr txBox="1"/>
          <p:nvPr/>
        </p:nvSpPr>
        <p:spPr>
          <a:xfrm>
            <a:off x="3505200" y="4126468"/>
            <a:ext cx="2339102" cy="369332"/>
          </a:xfrm>
          <a:prstGeom prst="rect">
            <a:avLst/>
          </a:prstGeom>
          <a:noFill/>
        </p:spPr>
        <p:txBody>
          <a:bodyPr wrap="none" rtlCol="0">
            <a:spAutoFit/>
          </a:bodyPr>
          <a:lstStyle/>
          <a:p>
            <a:r>
              <a:rPr lang="en-US"/>
              <a:t>JPEG vs. JPEG2000</a:t>
            </a:r>
          </a:p>
        </p:txBody>
      </p:sp>
    </p:spTree>
    <p:extLst>
      <p:ext uri="{BB962C8B-B14F-4D97-AF65-F5344CB8AC3E}">
        <p14:creationId xmlns:p14="http://schemas.microsoft.com/office/powerpoint/2010/main" val="380456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Color Models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RGB (Red, Green, and Blue) – Computer Monitors. RGBA is RGB with an additional channel, alpha, to indicate transparency.</a:t>
            </a:r>
          </a:p>
          <a:p>
            <a:pPr algn="just"/>
            <a:r>
              <a:rPr lang="en-US" sz="2400"/>
              <a:t>CMYK (Cyan, Magenta, Yellow, and Black) – Photo printing.</a:t>
            </a:r>
          </a:p>
          <a:p>
            <a:pPr algn="just"/>
            <a:r>
              <a:rPr lang="en-US" sz="2400"/>
              <a:t>YCbCr – Video capture system. YUV stores a luminance value along with two chroma values. </a:t>
            </a:r>
          </a:p>
          <a:p>
            <a:pPr algn="just"/>
            <a:r>
              <a:rPr lang="en-US" sz="2400"/>
              <a:t>HSV – Artist. It is often more natural to think about color in terms of hue and saturation than additive and subtractive color components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Color Models (Cont.)</a:t>
            </a:r>
          </a:p>
        </p:txBody>
      </p:sp>
      <p:pic>
        <p:nvPicPr>
          <p:cNvPr id="59394" name="Picture 2" descr="C:\Users\User\Desktop\1024px-HSL_color_solid_cylinder_alpha_lowgamma.png"/>
          <p:cNvPicPr>
            <a:picLocks noChangeAspect="1" noChangeArrowheads="1"/>
          </p:cNvPicPr>
          <p:nvPr/>
        </p:nvPicPr>
        <p:blipFill>
          <a:blip r:embed="rId2" cstate="print"/>
          <a:srcRect/>
          <a:stretch>
            <a:fillRect/>
          </a:stretch>
        </p:blipFill>
        <p:spPr bwMode="auto">
          <a:xfrm>
            <a:off x="1752600" y="2373868"/>
            <a:ext cx="2336800" cy="1752600"/>
          </a:xfrm>
          <a:prstGeom prst="rect">
            <a:avLst/>
          </a:prstGeom>
          <a:noFill/>
        </p:spPr>
      </p:pic>
      <p:pic>
        <p:nvPicPr>
          <p:cNvPr id="59395" name="Picture 3" descr="C:\Users\User\Desktop\400px-AdditiveColor_svg.png"/>
          <p:cNvPicPr>
            <a:picLocks noChangeAspect="1" noChangeArrowheads="1"/>
          </p:cNvPicPr>
          <p:nvPr/>
        </p:nvPicPr>
        <p:blipFill>
          <a:blip r:embed="rId3"/>
          <a:srcRect/>
          <a:stretch>
            <a:fillRect/>
          </a:stretch>
        </p:blipFill>
        <p:spPr bwMode="auto">
          <a:xfrm>
            <a:off x="2057400" y="4507468"/>
            <a:ext cx="1828800" cy="1828800"/>
          </a:xfrm>
          <a:prstGeom prst="rect">
            <a:avLst/>
          </a:prstGeom>
          <a:noFill/>
        </p:spPr>
      </p:pic>
      <p:pic>
        <p:nvPicPr>
          <p:cNvPr id="59396" name="Picture 4" descr="C:\Users\User\Desktop\SubtractiveColor_svg.png"/>
          <p:cNvPicPr>
            <a:picLocks noChangeAspect="1" noChangeArrowheads="1"/>
          </p:cNvPicPr>
          <p:nvPr/>
        </p:nvPicPr>
        <p:blipFill>
          <a:blip r:embed="rId4"/>
          <a:srcRect/>
          <a:stretch>
            <a:fillRect/>
          </a:stretch>
        </p:blipFill>
        <p:spPr bwMode="auto">
          <a:xfrm>
            <a:off x="5562600" y="4495800"/>
            <a:ext cx="1828800" cy="1828800"/>
          </a:xfrm>
          <a:prstGeom prst="rect">
            <a:avLst/>
          </a:prstGeom>
          <a:noFill/>
        </p:spPr>
      </p:pic>
      <p:pic>
        <p:nvPicPr>
          <p:cNvPr id="59397" name="Picture 5" descr="C:\Users\User\Desktop\600px-YUV_UV_plane_svg.png"/>
          <p:cNvPicPr>
            <a:picLocks noChangeAspect="1" noChangeArrowheads="1"/>
          </p:cNvPicPr>
          <p:nvPr/>
        </p:nvPicPr>
        <p:blipFill>
          <a:blip r:embed="rId5" cstate="print"/>
          <a:srcRect/>
          <a:stretch>
            <a:fillRect/>
          </a:stretch>
        </p:blipFill>
        <p:spPr bwMode="auto">
          <a:xfrm>
            <a:off x="5638800" y="2373868"/>
            <a:ext cx="1752600" cy="1752600"/>
          </a:xfrm>
          <a:prstGeom prst="rect">
            <a:avLst/>
          </a:prstGeom>
          <a:noFill/>
        </p:spPr>
      </p:pic>
      <p:sp>
        <p:nvSpPr>
          <p:cNvPr id="8" name="TextBox 7"/>
          <p:cNvSpPr txBox="1"/>
          <p:nvPr/>
        </p:nvSpPr>
        <p:spPr>
          <a:xfrm>
            <a:off x="2620651" y="4126468"/>
            <a:ext cx="655949" cy="369332"/>
          </a:xfrm>
          <a:prstGeom prst="rect">
            <a:avLst/>
          </a:prstGeom>
          <a:noFill/>
        </p:spPr>
        <p:txBody>
          <a:bodyPr wrap="none" rtlCol="0">
            <a:spAutoFit/>
          </a:bodyPr>
          <a:lstStyle/>
          <a:p>
            <a:r>
              <a:rPr lang="en-US"/>
              <a:t>HSV</a:t>
            </a:r>
          </a:p>
        </p:txBody>
      </p:sp>
      <p:sp>
        <p:nvSpPr>
          <p:cNvPr id="9" name="TextBox 8"/>
          <p:cNvSpPr txBox="1"/>
          <p:nvPr/>
        </p:nvSpPr>
        <p:spPr>
          <a:xfrm>
            <a:off x="5698308" y="4126468"/>
            <a:ext cx="1693092" cy="369332"/>
          </a:xfrm>
          <a:prstGeom prst="rect">
            <a:avLst/>
          </a:prstGeom>
          <a:noFill/>
        </p:spPr>
        <p:txBody>
          <a:bodyPr wrap="none" rtlCol="0">
            <a:spAutoFit/>
          </a:bodyPr>
          <a:lstStyle/>
          <a:p>
            <a:r>
              <a:rPr lang="en-US"/>
              <a:t>YCbCr (Y=0.5)</a:t>
            </a:r>
          </a:p>
        </p:txBody>
      </p:sp>
      <p:sp>
        <p:nvSpPr>
          <p:cNvPr id="10" name="TextBox 9"/>
          <p:cNvSpPr txBox="1"/>
          <p:nvPr/>
        </p:nvSpPr>
        <p:spPr>
          <a:xfrm>
            <a:off x="2612636" y="6336268"/>
            <a:ext cx="663964" cy="369332"/>
          </a:xfrm>
          <a:prstGeom prst="rect">
            <a:avLst/>
          </a:prstGeom>
          <a:noFill/>
        </p:spPr>
        <p:txBody>
          <a:bodyPr wrap="none" rtlCol="0">
            <a:spAutoFit/>
          </a:bodyPr>
          <a:lstStyle/>
          <a:p>
            <a:r>
              <a:rPr lang="en-US"/>
              <a:t>RGB</a:t>
            </a:r>
          </a:p>
        </p:txBody>
      </p:sp>
      <p:sp>
        <p:nvSpPr>
          <p:cNvPr id="11" name="TextBox 10"/>
          <p:cNvSpPr txBox="1"/>
          <p:nvPr/>
        </p:nvSpPr>
        <p:spPr>
          <a:xfrm>
            <a:off x="6160487" y="6336268"/>
            <a:ext cx="849913" cy="369332"/>
          </a:xfrm>
          <a:prstGeom prst="rect">
            <a:avLst/>
          </a:prstGeom>
          <a:noFill/>
        </p:spPr>
        <p:txBody>
          <a:bodyPr wrap="none" rtlCol="0">
            <a:spAutoFit/>
          </a:bodyPr>
          <a:lstStyle/>
          <a:p>
            <a:r>
              <a:rPr lang="en-US"/>
              <a:t>CMYK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Color Models (Cont.)</a:t>
            </a:r>
          </a:p>
        </p:txBody>
      </p:sp>
      <p:sp>
        <p:nvSpPr>
          <p:cNvPr id="12" name="Content Placeholder 2"/>
          <p:cNvSpPr>
            <a:spLocks noGrp="1"/>
          </p:cNvSpPr>
          <p:nvPr>
            <p:ph idx="1"/>
          </p:nvPr>
        </p:nvSpPr>
        <p:spPr>
          <a:xfrm>
            <a:off x="457200" y="2249424"/>
            <a:ext cx="8229600" cy="4456176"/>
          </a:xfrm>
        </p:spPr>
        <p:txBody>
          <a:bodyPr>
            <a:normAutofit/>
          </a:bodyPr>
          <a:lstStyle/>
          <a:p>
            <a:pPr algn="just"/>
            <a:r>
              <a:rPr lang="en-US" sz="2400"/>
              <a:t>YCbCr is not an absolute color space, it is a way of encoding RGB information. YCbCr contains </a:t>
            </a:r>
            <a:r>
              <a:rPr lang="en-US" sz="2400" b="1"/>
              <a:t>perceptually meaningful information</a:t>
            </a:r>
            <a:r>
              <a:rPr lang="en-US" sz="2400"/>
              <a:t>.</a:t>
            </a:r>
          </a:p>
        </p:txBody>
      </p:sp>
      <p:sp>
        <p:nvSpPr>
          <p:cNvPr id="4" name="Rectangle 3"/>
          <p:cNvSpPr/>
          <p:nvPr/>
        </p:nvSpPr>
        <p:spPr>
          <a:xfrm>
            <a:off x="1905000" y="4038600"/>
            <a:ext cx="5562600" cy="1107996"/>
          </a:xfrm>
          <a:prstGeom prst="rect">
            <a:avLst/>
          </a:prstGeom>
        </p:spPr>
        <p:txBody>
          <a:bodyPr wrap="square">
            <a:spAutoFit/>
          </a:bodyPr>
          <a:lstStyle/>
          <a:p>
            <a:pPr marL="0" lvl="1" algn="just"/>
            <a:r>
              <a:rPr lang="en-US" sz="2200"/>
              <a:t>Y = 16+219(0.299R+0.587G+0.114B)/255</a:t>
            </a:r>
          </a:p>
          <a:p>
            <a:pPr marL="0" lvl="1" algn="just"/>
            <a:r>
              <a:rPr lang="en-US" sz="2200"/>
              <a:t>Cb = 128+224(-0.169R-0.331G+0.5B)/255</a:t>
            </a:r>
          </a:p>
          <a:p>
            <a:pPr marL="0" lvl="1" algn="just"/>
            <a:r>
              <a:rPr lang="en-US" sz="2200"/>
              <a:t>Cr =  128+224(0.5R-0.419G-0.081B)/255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Image Compression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Lossless Compression</a:t>
            </a:r>
          </a:p>
          <a:p>
            <a:pPr lvl="1" algn="just"/>
            <a:r>
              <a:rPr lang="en-US" sz="2200"/>
              <a:t>Run-Length coding (RLC)</a:t>
            </a:r>
          </a:p>
          <a:p>
            <a:pPr lvl="1" algn="just"/>
            <a:r>
              <a:rPr lang="en-US" sz="2200"/>
              <a:t>Huffman coding</a:t>
            </a:r>
          </a:p>
          <a:p>
            <a:pPr lvl="1" algn="just"/>
            <a:r>
              <a:rPr lang="en-US" sz="2200"/>
              <a:t>Lempel-Ziv coding</a:t>
            </a:r>
          </a:p>
          <a:p>
            <a:pPr algn="just"/>
            <a:r>
              <a:rPr lang="en-US" sz="2400"/>
              <a:t>Lossy compression </a:t>
            </a:r>
          </a:p>
          <a:p>
            <a:pPr lvl="1" algn="just"/>
            <a:r>
              <a:rPr lang="en-US" sz="2200"/>
              <a:t>Transform coding</a:t>
            </a:r>
          </a:p>
          <a:p>
            <a:pPr lvl="1" algn="just"/>
            <a:r>
              <a:rPr lang="en-US" sz="2200" b="1">
                <a:solidFill>
                  <a:srgbClr val="FF0000"/>
                </a:solidFill>
              </a:rPr>
              <a:t>Chroma sub-sampling</a:t>
            </a:r>
          </a:p>
          <a:p>
            <a:pPr lvl="1" algn="just"/>
            <a:r>
              <a:rPr lang="en-US" sz="2200" b="1">
                <a:solidFill>
                  <a:srgbClr val="FF0000"/>
                </a:solidFill>
              </a:rPr>
              <a:t>JPEG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Chroma Sub-sampling</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b="1">
              <a:solidFill>
                <a:srgbClr val="FF0000"/>
              </a:solidFill>
            </a:endParaRPr>
          </a:p>
          <a:p>
            <a:pPr algn="just"/>
            <a:endParaRPr lang="en-US" sz="2200" b="1">
              <a:solidFill>
                <a:srgbClr val="FF0000"/>
              </a:solidFill>
            </a:endParaRPr>
          </a:p>
          <a:p>
            <a:pPr algn="just"/>
            <a:endParaRPr lang="en-US" sz="2200" b="1">
              <a:solidFill>
                <a:srgbClr val="FF0000"/>
              </a:solidFill>
            </a:endParaRPr>
          </a:p>
          <a:p>
            <a:pPr algn="just"/>
            <a:endParaRPr lang="en-US" sz="2200" b="1">
              <a:solidFill>
                <a:srgbClr val="FF0000"/>
              </a:solidFill>
            </a:endParaRPr>
          </a:p>
          <a:p>
            <a:pPr algn="just"/>
            <a:endParaRPr lang="en-US" sz="2200" b="1">
              <a:solidFill>
                <a:srgbClr val="FF0000"/>
              </a:solidFill>
            </a:endParaRPr>
          </a:p>
          <a:p>
            <a:pPr algn="just"/>
            <a:endParaRPr lang="en-US" sz="2200" b="1">
              <a:solidFill>
                <a:srgbClr val="FF0000"/>
              </a:solidFill>
            </a:endParaRPr>
          </a:p>
          <a:p>
            <a:pPr algn="just"/>
            <a:endParaRPr lang="en-US" sz="2200" b="1">
              <a:solidFill>
                <a:srgbClr val="FF0000"/>
              </a:solidFill>
            </a:endParaRPr>
          </a:p>
          <a:p>
            <a:pPr algn="just"/>
            <a:endParaRPr lang="en-US" sz="2200" b="1">
              <a:solidFill>
                <a:srgbClr val="FF0000"/>
              </a:solidFill>
            </a:endParaRPr>
          </a:p>
          <a:p>
            <a:pPr algn="just"/>
            <a:endParaRPr lang="en-US" sz="2200" b="1">
              <a:solidFill>
                <a:srgbClr val="FF0000"/>
              </a:solidFill>
            </a:endParaRPr>
          </a:p>
          <a:p>
            <a:pPr algn="just"/>
            <a:endParaRPr lang="en-US" sz="2200" b="1">
              <a:solidFill>
                <a:srgbClr val="FF0000"/>
              </a:solidFill>
            </a:endParaRPr>
          </a:p>
        </p:txBody>
      </p:sp>
      <p:sp>
        <p:nvSpPr>
          <p:cNvPr id="10" name="Content Placeholder 2"/>
          <p:cNvSpPr txBox="1">
            <a:spLocks/>
          </p:cNvSpPr>
          <p:nvPr/>
        </p:nvSpPr>
        <p:spPr>
          <a:xfrm>
            <a:off x="609600" y="2209800"/>
            <a:ext cx="8229600" cy="4456176"/>
          </a:xfrm>
          <a:prstGeom prst="rect">
            <a:avLst/>
          </a:prstGeom>
        </p:spPr>
        <p:txBody>
          <a:bodyPr vert="horz">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pic>
        <p:nvPicPr>
          <p:cNvPr id="52227" name="Picture 3" descr="C:\Users\Quang Duc Tran\Desktop\subsample01.gif"/>
          <p:cNvPicPr>
            <a:picLocks noChangeAspect="1" noChangeArrowheads="1"/>
          </p:cNvPicPr>
          <p:nvPr/>
        </p:nvPicPr>
        <p:blipFill>
          <a:blip r:embed="rId2"/>
          <a:srcRect/>
          <a:stretch>
            <a:fillRect/>
          </a:stretch>
        </p:blipFill>
        <p:spPr bwMode="auto">
          <a:xfrm>
            <a:off x="390525" y="2247900"/>
            <a:ext cx="5248275" cy="4000500"/>
          </a:xfrm>
          <a:prstGeom prst="rect">
            <a:avLst/>
          </a:prstGeom>
          <a:noFill/>
        </p:spPr>
      </p:pic>
      <p:pic>
        <p:nvPicPr>
          <p:cNvPr id="52229" name="Picture 5" descr="C:\Users\Quang Duc Tran\Desktop\subsample02.gif"/>
          <p:cNvPicPr>
            <a:picLocks noChangeAspect="1" noChangeArrowheads="1"/>
          </p:cNvPicPr>
          <p:nvPr/>
        </p:nvPicPr>
        <p:blipFill>
          <a:blip r:embed="rId3"/>
          <a:srcRect/>
          <a:stretch>
            <a:fillRect/>
          </a:stretch>
        </p:blipFill>
        <p:spPr bwMode="auto">
          <a:xfrm>
            <a:off x="5943601" y="2183394"/>
            <a:ext cx="2971800" cy="124560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2" ma:contentTypeDescription="Create a new document." ma:contentTypeScope="" ma:versionID="57bbce2894dbff72616bd17acae15bc0">
  <xsd:schema xmlns:xsd="http://www.w3.org/2001/XMLSchema" xmlns:xs="http://www.w3.org/2001/XMLSchema" xmlns:p="http://schemas.microsoft.com/office/2006/metadata/properties" xmlns:ns2="7d526a88-71b4-405d-86fd-9b9f081c900b" targetNamespace="http://schemas.microsoft.com/office/2006/metadata/properties" ma:root="true" ma:fieldsID="8ef12f4aca5dfe40ba4bcfb0e570f664" ns2:_="">
    <xsd:import namespace="7d526a88-71b4-405d-86fd-9b9f081c90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BD39DF-6009-4586-9675-2CBA4072D4E2}">
  <ds:schemaRefs>
    <ds:schemaRef ds:uri="7d526a88-71b4-405d-86fd-9b9f081c90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A504D59-C537-4DAD-87D7-871AB20488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Urban</Template>
  <Application>Microsoft Office PowerPoint</Application>
  <PresentationFormat>On-screen Show (4:3)</PresentationFormat>
  <Slides>47</Slides>
  <Notes>1</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Urban</vt:lpstr>
      <vt:lpstr>IMAGE AND IMAGE COMPRESSION</vt:lpstr>
      <vt:lpstr>Image</vt:lpstr>
      <vt:lpstr>Structure of Human Eye</vt:lpstr>
      <vt:lpstr>Structure of Human Eye</vt:lpstr>
      <vt:lpstr>Color Models</vt:lpstr>
      <vt:lpstr>Color Models (Cont.)</vt:lpstr>
      <vt:lpstr>Color Models (Cont.)</vt:lpstr>
      <vt:lpstr>Image Compression</vt:lpstr>
      <vt:lpstr>Chroma Sub-sampling</vt:lpstr>
      <vt:lpstr>Chroma Sub-sampling (Cont.)</vt:lpstr>
      <vt:lpstr>JPEG Standard</vt:lpstr>
      <vt:lpstr>JPEG Standard</vt:lpstr>
      <vt:lpstr>JPEG Standard (Cont.)</vt:lpstr>
      <vt:lpstr>JPEG Coding</vt:lpstr>
      <vt:lpstr>Energy Compaction</vt:lpstr>
      <vt:lpstr>Fourier Transform</vt:lpstr>
      <vt:lpstr>Principal Component Analysis</vt:lpstr>
      <vt:lpstr>Discrete Cosine Transform</vt:lpstr>
      <vt:lpstr>Discrete Cosine Transform</vt:lpstr>
      <vt:lpstr>Discrete Cosine Transform (Cont.)</vt:lpstr>
      <vt:lpstr>Quantization</vt:lpstr>
      <vt:lpstr>Quantization (Cont.)</vt:lpstr>
      <vt:lpstr>Entropy Encoding</vt:lpstr>
      <vt:lpstr>Zigzag Order</vt:lpstr>
      <vt:lpstr>DPCM &amp; RLC</vt:lpstr>
      <vt:lpstr>DPCM &amp; RLC (Cont.)</vt:lpstr>
      <vt:lpstr>Huffman Coding </vt:lpstr>
      <vt:lpstr>Huffman Coding (Cont.)</vt:lpstr>
      <vt:lpstr>Huffman Coding (Cont.)</vt:lpstr>
      <vt:lpstr>Huffman Coding (Cont.)</vt:lpstr>
      <vt:lpstr>Huffman Coding (Cont.) </vt:lpstr>
      <vt:lpstr>Example </vt:lpstr>
      <vt:lpstr>Why another standard? </vt:lpstr>
      <vt:lpstr>JPEG2000 Standard</vt:lpstr>
      <vt:lpstr>Key Features</vt:lpstr>
      <vt:lpstr>Operation Flow</vt:lpstr>
      <vt:lpstr>Discrete Wavelet Transform</vt:lpstr>
      <vt:lpstr>Discrete Wavelet Transform (Cont.)</vt:lpstr>
      <vt:lpstr>Quantization</vt:lpstr>
      <vt:lpstr>Quantization (Cont.)</vt:lpstr>
      <vt:lpstr>Quantization (Cont.)</vt:lpstr>
      <vt:lpstr>EBCOT</vt:lpstr>
      <vt:lpstr>EBCOT (Cont.)</vt:lpstr>
      <vt:lpstr>EBCOT (Cont.)</vt:lpstr>
      <vt:lpstr>EBCOT (Cont.)</vt:lpstr>
      <vt:lpstr>JPEG2000 Features </vt:lpstr>
      <vt:lpstr>JPEG vs. JPEG2000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revision>1</cp:revision>
  <cp:lastPrinted>2023-04-26T02:12:58Z</cp:lastPrinted>
  <dcterms:created xsi:type="dcterms:W3CDTF">2006-08-16T00:00:00Z</dcterms:created>
  <dcterms:modified xsi:type="dcterms:W3CDTF">2023-05-22T09:45:55Z</dcterms:modified>
</cp:coreProperties>
</file>