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4"/>
  </p:sldMasterIdLst>
  <p:notesMasterIdLst>
    <p:notesMasterId r:id="rId58"/>
  </p:notesMasterIdLst>
  <p:sldIdLst>
    <p:sldId id="256" r:id="rId5"/>
    <p:sldId id="599" r:id="rId6"/>
    <p:sldId id="600" r:id="rId7"/>
    <p:sldId id="602" r:id="rId8"/>
    <p:sldId id="603" r:id="rId9"/>
    <p:sldId id="604" r:id="rId10"/>
    <p:sldId id="605" r:id="rId11"/>
    <p:sldId id="606" r:id="rId12"/>
    <p:sldId id="607" r:id="rId13"/>
    <p:sldId id="608" r:id="rId14"/>
    <p:sldId id="609" r:id="rId15"/>
    <p:sldId id="330" r:id="rId16"/>
    <p:sldId id="260" r:id="rId17"/>
    <p:sldId id="257" r:id="rId18"/>
    <p:sldId id="258" r:id="rId19"/>
    <p:sldId id="261" r:id="rId20"/>
    <p:sldId id="560" r:id="rId21"/>
    <p:sldId id="558" r:id="rId22"/>
    <p:sldId id="259" r:id="rId23"/>
    <p:sldId id="262" r:id="rId24"/>
    <p:sldId id="287" r:id="rId25"/>
    <p:sldId id="561" r:id="rId26"/>
    <p:sldId id="289" r:id="rId27"/>
    <p:sldId id="290" r:id="rId28"/>
    <p:sldId id="291" r:id="rId29"/>
    <p:sldId id="292" r:id="rId30"/>
    <p:sldId id="293" r:id="rId31"/>
    <p:sldId id="295" r:id="rId32"/>
    <p:sldId id="296" r:id="rId33"/>
    <p:sldId id="297" r:id="rId34"/>
    <p:sldId id="298" r:id="rId35"/>
    <p:sldId id="299" r:id="rId36"/>
    <p:sldId id="300" r:id="rId37"/>
    <p:sldId id="401" r:id="rId38"/>
    <p:sldId id="302" r:id="rId39"/>
    <p:sldId id="303" r:id="rId40"/>
    <p:sldId id="304" r:id="rId41"/>
    <p:sldId id="305" r:id="rId42"/>
    <p:sldId id="306" r:id="rId43"/>
    <p:sldId id="307" r:id="rId44"/>
    <p:sldId id="284" r:id="rId45"/>
    <p:sldId id="286" r:id="rId46"/>
    <p:sldId id="285" r:id="rId47"/>
    <p:sldId id="281" r:id="rId48"/>
    <p:sldId id="282" r:id="rId49"/>
    <p:sldId id="283" r:id="rId50"/>
    <p:sldId id="272" r:id="rId51"/>
    <p:sldId id="275" r:id="rId52"/>
    <p:sldId id="356" r:id="rId53"/>
    <p:sldId id="311" r:id="rId54"/>
    <p:sldId id="312" r:id="rId55"/>
    <p:sldId id="313" r:id="rId56"/>
    <p:sldId id="314"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7EEF2A-EB15-47BF-BBBC-DBB4D3A2FCF4}" v="67" dt="2023-04-12T04:28:24.700"/>
    <p1510:client id="{E8792125-D69F-4818-B197-2270D340B5F1}" v="3" dt="2023-04-12T04:29:01.3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ui Ming-Xin 2022T049" userId="S::ming-xin.b22t049@sis.hust.edu.vn::a54f9805-d0b9-4ca7-bd26-442c568494f5" providerId="AD" clId="Web-{E8792125-D69F-4818-B197-2270D340B5F1}"/>
    <pc:docChg chg="modSld">
      <pc:chgData name="Bui Ming-Xin 2022T049" userId="S::ming-xin.b22t049@sis.hust.edu.vn::a54f9805-d0b9-4ca7-bd26-442c568494f5" providerId="AD" clId="Web-{E8792125-D69F-4818-B197-2270D340B5F1}" dt="2023-04-12T04:29:01.167" v="1" actId="20577"/>
      <pc:docMkLst>
        <pc:docMk/>
      </pc:docMkLst>
      <pc:sldChg chg="modSp">
        <pc:chgData name="Bui Ming-Xin 2022T049" userId="S::ming-xin.b22t049@sis.hust.edu.vn::a54f9805-d0b9-4ca7-bd26-442c568494f5" providerId="AD" clId="Web-{E8792125-D69F-4818-B197-2270D340B5F1}" dt="2023-04-12T04:29:01.167" v="1" actId="20577"/>
        <pc:sldMkLst>
          <pc:docMk/>
          <pc:sldMk cId="0" sldId="256"/>
        </pc:sldMkLst>
        <pc:spChg chg="mod">
          <ac:chgData name="Bui Ming-Xin 2022T049" userId="S::ming-xin.b22t049@sis.hust.edu.vn::a54f9805-d0b9-4ca7-bd26-442c568494f5" providerId="AD" clId="Web-{E8792125-D69F-4818-B197-2270D340B5F1}" dt="2023-04-12T04:29:01.167" v="1" actId="20577"/>
          <ac:spMkLst>
            <pc:docMk/>
            <pc:sldMk cId="0" sldId="256"/>
            <ac:spMk id="4" creationId="{00000000-0000-0000-0000-000000000000}"/>
          </ac:spMkLst>
        </pc:spChg>
      </pc:sldChg>
    </pc:docChg>
  </pc:docChgLst>
  <pc:docChgLst>
    <pc:chgData name="Bui Ming-Xin 2022T049" userId="S::ming-xin.b22t049@sis.hust.edu.vn::a54f9805-d0b9-4ca7-bd26-442c568494f5" providerId="AD" clId="Web-{927EEF2A-EB15-47BF-BBBC-DBB4D3A2FCF4}"/>
    <pc:docChg chg="modSld">
      <pc:chgData name="Bui Ming-Xin 2022T049" userId="S::ming-xin.b22t049@sis.hust.edu.vn::a54f9805-d0b9-4ca7-bd26-442c568494f5" providerId="AD" clId="Web-{927EEF2A-EB15-47BF-BBBC-DBB4D3A2FCF4}" dt="2023-04-12T04:28:23.106" v="63" actId="20577"/>
      <pc:docMkLst>
        <pc:docMk/>
      </pc:docMkLst>
      <pc:sldChg chg="modSp">
        <pc:chgData name="Bui Ming-Xin 2022T049" userId="S::ming-xin.b22t049@sis.hust.edu.vn::a54f9805-d0b9-4ca7-bd26-442c568494f5" providerId="AD" clId="Web-{927EEF2A-EB15-47BF-BBBC-DBB4D3A2FCF4}" dt="2023-04-12T04:28:23.106" v="63" actId="20577"/>
        <pc:sldMkLst>
          <pc:docMk/>
          <pc:sldMk cId="0" sldId="256"/>
        </pc:sldMkLst>
        <pc:spChg chg="mod">
          <ac:chgData name="Bui Ming-Xin 2022T049" userId="S::ming-xin.b22t049@sis.hust.edu.vn::a54f9805-d0b9-4ca7-bd26-442c568494f5" providerId="AD" clId="Web-{927EEF2A-EB15-47BF-BBBC-DBB4D3A2FCF4}" dt="2023-04-12T04:28:10.231" v="43" actId="20577"/>
          <ac:spMkLst>
            <pc:docMk/>
            <pc:sldMk cId="0" sldId="256"/>
            <ac:spMk id="4" creationId="{00000000-0000-0000-0000-000000000000}"/>
          </ac:spMkLst>
        </pc:spChg>
        <pc:spChg chg="mod">
          <ac:chgData name="Bui Ming-Xin 2022T049" userId="S::ming-xin.b22t049@sis.hust.edu.vn::a54f9805-d0b9-4ca7-bd26-442c568494f5" providerId="AD" clId="Web-{927EEF2A-EB15-47BF-BBBC-DBB4D3A2FCF4}" dt="2023-04-12T04:28:23.106" v="63" actId="20577"/>
          <ac:spMkLst>
            <pc:docMk/>
            <pc:sldMk cId="0" sldId="256"/>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EC80E7-8841-4265-961B-1700CEBF2403}" type="datetimeFigureOut">
              <a:rPr lang="en-US" smtClean="0"/>
              <a:pPr/>
              <a:t>4/11/2023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F5BF83-AE8A-4F6C-8B56-AD36A8BDA401}" type="slidenum">
              <a:rPr lang="en-US" smtClean="0"/>
              <a:pPr/>
              <a:t>‹#›</a:t>
            </a:fld>
            <a:endParaRPr lang="en-US"/>
          </a:p>
        </p:txBody>
      </p:sp>
    </p:spTree>
    <p:extLst>
      <p:ext uri="{BB962C8B-B14F-4D97-AF65-F5344CB8AC3E}">
        <p14:creationId xmlns:p14="http://schemas.microsoft.com/office/powerpoint/2010/main" val="2606837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Transmission system</a:t>
            </a:r>
            <a:r>
              <a:rPr lang="en-US" baseline="0"/>
              <a:t> utilization refers to the need to make efficient use of transmission facilities. Congestion control techniques may be required to assure the system is not defeated by excessive demand of transmission services.</a:t>
            </a:r>
          </a:p>
          <a:p>
            <a:r>
              <a:rPr lang="en-US" baseline="0"/>
              <a:t>Interfacing: a device must be able to communicate with the transmission system.</a:t>
            </a:r>
          </a:p>
          <a:p>
            <a:r>
              <a:rPr lang="en-US" baseline="0"/>
              <a:t>Synchronization: the receiver must be able to determine when the signal begins to arrive and when it ends. It must also know the duration of each signal element.</a:t>
            </a:r>
          </a:p>
          <a:p>
            <a:r>
              <a:rPr lang="en-US" baseline="0"/>
              <a:t>There are a variety of communication requirements might be collected and exchanged under exchange management.</a:t>
            </a:r>
          </a:p>
          <a:p>
            <a:r>
              <a:rPr lang="en-US" baseline="0"/>
              <a:t>Flow control ensure the receiver is not defeated by a faster sender.</a:t>
            </a:r>
          </a:p>
          <a:p>
            <a:r>
              <a:rPr lang="en-US" baseline="0"/>
              <a:t>Recovery is needed in situations where an information exchange such as file transfer is interrupted due a fault somewhere in the system. The activity should be resumed at the point of interruption.</a:t>
            </a:r>
          </a:p>
          <a:p>
            <a:r>
              <a:rPr lang="en-US" baseline="0"/>
              <a:t>Security: Only intended party actually receive the data.</a:t>
            </a:r>
          </a:p>
          <a:p>
            <a:r>
              <a:rPr lang="en-US" baseline="0"/>
              <a:t>Network management is needed to configure the system, monitor its status, react to failures and overload.</a:t>
            </a:r>
            <a:endParaRPr lang="en-US"/>
          </a:p>
        </p:txBody>
      </p:sp>
      <p:sp>
        <p:nvSpPr>
          <p:cNvPr id="4" name="Slide Number Placeholder 3"/>
          <p:cNvSpPr>
            <a:spLocks noGrp="1"/>
          </p:cNvSpPr>
          <p:nvPr>
            <p:ph type="sldNum" sz="quarter" idx="10"/>
          </p:nvPr>
        </p:nvSpPr>
        <p:spPr/>
        <p:txBody>
          <a:bodyPr/>
          <a:lstStyle/>
          <a:p>
            <a:fld id="{8CF5BF83-AE8A-4F6C-8B56-AD36A8BDA401}" type="slidenum">
              <a:rPr lang="en-US" smtClean="0"/>
              <a:pPr/>
              <a:t>40</a:t>
            </a:fld>
            <a:endParaRPr lang="en-US"/>
          </a:p>
        </p:txBody>
      </p:sp>
    </p:spTree>
    <p:extLst>
      <p:ext uri="{BB962C8B-B14F-4D97-AF65-F5344CB8AC3E}">
        <p14:creationId xmlns:p14="http://schemas.microsoft.com/office/powerpoint/2010/main" val="3473122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Hard</a:t>
            </a:r>
            <a:r>
              <a:rPr lang="en-US" baseline="0"/>
              <a:t> real-time applications are designed for specialized purposes, where even smallest amount of latency can make the difference between life and death. These applications include triggering airbag deployment in car crashes or monitoring the heart rate of a patient during an operation.</a:t>
            </a:r>
          </a:p>
          <a:p>
            <a:r>
              <a:rPr lang="en-US" baseline="0"/>
              <a:t>Soft real-time applications: no absolute performance guarantees can be made.</a:t>
            </a:r>
          </a:p>
        </p:txBody>
      </p:sp>
      <p:sp>
        <p:nvSpPr>
          <p:cNvPr id="4" name="Slide Number Placeholder 3"/>
          <p:cNvSpPr>
            <a:spLocks noGrp="1"/>
          </p:cNvSpPr>
          <p:nvPr>
            <p:ph type="sldNum" sz="quarter" idx="10"/>
          </p:nvPr>
        </p:nvSpPr>
        <p:spPr/>
        <p:txBody>
          <a:bodyPr/>
          <a:lstStyle/>
          <a:p>
            <a:fld id="{8CF5BF83-AE8A-4F6C-8B56-AD36A8BDA401}" type="slidenum">
              <a:rPr lang="en-US" smtClean="0"/>
              <a:pPr/>
              <a:t>48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fld id="{1D8BD707-D9CF-40AE-B4C6-C98DA3205C09}" type="datetimeFigureOut">
              <a:rPr lang="en-US" smtClean="0"/>
              <a:pPr/>
              <a:t>4/11/2023</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1D8BD707-D9CF-40AE-B4C6-C98DA3205C09}" type="datetimeFigureOut">
              <a:rPr lang="en-US" smtClean="0"/>
              <a:pPr/>
              <a:t>4/11/2023</a:t>
            </a:fld>
            <a:endParaRPr lang="en-US"/>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fld id="{1D8BD707-D9CF-40AE-B4C6-C98DA3205C09}" type="datetimeFigureOut">
              <a:rPr lang="en-US" smtClean="0"/>
              <a:pPr/>
              <a:t>4/11/2023</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D8BD707-D9CF-40AE-B4C6-C98DA3205C09}" type="datetimeFigureOut">
              <a:rPr lang="en-US" smtClean="0"/>
              <a:pPr/>
              <a:t>4/11/2023</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mailto:ductq@soict.hust.edu.v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19.png"/><Relationship Id="rId4" Type="http://schemas.openxmlformats.org/officeDocument/2006/relationships/image" Target="../media/image18.jpeg"/></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vert="horz" lIns="91440" tIns="45720" rIns="91440" bIns="45720" anchor="b">
            <a:normAutofit/>
          </a:bodyPr>
          <a:lstStyle/>
          <a:p>
            <a:r>
              <a:rPr lang="en-US" sz="4000" b="1"/>
              <a:t>Sorry I tried to download and made a mistake, pls delete</a:t>
            </a:r>
            <a:endParaRPr lang="de-DE"/>
          </a:p>
        </p:txBody>
      </p:sp>
      <p:sp>
        <p:nvSpPr>
          <p:cNvPr id="5" name="Subtitle 4"/>
          <p:cNvSpPr>
            <a:spLocks noGrp="1"/>
          </p:cNvSpPr>
          <p:nvPr>
            <p:ph type="subTitle" idx="1"/>
          </p:nvPr>
        </p:nvSpPr>
        <p:spPr/>
        <p:txBody>
          <a:bodyPr vert="horz" lIns="91440" tIns="45720" rIns="91440" bIns="45720" anchor="t">
            <a:normAutofit/>
          </a:bodyPr>
          <a:lstStyle/>
          <a:p>
            <a:pPr marL="63500"/>
            <a:r>
              <a:rPr lang="en-US"/>
              <a:t>Ming Xin Bui</a:t>
            </a:r>
            <a:endParaRPr lang="de-DE"/>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t>Characteristics</a:t>
            </a:r>
          </a:p>
        </p:txBody>
      </p:sp>
      <p:sp>
        <p:nvSpPr>
          <p:cNvPr id="3" name="Content Placeholder 2"/>
          <p:cNvSpPr>
            <a:spLocks noGrp="1"/>
          </p:cNvSpPr>
          <p:nvPr>
            <p:ph idx="1"/>
          </p:nvPr>
        </p:nvSpPr>
        <p:spPr/>
        <p:txBody>
          <a:bodyPr>
            <a:normAutofit/>
          </a:bodyPr>
          <a:lstStyle/>
          <a:p>
            <a:pPr algn="just"/>
            <a:r>
              <a:rPr lang="en-US" sz="2400"/>
              <a:t>Interactive Function (Play/Resume, Stop, Pause, Jump Forward, Jump Backward, Fast Forward, Slow Down, Reverse)</a:t>
            </a:r>
          </a:p>
          <a:p>
            <a:pPr algn="just"/>
            <a:endParaRPr lang="en-US" sz="2400"/>
          </a:p>
          <a:p>
            <a:pPr algn="just"/>
            <a:r>
              <a:rPr lang="en-US" sz="2400"/>
              <a:t>Quality of Service (Fast setup time, Continuity of media streams, Transparency of the involvement of multiple media streams)</a:t>
            </a:r>
          </a:p>
          <a:p>
            <a:pPr algn="just"/>
            <a:endParaRPr lang="en-US" sz="2400"/>
          </a:p>
          <a:p>
            <a:pPr algn="just"/>
            <a:r>
              <a:rPr lang="en-US" sz="2400"/>
              <a:t>Network (High speed networks, Latency, Jitter)</a:t>
            </a:r>
          </a:p>
        </p:txBody>
      </p:sp>
    </p:spTree>
    <p:extLst>
      <p:ext uri="{BB962C8B-B14F-4D97-AF65-F5344CB8AC3E}">
        <p14:creationId xmlns:p14="http://schemas.microsoft.com/office/powerpoint/2010/main" val="3149882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4000" b="1"/>
              <a:t>Introduction</a:t>
            </a:r>
          </a:p>
        </p:txBody>
      </p:sp>
      <p:sp>
        <p:nvSpPr>
          <p:cNvPr id="5" name="Subtitle 4"/>
          <p:cNvSpPr>
            <a:spLocks noGrp="1"/>
          </p:cNvSpPr>
          <p:nvPr>
            <p:ph type="subTitle" idx="1"/>
          </p:nvPr>
        </p:nvSpPr>
        <p:spPr/>
        <p:txBody>
          <a:bodyPr>
            <a:normAutofit/>
          </a:bodyPr>
          <a:lstStyle/>
          <a:p>
            <a:r>
              <a:rPr lang="en-US"/>
              <a:t>Dr. </a:t>
            </a:r>
            <a:r>
              <a:rPr lang="en-US" err="1"/>
              <a:t>Quang</a:t>
            </a:r>
            <a:r>
              <a:rPr lang="en-US"/>
              <a:t> </a:t>
            </a:r>
            <a:r>
              <a:rPr lang="en-US" err="1"/>
              <a:t>Duc</a:t>
            </a:r>
            <a:r>
              <a:rPr lang="en-US"/>
              <a:t> Tran</a:t>
            </a:r>
          </a:p>
        </p:txBody>
      </p:sp>
    </p:spTree>
    <p:extLst>
      <p:ext uri="{BB962C8B-B14F-4D97-AF65-F5344CB8AC3E}">
        <p14:creationId xmlns:p14="http://schemas.microsoft.com/office/powerpoint/2010/main" val="2542833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t>About ME</a:t>
            </a:r>
          </a:p>
        </p:txBody>
      </p:sp>
      <p:sp>
        <p:nvSpPr>
          <p:cNvPr id="3" name="Content Placeholder 2"/>
          <p:cNvSpPr>
            <a:spLocks noGrp="1"/>
          </p:cNvSpPr>
          <p:nvPr>
            <p:ph idx="1"/>
          </p:nvPr>
        </p:nvSpPr>
        <p:spPr/>
        <p:txBody>
          <a:bodyPr>
            <a:normAutofit/>
          </a:bodyPr>
          <a:lstStyle/>
          <a:p>
            <a:pPr algn="just"/>
            <a:r>
              <a:rPr lang="en-US" sz="2400"/>
              <a:t>Contact Information</a:t>
            </a:r>
          </a:p>
          <a:p>
            <a:pPr lvl="1" algn="just"/>
            <a:r>
              <a:rPr lang="en-US" sz="2000"/>
              <a:t>Room B1-405</a:t>
            </a:r>
          </a:p>
          <a:p>
            <a:pPr lvl="1" algn="just"/>
            <a:r>
              <a:rPr lang="en-US" sz="2000"/>
              <a:t>Department of Data Communication and Computer Network</a:t>
            </a:r>
          </a:p>
          <a:p>
            <a:pPr lvl="1" algn="just"/>
            <a:r>
              <a:rPr lang="en-US" sz="2000"/>
              <a:t>School of Information and Communication Technology</a:t>
            </a:r>
          </a:p>
          <a:p>
            <a:pPr lvl="1" algn="just"/>
            <a:r>
              <a:rPr lang="en-US" sz="2000"/>
              <a:t>Hanoi University of Science and Technology</a:t>
            </a:r>
          </a:p>
          <a:p>
            <a:pPr lvl="1" algn="just"/>
            <a:r>
              <a:rPr lang="en-US" sz="2000"/>
              <a:t>E-mail: </a:t>
            </a:r>
            <a:r>
              <a:rPr lang="en-US" sz="2000">
                <a:hlinkClick r:id="rId2"/>
              </a:rPr>
              <a:t>ductq@soict.hust.edu.vn</a:t>
            </a:r>
            <a:endParaRPr lang="en-US" sz="2000"/>
          </a:p>
          <a:p>
            <a:pPr lvl="1" algn="just"/>
            <a:r>
              <a:rPr lang="en-US" sz="2000"/>
              <a:t>Tel: (+84) (4) 38682596</a:t>
            </a:r>
          </a:p>
          <a:p>
            <a:pPr algn="just"/>
            <a:endParaRPr 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t>Aim of this Module</a:t>
            </a:r>
          </a:p>
        </p:txBody>
      </p:sp>
      <p:sp>
        <p:nvSpPr>
          <p:cNvPr id="3" name="Content Placeholder 2"/>
          <p:cNvSpPr>
            <a:spLocks noGrp="1"/>
          </p:cNvSpPr>
          <p:nvPr>
            <p:ph idx="1"/>
          </p:nvPr>
        </p:nvSpPr>
        <p:spPr/>
        <p:txBody>
          <a:bodyPr>
            <a:normAutofit/>
          </a:bodyPr>
          <a:lstStyle/>
          <a:p>
            <a:pPr algn="just"/>
            <a:r>
              <a:rPr lang="en-US" sz="2400"/>
              <a:t>Describe the theory and operation of the major technologies and equipment of relevance to the media and information industries</a:t>
            </a:r>
          </a:p>
          <a:p>
            <a:pPr algn="just"/>
            <a:r>
              <a:rPr lang="en-US" sz="2400"/>
              <a:t>Introduce you to the multimedia communications and its range of applications and networking infrastructures</a:t>
            </a:r>
          </a:p>
          <a:p>
            <a:pPr algn="just"/>
            <a:r>
              <a:rPr lang="en-US" sz="2400"/>
              <a:t>Learn about different media types (text, images, speech, audio and video) and applications (VoIP, Video on Demand, multimedia electronic mail, interactive television and others)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t>Syllabus</a:t>
            </a:r>
          </a:p>
        </p:txBody>
      </p:sp>
      <p:sp>
        <p:nvSpPr>
          <p:cNvPr id="3" name="Content Placeholder 2"/>
          <p:cNvSpPr>
            <a:spLocks noGrp="1"/>
          </p:cNvSpPr>
          <p:nvPr>
            <p:ph idx="1"/>
          </p:nvPr>
        </p:nvSpPr>
        <p:spPr/>
        <p:txBody>
          <a:bodyPr>
            <a:normAutofit/>
          </a:bodyPr>
          <a:lstStyle/>
          <a:p>
            <a:r>
              <a:rPr lang="en-US" sz="2400"/>
              <a:t>Topic 1: Introduction to Multimedia Communication</a:t>
            </a:r>
          </a:p>
          <a:p>
            <a:r>
              <a:rPr lang="en-US" sz="2400"/>
              <a:t>Topic 2: Digitalization Principles</a:t>
            </a:r>
          </a:p>
          <a:p>
            <a:r>
              <a:rPr lang="en-US" sz="2400"/>
              <a:t>Topic 3: Text Processing</a:t>
            </a:r>
          </a:p>
          <a:p>
            <a:r>
              <a:rPr lang="en-US" sz="2400"/>
              <a:t>Topic 4: Digital Image Processing</a:t>
            </a:r>
          </a:p>
          <a:p>
            <a:r>
              <a:rPr lang="en-US" sz="2400"/>
              <a:t>Topic 5: Audio Processing </a:t>
            </a:r>
          </a:p>
          <a:p>
            <a:r>
              <a:rPr lang="en-US" sz="2400"/>
              <a:t>Topic 6: Video Processing</a:t>
            </a:r>
          </a:p>
          <a:p>
            <a:r>
              <a:rPr lang="en-US" sz="2400"/>
              <a:t>Topic 7: Multimedia Network</a:t>
            </a:r>
          </a:p>
          <a:p>
            <a:r>
              <a:rPr lang="en-US" sz="2400"/>
              <a:t>Topic 8: Quality of Service &amp; Synchronization</a:t>
            </a:r>
          </a:p>
          <a:p>
            <a:r>
              <a:rPr lang="en-US" sz="2400"/>
              <a:t>Topic 9: RTP, RTCP &amp; RTSP</a:t>
            </a:r>
          </a:p>
          <a:p>
            <a:r>
              <a:rPr lang="en-US" sz="2400"/>
              <a:t>Topic 10: SIP &amp; H323</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t>References</a:t>
            </a:r>
          </a:p>
        </p:txBody>
      </p:sp>
      <p:sp>
        <p:nvSpPr>
          <p:cNvPr id="3" name="Content Placeholder 2"/>
          <p:cNvSpPr>
            <a:spLocks noGrp="1"/>
          </p:cNvSpPr>
          <p:nvPr>
            <p:ph idx="1"/>
          </p:nvPr>
        </p:nvSpPr>
        <p:spPr/>
        <p:txBody>
          <a:bodyPr>
            <a:noAutofit/>
          </a:bodyPr>
          <a:lstStyle/>
          <a:p>
            <a:pPr marL="457200" indent="-457200" algn="just">
              <a:lnSpc>
                <a:spcPct val="80000"/>
              </a:lnSpc>
              <a:buFont typeface="+mj-lt"/>
              <a:buAutoNum type="arabicPeriod"/>
            </a:pPr>
            <a:r>
              <a:rPr lang="en-US" sz="2400">
                <a:cs typeface="Times New Roman" pitchFamily="18" charset="0"/>
              </a:rPr>
              <a:t>Jens-Rainer Ohm, “Multimedia Communication Technology”, Springer-</a:t>
            </a:r>
            <a:r>
              <a:rPr lang="en-US" sz="2400" err="1">
                <a:cs typeface="Times New Roman" pitchFamily="18" charset="0"/>
              </a:rPr>
              <a:t>Verlag</a:t>
            </a:r>
            <a:r>
              <a:rPr lang="en-US" sz="2400">
                <a:cs typeface="Times New Roman" pitchFamily="18" charset="0"/>
              </a:rPr>
              <a:t> Berlin 2014.</a:t>
            </a:r>
          </a:p>
          <a:p>
            <a:pPr marL="457200" indent="-457200" algn="just">
              <a:lnSpc>
                <a:spcPct val="80000"/>
              </a:lnSpc>
              <a:buFont typeface="+mj-lt"/>
              <a:buAutoNum type="arabicPeriod"/>
            </a:pPr>
            <a:endParaRPr lang="en-US" sz="2400">
              <a:cs typeface="Times New Roman" pitchFamily="18" charset="0"/>
            </a:endParaRPr>
          </a:p>
          <a:p>
            <a:pPr marL="457200" indent="-457200" algn="just">
              <a:lnSpc>
                <a:spcPct val="80000"/>
              </a:lnSpc>
              <a:buFont typeface="+mj-lt"/>
              <a:buAutoNum type="arabicPeriod"/>
            </a:pPr>
            <a:r>
              <a:rPr lang="en-US" sz="2400">
                <a:cs typeface="Times New Roman" pitchFamily="18" charset="0"/>
              </a:rPr>
              <a:t>William Stallings, “Data and Computer Communication”, Prentice Hall – New Jersey 2007</a:t>
            </a:r>
          </a:p>
          <a:p>
            <a:pPr marL="457200" indent="-457200" algn="just">
              <a:lnSpc>
                <a:spcPct val="80000"/>
              </a:lnSpc>
              <a:buFont typeface="+mj-lt"/>
              <a:buAutoNum type="arabicPeriod"/>
            </a:pPr>
            <a:endParaRPr lang="en-US" sz="2400">
              <a:cs typeface="Times New Roman" pitchFamily="18" charset="0"/>
            </a:endParaRPr>
          </a:p>
          <a:p>
            <a:pPr marL="457200" indent="-457200" algn="just">
              <a:lnSpc>
                <a:spcPct val="80000"/>
              </a:lnSpc>
              <a:buFont typeface="+mj-lt"/>
              <a:buAutoNum type="arabicPeriod"/>
            </a:pPr>
            <a:r>
              <a:rPr lang="en-US" sz="2400">
                <a:cs typeface="Times New Roman" pitchFamily="18" charset="0"/>
              </a:rPr>
              <a:t>J.D. Gibson, Editor, “Multimedia Communication”, Academic Press, San Diego, CA, USA, 2001.</a:t>
            </a:r>
          </a:p>
          <a:p>
            <a:pPr marL="457200" indent="-457200" algn="just">
              <a:lnSpc>
                <a:spcPct val="80000"/>
              </a:lnSpc>
              <a:buFont typeface="+mj-lt"/>
              <a:buAutoNum type="arabicPeriod"/>
            </a:pPr>
            <a:endParaRPr lang="en-US" sz="2400">
              <a:cs typeface="Times New Roman" pitchFamily="18" charset="0"/>
            </a:endParaRPr>
          </a:p>
          <a:p>
            <a:pPr marL="457200" indent="-457200" algn="just">
              <a:lnSpc>
                <a:spcPct val="80000"/>
              </a:lnSpc>
              <a:buFont typeface="+mj-lt"/>
              <a:buAutoNum type="arabicPeriod"/>
            </a:pPr>
            <a:r>
              <a:rPr lang="en-US" sz="2400">
                <a:cs typeface="Times New Roman" pitchFamily="18" charset="0"/>
              </a:rPr>
              <a:t>L.L Ball, “Multimedia Network Integration and Management”, McGraw-Hill, 1996.</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t>References</a:t>
            </a:r>
          </a:p>
        </p:txBody>
      </p:sp>
      <p:sp>
        <p:nvSpPr>
          <p:cNvPr id="3" name="Content Placeholder 2"/>
          <p:cNvSpPr>
            <a:spLocks noGrp="1"/>
          </p:cNvSpPr>
          <p:nvPr>
            <p:ph idx="1"/>
          </p:nvPr>
        </p:nvSpPr>
        <p:spPr/>
        <p:txBody>
          <a:bodyPr>
            <a:noAutofit/>
          </a:bodyPr>
          <a:lstStyle/>
          <a:p>
            <a:pPr marL="457200" indent="-457200" algn="just">
              <a:lnSpc>
                <a:spcPct val="80000"/>
              </a:lnSpc>
              <a:buFont typeface="+mj-lt"/>
              <a:buAutoNum type="arabicPeriod" startAt="5"/>
            </a:pPr>
            <a:r>
              <a:rPr lang="en-US" sz="2400">
                <a:cs typeface="Times New Roman" pitchFamily="18" charset="0"/>
              </a:rPr>
              <a:t>S.J. Gibbs, and D. C. </a:t>
            </a:r>
            <a:r>
              <a:rPr lang="en-US" sz="2400" err="1">
                <a:cs typeface="Times New Roman" pitchFamily="18" charset="0"/>
              </a:rPr>
              <a:t>Tsichritzis</a:t>
            </a:r>
            <a:r>
              <a:rPr lang="en-US" sz="2400">
                <a:cs typeface="Times New Roman" pitchFamily="18" charset="0"/>
              </a:rPr>
              <a:t>, “Multimedia Programming”, Addison-Wesley, New York, 1995.</a:t>
            </a:r>
          </a:p>
          <a:p>
            <a:pPr marL="457200" indent="-457200" algn="just">
              <a:lnSpc>
                <a:spcPct val="80000"/>
              </a:lnSpc>
              <a:buFont typeface="+mj-lt"/>
              <a:buAutoNum type="arabicPeriod" startAt="5"/>
            </a:pPr>
            <a:endParaRPr lang="en-US" sz="2400">
              <a:cs typeface="Times New Roman" pitchFamily="18" charset="0"/>
            </a:endParaRPr>
          </a:p>
          <a:p>
            <a:pPr marL="457200" indent="-457200" algn="just">
              <a:lnSpc>
                <a:spcPct val="80000"/>
              </a:lnSpc>
              <a:buFont typeface="+mj-lt"/>
              <a:buAutoNum type="arabicPeriod" startAt="5"/>
            </a:pPr>
            <a:r>
              <a:rPr lang="fr-FR" sz="2400">
                <a:cs typeface="Times New Roman" pitchFamily="18" charset="0"/>
              </a:rPr>
              <a:t>W. </a:t>
            </a:r>
            <a:r>
              <a:rPr lang="fr-FR" sz="2400" err="1">
                <a:cs typeface="Times New Roman" pitchFamily="18" charset="0"/>
              </a:rPr>
              <a:t>Kou</a:t>
            </a:r>
            <a:r>
              <a:rPr lang="fr-FR" sz="2400">
                <a:cs typeface="Times New Roman" pitchFamily="18" charset="0"/>
              </a:rPr>
              <a:t>, </a:t>
            </a:r>
            <a:r>
              <a:rPr lang="en-US" sz="2400">
                <a:cs typeface="Times New Roman" pitchFamily="18" charset="0"/>
              </a:rPr>
              <a:t>“</a:t>
            </a:r>
            <a:r>
              <a:rPr lang="fr-FR" sz="2400">
                <a:cs typeface="Times New Roman" pitchFamily="18" charset="0"/>
              </a:rPr>
              <a:t>Digital Image Compression</a:t>
            </a:r>
            <a:r>
              <a:rPr lang="en-US" sz="2400">
                <a:cs typeface="Times New Roman" pitchFamily="18" charset="0"/>
              </a:rPr>
              <a:t>”</a:t>
            </a:r>
            <a:r>
              <a:rPr lang="fr-FR" sz="2400">
                <a:cs typeface="Times New Roman" pitchFamily="18" charset="0"/>
              </a:rPr>
              <a:t>, Kluwer </a:t>
            </a:r>
            <a:r>
              <a:rPr lang="fr-FR" sz="2400" err="1">
                <a:cs typeface="Times New Roman" pitchFamily="18" charset="0"/>
              </a:rPr>
              <a:t>publishers</a:t>
            </a:r>
            <a:r>
              <a:rPr lang="fr-FR" sz="2400">
                <a:cs typeface="Times New Roman" pitchFamily="18" charset="0"/>
              </a:rPr>
              <a:t>, London 1995.</a:t>
            </a:r>
          </a:p>
          <a:p>
            <a:pPr marL="457200" indent="-457200" algn="just">
              <a:lnSpc>
                <a:spcPct val="80000"/>
              </a:lnSpc>
              <a:buFont typeface="+mj-lt"/>
              <a:buAutoNum type="arabicPeriod" startAt="5"/>
            </a:pPr>
            <a:endParaRPr lang="fr-FR" sz="2400">
              <a:cs typeface="Times New Roman" pitchFamily="18" charset="0"/>
            </a:endParaRPr>
          </a:p>
          <a:p>
            <a:pPr marL="457200" indent="-457200" algn="just">
              <a:lnSpc>
                <a:spcPct val="80000"/>
              </a:lnSpc>
              <a:buFont typeface="+mj-lt"/>
              <a:buAutoNum type="arabicPeriod" startAt="5"/>
            </a:pPr>
            <a:r>
              <a:rPr lang="fr-FR" sz="2400">
                <a:cs typeface="Times New Roman" pitchFamily="18" charset="0"/>
              </a:rPr>
              <a:t>S.J. Solari, </a:t>
            </a:r>
            <a:r>
              <a:rPr lang="en-US" sz="2400">
                <a:cs typeface="Times New Roman" pitchFamily="18" charset="0"/>
              </a:rPr>
              <a:t>“</a:t>
            </a:r>
            <a:r>
              <a:rPr lang="fr-FR" sz="2400">
                <a:cs typeface="Times New Roman" pitchFamily="18" charset="0"/>
              </a:rPr>
              <a:t>Digital Video and Audio Compression</a:t>
            </a:r>
            <a:r>
              <a:rPr lang="en-US" sz="2400">
                <a:cs typeface="Times New Roman" pitchFamily="18" charset="0"/>
              </a:rPr>
              <a:t>”</a:t>
            </a:r>
            <a:r>
              <a:rPr lang="fr-FR" sz="2400">
                <a:cs typeface="Times New Roman" pitchFamily="18" charset="0"/>
              </a:rPr>
              <a:t>, </a:t>
            </a:r>
            <a:r>
              <a:rPr lang="fr-FR" sz="2400" err="1">
                <a:cs typeface="Times New Roman" pitchFamily="18" charset="0"/>
              </a:rPr>
              <a:t>McGraw</a:t>
            </a:r>
            <a:r>
              <a:rPr lang="fr-FR" sz="2400">
                <a:cs typeface="Times New Roman" pitchFamily="18" charset="0"/>
              </a:rPr>
              <a:t>-Hill, 1997.</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Evaluation Method</a:t>
            </a:r>
          </a:p>
        </p:txBody>
      </p:sp>
      <p:sp>
        <p:nvSpPr>
          <p:cNvPr id="3" name="Content Placeholder 2"/>
          <p:cNvSpPr>
            <a:spLocks noGrp="1"/>
          </p:cNvSpPr>
          <p:nvPr>
            <p:ph idx="1"/>
          </p:nvPr>
        </p:nvSpPr>
        <p:spPr/>
        <p:txBody>
          <a:bodyPr>
            <a:normAutofit/>
          </a:bodyPr>
          <a:lstStyle/>
          <a:p>
            <a:pPr algn="just">
              <a:buFont typeface="Arial" pitchFamily="34" charset="0"/>
              <a:buChar char="•"/>
            </a:pPr>
            <a:r>
              <a:rPr lang="en-US" sz="2400"/>
              <a:t>Final written exam (70%) </a:t>
            </a:r>
          </a:p>
          <a:p>
            <a:pPr lvl="1" indent="-256032" algn="just">
              <a:buFont typeface="Georgia" pitchFamily="18" charset="0"/>
              <a:buChar char="▫"/>
            </a:pPr>
            <a:r>
              <a:rPr lang="en-US" sz="2200"/>
              <a:t>Held after the end of the lecturing period</a:t>
            </a:r>
          </a:p>
          <a:p>
            <a:pPr algn="just">
              <a:buFont typeface="Arial" pitchFamily="34" charset="0"/>
              <a:buChar char="•"/>
            </a:pPr>
            <a:r>
              <a:rPr lang="en-US" sz="2400"/>
              <a:t>Project/Midterm exam (30%)</a:t>
            </a:r>
          </a:p>
          <a:p>
            <a:pPr lvl="1" indent="-256032" algn="just">
              <a:buFont typeface="Georgia" pitchFamily="18" charset="0"/>
              <a:buChar char="▫"/>
            </a:pPr>
            <a:r>
              <a:rPr lang="en-US" sz="2200"/>
              <a:t>Written in group of </a:t>
            </a:r>
            <a:r>
              <a:rPr lang="en-US" sz="2200" b="1"/>
              <a:t>2-4 students</a:t>
            </a:r>
          </a:p>
          <a:p>
            <a:pPr lvl="1" indent="-256032" algn="just">
              <a:buFont typeface="Georgia" pitchFamily="18" charset="0"/>
              <a:buChar char="▫"/>
            </a:pPr>
            <a:r>
              <a:rPr lang="en-US" sz="2200"/>
              <a:t>Shall not have more than </a:t>
            </a:r>
            <a:r>
              <a:rPr lang="en-US" sz="2200" b="1"/>
              <a:t>10 pages </a:t>
            </a:r>
            <a:r>
              <a:rPr lang="en-US" sz="2200"/>
              <a:t>(printed)</a:t>
            </a:r>
          </a:p>
          <a:p>
            <a:pPr lvl="1" indent="-256032" algn="just">
              <a:buFont typeface="Georgia" pitchFamily="18" charset="0"/>
              <a:buChar char="▫"/>
            </a:pPr>
            <a:r>
              <a:rPr lang="en-US" sz="2200"/>
              <a:t>Includes application and presentation</a:t>
            </a:r>
            <a:endParaRPr lang="en-US" sz="2000"/>
          </a:p>
        </p:txBody>
      </p:sp>
    </p:spTree>
    <p:extLst>
      <p:ext uri="{BB962C8B-B14F-4D97-AF65-F5344CB8AC3E}">
        <p14:creationId xmlns:p14="http://schemas.microsoft.com/office/powerpoint/2010/main" val="3964073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Project Topics</a:t>
            </a:r>
          </a:p>
        </p:txBody>
      </p:sp>
      <p:sp>
        <p:nvSpPr>
          <p:cNvPr id="3" name="Content Placeholder 2"/>
          <p:cNvSpPr>
            <a:spLocks noGrp="1"/>
          </p:cNvSpPr>
          <p:nvPr>
            <p:ph idx="1"/>
          </p:nvPr>
        </p:nvSpPr>
        <p:spPr/>
        <p:txBody>
          <a:bodyPr>
            <a:normAutofit/>
          </a:bodyPr>
          <a:lstStyle/>
          <a:p>
            <a:pPr marL="576072" indent="-457200" algn="just">
              <a:buFont typeface="+mj-lt"/>
              <a:buAutoNum type="arabicParenR"/>
            </a:pPr>
            <a:r>
              <a:rPr lang="en-US" sz="2400"/>
              <a:t>Video On Demand service (Nginx)</a:t>
            </a:r>
          </a:p>
          <a:p>
            <a:pPr marL="576072" indent="-457200" algn="just">
              <a:buFont typeface="+mj-lt"/>
              <a:buAutoNum type="arabicParenR"/>
            </a:pPr>
            <a:r>
              <a:rPr lang="en-US" sz="2400"/>
              <a:t>Asterisk based Call Center (Asterisk)</a:t>
            </a:r>
          </a:p>
          <a:p>
            <a:pPr marL="576072" indent="-457200" algn="just">
              <a:buFont typeface="+mj-lt"/>
              <a:buAutoNum type="arabicParenR"/>
            </a:pPr>
            <a:r>
              <a:rPr lang="en-US" sz="2400"/>
              <a:t>Simple Video Chat Program (Socket Programming)</a:t>
            </a:r>
          </a:p>
          <a:p>
            <a:pPr marL="576072" indent="-457200" algn="just">
              <a:buFont typeface="+mj-lt"/>
              <a:buAutoNum type="arabicParenR"/>
            </a:pPr>
            <a:r>
              <a:rPr lang="en-US" sz="2400"/>
              <a:t>Video Conferencing System (</a:t>
            </a:r>
            <a:r>
              <a:rPr lang="en-US" sz="2400" err="1"/>
              <a:t>BigBlueButton</a:t>
            </a:r>
            <a:r>
              <a:rPr lang="en-US" sz="2400"/>
              <a:t>, </a:t>
            </a:r>
            <a:r>
              <a:rPr lang="en-US" sz="2400" err="1"/>
              <a:t>Jitsi</a:t>
            </a:r>
            <a:r>
              <a:rPr lang="en-US" sz="2400"/>
              <a:t>)</a:t>
            </a:r>
          </a:p>
          <a:p>
            <a:pPr marL="576072" indent="-457200" algn="just">
              <a:buFont typeface="+mj-lt"/>
              <a:buAutoNum type="arabicParenR"/>
            </a:pPr>
            <a:r>
              <a:rPr lang="en-US" sz="2400"/>
              <a:t>Media Center using KODI </a:t>
            </a:r>
          </a:p>
          <a:p>
            <a:pPr marL="576072" indent="-457200" algn="just">
              <a:buFont typeface="+mj-lt"/>
              <a:buAutoNum type="arabicParenR"/>
            </a:pPr>
            <a:r>
              <a:rPr lang="en-US" sz="2400"/>
              <a:t>FFMPEG: Video Codec Comparison</a:t>
            </a:r>
          </a:p>
          <a:p>
            <a:pPr marL="576072" indent="-457200" algn="just">
              <a:buFont typeface="+mj-lt"/>
              <a:buAutoNum type="arabicParenR"/>
            </a:pPr>
            <a:r>
              <a:rPr lang="en-US" sz="2400"/>
              <a:t>Video Streaming Server (Live555)</a:t>
            </a:r>
          </a:p>
          <a:p>
            <a:pPr marL="576072" indent="-457200" algn="just">
              <a:buFont typeface="+mj-lt"/>
              <a:buAutoNum type="arabicParenR"/>
            </a:pPr>
            <a:r>
              <a:rPr lang="en-US" sz="2400"/>
              <a:t>Video Recording (FFMPEG, RTSP)</a:t>
            </a:r>
          </a:p>
          <a:p>
            <a:pPr marL="576072" indent="-457200" algn="just">
              <a:buFont typeface="+mj-lt"/>
              <a:buAutoNum type="arabicParenR"/>
            </a:pPr>
            <a:r>
              <a:rPr lang="en-US" sz="2400"/>
              <a:t>Security: Secure RTP</a:t>
            </a:r>
          </a:p>
          <a:p>
            <a:pPr marL="576072" indent="-457200" algn="just">
              <a:buFont typeface="+mj-lt"/>
              <a:buAutoNum type="arabicParenR"/>
            </a:pPr>
            <a:endParaRPr lang="en-US" sz="2400"/>
          </a:p>
        </p:txBody>
      </p:sp>
    </p:spTree>
    <p:extLst>
      <p:ext uri="{BB962C8B-B14F-4D97-AF65-F5344CB8AC3E}">
        <p14:creationId xmlns:p14="http://schemas.microsoft.com/office/powerpoint/2010/main" val="390603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4000" b="1"/>
              <a:t>INTRODUCTION</a:t>
            </a:r>
          </a:p>
        </p:txBody>
      </p:sp>
      <p:sp>
        <p:nvSpPr>
          <p:cNvPr id="5" name="Subtitle 4"/>
          <p:cNvSpPr>
            <a:spLocks noGrp="1"/>
          </p:cNvSpPr>
          <p:nvPr>
            <p:ph type="subTitle" idx="1"/>
          </p:nvPr>
        </p:nvSpPr>
        <p:spPr/>
        <p:txBody>
          <a:bodyPr>
            <a:normAutofit/>
          </a:bodyPr>
          <a:lstStyle/>
          <a:p>
            <a:r>
              <a:rPr lang="en-US"/>
              <a:t>Dr. </a:t>
            </a:r>
            <a:r>
              <a:rPr lang="en-US" err="1"/>
              <a:t>Quang</a:t>
            </a:r>
            <a:r>
              <a:rPr lang="en-US"/>
              <a:t> </a:t>
            </a:r>
            <a:r>
              <a:rPr lang="en-US" err="1"/>
              <a:t>Duc</a:t>
            </a:r>
            <a:r>
              <a:rPr lang="en-US"/>
              <a:t> Tran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4000" b="1"/>
              <a:t>Interactive VOD System </a:t>
            </a:r>
          </a:p>
        </p:txBody>
      </p:sp>
      <p:sp>
        <p:nvSpPr>
          <p:cNvPr id="5" name="Subtitle 4"/>
          <p:cNvSpPr>
            <a:spLocks noGrp="1"/>
          </p:cNvSpPr>
          <p:nvPr>
            <p:ph type="subTitle" idx="1"/>
          </p:nvPr>
        </p:nvSpPr>
        <p:spPr/>
        <p:txBody>
          <a:bodyPr>
            <a:normAutofit/>
          </a:bodyPr>
          <a:lstStyle/>
          <a:p>
            <a:r>
              <a:rPr lang="en-US"/>
              <a:t>Dr. </a:t>
            </a:r>
            <a:r>
              <a:rPr lang="en-US" err="1"/>
              <a:t>Quang</a:t>
            </a:r>
            <a:r>
              <a:rPr lang="en-US"/>
              <a:t> </a:t>
            </a:r>
            <a:r>
              <a:rPr lang="en-US" err="1"/>
              <a:t>Duc</a:t>
            </a:r>
            <a:r>
              <a:rPr lang="en-US"/>
              <a:t> Tran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Multimedia Concepts</a:t>
            </a:r>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400"/>
              <a:t>Multimedia: </a:t>
            </a:r>
          </a:p>
          <a:p>
            <a:pPr lvl="1" algn="just"/>
            <a:r>
              <a:rPr lang="en-US" sz="2200"/>
              <a:t>Multimedia = Integration of multimedia data (text, speech, audio, video and images)</a:t>
            </a:r>
          </a:p>
          <a:p>
            <a:pPr algn="just"/>
            <a:r>
              <a:rPr lang="en-US" sz="2400"/>
              <a:t>Multimedia Communication is originated in a confluence of two technological trends, i.e., Multimedia computing and Networking.</a:t>
            </a:r>
          </a:p>
          <a:p>
            <a:pPr algn="just"/>
            <a:r>
              <a:rPr lang="en-US" sz="2400"/>
              <a:t>Applications: Video/Audio conferencing, education, entertainment, and monitoring of remote locations, etc.</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Data vs. Signal</a:t>
            </a:r>
          </a:p>
        </p:txBody>
      </p:sp>
      <p:sp>
        <p:nvSpPr>
          <p:cNvPr id="3" name="Content Placeholder 2"/>
          <p:cNvSpPr>
            <a:spLocks noGrp="1"/>
          </p:cNvSpPr>
          <p:nvPr>
            <p:ph idx="1"/>
          </p:nvPr>
        </p:nvSpPr>
        <p:spPr/>
        <p:txBody>
          <a:bodyPr>
            <a:normAutofit fontScale="92500"/>
          </a:bodyPr>
          <a:lstStyle/>
          <a:p>
            <a:pPr algn="just"/>
            <a:r>
              <a:rPr lang="en-US" sz="2400"/>
              <a:t>To be transmitted, data must be transformed to electromagnetic signals. Signal is continuously varying  electromagnetic wave that may be propagated over a variety of medium, depending on spectrum.</a:t>
            </a:r>
          </a:p>
          <a:p>
            <a:pPr algn="just"/>
            <a:endParaRPr lang="en-US" sz="2400"/>
          </a:p>
          <a:p>
            <a:pPr algn="just"/>
            <a:r>
              <a:rPr lang="en-US" sz="2400"/>
              <a:t>Data can be analog or digital. </a:t>
            </a:r>
            <a:r>
              <a:rPr lang="en-US" sz="2400" b="1"/>
              <a:t>Analog data</a:t>
            </a:r>
            <a:r>
              <a:rPr lang="en-US" sz="2400"/>
              <a:t> takes on continuous values on some interval (e.g., voice and video). </a:t>
            </a:r>
            <a:r>
              <a:rPr lang="en-US" sz="2400" b="1"/>
              <a:t>Digital data</a:t>
            </a:r>
            <a:r>
              <a:rPr lang="en-US" sz="2400"/>
              <a:t> takes on discrete values (e.g., text, integer).</a:t>
            </a:r>
          </a:p>
          <a:p>
            <a:pPr algn="just"/>
            <a:endParaRPr lang="en-US" sz="2200"/>
          </a:p>
          <a:p>
            <a:pPr algn="just"/>
            <a:r>
              <a:rPr lang="en-US" sz="2400"/>
              <a:t>Signals can be analog or digital. Analog signal have an infinite number of values in a range; Digital signals can have only a limited number of values.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Data vs. Signal (Cont.)</a:t>
            </a:r>
          </a:p>
        </p:txBody>
      </p:sp>
      <p:sp>
        <p:nvSpPr>
          <p:cNvPr id="3" name="Content Placeholder 2"/>
          <p:cNvSpPr>
            <a:spLocks noGrp="1"/>
          </p:cNvSpPr>
          <p:nvPr>
            <p:ph idx="1"/>
          </p:nvPr>
        </p:nvSpPr>
        <p:spPr/>
        <p:txBody>
          <a:bodyPr>
            <a:normAutofit/>
          </a:bodyPr>
          <a:lstStyle/>
          <a:p>
            <a:pPr algn="just"/>
            <a:r>
              <a:rPr lang="en-US" sz="2400"/>
              <a:t>To achieve longer distances, the analog transmission system includes amplifiers that boost the energy in the signal. The amplifier also boosts the noise components. The signal becomes more and more distorted.</a:t>
            </a:r>
          </a:p>
          <a:p>
            <a:pPr algn="just"/>
            <a:endParaRPr lang="en-US" sz="2400"/>
          </a:p>
          <a:p>
            <a:pPr algn="just"/>
            <a:r>
              <a:rPr lang="en-US" sz="2400"/>
              <a:t>For analog data, such as voice, a bit of distortion can be tolerated. For digital data, the amplifier introduce errors.</a:t>
            </a:r>
          </a:p>
          <a:p>
            <a:pPr algn="just"/>
            <a:endParaRPr lang="en-US" sz="2400"/>
          </a:p>
          <a:p>
            <a:pPr algn="just"/>
            <a:r>
              <a:rPr lang="en-US" sz="2400"/>
              <a:t>For analog signal, the transmission system has repeaters. The repeater recovers the digital data from analog signal and generate a clean analog signal.</a:t>
            </a:r>
          </a:p>
        </p:txBody>
      </p:sp>
    </p:spTree>
    <p:extLst>
      <p:ext uri="{BB962C8B-B14F-4D97-AF65-F5344CB8AC3E}">
        <p14:creationId xmlns:p14="http://schemas.microsoft.com/office/powerpoint/2010/main" val="23132403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Periodic vs. non-periodic signal</a:t>
            </a:r>
          </a:p>
        </p:txBody>
      </p:sp>
      <p:sp>
        <p:nvSpPr>
          <p:cNvPr id="3" name="Content Placeholder 2"/>
          <p:cNvSpPr>
            <a:spLocks noGrp="1"/>
          </p:cNvSpPr>
          <p:nvPr>
            <p:ph idx="1"/>
          </p:nvPr>
        </p:nvSpPr>
        <p:spPr/>
        <p:txBody>
          <a:bodyPr>
            <a:normAutofit/>
          </a:bodyPr>
          <a:lstStyle/>
          <a:p>
            <a:pPr algn="just"/>
            <a:r>
              <a:rPr lang="en-US" sz="2400"/>
              <a:t>A periodic signal completes a pattern within a measurable time frame, called period, and repeats such a pattern over  subsequent identical periods. One full pattern is known as a cycle.</a:t>
            </a:r>
          </a:p>
          <a:p>
            <a:pPr algn="just"/>
            <a:endParaRPr lang="en-US" sz="2400"/>
          </a:p>
          <a:p>
            <a:pPr algn="just"/>
            <a:r>
              <a:rPr lang="en-US" sz="2400"/>
              <a:t>A non-periodic signal changes without exhibiting a pattern or cycle that repeats over time.</a:t>
            </a:r>
          </a:p>
          <a:p>
            <a:pPr algn="just"/>
            <a:endParaRPr lang="en-US" sz="2400"/>
          </a:p>
          <a:p>
            <a:pPr algn="just"/>
            <a:r>
              <a:rPr lang="en-US" sz="2400"/>
              <a:t>In data communications, we commonly use periodic analog signals and non-periodic digital signals.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Multimedia Data</a:t>
            </a:r>
          </a:p>
        </p:txBody>
      </p:sp>
      <p:sp>
        <p:nvSpPr>
          <p:cNvPr id="3" name="Content Placeholder 2"/>
          <p:cNvSpPr>
            <a:spLocks noGrp="1"/>
          </p:cNvSpPr>
          <p:nvPr>
            <p:ph idx="1"/>
          </p:nvPr>
        </p:nvSpPr>
        <p:spPr/>
        <p:txBody>
          <a:bodyPr>
            <a:normAutofit/>
          </a:bodyPr>
          <a:lstStyle/>
          <a:p>
            <a:pPr algn="just"/>
            <a:r>
              <a:rPr lang="en-US" sz="2400" b="1"/>
              <a:t>Text</a:t>
            </a:r>
            <a:r>
              <a:rPr lang="en-US" sz="2400"/>
              <a:t>: Block of characters, each represented by a fixed number of binary digits (bit), known as </a:t>
            </a:r>
            <a:r>
              <a:rPr lang="en-US" sz="2400" i="1"/>
              <a:t>codeword</a:t>
            </a:r>
            <a:r>
              <a:rPr lang="en-US" sz="2400"/>
              <a:t>.</a:t>
            </a:r>
          </a:p>
          <a:p>
            <a:pPr algn="just"/>
            <a:r>
              <a:rPr lang="en-US" sz="2400" b="1"/>
              <a:t>Still images</a:t>
            </a:r>
            <a:r>
              <a:rPr lang="en-US" sz="2400"/>
              <a:t> (e.g., graphics, pictures): </a:t>
            </a:r>
            <a:r>
              <a:rPr lang="en-US" sz="2200"/>
              <a:t>Two dimensional blocks of picture elements represented by  a fixed number of bits</a:t>
            </a:r>
          </a:p>
          <a:p>
            <a:pPr algn="just"/>
            <a:r>
              <a:rPr lang="en-US" sz="2400" b="1"/>
              <a:t>Sound and Video</a:t>
            </a:r>
            <a:r>
              <a:rPr lang="en-US" sz="2400"/>
              <a:t>: Type of signal is known as an analogue signal and varies continuously with time (e.g., telephone conversation can last for several minutes while a movie (audio + video) can last for a number of hours).</a:t>
            </a:r>
          </a:p>
          <a:p>
            <a:pPr algn="just"/>
            <a:r>
              <a:rPr lang="en-US" sz="2200" b="1"/>
              <a:t>Animation</a:t>
            </a:r>
            <a:r>
              <a:rPr lang="en-US" sz="2200"/>
              <a:t>: Sequence of graphics.</a:t>
            </a:r>
          </a:p>
          <a:p>
            <a:pPr lvl="1" algn="just"/>
            <a:endParaRPr lang="en-US" sz="22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Media Type Classification</a:t>
            </a:r>
          </a:p>
        </p:txBody>
      </p:sp>
      <p:sp>
        <p:nvSpPr>
          <p:cNvPr id="3" name="Content Placeholder 2"/>
          <p:cNvSpPr>
            <a:spLocks noGrp="1"/>
          </p:cNvSpPr>
          <p:nvPr>
            <p:ph idx="1"/>
          </p:nvPr>
        </p:nvSpPr>
        <p:spPr/>
        <p:txBody>
          <a:bodyPr>
            <a:normAutofit/>
          </a:bodyPr>
          <a:lstStyle/>
          <a:p>
            <a:pPr algn="just"/>
            <a:r>
              <a:rPr lang="en-US" sz="2400"/>
              <a:t>Captured vs. synthesized media</a:t>
            </a:r>
          </a:p>
          <a:p>
            <a:pPr lvl="1" algn="just"/>
            <a:r>
              <a:rPr lang="en-US" sz="2000"/>
              <a:t>Captured media (natural): information captured from the real world (</a:t>
            </a:r>
            <a:r>
              <a:rPr lang="en-US" sz="2000">
                <a:solidFill>
                  <a:srgbClr val="FF0000"/>
                </a:solidFill>
              </a:rPr>
              <a:t>examples?</a:t>
            </a:r>
            <a:r>
              <a:rPr lang="en-US" sz="2000"/>
              <a:t>).</a:t>
            </a:r>
          </a:p>
          <a:p>
            <a:pPr lvl="1" algn="just"/>
            <a:r>
              <a:rPr lang="en-US" sz="2000"/>
              <a:t>Synthesized media (artificial): information synthesized by the computer (</a:t>
            </a:r>
            <a:r>
              <a:rPr lang="en-US" sz="2000">
                <a:solidFill>
                  <a:srgbClr val="FF0000"/>
                </a:solidFill>
              </a:rPr>
              <a:t>examples?</a:t>
            </a:r>
            <a:r>
              <a:rPr lang="en-US" sz="2000"/>
              <a:t>).</a:t>
            </a:r>
          </a:p>
          <a:p>
            <a:pPr algn="just"/>
            <a:r>
              <a:rPr lang="en-US" sz="2200"/>
              <a:t>Discrete vs. continuous media</a:t>
            </a:r>
          </a:p>
          <a:p>
            <a:pPr lvl="1" algn="just"/>
            <a:r>
              <a:rPr lang="en-US" sz="2000"/>
              <a:t>Discrete media: spaced-based, media involves the space dimension only (</a:t>
            </a:r>
            <a:r>
              <a:rPr lang="en-US" sz="2000">
                <a:solidFill>
                  <a:srgbClr val="FF0000"/>
                </a:solidFill>
              </a:rPr>
              <a:t>examples?</a:t>
            </a:r>
            <a:r>
              <a:rPr lang="en-US" sz="2000"/>
              <a:t>).</a:t>
            </a:r>
          </a:p>
          <a:p>
            <a:pPr lvl="1" algn="just"/>
            <a:r>
              <a:rPr lang="en-US" sz="2000"/>
              <a:t>Continuous media: time-based, media involves both the space and the time dimension (</a:t>
            </a:r>
            <a:r>
              <a:rPr lang="en-US" sz="2000">
                <a:solidFill>
                  <a:srgbClr val="FF0000"/>
                </a:solidFill>
              </a:rPr>
              <a:t>examples?</a:t>
            </a:r>
            <a:r>
              <a:rPr lang="en-US" sz="2000"/>
              <a:t>)</a:t>
            </a:r>
          </a:p>
          <a:p>
            <a:pPr lvl="1" algn="just"/>
            <a:endParaRPr lang="en-US" sz="22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762000" y="2209800"/>
            <a:ext cx="7620000" cy="35052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pPr algn="ctr"/>
            <a:r>
              <a:rPr lang="en-US" sz="3600"/>
              <a:t>Media Type Classification</a:t>
            </a:r>
          </a:p>
        </p:txBody>
      </p:sp>
      <p:cxnSp>
        <p:nvCxnSpPr>
          <p:cNvPr id="5" name="Straight Connector 4"/>
          <p:cNvCxnSpPr/>
          <p:nvPr/>
        </p:nvCxnSpPr>
        <p:spPr>
          <a:xfrm rot="5400000">
            <a:off x="2971800" y="3962400"/>
            <a:ext cx="3200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838200" y="3962400"/>
            <a:ext cx="7467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905000" y="3505200"/>
            <a:ext cx="1367682" cy="369332"/>
          </a:xfrm>
          <a:prstGeom prst="rect">
            <a:avLst/>
          </a:prstGeom>
          <a:noFill/>
        </p:spPr>
        <p:txBody>
          <a:bodyPr wrap="none" rtlCol="0">
            <a:spAutoFit/>
          </a:bodyPr>
          <a:lstStyle/>
          <a:p>
            <a:r>
              <a:rPr lang="en-US"/>
              <a:t>Continuous</a:t>
            </a:r>
          </a:p>
        </p:txBody>
      </p:sp>
      <p:sp>
        <p:nvSpPr>
          <p:cNvPr id="9" name="TextBox 8"/>
          <p:cNvSpPr txBox="1"/>
          <p:nvPr/>
        </p:nvSpPr>
        <p:spPr>
          <a:xfrm>
            <a:off x="5791200" y="3505200"/>
            <a:ext cx="1367682" cy="369332"/>
          </a:xfrm>
          <a:prstGeom prst="rect">
            <a:avLst/>
          </a:prstGeom>
          <a:noFill/>
        </p:spPr>
        <p:txBody>
          <a:bodyPr wrap="none" rtlCol="0">
            <a:spAutoFit/>
          </a:bodyPr>
          <a:lstStyle/>
          <a:p>
            <a:r>
              <a:rPr lang="en-US"/>
              <a:t>Continuous</a:t>
            </a:r>
          </a:p>
        </p:txBody>
      </p:sp>
      <p:sp>
        <p:nvSpPr>
          <p:cNvPr id="10" name="TextBox 9"/>
          <p:cNvSpPr txBox="1"/>
          <p:nvPr/>
        </p:nvSpPr>
        <p:spPr>
          <a:xfrm>
            <a:off x="2020155" y="5105400"/>
            <a:ext cx="1027845" cy="369332"/>
          </a:xfrm>
          <a:prstGeom prst="rect">
            <a:avLst/>
          </a:prstGeom>
          <a:noFill/>
        </p:spPr>
        <p:txBody>
          <a:bodyPr wrap="none" rtlCol="0">
            <a:spAutoFit/>
          </a:bodyPr>
          <a:lstStyle/>
          <a:p>
            <a:r>
              <a:rPr lang="en-US"/>
              <a:t>Discrete</a:t>
            </a:r>
          </a:p>
        </p:txBody>
      </p:sp>
      <p:sp>
        <p:nvSpPr>
          <p:cNvPr id="11" name="TextBox 10"/>
          <p:cNvSpPr txBox="1"/>
          <p:nvPr/>
        </p:nvSpPr>
        <p:spPr>
          <a:xfrm>
            <a:off x="5906355" y="5105400"/>
            <a:ext cx="1027845" cy="369332"/>
          </a:xfrm>
          <a:prstGeom prst="rect">
            <a:avLst/>
          </a:prstGeom>
          <a:noFill/>
        </p:spPr>
        <p:txBody>
          <a:bodyPr wrap="none" rtlCol="0">
            <a:spAutoFit/>
          </a:bodyPr>
          <a:lstStyle/>
          <a:p>
            <a:r>
              <a:rPr lang="en-US"/>
              <a:t>Discrete</a:t>
            </a:r>
          </a:p>
        </p:txBody>
      </p:sp>
      <p:sp>
        <p:nvSpPr>
          <p:cNvPr id="12" name="Rectangle 11"/>
          <p:cNvSpPr/>
          <p:nvPr/>
        </p:nvSpPr>
        <p:spPr>
          <a:xfrm>
            <a:off x="990600" y="2514600"/>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Sound</a:t>
            </a:r>
          </a:p>
        </p:txBody>
      </p:sp>
      <p:sp>
        <p:nvSpPr>
          <p:cNvPr id="13" name="Rectangle 12"/>
          <p:cNvSpPr/>
          <p:nvPr/>
        </p:nvSpPr>
        <p:spPr>
          <a:xfrm>
            <a:off x="3048000" y="2514600"/>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Video</a:t>
            </a:r>
          </a:p>
        </p:txBody>
      </p:sp>
      <p:sp>
        <p:nvSpPr>
          <p:cNvPr id="14" name="Rectangle 13"/>
          <p:cNvSpPr/>
          <p:nvPr/>
        </p:nvSpPr>
        <p:spPr>
          <a:xfrm>
            <a:off x="5791200" y="2514600"/>
            <a:ext cx="1295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Animation</a:t>
            </a:r>
          </a:p>
        </p:txBody>
      </p:sp>
      <p:sp>
        <p:nvSpPr>
          <p:cNvPr id="15" name="Rectangle 14"/>
          <p:cNvSpPr/>
          <p:nvPr/>
        </p:nvSpPr>
        <p:spPr>
          <a:xfrm>
            <a:off x="6553200" y="4267200"/>
            <a:ext cx="1295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Graphics</a:t>
            </a:r>
          </a:p>
        </p:txBody>
      </p:sp>
      <p:sp>
        <p:nvSpPr>
          <p:cNvPr id="16" name="Rectangle 15"/>
          <p:cNvSpPr/>
          <p:nvPr/>
        </p:nvSpPr>
        <p:spPr>
          <a:xfrm>
            <a:off x="5029200" y="4267200"/>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Text</a:t>
            </a:r>
          </a:p>
        </p:txBody>
      </p:sp>
      <p:sp>
        <p:nvSpPr>
          <p:cNvPr id="17" name="Rectangle 16"/>
          <p:cNvSpPr/>
          <p:nvPr/>
        </p:nvSpPr>
        <p:spPr>
          <a:xfrm>
            <a:off x="990600" y="4267200"/>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Image</a:t>
            </a:r>
          </a:p>
        </p:txBody>
      </p:sp>
      <p:sp>
        <p:nvSpPr>
          <p:cNvPr id="19" name="TextBox 18"/>
          <p:cNvSpPr txBox="1"/>
          <p:nvPr/>
        </p:nvSpPr>
        <p:spPr>
          <a:xfrm>
            <a:off x="1371600" y="5943600"/>
            <a:ext cx="2778325" cy="369332"/>
          </a:xfrm>
          <a:prstGeom prst="rect">
            <a:avLst/>
          </a:prstGeom>
          <a:noFill/>
        </p:spPr>
        <p:txBody>
          <a:bodyPr wrap="none" rtlCol="0">
            <a:spAutoFit/>
          </a:bodyPr>
          <a:lstStyle/>
          <a:p>
            <a:r>
              <a:rPr lang="en-US"/>
              <a:t>Captured from real world</a:t>
            </a:r>
          </a:p>
        </p:txBody>
      </p:sp>
      <p:sp>
        <p:nvSpPr>
          <p:cNvPr id="20" name="TextBox 19"/>
          <p:cNvSpPr txBox="1"/>
          <p:nvPr/>
        </p:nvSpPr>
        <p:spPr>
          <a:xfrm>
            <a:off x="5178535" y="5943600"/>
            <a:ext cx="2746265" cy="369332"/>
          </a:xfrm>
          <a:prstGeom prst="rect">
            <a:avLst/>
          </a:prstGeom>
          <a:noFill/>
        </p:spPr>
        <p:txBody>
          <a:bodyPr wrap="none" rtlCol="0">
            <a:spAutoFit/>
          </a:bodyPr>
          <a:lstStyle/>
          <a:p>
            <a:r>
              <a:rPr lang="en-US"/>
              <a:t>Synthesized by computer</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Text</a:t>
            </a:r>
          </a:p>
        </p:txBody>
      </p:sp>
      <p:sp>
        <p:nvSpPr>
          <p:cNvPr id="3" name="Content Placeholder 2"/>
          <p:cNvSpPr>
            <a:spLocks noGrp="1"/>
          </p:cNvSpPr>
          <p:nvPr>
            <p:ph idx="1"/>
          </p:nvPr>
        </p:nvSpPr>
        <p:spPr/>
        <p:txBody>
          <a:bodyPr>
            <a:normAutofit/>
          </a:bodyPr>
          <a:lstStyle/>
          <a:p>
            <a:pPr algn="just"/>
            <a:r>
              <a:rPr lang="en-US" sz="2400"/>
              <a:t>Plain text</a:t>
            </a:r>
          </a:p>
          <a:p>
            <a:pPr lvl="1" algn="just"/>
            <a:r>
              <a:rPr lang="en-US" sz="1800"/>
              <a:t>Unformatted</a:t>
            </a:r>
          </a:p>
          <a:p>
            <a:pPr lvl="1" algn="just"/>
            <a:r>
              <a:rPr lang="en-US" sz="1800"/>
              <a:t>Characters coded in binary form</a:t>
            </a:r>
          </a:p>
          <a:p>
            <a:pPr lvl="1" algn="just"/>
            <a:r>
              <a:rPr lang="en-US" sz="1800"/>
              <a:t>ASCII code</a:t>
            </a:r>
          </a:p>
          <a:p>
            <a:pPr lvl="1" algn="just"/>
            <a:r>
              <a:rPr lang="en-US" sz="1800"/>
              <a:t>All characters have the same style and font</a:t>
            </a:r>
          </a:p>
          <a:p>
            <a:pPr algn="just"/>
            <a:r>
              <a:rPr lang="en-US" sz="2000"/>
              <a:t>Rich text (RTF)</a:t>
            </a:r>
          </a:p>
          <a:p>
            <a:pPr lvl="1" algn="just"/>
            <a:r>
              <a:rPr lang="en-US" sz="1800"/>
              <a:t>Formatted </a:t>
            </a:r>
          </a:p>
          <a:p>
            <a:pPr lvl="1" algn="just"/>
            <a:r>
              <a:rPr lang="en-US" sz="1800"/>
              <a:t>Contains format information besides codes for characters</a:t>
            </a:r>
          </a:p>
          <a:p>
            <a:pPr lvl="1" algn="just"/>
            <a:r>
              <a:rPr lang="en-US" sz="1800"/>
              <a:t>No predominant standards</a:t>
            </a:r>
          </a:p>
          <a:p>
            <a:pPr lvl="1" algn="just"/>
            <a:r>
              <a:rPr lang="en-US" sz="1800"/>
              <a:t>Characters of various size, shape and style, e.g., bold, colorful</a:t>
            </a:r>
          </a:p>
          <a:p>
            <a:pPr lvl="1" algn="just"/>
            <a:endParaRPr lang="en-US" sz="22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Text Coding &amp; Compression</a:t>
            </a:r>
          </a:p>
        </p:txBody>
      </p:sp>
      <p:sp>
        <p:nvSpPr>
          <p:cNvPr id="3" name="Content Placeholder 2"/>
          <p:cNvSpPr>
            <a:spLocks noGrp="1"/>
          </p:cNvSpPr>
          <p:nvPr>
            <p:ph idx="1"/>
          </p:nvPr>
        </p:nvSpPr>
        <p:spPr/>
        <p:txBody>
          <a:bodyPr>
            <a:normAutofit/>
          </a:bodyPr>
          <a:lstStyle/>
          <a:p>
            <a:pPr algn="just"/>
            <a:r>
              <a:rPr lang="en-US" sz="2400"/>
              <a:t>Text coding</a:t>
            </a:r>
          </a:p>
          <a:p>
            <a:pPr lvl="1" algn="just"/>
            <a:r>
              <a:rPr lang="en-US" sz="2200"/>
              <a:t>ASCII</a:t>
            </a:r>
            <a:r>
              <a:rPr lang="en-US" sz="1800"/>
              <a:t> </a:t>
            </a:r>
          </a:p>
          <a:p>
            <a:pPr lvl="2" algn="just"/>
            <a:r>
              <a:rPr lang="en-US" sz="2000"/>
              <a:t>Standard code table (7 bit – 128 characters)</a:t>
            </a:r>
          </a:p>
          <a:p>
            <a:pPr lvl="2" algn="just"/>
            <a:r>
              <a:rPr lang="en-US" sz="2000"/>
              <a:t>Extended code table (8 bit – 256 characters)</a:t>
            </a:r>
          </a:p>
          <a:p>
            <a:pPr lvl="1" algn="just"/>
            <a:r>
              <a:rPr lang="en-US" sz="2200"/>
              <a:t>Unicode</a:t>
            </a:r>
          </a:p>
          <a:p>
            <a:pPr lvl="2" algn="just"/>
            <a:r>
              <a:rPr lang="en-US" sz="2000"/>
              <a:t>16 bit system (65,536 characters)</a:t>
            </a:r>
          </a:p>
          <a:p>
            <a:pPr lvl="2" algn="just"/>
            <a:r>
              <a:rPr lang="en-US" sz="2000"/>
              <a:t>&gt;  110,187 graphical, formatting and control characters</a:t>
            </a:r>
          </a:p>
          <a:p>
            <a:pPr algn="just"/>
            <a:r>
              <a:rPr lang="en-US" sz="2400"/>
              <a:t>Text compression</a:t>
            </a:r>
          </a:p>
          <a:p>
            <a:pPr lvl="1" algn="just"/>
            <a:r>
              <a:rPr lang="en-US" sz="2200"/>
              <a:t>Statistical compression: Huffman code </a:t>
            </a:r>
          </a:p>
          <a:p>
            <a:pPr lvl="1" algn="just"/>
            <a:r>
              <a:rPr lang="en-US" sz="2200"/>
              <a:t>Compression using dictionary: Lempel-Ziv</a:t>
            </a:r>
          </a:p>
          <a:p>
            <a:pPr lvl="1" algn="just"/>
            <a:r>
              <a:rPr lang="en-US" sz="2200"/>
              <a:t>Compression rate: 1/2 - 2/3 document size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Graphics</a:t>
            </a:r>
          </a:p>
        </p:txBody>
      </p:sp>
      <p:sp>
        <p:nvSpPr>
          <p:cNvPr id="3" name="Content Placeholder 2"/>
          <p:cNvSpPr>
            <a:spLocks noGrp="1"/>
          </p:cNvSpPr>
          <p:nvPr>
            <p:ph idx="1"/>
          </p:nvPr>
        </p:nvSpPr>
        <p:spPr/>
        <p:txBody>
          <a:bodyPr>
            <a:normAutofit/>
          </a:bodyPr>
          <a:lstStyle/>
          <a:p>
            <a:pPr algn="just"/>
            <a:r>
              <a:rPr lang="en-US" sz="2400"/>
              <a:t>Revisable document that retains structural information</a:t>
            </a:r>
          </a:p>
          <a:p>
            <a:pPr algn="just"/>
            <a:r>
              <a:rPr lang="en-US" sz="2400"/>
              <a:t>Consists of objects such as lines, curves, circles, etc.</a:t>
            </a:r>
          </a:p>
          <a:p>
            <a:pPr algn="just"/>
            <a:r>
              <a:rPr lang="en-US" sz="2400"/>
              <a:t>Usually generated by graphic editor of computer programs, such as Corel Draw, Adobe Illustrator</a:t>
            </a:r>
            <a:endParaRPr lang="en-US" sz="2200"/>
          </a:p>
        </p:txBody>
      </p:sp>
      <p:pic>
        <p:nvPicPr>
          <p:cNvPr id="2050" name="Picture 2" descr="C:\Users\User\Desktop\imagesEON59HAB.jpg"/>
          <p:cNvPicPr>
            <a:picLocks noChangeAspect="1" noChangeArrowheads="1"/>
          </p:cNvPicPr>
          <p:nvPr/>
        </p:nvPicPr>
        <p:blipFill>
          <a:blip r:embed="rId2"/>
          <a:srcRect/>
          <a:stretch>
            <a:fillRect/>
          </a:stretch>
        </p:blipFill>
        <p:spPr bwMode="auto">
          <a:xfrm>
            <a:off x="609600" y="4114800"/>
            <a:ext cx="2143125" cy="2143125"/>
          </a:xfrm>
          <a:prstGeom prst="rect">
            <a:avLst/>
          </a:prstGeom>
          <a:noFill/>
        </p:spPr>
      </p:pic>
      <p:pic>
        <p:nvPicPr>
          <p:cNvPr id="2051" name="Picture 3" descr="C:\Users\User\Desktop\untitled.png"/>
          <p:cNvPicPr>
            <a:picLocks noChangeAspect="1" noChangeArrowheads="1"/>
          </p:cNvPicPr>
          <p:nvPr/>
        </p:nvPicPr>
        <p:blipFill>
          <a:blip r:embed="rId3"/>
          <a:srcRect/>
          <a:stretch>
            <a:fillRect/>
          </a:stretch>
        </p:blipFill>
        <p:spPr bwMode="auto">
          <a:xfrm>
            <a:off x="3048000" y="4114800"/>
            <a:ext cx="3052864" cy="2133600"/>
          </a:xfrm>
          <a:prstGeom prst="rect">
            <a:avLst/>
          </a:prstGeom>
          <a:noFill/>
        </p:spPr>
      </p:pic>
      <p:pic>
        <p:nvPicPr>
          <p:cNvPr id="2054" name="Picture 6" descr="C:\Users\User\Desktop\imagesWJZ02HMD.jpg"/>
          <p:cNvPicPr>
            <a:picLocks noChangeAspect="1" noChangeArrowheads="1"/>
          </p:cNvPicPr>
          <p:nvPr/>
        </p:nvPicPr>
        <p:blipFill>
          <a:blip r:embed="rId4"/>
          <a:srcRect/>
          <a:stretch>
            <a:fillRect/>
          </a:stretch>
        </p:blipFill>
        <p:spPr bwMode="auto">
          <a:xfrm>
            <a:off x="6172200" y="4038600"/>
            <a:ext cx="2645004" cy="21336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t>Introduction</a:t>
            </a:r>
          </a:p>
        </p:txBody>
      </p:sp>
      <p:sp>
        <p:nvSpPr>
          <p:cNvPr id="3" name="Content Placeholder 2"/>
          <p:cNvSpPr>
            <a:spLocks noGrp="1"/>
          </p:cNvSpPr>
          <p:nvPr>
            <p:ph idx="1"/>
          </p:nvPr>
        </p:nvSpPr>
        <p:spPr/>
        <p:txBody>
          <a:bodyPr>
            <a:normAutofit/>
          </a:bodyPr>
          <a:lstStyle/>
          <a:p>
            <a:pPr algn="just"/>
            <a:r>
              <a:rPr lang="en-US" sz="2400"/>
              <a:t>An IVOD system is capable of serving a large number of end users to concurrently access large number of repositories of stored data.</a:t>
            </a:r>
          </a:p>
          <a:p>
            <a:pPr algn="just"/>
            <a:endParaRPr lang="en-US" sz="2400"/>
          </a:p>
          <a:p>
            <a:pPr algn="just"/>
            <a:r>
              <a:rPr lang="en-US" sz="2400"/>
              <a:t>IVOD is an extension of VOD. In addition to the freedom of choosing movies, users can interact with videos and decide the viewing schedule (tricky play, i.e., fast forward, rewind, pause)</a:t>
            </a:r>
          </a:p>
          <a:p>
            <a:pPr algn="just"/>
            <a:endParaRPr lang="en-US" sz="2400"/>
          </a:p>
          <a:p>
            <a:pPr algn="just"/>
            <a:r>
              <a:rPr lang="en-US" sz="2400"/>
              <a:t>Components include set-top-box at the client’s site, the distribution network and the server</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Still Image</a:t>
            </a:r>
          </a:p>
        </p:txBody>
      </p:sp>
      <p:sp>
        <p:nvSpPr>
          <p:cNvPr id="3" name="Content Placeholder 2"/>
          <p:cNvSpPr>
            <a:spLocks noGrp="1"/>
          </p:cNvSpPr>
          <p:nvPr>
            <p:ph idx="1"/>
          </p:nvPr>
        </p:nvSpPr>
        <p:spPr/>
        <p:txBody>
          <a:bodyPr>
            <a:normAutofit/>
          </a:bodyPr>
          <a:lstStyle/>
          <a:p>
            <a:pPr algn="just"/>
            <a:r>
              <a:rPr lang="en-US" sz="2400"/>
              <a:t>2D matrix consisting of pixels</a:t>
            </a:r>
          </a:p>
          <a:p>
            <a:pPr lvl="1" algn="just"/>
            <a:r>
              <a:rPr lang="en-US" sz="2200"/>
              <a:t>Pixel: smallest element of resolution of the image</a:t>
            </a:r>
          </a:p>
          <a:p>
            <a:pPr lvl="1" algn="just"/>
            <a:r>
              <a:rPr lang="en-US" sz="2200"/>
              <a:t>One pixel is represented by a number of bits</a:t>
            </a:r>
          </a:p>
          <a:p>
            <a:pPr lvl="1" algn="just"/>
            <a:r>
              <a:rPr lang="en-US" sz="2200"/>
              <a:t>Pixel depth: the number of bits available to encode the pixel</a:t>
            </a:r>
          </a:p>
          <a:p>
            <a:pPr algn="just"/>
            <a:r>
              <a:rPr lang="en-US" sz="2400"/>
              <a:t>Have no structural information</a:t>
            </a:r>
          </a:p>
          <a:p>
            <a:pPr algn="just"/>
            <a:r>
              <a:rPr lang="en-US" sz="2400"/>
              <a:t>Possibly scanned and synthesized still image</a:t>
            </a:r>
          </a:p>
        </p:txBody>
      </p:sp>
      <p:sp>
        <p:nvSpPr>
          <p:cNvPr id="4" name="Rectangle 3"/>
          <p:cNvSpPr/>
          <p:nvPr/>
        </p:nvSpPr>
        <p:spPr>
          <a:xfrm>
            <a:off x="685800" y="5715000"/>
            <a:ext cx="990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Camera</a:t>
            </a:r>
          </a:p>
        </p:txBody>
      </p:sp>
      <p:sp>
        <p:nvSpPr>
          <p:cNvPr id="5" name="Rectangle 4"/>
          <p:cNvSpPr/>
          <p:nvPr/>
        </p:nvSpPr>
        <p:spPr>
          <a:xfrm>
            <a:off x="3124200" y="5715000"/>
            <a:ext cx="1905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Capture and A/D conversion</a:t>
            </a:r>
          </a:p>
        </p:txBody>
      </p:sp>
      <p:sp>
        <p:nvSpPr>
          <p:cNvPr id="6" name="Rectangle 5"/>
          <p:cNvSpPr/>
          <p:nvPr/>
        </p:nvSpPr>
        <p:spPr>
          <a:xfrm>
            <a:off x="3124200" y="4800600"/>
            <a:ext cx="1905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Computer Software</a:t>
            </a:r>
          </a:p>
        </p:txBody>
      </p:sp>
      <p:sp>
        <p:nvSpPr>
          <p:cNvPr id="7" name="Rectangle 6"/>
          <p:cNvSpPr/>
          <p:nvPr/>
        </p:nvSpPr>
        <p:spPr>
          <a:xfrm>
            <a:off x="6553200" y="4800600"/>
            <a:ext cx="1905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Synthesized image</a:t>
            </a:r>
          </a:p>
        </p:txBody>
      </p:sp>
      <p:sp>
        <p:nvSpPr>
          <p:cNvPr id="8" name="Rectangle 7"/>
          <p:cNvSpPr/>
          <p:nvPr/>
        </p:nvSpPr>
        <p:spPr>
          <a:xfrm>
            <a:off x="6553200" y="5715000"/>
            <a:ext cx="1905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Scanned image</a:t>
            </a:r>
          </a:p>
        </p:txBody>
      </p:sp>
      <p:cxnSp>
        <p:nvCxnSpPr>
          <p:cNvPr id="10" name="Straight Arrow Connector 9"/>
          <p:cNvCxnSpPr>
            <a:stCxn id="4" idx="3"/>
            <a:endCxn id="5" idx="1"/>
          </p:cNvCxnSpPr>
          <p:nvPr/>
        </p:nvCxnSpPr>
        <p:spPr>
          <a:xfrm>
            <a:off x="1676400" y="6057900"/>
            <a:ext cx="1447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3"/>
            <a:endCxn id="8" idx="1"/>
          </p:cNvCxnSpPr>
          <p:nvPr/>
        </p:nvCxnSpPr>
        <p:spPr>
          <a:xfrm>
            <a:off x="5029200" y="6057900"/>
            <a:ext cx="1524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3"/>
            <a:endCxn id="7" idx="1"/>
          </p:cNvCxnSpPr>
          <p:nvPr/>
        </p:nvCxnSpPr>
        <p:spPr>
          <a:xfrm>
            <a:off x="5029200" y="5143500"/>
            <a:ext cx="1524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Still Image (Cont.)</a:t>
            </a:r>
          </a:p>
        </p:txBody>
      </p:sp>
      <p:sp>
        <p:nvSpPr>
          <p:cNvPr id="3" name="Content Placeholder 2"/>
          <p:cNvSpPr>
            <a:spLocks noGrp="1"/>
          </p:cNvSpPr>
          <p:nvPr>
            <p:ph idx="1"/>
          </p:nvPr>
        </p:nvSpPr>
        <p:spPr/>
        <p:txBody>
          <a:bodyPr>
            <a:normAutofit/>
          </a:bodyPr>
          <a:lstStyle/>
          <a:p>
            <a:pPr algn="just"/>
            <a:r>
              <a:rPr lang="en-US" sz="2400"/>
              <a:t>Examples of images</a:t>
            </a:r>
          </a:p>
          <a:p>
            <a:pPr lvl="1" algn="just"/>
            <a:r>
              <a:rPr lang="en-US" sz="2200"/>
              <a:t>Binary image: pixel depth 1</a:t>
            </a:r>
          </a:p>
          <a:p>
            <a:pPr lvl="1" algn="just"/>
            <a:r>
              <a:rPr lang="en-US" sz="2200"/>
              <a:t>Grayscale image: pixel depth 8</a:t>
            </a:r>
          </a:p>
          <a:p>
            <a:pPr lvl="1" algn="just"/>
            <a:r>
              <a:rPr lang="en-US" sz="2200"/>
              <a:t>Color image: pixel depth 24</a:t>
            </a:r>
          </a:p>
        </p:txBody>
      </p:sp>
      <p:pic>
        <p:nvPicPr>
          <p:cNvPr id="4" name="Picture 5"/>
          <p:cNvPicPr>
            <a:picLocks noChangeAspect="1" noChangeArrowheads="1"/>
          </p:cNvPicPr>
          <p:nvPr/>
        </p:nvPicPr>
        <p:blipFill>
          <a:blip r:embed="rId2"/>
          <a:srcRect/>
          <a:stretch>
            <a:fillRect/>
          </a:stretch>
        </p:blipFill>
        <p:spPr bwMode="auto">
          <a:xfrm>
            <a:off x="5410200" y="4495800"/>
            <a:ext cx="3048000" cy="2037106"/>
          </a:xfrm>
          <a:prstGeom prst="rect">
            <a:avLst/>
          </a:prstGeom>
          <a:noFill/>
          <a:ln w="9525">
            <a:noFill/>
            <a:miter lim="800000"/>
            <a:headEnd/>
            <a:tailEnd/>
          </a:ln>
          <a:effectLst/>
        </p:spPr>
      </p:pic>
      <p:grpSp>
        <p:nvGrpSpPr>
          <p:cNvPr id="5" name="Group 7"/>
          <p:cNvGrpSpPr>
            <a:grpSpLocks/>
          </p:cNvGrpSpPr>
          <p:nvPr/>
        </p:nvGrpSpPr>
        <p:grpSpPr bwMode="auto">
          <a:xfrm>
            <a:off x="3048000" y="5029200"/>
            <a:ext cx="4032250" cy="1112838"/>
            <a:chOff x="1525" y="1362"/>
            <a:chExt cx="2540" cy="701"/>
          </a:xfrm>
        </p:grpSpPr>
        <p:sp>
          <p:nvSpPr>
            <p:cNvPr id="6" name="Rectangle 8"/>
            <p:cNvSpPr>
              <a:spLocks noChangeArrowheads="1"/>
            </p:cNvSpPr>
            <p:nvPr/>
          </p:nvSpPr>
          <p:spPr bwMode="auto">
            <a:xfrm>
              <a:off x="3993" y="1604"/>
              <a:ext cx="72" cy="72"/>
            </a:xfrm>
            <a:prstGeom prst="rect">
              <a:avLst/>
            </a:prstGeom>
            <a:noFill/>
            <a:ln w="28575">
              <a:solidFill>
                <a:schemeClr val="tx1"/>
              </a:solidFill>
              <a:miter lim="800000"/>
              <a:headEnd/>
              <a:tailEnd/>
            </a:ln>
            <a:effectLst/>
          </p:spPr>
          <p:txBody>
            <a:bodyPr wrap="none" anchor="ctr"/>
            <a:lstStyle/>
            <a:p>
              <a:endParaRPr lang="en-US"/>
            </a:p>
          </p:txBody>
        </p:sp>
        <p:sp>
          <p:nvSpPr>
            <p:cNvPr id="7" name="Line 9"/>
            <p:cNvSpPr>
              <a:spLocks noChangeShapeType="1"/>
            </p:cNvSpPr>
            <p:nvPr/>
          </p:nvSpPr>
          <p:spPr bwMode="auto">
            <a:xfrm>
              <a:off x="2348" y="1362"/>
              <a:ext cx="1645" cy="242"/>
            </a:xfrm>
            <a:prstGeom prst="line">
              <a:avLst/>
            </a:prstGeom>
            <a:noFill/>
            <a:ln w="9525">
              <a:solidFill>
                <a:schemeClr val="tx1"/>
              </a:solidFill>
              <a:miter lim="800000"/>
              <a:headEnd/>
              <a:tailEnd/>
            </a:ln>
            <a:effectLst/>
          </p:spPr>
          <p:txBody>
            <a:bodyPr wrap="none"/>
            <a:lstStyle/>
            <a:p>
              <a:endParaRPr lang="en-US"/>
            </a:p>
          </p:txBody>
        </p:sp>
        <p:sp>
          <p:nvSpPr>
            <p:cNvPr id="8" name="Line 10"/>
            <p:cNvSpPr>
              <a:spLocks noChangeShapeType="1"/>
            </p:cNvSpPr>
            <p:nvPr/>
          </p:nvSpPr>
          <p:spPr bwMode="auto">
            <a:xfrm flipV="1">
              <a:off x="2372" y="1676"/>
              <a:ext cx="1621" cy="387"/>
            </a:xfrm>
            <a:prstGeom prst="line">
              <a:avLst/>
            </a:prstGeom>
            <a:noFill/>
            <a:ln w="9525">
              <a:solidFill>
                <a:schemeClr val="tx1"/>
              </a:solidFill>
              <a:miter lim="800000"/>
              <a:headEnd/>
              <a:tailEnd/>
            </a:ln>
            <a:effectLst/>
          </p:spPr>
          <p:txBody>
            <a:bodyPr wrap="none"/>
            <a:lstStyle/>
            <a:p>
              <a:endParaRPr lang="en-US"/>
            </a:p>
          </p:txBody>
        </p:sp>
        <p:sp>
          <p:nvSpPr>
            <p:cNvPr id="9" name="Oval 11"/>
            <p:cNvSpPr>
              <a:spLocks noChangeArrowheads="1"/>
            </p:cNvSpPr>
            <p:nvPr/>
          </p:nvSpPr>
          <p:spPr bwMode="auto">
            <a:xfrm>
              <a:off x="1525" y="1362"/>
              <a:ext cx="193" cy="170"/>
            </a:xfrm>
            <a:prstGeom prst="ellipse">
              <a:avLst/>
            </a:prstGeom>
            <a:solidFill>
              <a:srgbClr val="282828"/>
            </a:solidFill>
            <a:ln w="9525">
              <a:solidFill>
                <a:schemeClr val="tx1"/>
              </a:solidFill>
              <a:miter lim="800000"/>
              <a:headEnd/>
              <a:tailEnd/>
            </a:ln>
            <a:effectLst/>
          </p:spPr>
          <p:txBody>
            <a:bodyPr wrap="none" anchor="ctr"/>
            <a:lstStyle/>
            <a:p>
              <a:endParaRPr lang="en-US"/>
            </a:p>
          </p:txBody>
        </p:sp>
        <p:sp>
          <p:nvSpPr>
            <p:cNvPr id="10" name="Oval 12"/>
            <p:cNvSpPr>
              <a:spLocks noChangeArrowheads="1"/>
            </p:cNvSpPr>
            <p:nvPr/>
          </p:nvSpPr>
          <p:spPr bwMode="auto">
            <a:xfrm>
              <a:off x="1718" y="1362"/>
              <a:ext cx="193" cy="170"/>
            </a:xfrm>
            <a:prstGeom prst="ellipse">
              <a:avLst/>
            </a:prstGeom>
            <a:solidFill>
              <a:srgbClr val="DEDE7C"/>
            </a:solidFill>
            <a:ln w="9525">
              <a:solidFill>
                <a:schemeClr val="tx1"/>
              </a:solidFill>
              <a:miter lim="800000"/>
              <a:headEnd/>
              <a:tailEnd/>
            </a:ln>
            <a:effectLst/>
          </p:spPr>
          <p:txBody>
            <a:bodyPr wrap="none" anchor="ctr"/>
            <a:lstStyle/>
            <a:p>
              <a:endParaRPr lang="en-US"/>
            </a:p>
          </p:txBody>
        </p:sp>
        <p:sp>
          <p:nvSpPr>
            <p:cNvPr id="11" name="Oval 13"/>
            <p:cNvSpPr>
              <a:spLocks noChangeArrowheads="1"/>
            </p:cNvSpPr>
            <p:nvPr/>
          </p:nvSpPr>
          <p:spPr bwMode="auto">
            <a:xfrm>
              <a:off x="1912" y="1362"/>
              <a:ext cx="193" cy="170"/>
            </a:xfrm>
            <a:prstGeom prst="ellipse">
              <a:avLst/>
            </a:prstGeom>
            <a:solidFill>
              <a:srgbClr val="F1E941"/>
            </a:solidFill>
            <a:ln w="9525">
              <a:solidFill>
                <a:schemeClr val="tx1"/>
              </a:solidFill>
              <a:miter lim="800000"/>
              <a:headEnd/>
              <a:tailEnd/>
            </a:ln>
            <a:effectLst/>
          </p:spPr>
          <p:txBody>
            <a:bodyPr wrap="none" anchor="ctr"/>
            <a:lstStyle/>
            <a:p>
              <a:endParaRPr lang="en-US"/>
            </a:p>
          </p:txBody>
        </p:sp>
        <p:sp>
          <p:nvSpPr>
            <p:cNvPr id="12" name="Oval 14"/>
            <p:cNvSpPr>
              <a:spLocks noChangeArrowheads="1"/>
            </p:cNvSpPr>
            <p:nvPr/>
          </p:nvSpPr>
          <p:spPr bwMode="auto">
            <a:xfrm>
              <a:off x="2105" y="1362"/>
              <a:ext cx="193" cy="170"/>
            </a:xfrm>
            <a:prstGeom prst="ellipse">
              <a:avLst/>
            </a:prstGeom>
            <a:solidFill>
              <a:srgbClr val="FFFF00"/>
            </a:solidFill>
            <a:ln w="9525">
              <a:solidFill>
                <a:schemeClr val="tx1"/>
              </a:solidFill>
              <a:miter lim="800000"/>
              <a:headEnd/>
              <a:tailEnd/>
            </a:ln>
            <a:effectLst/>
          </p:spPr>
          <p:txBody>
            <a:bodyPr wrap="none" anchor="ctr"/>
            <a:lstStyle/>
            <a:p>
              <a:endParaRPr lang="en-US"/>
            </a:p>
          </p:txBody>
        </p:sp>
        <p:sp>
          <p:nvSpPr>
            <p:cNvPr id="13" name="Oval 15"/>
            <p:cNvSpPr>
              <a:spLocks noChangeArrowheads="1"/>
            </p:cNvSpPr>
            <p:nvPr/>
          </p:nvSpPr>
          <p:spPr bwMode="auto">
            <a:xfrm>
              <a:off x="1525" y="1532"/>
              <a:ext cx="193" cy="170"/>
            </a:xfrm>
            <a:prstGeom prst="ellipse">
              <a:avLst/>
            </a:prstGeom>
            <a:solidFill>
              <a:srgbClr val="ED6DD8"/>
            </a:solidFill>
            <a:ln w="9525">
              <a:solidFill>
                <a:schemeClr val="tx1"/>
              </a:solidFill>
              <a:miter lim="800000"/>
              <a:headEnd/>
              <a:tailEnd/>
            </a:ln>
            <a:effectLst/>
          </p:spPr>
          <p:txBody>
            <a:bodyPr wrap="none" anchor="ctr"/>
            <a:lstStyle/>
            <a:p>
              <a:endParaRPr lang="en-US"/>
            </a:p>
          </p:txBody>
        </p:sp>
        <p:sp>
          <p:nvSpPr>
            <p:cNvPr id="14" name="Oval 16"/>
            <p:cNvSpPr>
              <a:spLocks noChangeArrowheads="1"/>
            </p:cNvSpPr>
            <p:nvPr/>
          </p:nvSpPr>
          <p:spPr bwMode="auto">
            <a:xfrm>
              <a:off x="1718" y="1532"/>
              <a:ext cx="193" cy="170"/>
            </a:xfrm>
            <a:prstGeom prst="ellipse">
              <a:avLst/>
            </a:prstGeom>
            <a:solidFill>
              <a:schemeClr val="tx1"/>
            </a:solidFill>
            <a:ln w="9525">
              <a:solidFill>
                <a:schemeClr val="tx1"/>
              </a:solidFill>
              <a:miter lim="800000"/>
              <a:headEnd/>
              <a:tailEnd/>
            </a:ln>
            <a:effectLst/>
          </p:spPr>
          <p:txBody>
            <a:bodyPr wrap="none" anchor="ctr"/>
            <a:lstStyle/>
            <a:p>
              <a:endParaRPr lang="en-US"/>
            </a:p>
          </p:txBody>
        </p:sp>
        <p:sp>
          <p:nvSpPr>
            <p:cNvPr id="15" name="Oval 17"/>
            <p:cNvSpPr>
              <a:spLocks noChangeArrowheads="1"/>
            </p:cNvSpPr>
            <p:nvPr/>
          </p:nvSpPr>
          <p:spPr bwMode="auto">
            <a:xfrm>
              <a:off x="1912" y="1532"/>
              <a:ext cx="193" cy="170"/>
            </a:xfrm>
            <a:prstGeom prst="ellipse">
              <a:avLst/>
            </a:prstGeom>
            <a:solidFill>
              <a:srgbClr val="DEDE7C"/>
            </a:solidFill>
            <a:ln w="9525">
              <a:solidFill>
                <a:schemeClr val="tx1"/>
              </a:solidFill>
              <a:miter lim="800000"/>
              <a:headEnd/>
              <a:tailEnd/>
            </a:ln>
            <a:effectLst/>
          </p:spPr>
          <p:txBody>
            <a:bodyPr wrap="none" anchor="ctr"/>
            <a:lstStyle/>
            <a:p>
              <a:endParaRPr lang="en-US"/>
            </a:p>
          </p:txBody>
        </p:sp>
        <p:sp>
          <p:nvSpPr>
            <p:cNvPr id="16" name="Oval 18"/>
            <p:cNvSpPr>
              <a:spLocks noChangeArrowheads="1"/>
            </p:cNvSpPr>
            <p:nvPr/>
          </p:nvSpPr>
          <p:spPr bwMode="auto">
            <a:xfrm>
              <a:off x="2105" y="1532"/>
              <a:ext cx="193" cy="170"/>
            </a:xfrm>
            <a:prstGeom prst="ellipse">
              <a:avLst/>
            </a:prstGeom>
            <a:solidFill>
              <a:srgbClr val="F1E941"/>
            </a:solidFill>
            <a:ln w="9525">
              <a:solidFill>
                <a:schemeClr val="tx1"/>
              </a:solidFill>
              <a:miter lim="800000"/>
              <a:headEnd/>
              <a:tailEnd/>
            </a:ln>
            <a:effectLst/>
          </p:spPr>
          <p:txBody>
            <a:bodyPr wrap="none" anchor="ctr"/>
            <a:lstStyle/>
            <a:p>
              <a:endParaRPr lang="en-US"/>
            </a:p>
          </p:txBody>
        </p:sp>
        <p:sp>
          <p:nvSpPr>
            <p:cNvPr id="17" name="Oval 19"/>
            <p:cNvSpPr>
              <a:spLocks noChangeArrowheads="1"/>
            </p:cNvSpPr>
            <p:nvPr/>
          </p:nvSpPr>
          <p:spPr bwMode="auto">
            <a:xfrm>
              <a:off x="1525" y="1701"/>
              <a:ext cx="193" cy="170"/>
            </a:xfrm>
            <a:prstGeom prst="ellipse">
              <a:avLst/>
            </a:prstGeom>
            <a:solidFill>
              <a:srgbClr val="FF3399"/>
            </a:solidFill>
            <a:ln w="9525">
              <a:solidFill>
                <a:schemeClr val="tx1"/>
              </a:solidFill>
              <a:miter lim="800000"/>
              <a:headEnd/>
              <a:tailEnd/>
            </a:ln>
            <a:effectLst/>
          </p:spPr>
          <p:txBody>
            <a:bodyPr wrap="none" anchor="ctr"/>
            <a:lstStyle/>
            <a:p>
              <a:endParaRPr lang="en-US"/>
            </a:p>
          </p:txBody>
        </p:sp>
        <p:sp>
          <p:nvSpPr>
            <p:cNvPr id="18" name="Oval 20"/>
            <p:cNvSpPr>
              <a:spLocks noChangeArrowheads="1"/>
            </p:cNvSpPr>
            <p:nvPr/>
          </p:nvSpPr>
          <p:spPr bwMode="auto">
            <a:xfrm>
              <a:off x="1718" y="1701"/>
              <a:ext cx="193" cy="170"/>
            </a:xfrm>
            <a:prstGeom prst="ellipse">
              <a:avLst/>
            </a:prstGeom>
            <a:solidFill>
              <a:srgbClr val="ED6DD8"/>
            </a:solidFill>
            <a:ln w="9525">
              <a:solidFill>
                <a:schemeClr val="tx1"/>
              </a:solidFill>
              <a:miter lim="800000"/>
              <a:headEnd/>
              <a:tailEnd/>
            </a:ln>
            <a:effectLst/>
          </p:spPr>
          <p:txBody>
            <a:bodyPr wrap="none" anchor="ctr"/>
            <a:lstStyle/>
            <a:p>
              <a:endParaRPr lang="en-US"/>
            </a:p>
          </p:txBody>
        </p:sp>
        <p:sp>
          <p:nvSpPr>
            <p:cNvPr id="19" name="Oval 21"/>
            <p:cNvSpPr>
              <a:spLocks noChangeArrowheads="1"/>
            </p:cNvSpPr>
            <p:nvPr/>
          </p:nvSpPr>
          <p:spPr bwMode="auto">
            <a:xfrm>
              <a:off x="1912" y="1701"/>
              <a:ext cx="193" cy="170"/>
            </a:xfrm>
            <a:prstGeom prst="ellipse">
              <a:avLst/>
            </a:prstGeom>
            <a:solidFill>
              <a:schemeClr val="tx1"/>
            </a:solidFill>
            <a:ln w="9525">
              <a:solidFill>
                <a:schemeClr val="tx1"/>
              </a:solidFill>
              <a:miter lim="800000"/>
              <a:headEnd/>
              <a:tailEnd/>
            </a:ln>
            <a:effectLst/>
          </p:spPr>
          <p:txBody>
            <a:bodyPr wrap="none" anchor="ctr"/>
            <a:lstStyle/>
            <a:p>
              <a:endParaRPr lang="en-US"/>
            </a:p>
          </p:txBody>
        </p:sp>
        <p:sp>
          <p:nvSpPr>
            <p:cNvPr id="20" name="Oval 22"/>
            <p:cNvSpPr>
              <a:spLocks noChangeArrowheads="1"/>
            </p:cNvSpPr>
            <p:nvPr/>
          </p:nvSpPr>
          <p:spPr bwMode="auto">
            <a:xfrm>
              <a:off x="2105" y="1701"/>
              <a:ext cx="193" cy="170"/>
            </a:xfrm>
            <a:prstGeom prst="ellipse">
              <a:avLst/>
            </a:prstGeom>
            <a:solidFill>
              <a:srgbClr val="DEDE7C"/>
            </a:solidFill>
            <a:ln w="9525">
              <a:solidFill>
                <a:schemeClr val="tx1"/>
              </a:solidFill>
              <a:miter lim="800000"/>
              <a:headEnd/>
              <a:tailEnd/>
            </a:ln>
            <a:effectLst/>
          </p:spPr>
          <p:txBody>
            <a:bodyPr wrap="none" anchor="ctr"/>
            <a:lstStyle/>
            <a:p>
              <a:endParaRPr lang="en-US"/>
            </a:p>
          </p:txBody>
        </p:sp>
        <p:sp>
          <p:nvSpPr>
            <p:cNvPr id="21" name="Oval 23"/>
            <p:cNvSpPr>
              <a:spLocks noChangeArrowheads="1"/>
            </p:cNvSpPr>
            <p:nvPr/>
          </p:nvSpPr>
          <p:spPr bwMode="auto">
            <a:xfrm>
              <a:off x="1525" y="1871"/>
              <a:ext cx="193" cy="170"/>
            </a:xfrm>
            <a:prstGeom prst="ellipse">
              <a:avLst/>
            </a:prstGeom>
            <a:solidFill>
              <a:srgbClr val="FF3399"/>
            </a:solidFill>
            <a:ln w="9525">
              <a:solidFill>
                <a:schemeClr val="tx1"/>
              </a:solidFill>
              <a:miter lim="800000"/>
              <a:headEnd/>
              <a:tailEnd/>
            </a:ln>
            <a:effectLst/>
          </p:spPr>
          <p:txBody>
            <a:bodyPr wrap="none" anchor="ctr"/>
            <a:lstStyle/>
            <a:p>
              <a:endParaRPr lang="en-US"/>
            </a:p>
          </p:txBody>
        </p:sp>
        <p:sp>
          <p:nvSpPr>
            <p:cNvPr id="22" name="Oval 24"/>
            <p:cNvSpPr>
              <a:spLocks noChangeArrowheads="1"/>
            </p:cNvSpPr>
            <p:nvPr/>
          </p:nvSpPr>
          <p:spPr bwMode="auto">
            <a:xfrm>
              <a:off x="1718" y="1871"/>
              <a:ext cx="193" cy="170"/>
            </a:xfrm>
            <a:prstGeom prst="ellipse">
              <a:avLst/>
            </a:prstGeom>
            <a:solidFill>
              <a:srgbClr val="FF3399"/>
            </a:solidFill>
            <a:ln w="9525">
              <a:solidFill>
                <a:schemeClr val="tx1"/>
              </a:solidFill>
              <a:miter lim="800000"/>
              <a:headEnd/>
              <a:tailEnd/>
            </a:ln>
            <a:effectLst/>
          </p:spPr>
          <p:txBody>
            <a:bodyPr wrap="none" anchor="ctr"/>
            <a:lstStyle/>
            <a:p>
              <a:endParaRPr lang="en-US"/>
            </a:p>
          </p:txBody>
        </p:sp>
        <p:sp>
          <p:nvSpPr>
            <p:cNvPr id="23" name="Oval 25"/>
            <p:cNvSpPr>
              <a:spLocks noChangeArrowheads="1"/>
            </p:cNvSpPr>
            <p:nvPr/>
          </p:nvSpPr>
          <p:spPr bwMode="auto">
            <a:xfrm>
              <a:off x="1912" y="1871"/>
              <a:ext cx="193" cy="170"/>
            </a:xfrm>
            <a:prstGeom prst="ellipse">
              <a:avLst/>
            </a:prstGeom>
            <a:solidFill>
              <a:srgbClr val="ED6DD8"/>
            </a:solidFill>
            <a:ln w="9525">
              <a:solidFill>
                <a:schemeClr val="tx1"/>
              </a:solidFill>
              <a:miter lim="800000"/>
              <a:headEnd/>
              <a:tailEnd/>
            </a:ln>
            <a:effectLst/>
          </p:spPr>
          <p:txBody>
            <a:bodyPr wrap="none" anchor="ctr"/>
            <a:lstStyle/>
            <a:p>
              <a:endParaRPr lang="en-US"/>
            </a:p>
          </p:txBody>
        </p:sp>
        <p:sp>
          <p:nvSpPr>
            <p:cNvPr id="24" name="Oval 26"/>
            <p:cNvSpPr>
              <a:spLocks noChangeArrowheads="1"/>
            </p:cNvSpPr>
            <p:nvPr/>
          </p:nvSpPr>
          <p:spPr bwMode="auto">
            <a:xfrm>
              <a:off x="2105" y="1871"/>
              <a:ext cx="193" cy="170"/>
            </a:xfrm>
            <a:prstGeom prst="ellipse">
              <a:avLst/>
            </a:prstGeom>
            <a:solidFill>
              <a:srgbClr val="282828"/>
            </a:solidFill>
            <a:ln w="9525">
              <a:solidFill>
                <a:schemeClr val="tx1"/>
              </a:solidFill>
              <a:miter lim="800000"/>
              <a:headEnd/>
              <a:tailEnd/>
            </a:ln>
            <a:effectLst/>
          </p:spPr>
          <p:txBody>
            <a:bodyPr wrap="none" anchor="ctr"/>
            <a:lstStyle/>
            <a:p>
              <a:endParaRPr lang="en-US"/>
            </a:p>
          </p:txBody>
        </p:sp>
      </p:grpSp>
      <p:sp>
        <p:nvSpPr>
          <p:cNvPr id="32" name="Text Box 29"/>
          <p:cNvSpPr txBox="1">
            <a:spLocks noChangeArrowheads="1"/>
          </p:cNvSpPr>
          <p:nvPr/>
        </p:nvSpPr>
        <p:spPr bwMode="auto">
          <a:xfrm>
            <a:off x="2971800" y="4583668"/>
            <a:ext cx="1396536" cy="369332"/>
          </a:xfrm>
          <a:prstGeom prst="rect">
            <a:avLst/>
          </a:prstGeom>
          <a:noFill/>
          <a:ln w="9525">
            <a:noFill/>
            <a:miter lim="800000"/>
            <a:headEnd/>
            <a:tailEnd/>
          </a:ln>
          <a:effectLst/>
        </p:spPr>
        <p:txBody>
          <a:bodyPr wrap="none">
            <a:spAutoFit/>
          </a:bodyPr>
          <a:lstStyle/>
          <a:p>
            <a:r>
              <a:rPr lang="en-US">
                <a:cs typeface="Times New Roman" pitchFamily="18" charset="0"/>
              </a:rPr>
              <a:t>Pixel (RGB)</a:t>
            </a:r>
          </a:p>
        </p:txBody>
      </p:sp>
      <p:pic>
        <p:nvPicPr>
          <p:cNvPr id="1026" name="Picture 2" descr="C:\Users\User\Desktop\untitled.png"/>
          <p:cNvPicPr>
            <a:picLocks noChangeAspect="1" noChangeArrowheads="1"/>
          </p:cNvPicPr>
          <p:nvPr/>
        </p:nvPicPr>
        <p:blipFill>
          <a:blip r:embed="rId3"/>
          <a:srcRect/>
          <a:stretch>
            <a:fillRect/>
          </a:stretch>
        </p:blipFill>
        <p:spPr bwMode="auto">
          <a:xfrm>
            <a:off x="5410200" y="2286000"/>
            <a:ext cx="3048000" cy="2068286"/>
          </a:xfrm>
          <a:prstGeom prst="rect">
            <a:avLst/>
          </a:prstGeom>
          <a:noFill/>
        </p:spPr>
      </p:pic>
      <p:pic>
        <p:nvPicPr>
          <p:cNvPr id="34" name="Picture 31" descr="color"/>
          <p:cNvPicPr>
            <a:picLocks noChangeAspect="1" noChangeArrowheads="1"/>
          </p:cNvPicPr>
          <p:nvPr/>
        </p:nvPicPr>
        <p:blipFill>
          <a:blip r:embed="rId4"/>
          <a:srcRect/>
          <a:stretch>
            <a:fillRect/>
          </a:stretch>
        </p:blipFill>
        <p:spPr bwMode="auto">
          <a:xfrm>
            <a:off x="609600" y="4572000"/>
            <a:ext cx="1781175" cy="1704975"/>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Graphics vs. Still Image</a:t>
            </a:r>
          </a:p>
        </p:txBody>
      </p:sp>
      <p:sp>
        <p:nvSpPr>
          <p:cNvPr id="3" name="Content Placeholder 2"/>
          <p:cNvSpPr>
            <a:spLocks noGrp="1"/>
          </p:cNvSpPr>
          <p:nvPr>
            <p:ph idx="1"/>
          </p:nvPr>
        </p:nvSpPr>
        <p:spPr/>
        <p:txBody>
          <a:bodyPr>
            <a:normAutofit/>
          </a:bodyPr>
          <a:lstStyle/>
          <a:p>
            <a:pPr algn="just"/>
            <a:r>
              <a:rPr lang="en-US" sz="2400"/>
              <a:t>Graphics</a:t>
            </a:r>
          </a:p>
          <a:p>
            <a:pPr lvl="1" algn="just"/>
            <a:r>
              <a:rPr lang="en-US" sz="2200"/>
              <a:t>Revisable documents</a:t>
            </a:r>
          </a:p>
          <a:p>
            <a:pPr lvl="1" algn="just"/>
            <a:r>
              <a:rPr lang="en-US" sz="2200"/>
              <a:t>Document format retains structural information</a:t>
            </a:r>
          </a:p>
          <a:p>
            <a:pPr lvl="1" algn="just"/>
            <a:r>
              <a:rPr lang="en-US" sz="2200"/>
              <a:t>Semantic content is preserved in presentation</a:t>
            </a:r>
          </a:p>
          <a:p>
            <a:pPr lvl="1" algn="just"/>
            <a:r>
              <a:rPr lang="en-US" sz="2200"/>
              <a:t>Described by objects</a:t>
            </a:r>
          </a:p>
          <a:p>
            <a:pPr algn="just"/>
            <a:r>
              <a:rPr lang="en-US" sz="2400"/>
              <a:t>Images</a:t>
            </a:r>
          </a:p>
          <a:p>
            <a:pPr lvl="1" algn="just"/>
            <a:r>
              <a:rPr lang="en-US" sz="2200"/>
              <a:t>No revisable</a:t>
            </a:r>
          </a:p>
          <a:p>
            <a:pPr lvl="1" algn="just"/>
            <a:r>
              <a:rPr lang="en-US" sz="2200"/>
              <a:t>Document format is unaware of any structural information</a:t>
            </a:r>
          </a:p>
          <a:p>
            <a:pPr lvl="1" algn="just"/>
            <a:r>
              <a:rPr lang="en-US" sz="2200"/>
              <a:t>Semantic content is NOT preserved</a:t>
            </a:r>
          </a:p>
          <a:p>
            <a:pPr lvl="1" algn="just"/>
            <a:r>
              <a:rPr lang="en-US" sz="2200"/>
              <a:t>Described as bitmaps formed of individual pixels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Image Compression</a:t>
            </a:r>
          </a:p>
        </p:txBody>
      </p:sp>
      <p:sp>
        <p:nvSpPr>
          <p:cNvPr id="3" name="Content Placeholder 2"/>
          <p:cNvSpPr>
            <a:spLocks noGrp="1"/>
          </p:cNvSpPr>
          <p:nvPr>
            <p:ph idx="1"/>
          </p:nvPr>
        </p:nvSpPr>
        <p:spPr/>
        <p:txBody>
          <a:bodyPr>
            <a:normAutofit/>
          </a:bodyPr>
          <a:lstStyle/>
          <a:p>
            <a:pPr algn="just"/>
            <a:r>
              <a:rPr lang="en-US" sz="2400"/>
              <a:t>Lossless compression</a:t>
            </a:r>
          </a:p>
          <a:p>
            <a:pPr lvl="1" algn="just"/>
            <a:r>
              <a:rPr lang="en-US" sz="2200"/>
              <a:t>Run-Length coding (RLC)</a:t>
            </a:r>
          </a:p>
          <a:p>
            <a:pPr lvl="1" algn="just"/>
            <a:r>
              <a:rPr lang="en-US" sz="2200"/>
              <a:t>Lempel-Ziv coding</a:t>
            </a:r>
          </a:p>
          <a:p>
            <a:pPr lvl="1" algn="just"/>
            <a:r>
              <a:rPr lang="en-US" sz="2200"/>
              <a:t>GIF, BMP, TIFF</a:t>
            </a:r>
          </a:p>
          <a:p>
            <a:pPr algn="just"/>
            <a:r>
              <a:rPr lang="en-US" sz="2400"/>
              <a:t>Lossy compression </a:t>
            </a:r>
          </a:p>
          <a:p>
            <a:pPr lvl="1" algn="just"/>
            <a:r>
              <a:rPr lang="en-US" sz="2200"/>
              <a:t>Transform coding</a:t>
            </a:r>
          </a:p>
          <a:p>
            <a:pPr lvl="1" algn="just"/>
            <a:r>
              <a:rPr lang="en-US" sz="2200"/>
              <a:t>Chroma sub-sampling</a:t>
            </a:r>
          </a:p>
          <a:p>
            <a:pPr lvl="1" algn="just"/>
            <a:r>
              <a:rPr lang="en-US" sz="2200"/>
              <a:t>JPEG, JPEG2000</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Video</a:t>
            </a:r>
          </a:p>
        </p:txBody>
      </p:sp>
      <p:sp>
        <p:nvSpPr>
          <p:cNvPr id="3" name="Content Placeholder 2"/>
          <p:cNvSpPr>
            <a:spLocks noGrp="1"/>
          </p:cNvSpPr>
          <p:nvPr>
            <p:ph idx="1"/>
          </p:nvPr>
        </p:nvSpPr>
        <p:spPr/>
        <p:txBody>
          <a:bodyPr>
            <a:normAutofit/>
          </a:bodyPr>
          <a:lstStyle/>
          <a:p>
            <a:pPr algn="just"/>
            <a:r>
              <a:rPr lang="en-US" sz="2400"/>
              <a:t>Video - </a:t>
            </a:r>
            <a:r>
              <a:rPr lang="en-US" sz="2200"/>
              <a:t>moving images or moving pictures</a:t>
            </a:r>
          </a:p>
          <a:p>
            <a:pPr lvl="1" algn="just"/>
            <a:r>
              <a:rPr lang="en-US" sz="2000"/>
              <a:t>Captured or Synthesized</a:t>
            </a:r>
          </a:p>
          <a:p>
            <a:pPr lvl="1" algn="just"/>
            <a:r>
              <a:rPr lang="en-US" sz="2200"/>
              <a:t>Consists of a series of bitmap images</a:t>
            </a:r>
          </a:p>
          <a:p>
            <a:pPr algn="just"/>
            <a:r>
              <a:rPr lang="en-US" sz="2400"/>
              <a:t>Frame rate: the speed to playback the video </a:t>
            </a:r>
          </a:p>
          <a:p>
            <a:pPr lvl="1" algn="just"/>
            <a:r>
              <a:rPr lang="en-US" sz="2200"/>
              <a:t>NTSC (US, Japan): 30 frames/s</a:t>
            </a:r>
          </a:p>
          <a:p>
            <a:pPr lvl="1" algn="just"/>
            <a:r>
              <a:rPr lang="en-US" sz="2200"/>
              <a:t>PAL (EU): 25 frames/s</a:t>
            </a:r>
          </a:p>
          <a:p>
            <a:pPr lvl="1" algn="just"/>
            <a:r>
              <a:rPr lang="en-US" sz="2200"/>
              <a:t>SECAM (France): 24 frames/s</a:t>
            </a:r>
          </a:p>
          <a:p>
            <a:pPr lvl="1" algn="just"/>
            <a:r>
              <a:rPr lang="en-US" sz="2200"/>
              <a:t>HDTV: 50/60 frames/s</a:t>
            </a:r>
          </a:p>
          <a:p>
            <a:pPr lvl="1" algn="just"/>
            <a:r>
              <a:rPr lang="en-US" sz="2200"/>
              <a:t>UHDTV: 120 frames/s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Video vs. Animation</a:t>
            </a:r>
          </a:p>
        </p:txBody>
      </p:sp>
      <p:sp>
        <p:nvSpPr>
          <p:cNvPr id="3" name="Content Placeholder 2"/>
          <p:cNvSpPr>
            <a:spLocks noGrp="1"/>
          </p:cNvSpPr>
          <p:nvPr>
            <p:ph idx="1"/>
          </p:nvPr>
        </p:nvSpPr>
        <p:spPr/>
        <p:txBody>
          <a:bodyPr>
            <a:normAutofit/>
          </a:bodyPr>
          <a:lstStyle/>
          <a:p>
            <a:pPr algn="just"/>
            <a:r>
              <a:rPr lang="en-US" sz="2400"/>
              <a:t>Both images and graphics are displayed as a succession of view, which creates an impression of movement.</a:t>
            </a:r>
          </a:p>
          <a:p>
            <a:pPr algn="just"/>
            <a:r>
              <a:rPr lang="en-US" sz="2400"/>
              <a:t>Video - </a:t>
            </a:r>
            <a:r>
              <a:rPr lang="en-US" sz="2200"/>
              <a:t>moving images or moving pictures</a:t>
            </a:r>
          </a:p>
          <a:p>
            <a:pPr lvl="1" algn="just"/>
            <a:r>
              <a:rPr lang="en-US" sz="2000"/>
              <a:t>Captured or Synthesized</a:t>
            </a:r>
          </a:p>
          <a:p>
            <a:pPr lvl="1" algn="just"/>
            <a:r>
              <a:rPr lang="en-US" sz="2200"/>
              <a:t>Consists of a series of bitmap images</a:t>
            </a:r>
          </a:p>
          <a:p>
            <a:pPr algn="just"/>
            <a:r>
              <a:rPr lang="en-US" sz="2400"/>
              <a:t>Animation - </a:t>
            </a:r>
            <a:r>
              <a:rPr lang="en-US" sz="2200"/>
              <a:t>moving graphics</a:t>
            </a:r>
          </a:p>
          <a:p>
            <a:pPr lvl="1" algn="just"/>
            <a:r>
              <a:rPr lang="en-US" sz="2000"/>
              <a:t>Generated by computer program</a:t>
            </a:r>
          </a:p>
          <a:p>
            <a:pPr lvl="1" algn="just"/>
            <a:r>
              <a:rPr lang="en-US" sz="2200"/>
              <a:t>Consists of a set of objects</a:t>
            </a:r>
          </a:p>
          <a:p>
            <a:pPr lvl="1" algn="just"/>
            <a:r>
              <a:rPr lang="en-US" sz="2200"/>
              <a:t>The movement of the objects can be computed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Video Compression</a:t>
            </a:r>
          </a:p>
        </p:txBody>
      </p:sp>
      <p:sp>
        <p:nvSpPr>
          <p:cNvPr id="3" name="Content Placeholder 2"/>
          <p:cNvSpPr>
            <a:spLocks noGrp="1"/>
          </p:cNvSpPr>
          <p:nvPr>
            <p:ph idx="1"/>
          </p:nvPr>
        </p:nvSpPr>
        <p:spPr/>
        <p:txBody>
          <a:bodyPr>
            <a:normAutofit/>
          </a:bodyPr>
          <a:lstStyle/>
          <a:p>
            <a:pPr algn="just"/>
            <a:r>
              <a:rPr lang="en-US" sz="2400"/>
              <a:t>International Telecommunication Union (ITU-T)</a:t>
            </a:r>
          </a:p>
          <a:p>
            <a:pPr lvl="1" algn="just"/>
            <a:r>
              <a:rPr lang="en-US" sz="2200"/>
              <a:t>H.261: ISDN Video Phone (</a:t>
            </a:r>
            <a:r>
              <a:rPr lang="en-US" sz="2200">
                <a:solidFill>
                  <a:srgbClr val="FF0000"/>
                </a:solidFill>
              </a:rPr>
              <a:t>px64 kb/s</a:t>
            </a:r>
            <a:r>
              <a:rPr lang="en-US" sz="2200"/>
              <a:t>)</a:t>
            </a:r>
          </a:p>
          <a:p>
            <a:pPr lvl="1" algn="just"/>
            <a:r>
              <a:rPr lang="en-US" sz="2200"/>
              <a:t>H. 263: PSTN Video Phone (&lt;64 kb/s)</a:t>
            </a:r>
          </a:p>
          <a:p>
            <a:pPr lvl="1" algn="just"/>
            <a:r>
              <a:rPr lang="en-US" sz="2200"/>
              <a:t>H.26L: A variety of applications (&lt;64 kb/s)</a:t>
            </a:r>
          </a:p>
          <a:p>
            <a:pPr lvl="2" algn="just"/>
            <a:r>
              <a:rPr lang="en-US" sz="2000"/>
              <a:t>Internet Video Application, VOD, Video Mail</a:t>
            </a:r>
          </a:p>
          <a:p>
            <a:pPr algn="just"/>
            <a:r>
              <a:rPr lang="en-US" sz="2400"/>
              <a:t>International Organization for Standard (ISO)</a:t>
            </a:r>
          </a:p>
          <a:p>
            <a:pPr lvl="1" algn="just"/>
            <a:r>
              <a:rPr lang="en-US" sz="2200"/>
              <a:t>MPEG-1  Video: CD-ROM (1.2 Mb/s)</a:t>
            </a:r>
          </a:p>
          <a:p>
            <a:pPr lvl="1" algn="just"/>
            <a:r>
              <a:rPr lang="en-US" sz="2200"/>
              <a:t>MPEG-2 Video: SDTV, HDTV (4-80 Mb/s)</a:t>
            </a:r>
          </a:p>
          <a:p>
            <a:pPr lvl="1" algn="just"/>
            <a:r>
              <a:rPr lang="en-US" sz="2200"/>
              <a:t>MPEG-4 Video: A variety of applications (24-1024 kb/s)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Sound</a:t>
            </a:r>
          </a:p>
        </p:txBody>
      </p:sp>
      <p:sp>
        <p:nvSpPr>
          <p:cNvPr id="3" name="Content Placeholder 2"/>
          <p:cNvSpPr>
            <a:spLocks noGrp="1"/>
          </p:cNvSpPr>
          <p:nvPr>
            <p:ph idx="1"/>
          </p:nvPr>
        </p:nvSpPr>
        <p:spPr/>
        <p:txBody>
          <a:bodyPr>
            <a:normAutofit lnSpcReduction="10000"/>
          </a:bodyPr>
          <a:lstStyle/>
          <a:p>
            <a:pPr algn="just"/>
            <a:r>
              <a:rPr lang="en-US" sz="2400"/>
              <a:t>Sound (e.g., speech, music, noise) </a:t>
            </a:r>
          </a:p>
          <a:p>
            <a:pPr lvl="1" algn="just"/>
            <a:r>
              <a:rPr lang="en-US" sz="2200"/>
              <a:t>Analog 1-D time-based signal</a:t>
            </a:r>
          </a:p>
          <a:p>
            <a:pPr lvl="1" algn="just"/>
            <a:r>
              <a:rPr lang="en-US" sz="2200"/>
              <a:t>Vibration that propagates as a typically audible mechanical wave of pressure and displacement through a medium such as air or water.</a:t>
            </a:r>
          </a:p>
          <a:p>
            <a:pPr algn="just"/>
            <a:r>
              <a:rPr lang="en-US" sz="2400"/>
              <a:t>Sound wave: Sinusoidal planes wave, which has the following properties</a:t>
            </a:r>
          </a:p>
          <a:p>
            <a:pPr lvl="1" algn="just"/>
            <a:r>
              <a:rPr lang="en-US" sz="2200"/>
              <a:t>Frequency</a:t>
            </a:r>
          </a:p>
          <a:p>
            <a:pPr lvl="1" algn="just"/>
            <a:r>
              <a:rPr lang="en-US" sz="2200"/>
              <a:t>Wavelength</a:t>
            </a:r>
          </a:p>
          <a:p>
            <a:pPr lvl="1" algn="just"/>
            <a:r>
              <a:rPr lang="en-US" sz="2200"/>
              <a:t>Amplitude</a:t>
            </a:r>
          </a:p>
          <a:p>
            <a:pPr algn="just"/>
            <a:r>
              <a:rPr lang="en-US" sz="2400"/>
              <a:t>Human ear: 20-20,000 Hz. The upper limit decreases with age</a:t>
            </a:r>
          </a:p>
          <a:p>
            <a:pPr lvl="1" algn="just"/>
            <a:endParaRPr lang="en-US" sz="2200"/>
          </a:p>
          <a:p>
            <a:pPr algn="just"/>
            <a:endParaRPr lang="en-US" sz="22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Digital Audio</a:t>
            </a:r>
          </a:p>
        </p:txBody>
      </p:sp>
      <p:sp>
        <p:nvSpPr>
          <p:cNvPr id="3" name="Content Placeholder 2"/>
          <p:cNvSpPr>
            <a:spLocks noGrp="1"/>
          </p:cNvSpPr>
          <p:nvPr>
            <p:ph idx="1"/>
          </p:nvPr>
        </p:nvSpPr>
        <p:spPr>
          <a:xfrm>
            <a:off x="457200" y="2249424"/>
            <a:ext cx="8229600" cy="4456176"/>
          </a:xfrm>
        </p:spPr>
        <p:txBody>
          <a:bodyPr>
            <a:normAutofit lnSpcReduction="10000"/>
          </a:bodyPr>
          <a:lstStyle/>
          <a:p>
            <a:pPr algn="just"/>
            <a:r>
              <a:rPr lang="en-US" sz="2400"/>
              <a:t>Audio signal that is encoded in digital form</a:t>
            </a:r>
          </a:p>
          <a:p>
            <a:pPr lvl="1" algn="just"/>
            <a:r>
              <a:rPr lang="en-US" sz="2200"/>
              <a:t>Sampling </a:t>
            </a:r>
          </a:p>
          <a:p>
            <a:pPr lvl="1" algn="just"/>
            <a:r>
              <a:rPr lang="en-US" sz="2200"/>
              <a:t>Quantization</a:t>
            </a:r>
          </a:p>
          <a:p>
            <a:pPr algn="just"/>
            <a:r>
              <a:rPr lang="en-US" sz="2400"/>
              <a:t>Sampling rate</a:t>
            </a:r>
          </a:p>
          <a:p>
            <a:pPr lvl="1" algn="just"/>
            <a:r>
              <a:rPr lang="en-US" sz="2200"/>
              <a:t>Telephone: 8 kHz</a:t>
            </a:r>
          </a:p>
          <a:p>
            <a:pPr lvl="1" algn="just"/>
            <a:r>
              <a:rPr lang="en-US" sz="2200"/>
              <a:t>CD-audio: 44.1 kHz</a:t>
            </a:r>
          </a:p>
          <a:p>
            <a:pPr algn="just"/>
            <a:r>
              <a:rPr lang="en-US" sz="2400"/>
              <a:t>Quantization</a:t>
            </a:r>
          </a:p>
          <a:p>
            <a:pPr lvl="1" algn="just"/>
            <a:r>
              <a:rPr lang="en-US" sz="2200"/>
              <a:t>Speech: 8 bit </a:t>
            </a:r>
          </a:p>
          <a:p>
            <a:pPr lvl="1" algn="just"/>
            <a:r>
              <a:rPr lang="en-US" sz="2200"/>
              <a:t>CD-audio: 16 bit</a:t>
            </a:r>
          </a:p>
          <a:p>
            <a:pPr algn="just"/>
            <a:r>
              <a:rPr lang="en-US" sz="2400"/>
              <a:t>Audio Compression</a:t>
            </a:r>
          </a:p>
          <a:p>
            <a:pPr lvl="1" algn="just"/>
            <a:r>
              <a:rPr lang="en-US" sz="2200"/>
              <a:t>Lossless compression: FLAC, Apple Lossless, MPEG-4 ALS</a:t>
            </a:r>
          </a:p>
          <a:p>
            <a:pPr lvl="1" algn="just"/>
            <a:r>
              <a:rPr lang="en-US" sz="2200"/>
              <a:t>Lossy compression: MP3 (50-60% of original size)</a:t>
            </a:r>
          </a:p>
          <a:p>
            <a:pPr algn="just"/>
            <a:endParaRPr lang="en-US" sz="22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A Simple Data Communication Model</a:t>
            </a:r>
          </a:p>
        </p:txBody>
      </p:sp>
      <p:sp>
        <p:nvSpPr>
          <p:cNvPr id="5" name="Rectangle 4"/>
          <p:cNvSpPr/>
          <p:nvPr/>
        </p:nvSpPr>
        <p:spPr>
          <a:xfrm>
            <a:off x="762000" y="2362200"/>
            <a:ext cx="838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Source</a:t>
            </a:r>
          </a:p>
        </p:txBody>
      </p:sp>
      <p:sp>
        <p:nvSpPr>
          <p:cNvPr id="6" name="Rectangle 5"/>
          <p:cNvSpPr/>
          <p:nvPr/>
        </p:nvSpPr>
        <p:spPr>
          <a:xfrm>
            <a:off x="2057400" y="2362200"/>
            <a:ext cx="1295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Transmitter</a:t>
            </a:r>
          </a:p>
        </p:txBody>
      </p:sp>
      <p:sp>
        <p:nvSpPr>
          <p:cNvPr id="7" name="Rectangle 6"/>
          <p:cNvSpPr/>
          <p:nvPr/>
        </p:nvSpPr>
        <p:spPr>
          <a:xfrm>
            <a:off x="3733800" y="2362200"/>
            <a:ext cx="1447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Transmission System</a:t>
            </a:r>
          </a:p>
        </p:txBody>
      </p:sp>
      <p:sp>
        <p:nvSpPr>
          <p:cNvPr id="8" name="Rectangle 7"/>
          <p:cNvSpPr/>
          <p:nvPr/>
        </p:nvSpPr>
        <p:spPr>
          <a:xfrm>
            <a:off x="7086600" y="2362200"/>
            <a:ext cx="1295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Destination</a:t>
            </a:r>
          </a:p>
        </p:txBody>
      </p:sp>
      <p:sp>
        <p:nvSpPr>
          <p:cNvPr id="9" name="Rectangle 8"/>
          <p:cNvSpPr/>
          <p:nvPr/>
        </p:nvSpPr>
        <p:spPr>
          <a:xfrm>
            <a:off x="5562600" y="2362200"/>
            <a:ext cx="1143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Receiver</a:t>
            </a:r>
          </a:p>
        </p:txBody>
      </p:sp>
      <p:cxnSp>
        <p:nvCxnSpPr>
          <p:cNvPr id="11" name="Straight Arrow Connector 10"/>
          <p:cNvCxnSpPr>
            <a:stCxn id="5" idx="3"/>
            <a:endCxn id="6" idx="1"/>
          </p:cNvCxnSpPr>
          <p:nvPr/>
        </p:nvCxnSpPr>
        <p:spPr>
          <a:xfrm>
            <a:off x="1600200" y="28194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3"/>
            <a:endCxn id="7" idx="1"/>
          </p:cNvCxnSpPr>
          <p:nvPr/>
        </p:nvCxnSpPr>
        <p:spPr>
          <a:xfrm>
            <a:off x="3352800" y="28194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3"/>
            <a:endCxn id="9" idx="1"/>
          </p:cNvCxnSpPr>
          <p:nvPr/>
        </p:nvCxnSpPr>
        <p:spPr>
          <a:xfrm>
            <a:off x="5181600" y="28194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3"/>
            <a:endCxn id="8" idx="1"/>
          </p:cNvCxnSpPr>
          <p:nvPr/>
        </p:nvCxnSpPr>
        <p:spPr>
          <a:xfrm>
            <a:off x="6705600" y="28194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Content Placeholder 2"/>
          <p:cNvSpPr>
            <a:spLocks noGrp="1"/>
          </p:cNvSpPr>
          <p:nvPr>
            <p:ph idx="1"/>
          </p:nvPr>
        </p:nvSpPr>
        <p:spPr>
          <a:xfrm>
            <a:off x="457200" y="2249424"/>
            <a:ext cx="8229600" cy="4608576"/>
          </a:xfrm>
        </p:spPr>
        <p:txBody>
          <a:bodyPr>
            <a:normAutofit/>
          </a:bodyPr>
          <a:lstStyle/>
          <a:p>
            <a:pPr algn="just"/>
            <a:endParaRPr lang="en-US" sz="2200"/>
          </a:p>
          <a:p>
            <a:pPr algn="just"/>
            <a:endParaRPr lang="en-US" sz="2200"/>
          </a:p>
          <a:p>
            <a:pPr algn="just"/>
            <a:endParaRPr lang="en-US" sz="2200"/>
          </a:p>
          <a:p>
            <a:pPr algn="just"/>
            <a:r>
              <a:rPr lang="en-US" sz="2200"/>
              <a:t>Source generates the data to be transmitted (</a:t>
            </a:r>
            <a:r>
              <a:rPr lang="en-US" sz="2200">
                <a:solidFill>
                  <a:srgbClr val="FF0000"/>
                </a:solidFill>
              </a:rPr>
              <a:t>Examples?</a:t>
            </a:r>
            <a:r>
              <a:rPr lang="en-US" sz="2200"/>
              <a:t>)</a:t>
            </a:r>
          </a:p>
          <a:p>
            <a:pPr algn="just"/>
            <a:r>
              <a:rPr lang="en-US" sz="2200"/>
              <a:t>Transmitter transforms and encodes the information to produce electromagnetic signals that can be transmitted across some sort of transmission system.</a:t>
            </a:r>
          </a:p>
          <a:p>
            <a:pPr algn="just"/>
            <a:r>
              <a:rPr lang="en-US" sz="2200"/>
              <a:t>Transmission system can be transmission line or a complex network connecting source and destination</a:t>
            </a:r>
          </a:p>
          <a:p>
            <a:pPr algn="just"/>
            <a:r>
              <a:rPr lang="en-US" sz="2200"/>
              <a:t>Receiver accepts the signals and convert them into a form that can be handled by the destination device.</a:t>
            </a:r>
          </a:p>
          <a:p>
            <a:pPr algn="just"/>
            <a:r>
              <a:rPr lang="en-US" sz="2200"/>
              <a:t>Destination takes the incoming data from the receiver.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t>System Architecture</a:t>
            </a:r>
          </a:p>
        </p:txBody>
      </p:sp>
      <p:pic>
        <p:nvPicPr>
          <p:cNvPr id="7" name="Picture 6" descr="A picture containing clock&#10;&#10;Description automatically generated">
            <a:extLst>
              <a:ext uri="{FF2B5EF4-FFF2-40B4-BE49-F238E27FC236}">
                <a16:creationId xmlns:a16="http://schemas.microsoft.com/office/drawing/2014/main" id="{1F8A618A-5718-47B8-A265-B653D9D790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2362200"/>
            <a:ext cx="4593771" cy="4307300"/>
          </a:xfrm>
          <a:prstGeom prst="rect">
            <a:avLst/>
          </a:prstGeom>
        </p:spPr>
      </p:pic>
      <p:sp>
        <p:nvSpPr>
          <p:cNvPr id="8" name="Content Placeholder 2">
            <a:extLst>
              <a:ext uri="{FF2B5EF4-FFF2-40B4-BE49-F238E27FC236}">
                <a16:creationId xmlns:a16="http://schemas.microsoft.com/office/drawing/2014/main" id="{2F429D12-92E1-4620-B634-C738CA835707}"/>
              </a:ext>
            </a:extLst>
          </p:cNvPr>
          <p:cNvSpPr>
            <a:spLocks noGrp="1"/>
          </p:cNvSpPr>
          <p:nvPr>
            <p:ph idx="1"/>
          </p:nvPr>
        </p:nvSpPr>
        <p:spPr>
          <a:xfrm>
            <a:off x="5638800" y="2362200"/>
            <a:ext cx="3200400" cy="1560576"/>
          </a:xfrm>
        </p:spPr>
        <p:txBody>
          <a:bodyPr>
            <a:normAutofit lnSpcReduction="10000"/>
          </a:bodyPr>
          <a:lstStyle/>
          <a:p>
            <a:pPr marL="109728" indent="0" algn="just">
              <a:buNone/>
            </a:pPr>
            <a:r>
              <a:rPr lang="en-US" sz="2000"/>
              <a:t>Centralized IVOD System places processing servers and media achieves in a single site as a central node.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Communication Tasks</a:t>
            </a:r>
          </a:p>
        </p:txBody>
      </p:sp>
      <p:graphicFrame>
        <p:nvGraphicFramePr>
          <p:cNvPr id="14" name="Table 13"/>
          <p:cNvGraphicFramePr>
            <a:graphicFrameLocks noGrp="1"/>
          </p:cNvGraphicFramePr>
          <p:nvPr/>
        </p:nvGraphicFramePr>
        <p:xfrm>
          <a:off x="304800" y="2209800"/>
          <a:ext cx="8534400" cy="2103120"/>
        </p:xfrm>
        <a:graphic>
          <a:graphicData uri="http://schemas.openxmlformats.org/drawingml/2006/table">
            <a:tbl>
              <a:tblPr firstRow="1" bandRow="1">
                <a:tableStyleId>{5C22544A-7EE6-4342-B048-85BDC9FD1C3A}</a:tableStyleId>
              </a:tblPr>
              <a:tblGrid>
                <a:gridCol w="4978400">
                  <a:extLst>
                    <a:ext uri="{9D8B030D-6E8A-4147-A177-3AD203B41FA5}">
                      <a16:colId xmlns:a16="http://schemas.microsoft.com/office/drawing/2014/main" val="20000"/>
                    </a:ext>
                  </a:extLst>
                </a:gridCol>
                <a:gridCol w="3556000">
                  <a:extLst>
                    <a:ext uri="{9D8B030D-6E8A-4147-A177-3AD203B41FA5}">
                      <a16:colId xmlns:a16="http://schemas.microsoft.com/office/drawing/2014/main" val="20001"/>
                    </a:ext>
                  </a:extLst>
                </a:gridCol>
              </a:tblGrid>
              <a:tr h="370840">
                <a:tc>
                  <a:txBody>
                    <a:bodyPr/>
                    <a:lstStyle/>
                    <a:p>
                      <a:pPr algn="just"/>
                      <a:r>
                        <a:rPr lang="en-US" sz="2200"/>
                        <a:t>Transmission system utilization</a:t>
                      </a:r>
                    </a:p>
                    <a:p>
                      <a:pPr algn="just"/>
                      <a:r>
                        <a:rPr lang="en-US" sz="2200"/>
                        <a:t>Interfacing</a:t>
                      </a:r>
                    </a:p>
                    <a:p>
                      <a:pPr algn="just"/>
                      <a:r>
                        <a:rPr lang="en-US" sz="2200"/>
                        <a:t>Signal generation</a:t>
                      </a:r>
                    </a:p>
                    <a:p>
                      <a:pPr algn="just"/>
                      <a:r>
                        <a:rPr lang="en-US" sz="2200"/>
                        <a:t>Synchronization</a:t>
                      </a:r>
                    </a:p>
                    <a:p>
                      <a:pPr algn="just"/>
                      <a:r>
                        <a:rPr lang="en-US" sz="2200"/>
                        <a:t>Exchange management</a:t>
                      </a:r>
                    </a:p>
                    <a:p>
                      <a:pPr algn="just"/>
                      <a:r>
                        <a:rPr lang="en-US" sz="2200"/>
                        <a:t>Error detection and correction</a:t>
                      </a:r>
                    </a:p>
                  </a:txBody>
                  <a:tcPr/>
                </a:tc>
                <a:tc>
                  <a:txBody>
                    <a:bodyPr/>
                    <a:lstStyle/>
                    <a:p>
                      <a:pPr algn="just"/>
                      <a:r>
                        <a:rPr lang="en-US" sz="2200"/>
                        <a:t>Flow control</a:t>
                      </a:r>
                    </a:p>
                    <a:p>
                      <a:pPr algn="just"/>
                      <a:r>
                        <a:rPr lang="en-US" sz="2200"/>
                        <a:t>Addressing</a:t>
                      </a:r>
                    </a:p>
                    <a:p>
                      <a:pPr algn="just"/>
                      <a:r>
                        <a:rPr lang="en-US" sz="2200"/>
                        <a:t>Routing</a:t>
                      </a:r>
                    </a:p>
                    <a:p>
                      <a:pPr algn="just"/>
                      <a:r>
                        <a:rPr lang="en-US" sz="2200"/>
                        <a:t>Recovery</a:t>
                      </a:r>
                    </a:p>
                    <a:p>
                      <a:pPr algn="just"/>
                      <a:r>
                        <a:rPr lang="en-US" sz="2200"/>
                        <a:t>Security</a:t>
                      </a:r>
                    </a:p>
                    <a:p>
                      <a:pPr algn="just"/>
                      <a:r>
                        <a:rPr lang="en-US" sz="2200"/>
                        <a:t>Network management</a:t>
                      </a:r>
                    </a:p>
                  </a:txBody>
                  <a:tcPr/>
                </a:tc>
                <a:extLst>
                  <a:ext uri="{0D108BD9-81ED-4DB2-BD59-A6C34878D82A}">
                    <a16:rowId xmlns:a16="http://schemas.microsoft.com/office/drawing/2014/main" val="10000"/>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Distributed Multimedia System</a:t>
            </a:r>
          </a:p>
        </p:txBody>
      </p:sp>
      <p:sp>
        <p:nvSpPr>
          <p:cNvPr id="3" name="Content Placeholder 2"/>
          <p:cNvSpPr>
            <a:spLocks noGrp="1"/>
          </p:cNvSpPr>
          <p:nvPr>
            <p:ph idx="1"/>
          </p:nvPr>
        </p:nvSpPr>
        <p:spPr/>
        <p:txBody>
          <a:bodyPr>
            <a:normAutofit/>
          </a:bodyPr>
          <a:lstStyle/>
          <a:p>
            <a:pPr algn="just"/>
            <a:r>
              <a:rPr lang="en-US" sz="2400"/>
              <a:t>Distributed Multimedia System involves transmission and distribution of multimedia information on the network.</a:t>
            </a:r>
          </a:p>
          <a:p>
            <a:pPr algn="just"/>
            <a:endParaRPr lang="en-US" sz="2400"/>
          </a:p>
          <a:p>
            <a:pPr algn="just"/>
            <a:r>
              <a:rPr lang="en-US" sz="2400"/>
              <a:t>Multimedia Servers</a:t>
            </a:r>
          </a:p>
          <a:p>
            <a:pPr lvl="1" algn="just"/>
            <a:r>
              <a:rPr lang="en-US" sz="2200"/>
              <a:t>Silicon Graphic</a:t>
            </a:r>
          </a:p>
          <a:p>
            <a:pPr lvl="1" algn="just"/>
            <a:r>
              <a:rPr lang="en-US" sz="2200"/>
              <a:t>HP Media Server</a:t>
            </a:r>
          </a:p>
          <a:p>
            <a:pPr algn="just"/>
            <a:r>
              <a:rPr lang="en-US" sz="2400"/>
              <a:t>Multimedia Networks</a:t>
            </a:r>
          </a:p>
          <a:p>
            <a:pPr lvl="1" algn="just"/>
            <a:r>
              <a:rPr lang="en-US" sz="2200"/>
              <a:t>PSTN/Data Network etc.</a:t>
            </a:r>
          </a:p>
          <a:p>
            <a:pPr algn="just"/>
            <a:r>
              <a:rPr lang="en-US" sz="2400"/>
              <a:t>Multimedia Clients </a:t>
            </a:r>
            <a:endParaRPr lang="en-US" sz="2200"/>
          </a:p>
        </p:txBody>
      </p:sp>
      <p:pic>
        <p:nvPicPr>
          <p:cNvPr id="4" name="Picture 8"/>
          <p:cNvPicPr>
            <a:picLocks noChangeAspect="1" noChangeArrowheads="1"/>
          </p:cNvPicPr>
          <p:nvPr/>
        </p:nvPicPr>
        <p:blipFill>
          <a:blip r:embed="rId2"/>
          <a:srcRect/>
          <a:stretch>
            <a:fillRect/>
          </a:stretch>
        </p:blipFill>
        <p:spPr bwMode="auto">
          <a:xfrm>
            <a:off x="4876800" y="3352800"/>
            <a:ext cx="3733800" cy="3124200"/>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Distributed Multimedia System (Cont.)</a:t>
            </a:r>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400"/>
              <a:t>Live media transmission system</a:t>
            </a:r>
          </a:p>
          <a:p>
            <a:pPr lvl="1" algn="just"/>
            <a:r>
              <a:rPr lang="en-US" sz="2200"/>
              <a:t>Capture, compress, and transmit the media on the fly (</a:t>
            </a:r>
            <a:r>
              <a:rPr lang="en-US" sz="2200">
                <a:solidFill>
                  <a:srgbClr val="FF0000"/>
                </a:solidFill>
              </a:rPr>
              <a:t>example?</a:t>
            </a:r>
            <a:r>
              <a:rPr lang="en-US" sz="2200"/>
              <a:t>)</a:t>
            </a:r>
          </a:p>
          <a:p>
            <a:pPr algn="just"/>
            <a:r>
              <a:rPr lang="en-US" sz="2400"/>
              <a:t>Send stored media across the network</a:t>
            </a:r>
          </a:p>
          <a:p>
            <a:pPr lvl="1" algn="just"/>
            <a:r>
              <a:rPr lang="en-US" sz="2200"/>
              <a:t>Media is pre-compressed and stored at the server. This system  delivers the stored media to one or multiple receivers (</a:t>
            </a:r>
            <a:r>
              <a:rPr lang="en-US" sz="2200">
                <a:solidFill>
                  <a:srgbClr val="FF0000"/>
                </a:solidFill>
              </a:rPr>
              <a:t>example?</a:t>
            </a:r>
            <a:r>
              <a:rPr lang="en-US" sz="2200"/>
              <a:t>)</a:t>
            </a:r>
          </a:p>
          <a:p>
            <a:pPr algn="just"/>
            <a:r>
              <a:rPr lang="en-US" sz="2400"/>
              <a:t>Differences between the two systems</a:t>
            </a:r>
          </a:p>
          <a:p>
            <a:pPr lvl="1" algn="just"/>
            <a:r>
              <a:rPr lang="en-US" sz="2200" b="1"/>
              <a:t>Media capture</a:t>
            </a:r>
            <a:r>
              <a:rPr lang="en-US" sz="2200"/>
              <a:t>: Real-time media capture vs. pre-stored media.</a:t>
            </a:r>
          </a:p>
          <a:p>
            <a:pPr lvl="1" algn="just"/>
            <a:r>
              <a:rPr lang="en-US" sz="2200" b="1"/>
              <a:t>Media compression</a:t>
            </a:r>
            <a:r>
              <a:rPr lang="en-US" sz="2200"/>
              <a:t>: Real-time/off-line compression?, compression can be adjusted during transmission?</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Distributed Multimedia System (Cont.)</a:t>
            </a:r>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400"/>
              <a:t>Requirements of networked multimedia applications</a:t>
            </a:r>
          </a:p>
          <a:p>
            <a:pPr lvl="1" algn="just"/>
            <a:r>
              <a:rPr lang="en-US" sz="2200"/>
              <a:t>Delay requirements</a:t>
            </a:r>
          </a:p>
          <a:p>
            <a:pPr lvl="1" algn="just"/>
            <a:r>
              <a:rPr lang="en-US" sz="2200"/>
              <a:t>Quality requirements</a:t>
            </a:r>
          </a:p>
          <a:p>
            <a:pPr lvl="2" algn="just"/>
            <a:r>
              <a:rPr lang="en-US" sz="2000"/>
              <a:t>Satisfactory quality of media presentation</a:t>
            </a:r>
          </a:p>
          <a:p>
            <a:pPr lvl="2" algn="just"/>
            <a:r>
              <a:rPr lang="en-US" sz="2000"/>
              <a:t>Synchronization requirement</a:t>
            </a:r>
          </a:p>
          <a:p>
            <a:pPr lvl="2" algn="just"/>
            <a:r>
              <a:rPr lang="en-US" sz="2000"/>
              <a:t>Continuous requirement</a:t>
            </a:r>
          </a:p>
          <a:p>
            <a:pPr lvl="2" algn="just"/>
            <a:r>
              <a:rPr lang="en-US" sz="2000"/>
              <a:t>Can tolerate some degree of information loss</a:t>
            </a:r>
          </a:p>
          <a:p>
            <a:pPr algn="just"/>
            <a:r>
              <a:rPr lang="en-US" sz="2400"/>
              <a:t>Challenges of distributed multimedia system</a:t>
            </a:r>
          </a:p>
          <a:p>
            <a:pPr lvl="1" algn="just"/>
            <a:r>
              <a:rPr lang="en-US" sz="2200"/>
              <a:t>Conflict between media size and bandwidth limit</a:t>
            </a:r>
          </a:p>
          <a:p>
            <a:pPr lvl="1" algn="just"/>
            <a:r>
              <a:rPr lang="en-US" sz="2200"/>
              <a:t>Conflict between the user requirement of multimedia application and the best-effort network.</a:t>
            </a:r>
          </a:p>
          <a:p>
            <a:pPr lvl="1" algn="just"/>
            <a:r>
              <a:rPr lang="en-US" sz="2200"/>
              <a:t>How to meet different requirement of different users?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Multimedia Server</a:t>
            </a:r>
          </a:p>
        </p:txBody>
      </p:sp>
      <p:sp>
        <p:nvSpPr>
          <p:cNvPr id="3" name="Content Placeholder 2"/>
          <p:cNvSpPr>
            <a:spLocks noGrp="1"/>
          </p:cNvSpPr>
          <p:nvPr>
            <p:ph idx="1"/>
          </p:nvPr>
        </p:nvSpPr>
        <p:spPr/>
        <p:txBody>
          <a:bodyPr>
            <a:normAutofit/>
          </a:bodyPr>
          <a:lstStyle/>
          <a:p>
            <a:pPr algn="just"/>
            <a:r>
              <a:rPr lang="en-US" sz="2400"/>
              <a:t>Multimedia Servers</a:t>
            </a:r>
          </a:p>
          <a:p>
            <a:pPr lvl="1" algn="just"/>
            <a:r>
              <a:rPr lang="en-US" sz="2200"/>
              <a:t>Data storage and retrieval</a:t>
            </a:r>
          </a:p>
          <a:p>
            <a:pPr lvl="1" algn="just"/>
            <a:r>
              <a:rPr lang="en-US" sz="2200"/>
              <a:t>Media synchronization</a:t>
            </a:r>
          </a:p>
          <a:p>
            <a:pPr lvl="1" algn="just"/>
            <a:r>
              <a:rPr lang="en-US" sz="2200"/>
              <a:t>Video/Audio Compression</a:t>
            </a:r>
          </a:p>
          <a:p>
            <a:pPr algn="just"/>
            <a:r>
              <a:rPr lang="en-US" sz="2400"/>
              <a:t>Requirements</a:t>
            </a:r>
          </a:p>
          <a:p>
            <a:pPr lvl="1" algn="just"/>
            <a:r>
              <a:rPr lang="en-US" sz="2400"/>
              <a:t>High performance</a:t>
            </a:r>
          </a:p>
          <a:p>
            <a:pPr lvl="1" algn="just"/>
            <a:r>
              <a:rPr lang="en-US" sz="2400"/>
              <a:t>High reliability </a:t>
            </a:r>
            <a:endParaRPr lang="en-US" sz="2200"/>
          </a:p>
        </p:txBody>
      </p:sp>
      <p:sp>
        <p:nvSpPr>
          <p:cNvPr id="5" name="Rectangle 11"/>
          <p:cNvSpPr>
            <a:spLocks noChangeArrowheads="1"/>
          </p:cNvSpPr>
          <p:nvPr/>
        </p:nvSpPr>
        <p:spPr bwMode="auto">
          <a:xfrm>
            <a:off x="4953000" y="2286000"/>
            <a:ext cx="990600" cy="1143000"/>
          </a:xfrm>
          <a:prstGeom prst="rect">
            <a:avLst/>
          </a:prstGeom>
          <a:solidFill>
            <a:schemeClr val="bg1"/>
          </a:solidFill>
          <a:ln w="9525">
            <a:solidFill>
              <a:schemeClr val="tx1"/>
            </a:solidFill>
            <a:miter lim="800000"/>
            <a:headEnd/>
            <a:tailEnd/>
          </a:ln>
          <a:effectLst/>
        </p:spPr>
        <p:txBody>
          <a:bodyPr wrap="none" anchor="ctr"/>
          <a:lstStyle/>
          <a:p>
            <a:pPr algn="ctr"/>
            <a:r>
              <a:rPr lang="fr-FR" b="1">
                <a:latin typeface=".VnTime" pitchFamily="34" charset="0"/>
              </a:rPr>
              <a:t>CPU</a:t>
            </a:r>
            <a:endParaRPr lang="fr-FR">
              <a:latin typeface=".VnTime" pitchFamily="34" charset="0"/>
            </a:endParaRPr>
          </a:p>
        </p:txBody>
      </p:sp>
      <p:sp>
        <p:nvSpPr>
          <p:cNvPr id="6" name="Oval 12"/>
          <p:cNvSpPr>
            <a:spLocks noChangeArrowheads="1"/>
          </p:cNvSpPr>
          <p:nvPr/>
        </p:nvSpPr>
        <p:spPr bwMode="auto">
          <a:xfrm>
            <a:off x="6858000" y="2209800"/>
            <a:ext cx="1219200" cy="304800"/>
          </a:xfrm>
          <a:prstGeom prst="ellipse">
            <a:avLst/>
          </a:prstGeom>
          <a:solidFill>
            <a:schemeClr val="bg1"/>
          </a:solidFill>
          <a:ln w="9525">
            <a:solidFill>
              <a:schemeClr val="tx1"/>
            </a:solidFill>
            <a:round/>
            <a:headEnd/>
            <a:tailEnd/>
          </a:ln>
          <a:effectLst/>
        </p:spPr>
        <p:txBody>
          <a:bodyPr wrap="none" anchor="ctr"/>
          <a:lstStyle/>
          <a:p>
            <a:pPr algn="ctr"/>
            <a:r>
              <a:rPr lang="fr-FR" sz="1400" b="1">
                <a:latin typeface=".VnTime" pitchFamily="34" charset="0"/>
              </a:rPr>
              <a:t>Tape storage</a:t>
            </a:r>
            <a:endParaRPr lang="fr-FR">
              <a:latin typeface=".VnTime" pitchFamily="34" charset="0"/>
            </a:endParaRPr>
          </a:p>
        </p:txBody>
      </p:sp>
      <p:sp>
        <p:nvSpPr>
          <p:cNvPr id="7" name="Rectangle 15"/>
          <p:cNvSpPr>
            <a:spLocks noChangeArrowheads="1"/>
          </p:cNvSpPr>
          <p:nvPr/>
        </p:nvSpPr>
        <p:spPr bwMode="auto">
          <a:xfrm>
            <a:off x="6934200" y="2819400"/>
            <a:ext cx="1066800" cy="609600"/>
          </a:xfrm>
          <a:prstGeom prst="rect">
            <a:avLst/>
          </a:prstGeom>
          <a:solidFill>
            <a:schemeClr val="bg1"/>
          </a:solidFill>
          <a:ln w="9525">
            <a:solidFill>
              <a:schemeClr val="tx1"/>
            </a:solidFill>
            <a:miter lim="800000"/>
            <a:headEnd/>
            <a:tailEnd/>
          </a:ln>
          <a:effectLst/>
        </p:spPr>
        <p:txBody>
          <a:bodyPr wrap="none" anchor="ctr"/>
          <a:lstStyle/>
          <a:p>
            <a:pPr algn="ctr"/>
            <a:r>
              <a:rPr lang="fr-FR" sz="1600" b="1">
                <a:latin typeface=".VnTime" pitchFamily="34" charset="0"/>
              </a:rPr>
              <a:t>Tape </a:t>
            </a:r>
          </a:p>
          <a:p>
            <a:pPr algn="ctr"/>
            <a:r>
              <a:rPr lang="fr-FR" sz="1600" b="1">
                <a:latin typeface=".VnTime" pitchFamily="34" charset="0"/>
              </a:rPr>
              <a:t>Controller</a:t>
            </a:r>
            <a:endParaRPr lang="fr-FR" sz="1800">
              <a:latin typeface=".VnTime" pitchFamily="34" charset="0"/>
            </a:endParaRPr>
          </a:p>
        </p:txBody>
      </p:sp>
      <p:sp>
        <p:nvSpPr>
          <p:cNvPr id="8" name="Line 17"/>
          <p:cNvSpPr>
            <a:spLocks noChangeShapeType="1"/>
          </p:cNvSpPr>
          <p:nvPr/>
        </p:nvSpPr>
        <p:spPr bwMode="auto">
          <a:xfrm>
            <a:off x="4648200" y="3962400"/>
            <a:ext cx="3810000" cy="0"/>
          </a:xfrm>
          <a:prstGeom prst="line">
            <a:avLst/>
          </a:prstGeom>
          <a:noFill/>
          <a:ln w="38100">
            <a:solidFill>
              <a:schemeClr val="tx1"/>
            </a:solidFill>
            <a:round/>
            <a:headEnd type="triangle" w="med" len="med"/>
            <a:tailEnd type="triangle" w="med" len="med"/>
          </a:ln>
          <a:effectLst/>
        </p:spPr>
        <p:txBody>
          <a:bodyPr wrap="none" anchor="ctr"/>
          <a:lstStyle/>
          <a:p>
            <a:endParaRPr lang="en-US"/>
          </a:p>
        </p:txBody>
      </p:sp>
      <p:sp>
        <p:nvSpPr>
          <p:cNvPr id="9" name="Rectangle 18"/>
          <p:cNvSpPr>
            <a:spLocks noChangeArrowheads="1"/>
          </p:cNvSpPr>
          <p:nvPr/>
        </p:nvSpPr>
        <p:spPr bwMode="auto">
          <a:xfrm>
            <a:off x="4953000" y="4419600"/>
            <a:ext cx="990600" cy="609600"/>
          </a:xfrm>
          <a:prstGeom prst="rect">
            <a:avLst/>
          </a:prstGeom>
          <a:solidFill>
            <a:schemeClr val="bg1"/>
          </a:solidFill>
          <a:ln w="9525">
            <a:solidFill>
              <a:schemeClr val="tx1"/>
            </a:solidFill>
            <a:miter lim="800000"/>
            <a:headEnd/>
            <a:tailEnd/>
          </a:ln>
          <a:effectLst/>
        </p:spPr>
        <p:txBody>
          <a:bodyPr wrap="none" anchor="ctr"/>
          <a:lstStyle/>
          <a:p>
            <a:pPr algn="ctr"/>
            <a:r>
              <a:rPr lang="fr-FR" sz="1600" b="1">
                <a:latin typeface=".VnTime" pitchFamily="34" charset="0"/>
              </a:rPr>
              <a:t>Disk</a:t>
            </a:r>
          </a:p>
          <a:p>
            <a:pPr algn="ctr"/>
            <a:r>
              <a:rPr lang="fr-FR" sz="1600" b="1">
                <a:latin typeface=".VnTime" pitchFamily="34" charset="0"/>
              </a:rPr>
              <a:t>Controller</a:t>
            </a:r>
            <a:endParaRPr lang="fr-FR">
              <a:latin typeface=".VnTime" pitchFamily="34" charset="0"/>
            </a:endParaRPr>
          </a:p>
        </p:txBody>
      </p:sp>
      <p:sp>
        <p:nvSpPr>
          <p:cNvPr id="10" name="Oval 21"/>
          <p:cNvSpPr>
            <a:spLocks noChangeArrowheads="1"/>
          </p:cNvSpPr>
          <p:nvPr/>
        </p:nvSpPr>
        <p:spPr bwMode="auto">
          <a:xfrm>
            <a:off x="4800600" y="5334000"/>
            <a:ext cx="1371600" cy="609600"/>
          </a:xfrm>
          <a:prstGeom prst="ellipse">
            <a:avLst/>
          </a:prstGeom>
          <a:solidFill>
            <a:schemeClr val="bg1"/>
          </a:solidFill>
          <a:ln w="9525">
            <a:solidFill>
              <a:schemeClr val="tx1"/>
            </a:solidFill>
            <a:round/>
            <a:headEnd/>
            <a:tailEnd/>
          </a:ln>
          <a:effectLst/>
        </p:spPr>
        <p:txBody>
          <a:bodyPr wrap="none" anchor="ctr"/>
          <a:lstStyle/>
          <a:p>
            <a:pPr algn="ctr"/>
            <a:r>
              <a:rPr lang="fr-FR" sz="1600" b="1">
                <a:latin typeface=".VnTime" pitchFamily="34" charset="0"/>
              </a:rPr>
              <a:t>Disk on-line</a:t>
            </a:r>
          </a:p>
          <a:p>
            <a:pPr algn="ctr"/>
            <a:r>
              <a:rPr lang="fr-FR" sz="1600" b="1">
                <a:latin typeface=".VnTime" pitchFamily="34" charset="0"/>
              </a:rPr>
              <a:t>storage</a:t>
            </a:r>
          </a:p>
        </p:txBody>
      </p:sp>
      <p:sp>
        <p:nvSpPr>
          <p:cNvPr id="11" name="Rectangle 23"/>
          <p:cNvSpPr>
            <a:spLocks noChangeArrowheads="1"/>
          </p:cNvSpPr>
          <p:nvPr/>
        </p:nvSpPr>
        <p:spPr bwMode="auto">
          <a:xfrm>
            <a:off x="7010400" y="4419600"/>
            <a:ext cx="914400" cy="609600"/>
          </a:xfrm>
          <a:prstGeom prst="rect">
            <a:avLst/>
          </a:prstGeom>
          <a:solidFill>
            <a:schemeClr val="bg1"/>
          </a:solidFill>
          <a:ln w="9525">
            <a:solidFill>
              <a:schemeClr val="tx1"/>
            </a:solidFill>
            <a:miter lim="800000"/>
            <a:headEnd/>
            <a:tailEnd/>
          </a:ln>
          <a:effectLst/>
        </p:spPr>
        <p:txBody>
          <a:bodyPr wrap="none" anchor="ctr"/>
          <a:lstStyle/>
          <a:p>
            <a:pPr algn="ctr"/>
            <a:r>
              <a:rPr lang="fr-FR" sz="1600" b="1">
                <a:latin typeface=".VnTime" pitchFamily="34" charset="0"/>
              </a:rPr>
              <a:t>Network</a:t>
            </a:r>
          </a:p>
          <a:p>
            <a:pPr algn="ctr"/>
            <a:r>
              <a:rPr lang="fr-FR" sz="1600" b="1">
                <a:latin typeface=".VnTime" pitchFamily="34" charset="0"/>
              </a:rPr>
              <a:t>adapter</a:t>
            </a:r>
            <a:endParaRPr lang="fr-FR" sz="1600">
              <a:latin typeface=".VnTime" pitchFamily="34" charset="0"/>
            </a:endParaRPr>
          </a:p>
        </p:txBody>
      </p:sp>
      <p:sp>
        <p:nvSpPr>
          <p:cNvPr id="12" name="Line 25"/>
          <p:cNvSpPr>
            <a:spLocks noChangeShapeType="1"/>
          </p:cNvSpPr>
          <p:nvPr/>
        </p:nvSpPr>
        <p:spPr bwMode="auto">
          <a:xfrm>
            <a:off x="7924800" y="4724400"/>
            <a:ext cx="533400"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13" name="Text Box 28"/>
          <p:cNvSpPr txBox="1">
            <a:spLocks noChangeArrowheads="1"/>
          </p:cNvSpPr>
          <p:nvPr/>
        </p:nvSpPr>
        <p:spPr bwMode="auto">
          <a:xfrm>
            <a:off x="5927725" y="3519488"/>
            <a:ext cx="1328738" cy="396875"/>
          </a:xfrm>
          <a:prstGeom prst="rect">
            <a:avLst/>
          </a:prstGeom>
          <a:noFill/>
          <a:ln w="9525">
            <a:noFill/>
            <a:miter lim="800000"/>
            <a:headEnd/>
            <a:tailEnd/>
          </a:ln>
          <a:effectLst/>
        </p:spPr>
        <p:txBody>
          <a:bodyPr wrap="none">
            <a:spAutoFit/>
          </a:bodyPr>
          <a:lstStyle/>
          <a:p>
            <a:r>
              <a:rPr lang="fr-FR" sz="2000">
                <a:latin typeface=".VnTime" pitchFamily="34" charset="0"/>
              </a:rPr>
              <a:t>System bus</a:t>
            </a:r>
          </a:p>
        </p:txBody>
      </p:sp>
      <p:sp>
        <p:nvSpPr>
          <p:cNvPr id="14" name="Line 31"/>
          <p:cNvSpPr>
            <a:spLocks noChangeShapeType="1"/>
          </p:cNvSpPr>
          <p:nvPr/>
        </p:nvSpPr>
        <p:spPr bwMode="auto">
          <a:xfrm>
            <a:off x="5486400" y="3962400"/>
            <a:ext cx="0" cy="4572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5" name="Line 32"/>
          <p:cNvSpPr>
            <a:spLocks noChangeShapeType="1"/>
          </p:cNvSpPr>
          <p:nvPr/>
        </p:nvSpPr>
        <p:spPr bwMode="auto">
          <a:xfrm>
            <a:off x="5486400" y="3429000"/>
            <a:ext cx="0" cy="533400"/>
          </a:xfrm>
          <a:prstGeom prst="line">
            <a:avLst/>
          </a:prstGeom>
          <a:noFill/>
          <a:ln w="9525">
            <a:solidFill>
              <a:schemeClr val="tx1"/>
            </a:solidFill>
            <a:round/>
            <a:headEnd type="triangle" w="med" len="med"/>
            <a:tailEnd/>
          </a:ln>
          <a:effectLst/>
        </p:spPr>
        <p:txBody>
          <a:bodyPr wrap="none" anchor="ctr"/>
          <a:lstStyle/>
          <a:p>
            <a:endParaRPr lang="en-US"/>
          </a:p>
        </p:txBody>
      </p:sp>
      <p:sp>
        <p:nvSpPr>
          <p:cNvPr id="16" name="Line 36"/>
          <p:cNvSpPr>
            <a:spLocks noChangeShapeType="1"/>
          </p:cNvSpPr>
          <p:nvPr/>
        </p:nvSpPr>
        <p:spPr bwMode="auto">
          <a:xfrm>
            <a:off x="7467600" y="3429000"/>
            <a:ext cx="0" cy="99060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17" name="Line 37"/>
          <p:cNvSpPr>
            <a:spLocks noChangeShapeType="1"/>
          </p:cNvSpPr>
          <p:nvPr/>
        </p:nvSpPr>
        <p:spPr bwMode="auto">
          <a:xfrm>
            <a:off x="5486400" y="5029200"/>
            <a:ext cx="0" cy="304800"/>
          </a:xfrm>
          <a:prstGeom prst="line">
            <a:avLst/>
          </a:prstGeom>
          <a:noFill/>
          <a:ln w="9525">
            <a:solidFill>
              <a:schemeClr val="tx1"/>
            </a:solidFill>
            <a:round/>
            <a:headEnd/>
            <a:tailEnd/>
          </a:ln>
          <a:effectLst/>
        </p:spPr>
        <p:txBody>
          <a:bodyPr wrap="none" anchor="ctr"/>
          <a:lstStyle/>
          <a:p>
            <a:endParaRPr lang="en-US"/>
          </a:p>
        </p:txBody>
      </p:sp>
      <p:sp>
        <p:nvSpPr>
          <p:cNvPr id="18" name="Line 38"/>
          <p:cNvSpPr>
            <a:spLocks noChangeShapeType="1"/>
          </p:cNvSpPr>
          <p:nvPr/>
        </p:nvSpPr>
        <p:spPr bwMode="auto">
          <a:xfrm>
            <a:off x="5943600" y="4724400"/>
            <a:ext cx="1066800" cy="0"/>
          </a:xfrm>
          <a:prstGeom prst="line">
            <a:avLst/>
          </a:prstGeom>
          <a:noFill/>
          <a:ln w="28575">
            <a:solidFill>
              <a:schemeClr val="tx1"/>
            </a:solidFill>
            <a:round/>
            <a:headEnd type="triangle" w="med" len="med"/>
            <a:tailEnd type="triangle" w="med" len="med"/>
          </a:ln>
          <a:effectLst/>
        </p:spPr>
        <p:txBody>
          <a:bodyPr wrap="none" anchor="ctr"/>
          <a:lstStyle/>
          <a:p>
            <a:endParaRPr lang="en-US"/>
          </a:p>
        </p:txBody>
      </p:sp>
      <p:sp>
        <p:nvSpPr>
          <p:cNvPr id="19" name="Line 39"/>
          <p:cNvSpPr>
            <a:spLocks noChangeShapeType="1"/>
          </p:cNvSpPr>
          <p:nvPr/>
        </p:nvSpPr>
        <p:spPr bwMode="auto">
          <a:xfrm>
            <a:off x="7467600" y="2514600"/>
            <a:ext cx="0" cy="304800"/>
          </a:xfrm>
          <a:prstGeom prst="line">
            <a:avLst/>
          </a:prstGeom>
          <a:noFill/>
          <a:ln w="9525">
            <a:solidFill>
              <a:schemeClr val="tx1"/>
            </a:solidFill>
            <a:round/>
            <a:headEnd/>
            <a:tailEnd/>
          </a:ln>
          <a:effectLst/>
        </p:spPr>
        <p:txBody>
          <a:bodyPr wrap="none" anchor="ctr"/>
          <a:lstStyle/>
          <a:p>
            <a:endParaRPr lang="en-US"/>
          </a:p>
        </p:txBody>
      </p:sp>
      <p:sp>
        <p:nvSpPr>
          <p:cNvPr id="20" name="Text Box 47"/>
          <p:cNvSpPr txBox="1">
            <a:spLocks noChangeArrowheads="1"/>
          </p:cNvSpPr>
          <p:nvPr/>
        </p:nvSpPr>
        <p:spPr bwMode="auto">
          <a:xfrm>
            <a:off x="7985125" y="4259263"/>
            <a:ext cx="939800" cy="336550"/>
          </a:xfrm>
          <a:prstGeom prst="rect">
            <a:avLst/>
          </a:prstGeom>
          <a:noFill/>
          <a:ln w="9525">
            <a:noFill/>
            <a:miter lim="800000"/>
            <a:headEnd/>
            <a:tailEnd/>
          </a:ln>
          <a:effectLst/>
        </p:spPr>
        <p:txBody>
          <a:bodyPr wrap="none">
            <a:spAutoFit/>
          </a:bodyPr>
          <a:lstStyle/>
          <a:p>
            <a:r>
              <a:rPr lang="fr-FR" sz="1600" b="1">
                <a:latin typeface=".VnTime" pitchFamily="34" charset="0"/>
              </a:rPr>
              <a:t>Network</a:t>
            </a:r>
            <a:endParaRPr lang="fr-FR" sz="1600">
              <a:latin typeface=".VnTime" pitchFamily="34" charset="0"/>
            </a:endParaRPr>
          </a:p>
        </p:txBody>
      </p:sp>
      <p:sp>
        <p:nvSpPr>
          <p:cNvPr id="21" name="Text Box 49"/>
          <p:cNvSpPr txBox="1">
            <a:spLocks noChangeArrowheads="1"/>
          </p:cNvSpPr>
          <p:nvPr/>
        </p:nvSpPr>
        <p:spPr bwMode="auto">
          <a:xfrm>
            <a:off x="5791200" y="4953000"/>
            <a:ext cx="1311275" cy="517525"/>
          </a:xfrm>
          <a:prstGeom prst="rect">
            <a:avLst/>
          </a:prstGeom>
          <a:noFill/>
          <a:ln w="9525">
            <a:noFill/>
            <a:miter lim="800000"/>
            <a:headEnd/>
            <a:tailEnd/>
          </a:ln>
          <a:effectLst/>
        </p:spPr>
        <p:txBody>
          <a:bodyPr>
            <a:spAutoFit/>
          </a:bodyPr>
          <a:lstStyle/>
          <a:p>
            <a:pPr algn="ctr"/>
            <a:r>
              <a:rPr lang="fr-FR" sz="1400" b="1">
                <a:latin typeface=".VnTime" pitchFamily="34" charset="0"/>
              </a:rPr>
              <a:t>High-speed</a:t>
            </a:r>
          </a:p>
          <a:p>
            <a:pPr algn="ctr"/>
            <a:r>
              <a:rPr lang="fr-FR" sz="1400" b="1">
                <a:latin typeface=".VnTime" pitchFamily="34" charset="0"/>
              </a:rPr>
              <a:t>bus</a:t>
            </a:r>
          </a:p>
        </p:txBody>
      </p:sp>
      <p:sp>
        <p:nvSpPr>
          <p:cNvPr id="22" name="Text Box 50"/>
          <p:cNvSpPr txBox="1">
            <a:spLocks noChangeArrowheads="1"/>
          </p:cNvSpPr>
          <p:nvPr/>
        </p:nvSpPr>
        <p:spPr bwMode="auto">
          <a:xfrm>
            <a:off x="6858000" y="5257800"/>
            <a:ext cx="1905000" cy="523220"/>
          </a:xfrm>
          <a:prstGeom prst="rect">
            <a:avLst/>
          </a:prstGeom>
          <a:noFill/>
          <a:ln w="9525">
            <a:noFill/>
            <a:miter lim="800000"/>
            <a:headEnd/>
            <a:tailEnd/>
          </a:ln>
          <a:effectLst/>
        </p:spPr>
        <p:txBody>
          <a:bodyPr wrap="square">
            <a:spAutoFit/>
          </a:bodyPr>
          <a:lstStyle/>
          <a:p>
            <a:r>
              <a:rPr lang="fr-FR" sz="1400" b="1">
                <a:latin typeface=".VnTime" pitchFamily="34" charset="0"/>
              </a:rPr>
              <a:t>MPEG-1: 1-2 Mb/s</a:t>
            </a:r>
          </a:p>
          <a:p>
            <a:r>
              <a:rPr lang="fr-FR" sz="1400" b="1">
                <a:latin typeface=".VnTime" pitchFamily="34" charset="0"/>
              </a:rPr>
              <a:t>MPEG-2: 2-40 Mb/s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Multimedia Equipments</a:t>
            </a:r>
          </a:p>
        </p:txBody>
      </p:sp>
      <p:sp>
        <p:nvSpPr>
          <p:cNvPr id="3" name="Content Placeholder 2"/>
          <p:cNvSpPr>
            <a:spLocks noGrp="1"/>
          </p:cNvSpPr>
          <p:nvPr>
            <p:ph idx="1"/>
          </p:nvPr>
        </p:nvSpPr>
        <p:spPr/>
        <p:txBody>
          <a:bodyPr>
            <a:normAutofit/>
          </a:bodyPr>
          <a:lstStyle/>
          <a:p>
            <a:pPr algn="just"/>
            <a:r>
              <a:rPr lang="en-US" sz="2400"/>
              <a:t>Digital equipments: </a:t>
            </a:r>
          </a:p>
          <a:p>
            <a:pPr lvl="1" algn="just"/>
            <a:r>
              <a:rPr lang="en-US" sz="2200"/>
              <a:t>Computers </a:t>
            </a:r>
          </a:p>
          <a:p>
            <a:pPr lvl="1" algn="just"/>
            <a:r>
              <a:rPr lang="en-US" sz="2200"/>
              <a:t>A/D, D/A converters for Video and Audio.</a:t>
            </a:r>
          </a:p>
          <a:p>
            <a:pPr algn="just"/>
            <a:r>
              <a:rPr lang="en-US" sz="2400"/>
              <a:t>Analogue equipments: </a:t>
            </a:r>
          </a:p>
          <a:p>
            <a:pPr lvl="1" algn="just"/>
            <a:r>
              <a:rPr lang="en-US" sz="2200"/>
              <a:t>Video camera, </a:t>
            </a:r>
          </a:p>
          <a:p>
            <a:pPr lvl="1" algn="just"/>
            <a:r>
              <a:rPr lang="en-US" sz="2200"/>
              <a:t>Microphone, Speaker, </a:t>
            </a:r>
          </a:p>
          <a:p>
            <a:pPr lvl="1" algn="just"/>
            <a:r>
              <a:rPr lang="en-US" sz="2200"/>
              <a:t>Tape player/recorder.</a:t>
            </a:r>
          </a:p>
          <a:p>
            <a:pPr algn="just"/>
            <a:r>
              <a:rPr lang="en-US" sz="2400"/>
              <a:t>Synchronization equipments: </a:t>
            </a:r>
          </a:p>
          <a:p>
            <a:pPr lvl="1" algn="just"/>
            <a:r>
              <a:rPr lang="en-US" sz="2200"/>
              <a:t>Support time synchronization. </a:t>
            </a:r>
          </a:p>
          <a:p>
            <a:pPr algn="just"/>
            <a:r>
              <a:rPr lang="en-US" sz="2400"/>
              <a:t>Interactive</a:t>
            </a:r>
            <a:r>
              <a:rPr lang="en-US" sz="2200"/>
              <a:t> </a:t>
            </a:r>
            <a:r>
              <a:rPr lang="en-US" sz="2400"/>
              <a:t>equipments:</a:t>
            </a:r>
          </a:p>
          <a:p>
            <a:pPr lvl="1" algn="just"/>
            <a:r>
              <a:rPr lang="en-US" sz="2200"/>
              <a:t>Display, mouse, keyboard etc.</a:t>
            </a:r>
          </a:p>
          <a:p>
            <a:pPr lvl="1" algn="just"/>
            <a:endParaRPr lang="en-US" sz="22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Multimedia Networks</a:t>
            </a:r>
          </a:p>
        </p:txBody>
      </p:sp>
      <p:sp>
        <p:nvSpPr>
          <p:cNvPr id="3" name="Content Placeholder 2"/>
          <p:cNvSpPr>
            <a:spLocks noGrp="1"/>
          </p:cNvSpPr>
          <p:nvPr>
            <p:ph idx="1"/>
          </p:nvPr>
        </p:nvSpPr>
        <p:spPr/>
        <p:txBody>
          <a:bodyPr>
            <a:normAutofit/>
          </a:bodyPr>
          <a:lstStyle/>
          <a:p>
            <a:pPr algn="just"/>
            <a:r>
              <a:rPr lang="en-US" sz="2400"/>
              <a:t>Telephone Networks: </a:t>
            </a:r>
          </a:p>
          <a:p>
            <a:pPr lvl="1" algn="just"/>
            <a:r>
              <a:rPr lang="en-US" sz="2200"/>
              <a:t>Public switched telephone networks (PSTNs): initially designed to provide speech services, now can support multimedia applications due to the advances in Digital Signal Processing hardware and software.  </a:t>
            </a:r>
          </a:p>
          <a:p>
            <a:pPr algn="just"/>
            <a:r>
              <a:rPr lang="en-US" sz="2400"/>
              <a:t>Data Networks: initially supported data applications (e-mail/ftp), now support much complex multimedia applications.</a:t>
            </a:r>
            <a:endParaRPr lang="en-US" sz="2200"/>
          </a:p>
          <a:p>
            <a:pPr algn="just"/>
            <a:r>
              <a:rPr lang="en-US" sz="2400"/>
              <a:t>Broadcast Television Networks: Broadcast TV</a:t>
            </a:r>
          </a:p>
          <a:p>
            <a:pPr algn="just"/>
            <a:r>
              <a:rPr lang="en-US" sz="2400"/>
              <a:t>Broadband Multiservice Networks: Multiservice.</a:t>
            </a:r>
            <a:endParaRPr lang="en-US" sz="22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Multimedia Operating System</a:t>
            </a:r>
          </a:p>
        </p:txBody>
      </p:sp>
      <p:sp>
        <p:nvSpPr>
          <p:cNvPr id="3" name="Content Placeholder 2"/>
          <p:cNvSpPr>
            <a:spLocks noGrp="1"/>
          </p:cNvSpPr>
          <p:nvPr>
            <p:ph idx="1"/>
          </p:nvPr>
        </p:nvSpPr>
        <p:spPr/>
        <p:txBody>
          <a:bodyPr>
            <a:normAutofit/>
          </a:bodyPr>
          <a:lstStyle/>
          <a:p>
            <a:pPr algn="just"/>
            <a:r>
              <a:rPr lang="en-US" sz="2400"/>
              <a:t>Multimedia operating system provides a comfortable environment for the execution of programs, and ensures effective utilization of the computer hardware. </a:t>
            </a:r>
          </a:p>
          <a:p>
            <a:pPr lvl="1" algn="just"/>
            <a:endParaRPr lang="en-US" sz="2200"/>
          </a:p>
        </p:txBody>
      </p:sp>
      <p:sp>
        <p:nvSpPr>
          <p:cNvPr id="4" name="Rectangle 5"/>
          <p:cNvSpPr>
            <a:spLocks noChangeArrowheads="1"/>
          </p:cNvSpPr>
          <p:nvPr/>
        </p:nvSpPr>
        <p:spPr bwMode="auto">
          <a:xfrm>
            <a:off x="2032000" y="3602037"/>
            <a:ext cx="5486400" cy="381000"/>
          </a:xfrm>
          <a:prstGeom prst="rect">
            <a:avLst/>
          </a:prstGeom>
          <a:solidFill>
            <a:schemeClr val="bg1"/>
          </a:solidFill>
          <a:ln w="9525">
            <a:solidFill>
              <a:schemeClr val="tx1"/>
            </a:solidFill>
            <a:miter lim="800000"/>
            <a:headEnd/>
            <a:tailEnd/>
          </a:ln>
          <a:effectLst/>
        </p:spPr>
        <p:txBody>
          <a:bodyPr wrap="none" anchor="ctr"/>
          <a:lstStyle/>
          <a:p>
            <a:pPr algn="ctr"/>
            <a:r>
              <a:rPr lang="fr-FR" sz="2000" b="1"/>
              <a:t>Multimedia Applications</a:t>
            </a:r>
            <a:endParaRPr lang="fr-FR"/>
          </a:p>
        </p:txBody>
      </p:sp>
      <p:sp>
        <p:nvSpPr>
          <p:cNvPr id="5" name="Rectangle 6"/>
          <p:cNvSpPr>
            <a:spLocks noChangeArrowheads="1"/>
          </p:cNvSpPr>
          <p:nvPr/>
        </p:nvSpPr>
        <p:spPr bwMode="auto">
          <a:xfrm>
            <a:off x="1651000" y="4287837"/>
            <a:ext cx="1676400" cy="533400"/>
          </a:xfrm>
          <a:prstGeom prst="rect">
            <a:avLst/>
          </a:prstGeom>
          <a:solidFill>
            <a:schemeClr val="bg1"/>
          </a:solidFill>
          <a:ln w="9525">
            <a:solidFill>
              <a:schemeClr val="tx1"/>
            </a:solidFill>
            <a:miter lim="800000"/>
            <a:headEnd/>
            <a:tailEnd/>
          </a:ln>
          <a:effectLst/>
        </p:spPr>
        <p:txBody>
          <a:bodyPr wrap="none" anchor="ctr"/>
          <a:lstStyle/>
          <a:p>
            <a:pPr algn="ctr"/>
            <a:r>
              <a:rPr lang="fr-FR" sz="1400" b="1">
                <a:latin typeface=".VnTime" pitchFamily="34" charset="0"/>
              </a:rPr>
              <a:t>Multimedia I/O</a:t>
            </a:r>
          </a:p>
          <a:p>
            <a:pPr algn="ctr"/>
            <a:r>
              <a:rPr lang="fr-FR" sz="1400" b="1">
                <a:latin typeface=".VnTime" pitchFamily="34" charset="0"/>
              </a:rPr>
              <a:t>Manager</a:t>
            </a:r>
            <a:endParaRPr lang="fr-FR" sz="1400">
              <a:latin typeface=".VnTime" pitchFamily="34" charset="0"/>
            </a:endParaRPr>
          </a:p>
        </p:txBody>
      </p:sp>
      <p:sp>
        <p:nvSpPr>
          <p:cNvPr id="6" name="Rectangle 7"/>
          <p:cNvSpPr>
            <a:spLocks noChangeArrowheads="1"/>
          </p:cNvSpPr>
          <p:nvPr/>
        </p:nvSpPr>
        <p:spPr bwMode="auto">
          <a:xfrm>
            <a:off x="4013200" y="4287837"/>
            <a:ext cx="1371600" cy="533400"/>
          </a:xfrm>
          <a:prstGeom prst="rect">
            <a:avLst/>
          </a:prstGeom>
          <a:solidFill>
            <a:schemeClr val="bg1"/>
          </a:solidFill>
          <a:ln w="9525">
            <a:solidFill>
              <a:schemeClr val="tx1"/>
            </a:solidFill>
            <a:miter lim="800000"/>
            <a:headEnd/>
            <a:tailEnd/>
          </a:ln>
          <a:effectLst/>
        </p:spPr>
        <p:txBody>
          <a:bodyPr wrap="none" anchor="ctr"/>
          <a:lstStyle/>
          <a:p>
            <a:pPr algn="ctr"/>
            <a:r>
              <a:rPr lang="fr-FR" sz="1400" b="1">
                <a:latin typeface=".VnTime" pitchFamily="34" charset="0"/>
              </a:rPr>
              <a:t>Stream</a:t>
            </a:r>
          </a:p>
          <a:p>
            <a:pPr algn="ctr"/>
            <a:r>
              <a:rPr lang="fr-FR" sz="1400" b="1">
                <a:latin typeface=".VnTime" pitchFamily="34" charset="0"/>
              </a:rPr>
              <a:t>Handlers</a:t>
            </a:r>
            <a:endParaRPr lang="fr-FR">
              <a:latin typeface=".VnTime" pitchFamily="34" charset="0"/>
            </a:endParaRPr>
          </a:p>
        </p:txBody>
      </p:sp>
      <p:sp>
        <p:nvSpPr>
          <p:cNvPr id="7" name="Rectangle 8"/>
          <p:cNvSpPr>
            <a:spLocks noChangeArrowheads="1"/>
          </p:cNvSpPr>
          <p:nvPr/>
        </p:nvSpPr>
        <p:spPr bwMode="auto">
          <a:xfrm>
            <a:off x="5994400" y="4287837"/>
            <a:ext cx="1981200" cy="533400"/>
          </a:xfrm>
          <a:prstGeom prst="rect">
            <a:avLst/>
          </a:prstGeom>
          <a:solidFill>
            <a:schemeClr val="bg1"/>
          </a:solidFill>
          <a:ln w="9525">
            <a:solidFill>
              <a:schemeClr val="tx1"/>
            </a:solidFill>
            <a:miter lim="800000"/>
            <a:headEnd/>
            <a:tailEnd/>
          </a:ln>
          <a:effectLst/>
        </p:spPr>
        <p:txBody>
          <a:bodyPr wrap="none" anchor="ctr"/>
          <a:lstStyle/>
          <a:p>
            <a:pPr algn="ctr"/>
            <a:r>
              <a:rPr lang="fr-FR" sz="1400" b="1">
                <a:latin typeface=".VnTime" pitchFamily="34" charset="0"/>
              </a:rPr>
              <a:t>Multimedia Device</a:t>
            </a:r>
          </a:p>
          <a:p>
            <a:pPr algn="ctr"/>
            <a:r>
              <a:rPr lang="fr-FR" sz="1400" b="1">
                <a:latin typeface=".VnTime" pitchFamily="34" charset="0"/>
              </a:rPr>
              <a:t>Manager</a:t>
            </a:r>
          </a:p>
        </p:txBody>
      </p:sp>
      <p:sp>
        <p:nvSpPr>
          <p:cNvPr id="8" name="Rectangle 9"/>
          <p:cNvSpPr>
            <a:spLocks noChangeArrowheads="1"/>
          </p:cNvSpPr>
          <p:nvPr/>
        </p:nvSpPr>
        <p:spPr bwMode="auto">
          <a:xfrm>
            <a:off x="1651000" y="5126037"/>
            <a:ext cx="1676400" cy="533400"/>
          </a:xfrm>
          <a:prstGeom prst="rect">
            <a:avLst/>
          </a:prstGeom>
          <a:solidFill>
            <a:schemeClr val="bg1"/>
          </a:solidFill>
          <a:ln w="9525">
            <a:solidFill>
              <a:schemeClr val="tx1"/>
            </a:solidFill>
            <a:miter lim="800000"/>
            <a:headEnd/>
            <a:tailEnd/>
          </a:ln>
          <a:effectLst/>
        </p:spPr>
        <p:txBody>
          <a:bodyPr wrap="none" anchor="ctr"/>
          <a:lstStyle/>
          <a:p>
            <a:pPr algn="ctr"/>
            <a:r>
              <a:rPr lang="fr-FR" sz="1400" b="1">
                <a:latin typeface=".VnTime" pitchFamily="34" charset="0"/>
              </a:rPr>
              <a:t>Physical Device</a:t>
            </a:r>
          </a:p>
          <a:p>
            <a:pPr algn="ctr"/>
            <a:r>
              <a:rPr lang="fr-FR" sz="1400" b="1">
                <a:latin typeface=".VnTime" pitchFamily="34" charset="0"/>
              </a:rPr>
              <a:t>Driver</a:t>
            </a:r>
            <a:endParaRPr lang="fr-FR" sz="1400">
              <a:latin typeface=".VnTime" pitchFamily="34" charset="0"/>
            </a:endParaRPr>
          </a:p>
        </p:txBody>
      </p:sp>
      <p:sp>
        <p:nvSpPr>
          <p:cNvPr id="9" name="Rectangle 10"/>
          <p:cNvSpPr>
            <a:spLocks noChangeArrowheads="1"/>
          </p:cNvSpPr>
          <p:nvPr/>
        </p:nvSpPr>
        <p:spPr bwMode="auto">
          <a:xfrm>
            <a:off x="3708400" y="5126037"/>
            <a:ext cx="1981200" cy="533400"/>
          </a:xfrm>
          <a:prstGeom prst="rect">
            <a:avLst/>
          </a:prstGeom>
          <a:solidFill>
            <a:schemeClr val="bg1"/>
          </a:solidFill>
          <a:ln w="9525">
            <a:solidFill>
              <a:schemeClr val="tx1"/>
            </a:solidFill>
            <a:miter lim="800000"/>
            <a:headEnd/>
            <a:tailEnd/>
          </a:ln>
          <a:effectLst/>
        </p:spPr>
        <p:txBody>
          <a:bodyPr wrap="none" anchor="ctr"/>
          <a:lstStyle/>
          <a:p>
            <a:pPr algn="ctr"/>
            <a:r>
              <a:rPr lang="fr-FR" sz="1400" b="1">
                <a:latin typeface=".VnTime" pitchFamily="34" charset="0"/>
              </a:rPr>
              <a:t>Stream and </a:t>
            </a:r>
          </a:p>
          <a:p>
            <a:pPr algn="ctr"/>
            <a:r>
              <a:rPr lang="fr-FR" sz="1400" b="1">
                <a:latin typeface=".VnTime" pitchFamily="34" charset="0"/>
              </a:rPr>
              <a:t>Synchronization manager</a:t>
            </a:r>
            <a:endParaRPr lang="fr-FR" sz="1400">
              <a:latin typeface=".VnTime" pitchFamily="34" charset="0"/>
            </a:endParaRPr>
          </a:p>
        </p:txBody>
      </p:sp>
      <p:sp>
        <p:nvSpPr>
          <p:cNvPr id="10" name="Line 12"/>
          <p:cNvSpPr>
            <a:spLocks noChangeShapeType="1"/>
          </p:cNvSpPr>
          <p:nvPr/>
        </p:nvSpPr>
        <p:spPr bwMode="auto">
          <a:xfrm flipH="1">
            <a:off x="6070600" y="5659437"/>
            <a:ext cx="762000" cy="304800"/>
          </a:xfrm>
          <a:prstGeom prst="line">
            <a:avLst/>
          </a:prstGeom>
          <a:noFill/>
          <a:ln w="9525">
            <a:solidFill>
              <a:schemeClr val="tx1"/>
            </a:solidFill>
            <a:round/>
            <a:headEnd type="triangle" w="med" len="med"/>
            <a:tailEnd/>
          </a:ln>
          <a:effectLst/>
        </p:spPr>
        <p:txBody>
          <a:bodyPr wrap="none" anchor="ctr"/>
          <a:lstStyle/>
          <a:p>
            <a:endParaRPr lang="en-US"/>
          </a:p>
        </p:txBody>
      </p:sp>
      <p:sp>
        <p:nvSpPr>
          <p:cNvPr id="11" name="Line 13"/>
          <p:cNvSpPr>
            <a:spLocks noChangeShapeType="1"/>
          </p:cNvSpPr>
          <p:nvPr/>
        </p:nvSpPr>
        <p:spPr bwMode="auto">
          <a:xfrm>
            <a:off x="6985000" y="5659437"/>
            <a:ext cx="0" cy="3810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2" name="Line 14"/>
          <p:cNvSpPr>
            <a:spLocks noChangeShapeType="1"/>
          </p:cNvSpPr>
          <p:nvPr/>
        </p:nvSpPr>
        <p:spPr bwMode="auto">
          <a:xfrm>
            <a:off x="7137400" y="5659437"/>
            <a:ext cx="762000" cy="3048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3" name="Line 15"/>
          <p:cNvSpPr>
            <a:spLocks noChangeShapeType="1"/>
          </p:cNvSpPr>
          <p:nvPr/>
        </p:nvSpPr>
        <p:spPr bwMode="auto">
          <a:xfrm flipH="1">
            <a:off x="1651000" y="5659437"/>
            <a:ext cx="609600" cy="3048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4" name="Line 16"/>
          <p:cNvSpPr>
            <a:spLocks noChangeShapeType="1"/>
          </p:cNvSpPr>
          <p:nvPr/>
        </p:nvSpPr>
        <p:spPr bwMode="auto">
          <a:xfrm>
            <a:off x="2489200" y="5659437"/>
            <a:ext cx="0" cy="3810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5" name="Line 17"/>
          <p:cNvSpPr>
            <a:spLocks noChangeShapeType="1"/>
          </p:cNvSpPr>
          <p:nvPr/>
        </p:nvSpPr>
        <p:spPr bwMode="auto">
          <a:xfrm>
            <a:off x="2717800" y="5659437"/>
            <a:ext cx="609600" cy="3048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6" name="Text Box 18"/>
          <p:cNvSpPr txBox="1">
            <a:spLocks noChangeArrowheads="1"/>
          </p:cNvSpPr>
          <p:nvPr/>
        </p:nvSpPr>
        <p:spPr bwMode="auto">
          <a:xfrm>
            <a:off x="5461000" y="5964237"/>
            <a:ext cx="1147763" cy="517525"/>
          </a:xfrm>
          <a:prstGeom prst="rect">
            <a:avLst/>
          </a:prstGeom>
          <a:noFill/>
          <a:ln w="9525">
            <a:noFill/>
            <a:miter lim="800000"/>
            <a:headEnd/>
            <a:tailEnd/>
          </a:ln>
          <a:effectLst/>
        </p:spPr>
        <p:txBody>
          <a:bodyPr wrap="none">
            <a:spAutoFit/>
          </a:bodyPr>
          <a:lstStyle/>
          <a:p>
            <a:r>
              <a:rPr lang="fr-FR" sz="1400" b="1" i="1">
                <a:latin typeface=".VnTime" pitchFamily="34" charset="0"/>
              </a:rPr>
              <a:t>Analog video</a:t>
            </a:r>
          </a:p>
          <a:p>
            <a:r>
              <a:rPr lang="fr-FR" sz="1400" b="1" i="1">
                <a:latin typeface=".VnTime" pitchFamily="34" charset="0"/>
              </a:rPr>
              <a:t>NTSC, PAL</a:t>
            </a:r>
            <a:endParaRPr lang="fr-FR" sz="1400">
              <a:latin typeface=".VnTime" pitchFamily="34" charset="0"/>
            </a:endParaRPr>
          </a:p>
        </p:txBody>
      </p:sp>
      <p:sp>
        <p:nvSpPr>
          <p:cNvPr id="17" name="Text Box 19"/>
          <p:cNvSpPr txBox="1">
            <a:spLocks noChangeArrowheads="1"/>
          </p:cNvSpPr>
          <p:nvPr/>
        </p:nvSpPr>
        <p:spPr bwMode="auto">
          <a:xfrm>
            <a:off x="5994400" y="5126037"/>
            <a:ext cx="1997075" cy="517525"/>
          </a:xfrm>
          <a:prstGeom prst="rect">
            <a:avLst/>
          </a:prstGeom>
          <a:noFill/>
          <a:ln w="9525">
            <a:noFill/>
            <a:miter lim="800000"/>
            <a:headEnd/>
            <a:tailEnd/>
          </a:ln>
          <a:effectLst/>
        </p:spPr>
        <p:txBody>
          <a:bodyPr>
            <a:spAutoFit/>
          </a:bodyPr>
          <a:lstStyle/>
          <a:p>
            <a:pPr algn="ctr"/>
            <a:r>
              <a:rPr lang="fr-FR" sz="1400" b="1">
                <a:latin typeface=".VnTime" pitchFamily="34" charset="0"/>
              </a:rPr>
              <a:t> Multimedia I/O Drive</a:t>
            </a:r>
          </a:p>
          <a:p>
            <a:pPr algn="ctr"/>
            <a:r>
              <a:rPr lang="fr-FR" sz="1400" b="1">
                <a:latin typeface=".VnTime" pitchFamily="34" charset="0"/>
              </a:rPr>
              <a:t> Audio/ video codec</a:t>
            </a:r>
          </a:p>
        </p:txBody>
      </p:sp>
      <p:sp>
        <p:nvSpPr>
          <p:cNvPr id="18" name="Text Box 20"/>
          <p:cNvSpPr txBox="1">
            <a:spLocks noChangeArrowheads="1"/>
          </p:cNvSpPr>
          <p:nvPr/>
        </p:nvSpPr>
        <p:spPr bwMode="auto">
          <a:xfrm>
            <a:off x="6588125" y="5975350"/>
            <a:ext cx="777875" cy="730250"/>
          </a:xfrm>
          <a:prstGeom prst="rect">
            <a:avLst/>
          </a:prstGeom>
          <a:noFill/>
          <a:ln w="9525">
            <a:noFill/>
            <a:miter lim="800000"/>
            <a:headEnd/>
            <a:tailEnd/>
          </a:ln>
          <a:effectLst/>
        </p:spPr>
        <p:txBody>
          <a:bodyPr>
            <a:spAutoFit/>
          </a:bodyPr>
          <a:lstStyle/>
          <a:p>
            <a:pPr algn="ctr"/>
            <a:r>
              <a:rPr lang="fr-FR" sz="1400" b="1" i="1">
                <a:latin typeface=".VnTime" pitchFamily="34" charset="0"/>
              </a:rPr>
              <a:t>Analog </a:t>
            </a:r>
          </a:p>
          <a:p>
            <a:pPr algn="ctr"/>
            <a:r>
              <a:rPr lang="fr-FR" sz="1400" b="1" i="1">
                <a:latin typeface=".VnTime" pitchFamily="34" charset="0"/>
              </a:rPr>
              <a:t>audio</a:t>
            </a:r>
          </a:p>
          <a:p>
            <a:pPr algn="ctr"/>
            <a:r>
              <a:rPr lang="fr-FR" sz="1400" b="1" i="1">
                <a:latin typeface=".VnTime" pitchFamily="34" charset="0"/>
              </a:rPr>
              <a:t>PCM</a:t>
            </a:r>
            <a:endParaRPr lang="fr-FR" sz="1400">
              <a:latin typeface=".VnTime" pitchFamily="34" charset="0"/>
            </a:endParaRPr>
          </a:p>
        </p:txBody>
      </p:sp>
      <p:sp>
        <p:nvSpPr>
          <p:cNvPr id="19" name="Rectangle 22"/>
          <p:cNvSpPr>
            <a:spLocks noChangeArrowheads="1"/>
          </p:cNvSpPr>
          <p:nvPr/>
        </p:nvSpPr>
        <p:spPr bwMode="auto">
          <a:xfrm>
            <a:off x="7747000" y="6248400"/>
            <a:ext cx="635000" cy="76200"/>
          </a:xfrm>
          <a:prstGeom prst="rect">
            <a:avLst/>
          </a:prstGeom>
          <a:solidFill>
            <a:schemeClr val="bg2"/>
          </a:solidFill>
          <a:ln w="9525">
            <a:solidFill>
              <a:schemeClr val="tx1"/>
            </a:solidFill>
            <a:miter lim="800000"/>
            <a:headEnd/>
            <a:tailEnd/>
          </a:ln>
          <a:effectLst/>
        </p:spPr>
        <p:txBody>
          <a:bodyPr wrap="none" anchor="ctr"/>
          <a:lstStyle/>
          <a:p>
            <a:endParaRPr lang="en-US"/>
          </a:p>
        </p:txBody>
      </p:sp>
      <p:sp>
        <p:nvSpPr>
          <p:cNvPr id="20" name="Text Box 23"/>
          <p:cNvSpPr txBox="1">
            <a:spLocks noChangeArrowheads="1"/>
          </p:cNvSpPr>
          <p:nvPr/>
        </p:nvSpPr>
        <p:spPr bwMode="auto">
          <a:xfrm>
            <a:off x="7670800" y="6324600"/>
            <a:ext cx="787400" cy="304800"/>
          </a:xfrm>
          <a:prstGeom prst="rect">
            <a:avLst/>
          </a:prstGeom>
          <a:noFill/>
          <a:ln w="9525">
            <a:noFill/>
            <a:miter lim="800000"/>
            <a:headEnd/>
            <a:tailEnd/>
          </a:ln>
          <a:effectLst/>
        </p:spPr>
        <p:txBody>
          <a:bodyPr wrap="none">
            <a:spAutoFit/>
          </a:bodyPr>
          <a:lstStyle/>
          <a:p>
            <a:r>
              <a:rPr lang="fr-FR" sz="1400" b="1" i="1">
                <a:latin typeface=".VnTime" pitchFamily="34" charset="0"/>
              </a:rPr>
              <a:t>Monitor</a:t>
            </a:r>
            <a:endParaRPr lang="fr-FR" b="1" i="1">
              <a:latin typeface=".VnTime" pitchFamily="34" charset="0"/>
            </a:endParaRPr>
          </a:p>
        </p:txBody>
      </p:sp>
      <p:sp>
        <p:nvSpPr>
          <p:cNvPr id="21" name="Text Box 24"/>
          <p:cNvSpPr txBox="1">
            <a:spLocks noChangeArrowheads="1"/>
          </p:cNvSpPr>
          <p:nvPr/>
        </p:nvSpPr>
        <p:spPr bwMode="auto">
          <a:xfrm>
            <a:off x="1193800" y="5964237"/>
            <a:ext cx="914400" cy="517525"/>
          </a:xfrm>
          <a:prstGeom prst="rect">
            <a:avLst/>
          </a:prstGeom>
          <a:noFill/>
          <a:ln w="9525">
            <a:noFill/>
            <a:miter lim="800000"/>
            <a:headEnd/>
            <a:tailEnd/>
          </a:ln>
          <a:effectLst/>
        </p:spPr>
        <p:txBody>
          <a:bodyPr>
            <a:spAutoFit/>
          </a:bodyPr>
          <a:lstStyle/>
          <a:p>
            <a:r>
              <a:rPr lang="fr-FR" sz="1400" b="1" i="1">
                <a:latin typeface=".VnTime" pitchFamily="34" charset="0"/>
              </a:rPr>
              <a:t>Hard disc</a:t>
            </a:r>
          </a:p>
          <a:p>
            <a:r>
              <a:rPr lang="fr-FR" sz="1400" b="1" i="1">
                <a:latin typeface=".VnTime" pitchFamily="34" charset="0"/>
              </a:rPr>
              <a:t>drive</a:t>
            </a:r>
          </a:p>
        </p:txBody>
      </p:sp>
      <p:sp>
        <p:nvSpPr>
          <p:cNvPr id="22" name="Text Box 25"/>
          <p:cNvSpPr txBox="1">
            <a:spLocks noChangeArrowheads="1"/>
          </p:cNvSpPr>
          <p:nvPr/>
        </p:nvSpPr>
        <p:spPr bwMode="auto">
          <a:xfrm>
            <a:off x="2184400" y="5964237"/>
            <a:ext cx="914400" cy="517525"/>
          </a:xfrm>
          <a:prstGeom prst="rect">
            <a:avLst/>
          </a:prstGeom>
          <a:noFill/>
          <a:ln w="9525">
            <a:noFill/>
            <a:miter lim="800000"/>
            <a:headEnd/>
            <a:tailEnd/>
          </a:ln>
          <a:effectLst/>
        </p:spPr>
        <p:txBody>
          <a:bodyPr>
            <a:spAutoFit/>
          </a:bodyPr>
          <a:lstStyle/>
          <a:p>
            <a:r>
              <a:rPr lang="fr-FR" sz="1400" b="1" i="1">
                <a:latin typeface=".VnTime" pitchFamily="34" charset="0"/>
              </a:rPr>
              <a:t>Optical</a:t>
            </a:r>
          </a:p>
          <a:p>
            <a:r>
              <a:rPr lang="fr-FR" sz="1400" b="1" i="1">
                <a:latin typeface=".VnTime" pitchFamily="34" charset="0"/>
              </a:rPr>
              <a:t>drive</a:t>
            </a:r>
            <a:endParaRPr lang="fr-FR" sz="1400">
              <a:latin typeface=".VnTime" pitchFamily="34" charset="0"/>
            </a:endParaRPr>
          </a:p>
        </p:txBody>
      </p:sp>
      <p:sp>
        <p:nvSpPr>
          <p:cNvPr id="23" name="Text Box 26"/>
          <p:cNvSpPr txBox="1">
            <a:spLocks noChangeArrowheads="1"/>
          </p:cNvSpPr>
          <p:nvPr/>
        </p:nvSpPr>
        <p:spPr bwMode="auto">
          <a:xfrm>
            <a:off x="3098800" y="5964237"/>
            <a:ext cx="882650" cy="517525"/>
          </a:xfrm>
          <a:prstGeom prst="rect">
            <a:avLst/>
          </a:prstGeom>
          <a:noFill/>
          <a:ln w="9525">
            <a:noFill/>
            <a:miter lim="800000"/>
            <a:headEnd/>
            <a:tailEnd/>
          </a:ln>
          <a:effectLst/>
        </p:spPr>
        <p:txBody>
          <a:bodyPr>
            <a:spAutoFit/>
          </a:bodyPr>
          <a:lstStyle/>
          <a:p>
            <a:r>
              <a:rPr lang="fr-FR" sz="1400" b="1" i="1">
                <a:latin typeface=".VnTime" pitchFamily="34" charset="0"/>
              </a:rPr>
              <a:t>CD ROM</a:t>
            </a:r>
          </a:p>
          <a:p>
            <a:r>
              <a:rPr lang="fr-FR" sz="1400" b="1" i="1">
                <a:latin typeface=".VnTime" pitchFamily="34" charset="0"/>
              </a:rPr>
              <a:t>drive</a:t>
            </a:r>
            <a:endParaRPr lang="fr-FR" sz="1400">
              <a:latin typeface=".VnTime" pitchFamily="34" charset="0"/>
            </a:endParaRPr>
          </a:p>
        </p:txBody>
      </p:sp>
      <p:sp>
        <p:nvSpPr>
          <p:cNvPr id="24" name="Line 27"/>
          <p:cNvSpPr>
            <a:spLocks noChangeShapeType="1"/>
          </p:cNvSpPr>
          <p:nvPr/>
        </p:nvSpPr>
        <p:spPr bwMode="auto">
          <a:xfrm>
            <a:off x="2489200" y="3983037"/>
            <a:ext cx="0" cy="304800"/>
          </a:xfrm>
          <a:prstGeom prst="line">
            <a:avLst/>
          </a:prstGeom>
          <a:noFill/>
          <a:ln w="9525">
            <a:solidFill>
              <a:schemeClr val="tx1"/>
            </a:solidFill>
            <a:round/>
            <a:headEnd/>
            <a:tailEnd type="triangle" w="med" len="med"/>
          </a:ln>
          <a:effectLst/>
        </p:spPr>
        <p:txBody>
          <a:bodyPr wrap="none" anchor="ctr"/>
          <a:lstStyle/>
          <a:p>
            <a:endParaRPr lang="en-US"/>
          </a:p>
        </p:txBody>
      </p:sp>
      <p:sp>
        <p:nvSpPr>
          <p:cNvPr id="25" name="Line 29"/>
          <p:cNvSpPr>
            <a:spLocks noChangeShapeType="1"/>
          </p:cNvSpPr>
          <p:nvPr/>
        </p:nvSpPr>
        <p:spPr bwMode="auto">
          <a:xfrm>
            <a:off x="2489200" y="4821237"/>
            <a:ext cx="0" cy="304800"/>
          </a:xfrm>
          <a:prstGeom prst="line">
            <a:avLst/>
          </a:prstGeom>
          <a:noFill/>
          <a:ln w="9525">
            <a:solidFill>
              <a:schemeClr val="tx1"/>
            </a:solidFill>
            <a:round/>
            <a:headEnd/>
            <a:tailEnd type="triangle" w="med" len="med"/>
          </a:ln>
          <a:effectLst/>
        </p:spPr>
        <p:txBody>
          <a:bodyPr wrap="none" anchor="ctr"/>
          <a:lstStyle/>
          <a:p>
            <a:endParaRPr lang="en-US"/>
          </a:p>
        </p:txBody>
      </p:sp>
      <p:sp>
        <p:nvSpPr>
          <p:cNvPr id="26" name="Line 30"/>
          <p:cNvSpPr>
            <a:spLocks noChangeShapeType="1"/>
          </p:cNvSpPr>
          <p:nvPr/>
        </p:nvSpPr>
        <p:spPr bwMode="auto">
          <a:xfrm>
            <a:off x="3327400" y="4516437"/>
            <a:ext cx="6858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27" name="Line 31"/>
          <p:cNvSpPr>
            <a:spLocks noChangeShapeType="1"/>
          </p:cNvSpPr>
          <p:nvPr/>
        </p:nvSpPr>
        <p:spPr bwMode="auto">
          <a:xfrm>
            <a:off x="4699000" y="4821237"/>
            <a:ext cx="0" cy="304800"/>
          </a:xfrm>
          <a:prstGeom prst="line">
            <a:avLst/>
          </a:prstGeom>
          <a:noFill/>
          <a:ln w="9525">
            <a:solidFill>
              <a:schemeClr val="tx1"/>
            </a:solidFill>
            <a:round/>
            <a:headEnd/>
            <a:tailEnd type="triangle" w="med" len="med"/>
          </a:ln>
          <a:effectLst/>
        </p:spPr>
        <p:txBody>
          <a:bodyPr wrap="none" anchor="ctr"/>
          <a:lstStyle/>
          <a:p>
            <a:endParaRPr lang="en-US"/>
          </a:p>
        </p:txBody>
      </p:sp>
      <p:sp>
        <p:nvSpPr>
          <p:cNvPr id="28" name="Line 32"/>
          <p:cNvSpPr>
            <a:spLocks noChangeShapeType="1"/>
          </p:cNvSpPr>
          <p:nvPr/>
        </p:nvSpPr>
        <p:spPr bwMode="auto">
          <a:xfrm flipV="1">
            <a:off x="2794000" y="4821237"/>
            <a:ext cx="1752600" cy="304800"/>
          </a:xfrm>
          <a:prstGeom prst="line">
            <a:avLst/>
          </a:prstGeom>
          <a:noFill/>
          <a:ln w="12700">
            <a:solidFill>
              <a:schemeClr val="tx1"/>
            </a:solidFill>
            <a:round/>
            <a:headEnd type="arrow" w="med" len="med"/>
            <a:tailEnd type="arrow" w="med" len="med"/>
          </a:ln>
          <a:effectLst/>
        </p:spPr>
        <p:txBody>
          <a:bodyPr wrap="none" anchor="ctr"/>
          <a:lstStyle/>
          <a:p>
            <a:endParaRPr lang="en-US"/>
          </a:p>
        </p:txBody>
      </p:sp>
      <p:sp>
        <p:nvSpPr>
          <p:cNvPr id="29" name="Line 33"/>
          <p:cNvSpPr>
            <a:spLocks noChangeShapeType="1"/>
          </p:cNvSpPr>
          <p:nvPr/>
        </p:nvSpPr>
        <p:spPr bwMode="auto">
          <a:xfrm>
            <a:off x="6985000" y="4821237"/>
            <a:ext cx="0" cy="304800"/>
          </a:xfrm>
          <a:prstGeom prst="line">
            <a:avLst/>
          </a:prstGeom>
          <a:noFill/>
          <a:ln w="9525">
            <a:solidFill>
              <a:schemeClr val="tx1"/>
            </a:solidFill>
            <a:round/>
            <a:headEnd/>
            <a:tailEnd type="triangle" w="med" len="med"/>
          </a:ln>
          <a:effectLst/>
        </p:spPr>
        <p:txBody>
          <a:bodyPr wrap="none" anchor="ctr"/>
          <a:lstStyle/>
          <a:p>
            <a:endParaRPr lang="en-US"/>
          </a:p>
        </p:txBody>
      </p:sp>
      <p:sp>
        <p:nvSpPr>
          <p:cNvPr id="30" name="Line 34"/>
          <p:cNvSpPr>
            <a:spLocks noChangeShapeType="1"/>
          </p:cNvSpPr>
          <p:nvPr/>
        </p:nvSpPr>
        <p:spPr bwMode="auto">
          <a:xfrm flipH="1">
            <a:off x="5003800" y="4821237"/>
            <a:ext cx="1600200" cy="304800"/>
          </a:xfrm>
          <a:prstGeom prst="line">
            <a:avLst/>
          </a:prstGeom>
          <a:noFill/>
          <a:ln w="9525">
            <a:solidFill>
              <a:schemeClr val="tx1"/>
            </a:solidFill>
            <a:round/>
            <a:headEnd/>
            <a:tailEnd type="triangle" w="med" len="med"/>
          </a:ln>
          <a:effectLst/>
        </p:spPr>
        <p:txBody>
          <a:bodyPr wrap="none" anchor="ctr"/>
          <a:lstStyle/>
          <a:p>
            <a:endParaRPr lang="en-US"/>
          </a:p>
        </p:txBody>
      </p:sp>
      <p:sp>
        <p:nvSpPr>
          <p:cNvPr id="31" name="Rectangle 21"/>
          <p:cNvSpPr>
            <a:spLocks noChangeArrowheads="1"/>
          </p:cNvSpPr>
          <p:nvPr/>
        </p:nvSpPr>
        <p:spPr bwMode="auto">
          <a:xfrm>
            <a:off x="7848600" y="6019800"/>
            <a:ext cx="457200" cy="228600"/>
          </a:xfrm>
          <a:prstGeom prst="rect">
            <a:avLst/>
          </a:prstGeom>
          <a:solidFill>
            <a:schemeClr val="bg1"/>
          </a:solidFill>
          <a:ln w="9525">
            <a:solidFill>
              <a:schemeClr val="tx1"/>
            </a:solidFill>
            <a:miter lim="800000"/>
            <a:headEnd/>
            <a:tailEnd/>
          </a:ln>
          <a:effectLst/>
        </p:spPr>
        <p:txBody>
          <a:bodyPr wrap="none" anchor="ctr"/>
          <a:lstStyle/>
          <a:p>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Multimedia Operating System (Cont.)</a:t>
            </a:r>
          </a:p>
        </p:txBody>
      </p:sp>
      <p:sp>
        <p:nvSpPr>
          <p:cNvPr id="3" name="Content Placeholder 2"/>
          <p:cNvSpPr>
            <a:spLocks noGrp="1"/>
          </p:cNvSpPr>
          <p:nvPr>
            <p:ph idx="1"/>
          </p:nvPr>
        </p:nvSpPr>
        <p:spPr/>
        <p:txBody>
          <a:bodyPr>
            <a:normAutofit lnSpcReduction="10000"/>
          </a:bodyPr>
          <a:lstStyle/>
          <a:p>
            <a:pPr algn="just"/>
            <a:r>
              <a:rPr lang="en-US" sz="2400"/>
              <a:t>MMOS Requirements:</a:t>
            </a:r>
          </a:p>
          <a:p>
            <a:pPr lvl="1" algn="just"/>
            <a:r>
              <a:rPr lang="en-US" sz="2200" b="1"/>
              <a:t>Soft real-time applications</a:t>
            </a:r>
            <a:r>
              <a:rPr lang="en-US" sz="2200"/>
              <a:t>: statistical guarantees</a:t>
            </a:r>
          </a:p>
          <a:p>
            <a:pPr lvl="1" algn="just"/>
            <a:r>
              <a:rPr lang="en-US" sz="2200" b="1"/>
              <a:t>Interactive applications</a:t>
            </a:r>
            <a:r>
              <a:rPr lang="en-US" sz="2200"/>
              <a:t>:  no absolute performance guarantees, but low average response times</a:t>
            </a:r>
          </a:p>
          <a:p>
            <a:pPr lvl="1" algn="just"/>
            <a:r>
              <a:rPr lang="en-US" sz="2200" b="1"/>
              <a:t>Throughput-intensive application</a:t>
            </a:r>
            <a:r>
              <a:rPr lang="en-US" sz="2200"/>
              <a:t>: no performance guarantees, but high throughput.</a:t>
            </a:r>
          </a:p>
          <a:p>
            <a:pPr lvl="1" algn="just"/>
            <a:r>
              <a:rPr lang="en-US" sz="2200" b="1"/>
              <a:t>Fair, Proportionate resource allocation</a:t>
            </a:r>
            <a:r>
              <a:rPr lang="en-US" sz="2200"/>
              <a:t>: Divide resources according to application requirements.</a:t>
            </a:r>
          </a:p>
          <a:p>
            <a:pPr lvl="1" algn="just"/>
            <a:r>
              <a:rPr lang="en-US" sz="2200" b="1"/>
              <a:t>Application Isolation</a:t>
            </a:r>
            <a:r>
              <a:rPr lang="en-US" sz="2200"/>
              <a:t>: Preventing misbehaving or overloaded application from effecting others (e.g., overloaded web server should not affect streaming media server).</a:t>
            </a:r>
          </a:p>
          <a:p>
            <a:pPr lvl="1" algn="just"/>
            <a:endParaRPr lang="en-US" sz="22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Multimedia Operating System (Cont.)</a:t>
            </a:r>
          </a:p>
        </p:txBody>
      </p:sp>
      <p:sp>
        <p:nvSpPr>
          <p:cNvPr id="3" name="Content Placeholder 2"/>
          <p:cNvSpPr>
            <a:spLocks noGrp="1"/>
          </p:cNvSpPr>
          <p:nvPr>
            <p:ph idx="1"/>
          </p:nvPr>
        </p:nvSpPr>
        <p:spPr/>
        <p:txBody>
          <a:bodyPr>
            <a:normAutofit/>
          </a:bodyPr>
          <a:lstStyle/>
          <a:p>
            <a:pPr algn="just"/>
            <a:endParaRPr lang="en-US" sz="2400"/>
          </a:p>
          <a:p>
            <a:pPr algn="just"/>
            <a:endParaRPr lang="en-US" sz="2400"/>
          </a:p>
          <a:p>
            <a:pPr algn="just"/>
            <a:endParaRPr lang="en-US" sz="2400"/>
          </a:p>
          <a:p>
            <a:pPr algn="just"/>
            <a:endParaRPr lang="en-US" sz="2400"/>
          </a:p>
          <a:p>
            <a:pPr algn="just"/>
            <a:endParaRPr lang="en-US" sz="2400"/>
          </a:p>
          <a:p>
            <a:pPr algn="just"/>
            <a:endParaRPr lang="en-US" sz="2400"/>
          </a:p>
          <a:p>
            <a:pPr algn="just"/>
            <a:endParaRPr lang="en-US" sz="2400"/>
          </a:p>
          <a:p>
            <a:pPr algn="just"/>
            <a:endParaRPr lang="en-US" sz="2400"/>
          </a:p>
        </p:txBody>
      </p:sp>
      <p:sp>
        <p:nvSpPr>
          <p:cNvPr id="4" name="Oval 3"/>
          <p:cNvSpPr/>
          <p:nvPr/>
        </p:nvSpPr>
        <p:spPr>
          <a:xfrm>
            <a:off x="1049305" y="2438400"/>
            <a:ext cx="714537"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Root</a:t>
            </a:r>
          </a:p>
        </p:txBody>
      </p:sp>
      <p:sp>
        <p:nvSpPr>
          <p:cNvPr id="5" name="Oval 4"/>
          <p:cNvSpPr/>
          <p:nvPr/>
        </p:nvSpPr>
        <p:spPr>
          <a:xfrm>
            <a:off x="287305" y="3352800"/>
            <a:ext cx="474695"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I</a:t>
            </a:r>
          </a:p>
        </p:txBody>
      </p:sp>
      <p:sp>
        <p:nvSpPr>
          <p:cNvPr id="6" name="Oval 5"/>
          <p:cNvSpPr/>
          <p:nvPr/>
        </p:nvSpPr>
        <p:spPr>
          <a:xfrm>
            <a:off x="1981201" y="3352800"/>
            <a:ext cx="533399"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TP</a:t>
            </a:r>
          </a:p>
        </p:txBody>
      </p:sp>
      <p:sp>
        <p:nvSpPr>
          <p:cNvPr id="8" name="Oval 7"/>
          <p:cNvSpPr/>
          <p:nvPr/>
        </p:nvSpPr>
        <p:spPr>
          <a:xfrm>
            <a:off x="1049305" y="3352800"/>
            <a:ext cx="703295"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SRT</a:t>
            </a:r>
          </a:p>
        </p:txBody>
      </p:sp>
      <p:cxnSp>
        <p:nvCxnSpPr>
          <p:cNvPr id="10" name="Straight Arrow Connector 9"/>
          <p:cNvCxnSpPr>
            <a:stCxn id="4" idx="4"/>
            <a:endCxn id="5" idx="0"/>
          </p:cNvCxnSpPr>
          <p:nvPr/>
        </p:nvCxnSpPr>
        <p:spPr>
          <a:xfrm rot="5400000">
            <a:off x="737014" y="2683240"/>
            <a:ext cx="457200" cy="8819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4" idx="4"/>
            <a:endCxn id="8" idx="0"/>
          </p:cNvCxnSpPr>
          <p:nvPr/>
        </p:nvCxnSpPr>
        <p:spPr>
          <a:xfrm rot="5400000">
            <a:off x="1175164" y="3121390"/>
            <a:ext cx="457200" cy="56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4"/>
            <a:endCxn id="6" idx="0"/>
          </p:cNvCxnSpPr>
          <p:nvPr/>
        </p:nvCxnSpPr>
        <p:spPr>
          <a:xfrm rot="16200000" flipH="1">
            <a:off x="1598637" y="2703536"/>
            <a:ext cx="457200" cy="8413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381001" y="4267200"/>
            <a:ext cx="761999"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Audio</a:t>
            </a:r>
          </a:p>
        </p:txBody>
      </p:sp>
      <p:sp>
        <p:nvSpPr>
          <p:cNvPr id="16" name="Oval 15"/>
          <p:cNvSpPr/>
          <p:nvPr/>
        </p:nvSpPr>
        <p:spPr>
          <a:xfrm>
            <a:off x="1524000" y="4267200"/>
            <a:ext cx="7620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Video</a:t>
            </a:r>
          </a:p>
        </p:txBody>
      </p:sp>
      <p:cxnSp>
        <p:nvCxnSpPr>
          <p:cNvPr id="18" name="Straight Arrow Connector 17"/>
          <p:cNvCxnSpPr>
            <a:stCxn id="8" idx="4"/>
            <a:endCxn id="15" idx="0"/>
          </p:cNvCxnSpPr>
          <p:nvPr/>
        </p:nvCxnSpPr>
        <p:spPr>
          <a:xfrm rot="5400000">
            <a:off x="852877" y="3719124"/>
            <a:ext cx="457200" cy="6389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8" idx="4"/>
            <a:endCxn id="16" idx="0"/>
          </p:cNvCxnSpPr>
          <p:nvPr/>
        </p:nvCxnSpPr>
        <p:spPr>
          <a:xfrm rot="16200000" flipH="1">
            <a:off x="1424376" y="3786576"/>
            <a:ext cx="457200" cy="5040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04800" y="3868579"/>
            <a:ext cx="474696" cy="246221"/>
          </a:xfrm>
          <a:prstGeom prst="rect">
            <a:avLst/>
          </a:prstGeom>
          <a:noFill/>
        </p:spPr>
        <p:txBody>
          <a:bodyPr wrap="square" rtlCol="0">
            <a:spAutoFit/>
          </a:bodyPr>
          <a:lstStyle/>
          <a:p>
            <a:r>
              <a:rPr lang="en-US" sz="1000"/>
              <a:t>33%</a:t>
            </a:r>
          </a:p>
        </p:txBody>
      </p:sp>
      <p:sp>
        <p:nvSpPr>
          <p:cNvPr id="22" name="TextBox 21"/>
          <p:cNvSpPr txBox="1"/>
          <p:nvPr/>
        </p:nvSpPr>
        <p:spPr>
          <a:xfrm>
            <a:off x="1143000" y="3868579"/>
            <a:ext cx="474696" cy="246221"/>
          </a:xfrm>
          <a:prstGeom prst="rect">
            <a:avLst/>
          </a:prstGeom>
          <a:noFill/>
        </p:spPr>
        <p:txBody>
          <a:bodyPr wrap="square" rtlCol="0">
            <a:spAutoFit/>
          </a:bodyPr>
          <a:lstStyle/>
          <a:p>
            <a:r>
              <a:rPr lang="en-US" sz="1000"/>
              <a:t>33%</a:t>
            </a:r>
          </a:p>
        </p:txBody>
      </p:sp>
      <p:sp>
        <p:nvSpPr>
          <p:cNvPr id="23" name="TextBox 22"/>
          <p:cNvSpPr txBox="1"/>
          <p:nvPr/>
        </p:nvSpPr>
        <p:spPr>
          <a:xfrm>
            <a:off x="2057400" y="3868579"/>
            <a:ext cx="457201" cy="246221"/>
          </a:xfrm>
          <a:prstGeom prst="rect">
            <a:avLst/>
          </a:prstGeom>
          <a:noFill/>
        </p:spPr>
        <p:txBody>
          <a:bodyPr wrap="square" rtlCol="0">
            <a:spAutoFit/>
          </a:bodyPr>
          <a:lstStyle/>
          <a:p>
            <a:r>
              <a:rPr lang="en-US" sz="1000"/>
              <a:t>33%</a:t>
            </a:r>
          </a:p>
        </p:txBody>
      </p:sp>
      <p:sp>
        <p:nvSpPr>
          <p:cNvPr id="24" name="TextBox 23"/>
          <p:cNvSpPr txBox="1"/>
          <p:nvPr/>
        </p:nvSpPr>
        <p:spPr>
          <a:xfrm>
            <a:off x="505565" y="4781490"/>
            <a:ext cx="485035" cy="246221"/>
          </a:xfrm>
          <a:prstGeom prst="rect">
            <a:avLst/>
          </a:prstGeom>
          <a:noFill/>
        </p:spPr>
        <p:txBody>
          <a:bodyPr wrap="square" rtlCol="0">
            <a:spAutoFit/>
          </a:bodyPr>
          <a:lstStyle/>
          <a:p>
            <a:r>
              <a:rPr lang="en-US" sz="1000"/>
              <a:t>20%</a:t>
            </a:r>
          </a:p>
        </p:txBody>
      </p:sp>
      <p:sp>
        <p:nvSpPr>
          <p:cNvPr id="25" name="TextBox 24"/>
          <p:cNvSpPr txBox="1"/>
          <p:nvPr/>
        </p:nvSpPr>
        <p:spPr>
          <a:xfrm>
            <a:off x="1676400" y="4800600"/>
            <a:ext cx="457201" cy="246221"/>
          </a:xfrm>
          <a:prstGeom prst="rect">
            <a:avLst/>
          </a:prstGeom>
          <a:noFill/>
        </p:spPr>
        <p:txBody>
          <a:bodyPr wrap="square" rtlCol="0">
            <a:spAutoFit/>
          </a:bodyPr>
          <a:lstStyle/>
          <a:p>
            <a:r>
              <a:rPr lang="en-US" sz="1000"/>
              <a:t>80%</a:t>
            </a:r>
          </a:p>
        </p:txBody>
      </p:sp>
      <p:sp>
        <p:nvSpPr>
          <p:cNvPr id="64" name="Oval 63"/>
          <p:cNvSpPr/>
          <p:nvPr/>
        </p:nvSpPr>
        <p:spPr>
          <a:xfrm>
            <a:off x="3868703" y="2438400"/>
            <a:ext cx="714537"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Root</a:t>
            </a:r>
          </a:p>
        </p:txBody>
      </p:sp>
      <p:sp>
        <p:nvSpPr>
          <p:cNvPr id="66" name="Oval 65"/>
          <p:cNvSpPr/>
          <p:nvPr/>
        </p:nvSpPr>
        <p:spPr>
          <a:xfrm>
            <a:off x="4800599" y="3352800"/>
            <a:ext cx="6096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SRT</a:t>
            </a:r>
          </a:p>
        </p:txBody>
      </p:sp>
      <p:sp>
        <p:nvSpPr>
          <p:cNvPr id="67" name="Oval 66"/>
          <p:cNvSpPr/>
          <p:nvPr/>
        </p:nvSpPr>
        <p:spPr>
          <a:xfrm>
            <a:off x="3200399" y="3352800"/>
            <a:ext cx="703295"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Http</a:t>
            </a:r>
          </a:p>
        </p:txBody>
      </p:sp>
      <p:cxnSp>
        <p:nvCxnSpPr>
          <p:cNvPr id="69" name="Straight Arrow Connector 68"/>
          <p:cNvCxnSpPr>
            <a:stCxn id="64" idx="4"/>
            <a:endCxn id="67" idx="0"/>
          </p:cNvCxnSpPr>
          <p:nvPr/>
        </p:nvCxnSpPr>
        <p:spPr>
          <a:xfrm rot="5400000">
            <a:off x="3660410" y="2787238"/>
            <a:ext cx="457200" cy="6739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64" idx="4"/>
            <a:endCxn id="66" idx="0"/>
          </p:cNvCxnSpPr>
          <p:nvPr/>
        </p:nvCxnSpPr>
        <p:spPr>
          <a:xfrm rot="16200000" flipH="1">
            <a:off x="4437085" y="2684486"/>
            <a:ext cx="457200" cy="8794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1" name="Oval 70"/>
          <p:cNvSpPr/>
          <p:nvPr/>
        </p:nvSpPr>
        <p:spPr>
          <a:xfrm>
            <a:off x="2667000" y="4267200"/>
            <a:ext cx="6096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D1</a:t>
            </a:r>
          </a:p>
        </p:txBody>
      </p:sp>
      <p:sp>
        <p:nvSpPr>
          <p:cNvPr id="72" name="Oval 71"/>
          <p:cNvSpPr/>
          <p:nvPr/>
        </p:nvSpPr>
        <p:spPr>
          <a:xfrm>
            <a:off x="3733799" y="4267200"/>
            <a:ext cx="6096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D2</a:t>
            </a:r>
          </a:p>
        </p:txBody>
      </p:sp>
      <p:cxnSp>
        <p:nvCxnSpPr>
          <p:cNvPr id="73" name="Straight Arrow Connector 72"/>
          <p:cNvCxnSpPr>
            <a:stCxn id="67" idx="4"/>
            <a:endCxn id="71" idx="0"/>
          </p:cNvCxnSpPr>
          <p:nvPr/>
        </p:nvCxnSpPr>
        <p:spPr>
          <a:xfrm rot="5400000">
            <a:off x="3033324" y="3748477"/>
            <a:ext cx="457200" cy="5802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67" idx="4"/>
            <a:endCxn id="72" idx="0"/>
          </p:cNvCxnSpPr>
          <p:nvPr/>
        </p:nvCxnSpPr>
        <p:spPr>
          <a:xfrm rot="16200000" flipH="1">
            <a:off x="3566723" y="3795324"/>
            <a:ext cx="457200" cy="4865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335303" y="3868579"/>
            <a:ext cx="474696" cy="246221"/>
          </a:xfrm>
          <a:prstGeom prst="rect">
            <a:avLst/>
          </a:prstGeom>
          <a:noFill/>
        </p:spPr>
        <p:txBody>
          <a:bodyPr wrap="square" rtlCol="0">
            <a:spAutoFit/>
          </a:bodyPr>
          <a:lstStyle/>
          <a:p>
            <a:r>
              <a:rPr lang="en-US" sz="1000"/>
              <a:t>33%</a:t>
            </a:r>
          </a:p>
        </p:txBody>
      </p:sp>
      <p:sp>
        <p:nvSpPr>
          <p:cNvPr id="77" name="TextBox 76"/>
          <p:cNvSpPr txBox="1"/>
          <p:nvPr/>
        </p:nvSpPr>
        <p:spPr>
          <a:xfrm>
            <a:off x="4952999" y="3868579"/>
            <a:ext cx="457201" cy="246221"/>
          </a:xfrm>
          <a:prstGeom prst="rect">
            <a:avLst/>
          </a:prstGeom>
          <a:noFill/>
        </p:spPr>
        <p:txBody>
          <a:bodyPr wrap="square" rtlCol="0">
            <a:spAutoFit/>
          </a:bodyPr>
          <a:lstStyle/>
          <a:p>
            <a:r>
              <a:rPr lang="en-US" sz="1000"/>
              <a:t>66%</a:t>
            </a:r>
          </a:p>
        </p:txBody>
      </p:sp>
      <p:sp>
        <p:nvSpPr>
          <p:cNvPr id="78" name="TextBox 77"/>
          <p:cNvSpPr txBox="1"/>
          <p:nvPr/>
        </p:nvSpPr>
        <p:spPr>
          <a:xfrm>
            <a:off x="2791564" y="4781490"/>
            <a:ext cx="485035" cy="246221"/>
          </a:xfrm>
          <a:prstGeom prst="rect">
            <a:avLst/>
          </a:prstGeom>
          <a:noFill/>
        </p:spPr>
        <p:txBody>
          <a:bodyPr wrap="square" rtlCol="0">
            <a:spAutoFit/>
          </a:bodyPr>
          <a:lstStyle/>
          <a:p>
            <a:r>
              <a:rPr lang="en-US" sz="1000"/>
              <a:t>50%</a:t>
            </a:r>
          </a:p>
        </p:txBody>
      </p:sp>
      <p:sp>
        <p:nvSpPr>
          <p:cNvPr id="79" name="TextBox 78"/>
          <p:cNvSpPr txBox="1"/>
          <p:nvPr/>
        </p:nvSpPr>
        <p:spPr>
          <a:xfrm>
            <a:off x="4571998" y="4800600"/>
            <a:ext cx="457201" cy="246221"/>
          </a:xfrm>
          <a:prstGeom prst="rect">
            <a:avLst/>
          </a:prstGeom>
          <a:noFill/>
        </p:spPr>
        <p:txBody>
          <a:bodyPr wrap="square" rtlCol="0">
            <a:spAutoFit/>
          </a:bodyPr>
          <a:lstStyle/>
          <a:p>
            <a:r>
              <a:rPr lang="en-US" sz="1000"/>
              <a:t>20%</a:t>
            </a:r>
          </a:p>
        </p:txBody>
      </p:sp>
      <p:sp>
        <p:nvSpPr>
          <p:cNvPr id="81" name="Oval 80"/>
          <p:cNvSpPr/>
          <p:nvPr/>
        </p:nvSpPr>
        <p:spPr>
          <a:xfrm>
            <a:off x="4419600" y="4267200"/>
            <a:ext cx="761999"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Audio</a:t>
            </a:r>
          </a:p>
        </p:txBody>
      </p:sp>
      <p:sp>
        <p:nvSpPr>
          <p:cNvPr id="82" name="Oval 81"/>
          <p:cNvSpPr/>
          <p:nvPr/>
        </p:nvSpPr>
        <p:spPr>
          <a:xfrm>
            <a:off x="5410199" y="4267200"/>
            <a:ext cx="762001"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Video</a:t>
            </a:r>
          </a:p>
        </p:txBody>
      </p:sp>
      <p:sp>
        <p:nvSpPr>
          <p:cNvPr id="83" name="TextBox 82"/>
          <p:cNvSpPr txBox="1"/>
          <p:nvPr/>
        </p:nvSpPr>
        <p:spPr>
          <a:xfrm>
            <a:off x="3809999" y="4781490"/>
            <a:ext cx="485035" cy="246221"/>
          </a:xfrm>
          <a:prstGeom prst="rect">
            <a:avLst/>
          </a:prstGeom>
          <a:noFill/>
        </p:spPr>
        <p:txBody>
          <a:bodyPr wrap="square" rtlCol="0">
            <a:spAutoFit/>
          </a:bodyPr>
          <a:lstStyle/>
          <a:p>
            <a:r>
              <a:rPr lang="en-US" sz="1000"/>
              <a:t>50%</a:t>
            </a:r>
          </a:p>
        </p:txBody>
      </p:sp>
      <p:sp>
        <p:nvSpPr>
          <p:cNvPr id="84" name="TextBox 83"/>
          <p:cNvSpPr txBox="1"/>
          <p:nvPr/>
        </p:nvSpPr>
        <p:spPr>
          <a:xfrm>
            <a:off x="5562600" y="4800600"/>
            <a:ext cx="457201" cy="246221"/>
          </a:xfrm>
          <a:prstGeom prst="rect">
            <a:avLst/>
          </a:prstGeom>
          <a:noFill/>
        </p:spPr>
        <p:txBody>
          <a:bodyPr wrap="square" rtlCol="0">
            <a:spAutoFit/>
          </a:bodyPr>
          <a:lstStyle/>
          <a:p>
            <a:r>
              <a:rPr lang="en-US" sz="1000"/>
              <a:t>80%</a:t>
            </a:r>
          </a:p>
        </p:txBody>
      </p:sp>
      <p:cxnSp>
        <p:nvCxnSpPr>
          <p:cNvPr id="89" name="Straight Arrow Connector 88"/>
          <p:cNvCxnSpPr>
            <a:stCxn id="66" idx="4"/>
            <a:endCxn id="81" idx="0"/>
          </p:cNvCxnSpPr>
          <p:nvPr/>
        </p:nvCxnSpPr>
        <p:spPr>
          <a:xfrm rot="5400000">
            <a:off x="4724400" y="3886201"/>
            <a:ext cx="457200" cy="3047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66" idx="4"/>
            <a:endCxn id="82" idx="0"/>
          </p:cNvCxnSpPr>
          <p:nvPr/>
        </p:nvCxnSpPr>
        <p:spPr>
          <a:xfrm rot="16200000" flipH="1">
            <a:off x="5219699" y="3695699"/>
            <a:ext cx="457200" cy="6858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rot="5400000">
            <a:off x="2666999" y="5334000"/>
            <a:ext cx="4564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rot="5400000">
            <a:off x="2895599" y="5334000"/>
            <a:ext cx="4564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2894805" y="5105400"/>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2894805" y="5257800"/>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2894805" y="5410200"/>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5400000">
            <a:off x="3657599" y="5334000"/>
            <a:ext cx="4564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rot="5400000">
            <a:off x="3886199" y="5334000"/>
            <a:ext cx="4564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3885405" y="5105400"/>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3885405" y="5257800"/>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3885405" y="5410200"/>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rot="5400000">
            <a:off x="4419599" y="5334000"/>
            <a:ext cx="4564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rot="5400000">
            <a:off x="4648199" y="5334000"/>
            <a:ext cx="4564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4647405" y="5105400"/>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4647405" y="5257800"/>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4647405" y="5410200"/>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rot="5400000">
            <a:off x="5410995" y="5334000"/>
            <a:ext cx="4564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5639595" y="5334000"/>
            <a:ext cx="4564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5638801" y="5105400"/>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5638801" y="5257800"/>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5638801" y="5410200"/>
            <a:ext cx="228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25" name="Rectangle 124"/>
          <p:cNvSpPr/>
          <p:nvPr/>
        </p:nvSpPr>
        <p:spPr>
          <a:xfrm>
            <a:off x="6400800" y="3352800"/>
            <a:ext cx="24384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Class-specific Schedulers</a:t>
            </a:r>
          </a:p>
        </p:txBody>
      </p:sp>
      <p:cxnSp>
        <p:nvCxnSpPr>
          <p:cNvPr id="127" name="Straight Connector 126"/>
          <p:cNvCxnSpPr/>
          <p:nvPr/>
        </p:nvCxnSpPr>
        <p:spPr>
          <a:xfrm rot="5400000">
            <a:off x="6248400" y="2743200"/>
            <a:ext cx="4564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rot="5400000">
            <a:off x="6477000" y="2743200"/>
            <a:ext cx="4564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6476206" y="2970212"/>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6476206" y="2667000"/>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6476206" y="2819400"/>
            <a:ext cx="228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6477000" y="3030379"/>
            <a:ext cx="234360" cy="246221"/>
          </a:xfrm>
          <a:prstGeom prst="rect">
            <a:avLst/>
          </a:prstGeom>
          <a:noFill/>
        </p:spPr>
        <p:txBody>
          <a:bodyPr wrap="none" rtlCol="0">
            <a:spAutoFit/>
          </a:bodyPr>
          <a:lstStyle/>
          <a:p>
            <a:r>
              <a:rPr lang="en-US" sz="1000"/>
              <a:t>I</a:t>
            </a:r>
          </a:p>
        </p:txBody>
      </p:sp>
      <p:cxnSp>
        <p:nvCxnSpPr>
          <p:cNvPr id="133" name="Straight Connector 132"/>
          <p:cNvCxnSpPr/>
          <p:nvPr/>
        </p:nvCxnSpPr>
        <p:spPr>
          <a:xfrm rot="5400000">
            <a:off x="7309440" y="2742406"/>
            <a:ext cx="4564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rot="5400000">
            <a:off x="7538040" y="2742406"/>
            <a:ext cx="4564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7537246" y="2969418"/>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7537246" y="2818606"/>
            <a:ext cx="228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38" name="TextBox 137"/>
          <p:cNvSpPr txBox="1"/>
          <p:nvPr/>
        </p:nvSpPr>
        <p:spPr>
          <a:xfrm>
            <a:off x="7467600" y="3029585"/>
            <a:ext cx="341760" cy="246221"/>
          </a:xfrm>
          <a:prstGeom prst="rect">
            <a:avLst/>
          </a:prstGeom>
          <a:noFill/>
        </p:spPr>
        <p:txBody>
          <a:bodyPr wrap="none" rtlCol="0">
            <a:spAutoFit/>
          </a:bodyPr>
          <a:lstStyle/>
          <a:p>
            <a:r>
              <a:rPr lang="en-US" sz="1000"/>
              <a:t>TP</a:t>
            </a:r>
          </a:p>
        </p:txBody>
      </p:sp>
      <p:cxnSp>
        <p:nvCxnSpPr>
          <p:cNvPr id="139" name="Straight Connector 138"/>
          <p:cNvCxnSpPr/>
          <p:nvPr/>
        </p:nvCxnSpPr>
        <p:spPr>
          <a:xfrm rot="5400000">
            <a:off x="8300040" y="2742406"/>
            <a:ext cx="4564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rot="5400000">
            <a:off x="8528640" y="2742406"/>
            <a:ext cx="4564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8527846" y="2969418"/>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8527846" y="2666206"/>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8527846" y="2818606"/>
            <a:ext cx="228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8414084" y="3029585"/>
            <a:ext cx="425116" cy="246221"/>
          </a:xfrm>
          <a:prstGeom prst="rect">
            <a:avLst/>
          </a:prstGeom>
          <a:noFill/>
        </p:spPr>
        <p:txBody>
          <a:bodyPr wrap="none" rtlCol="0">
            <a:spAutoFit/>
          </a:bodyPr>
          <a:lstStyle/>
          <a:p>
            <a:r>
              <a:rPr lang="en-US" sz="1000"/>
              <a:t>SRT</a:t>
            </a:r>
          </a:p>
        </p:txBody>
      </p:sp>
      <p:sp>
        <p:nvSpPr>
          <p:cNvPr id="145" name="Oval 144"/>
          <p:cNvSpPr/>
          <p:nvPr/>
        </p:nvSpPr>
        <p:spPr>
          <a:xfrm>
            <a:off x="7010400" y="4267200"/>
            <a:ext cx="550895"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C</a:t>
            </a:r>
          </a:p>
        </p:txBody>
      </p:sp>
      <p:cxnSp>
        <p:nvCxnSpPr>
          <p:cNvPr id="147" name="Straight Arrow Connector 146"/>
          <p:cNvCxnSpPr>
            <a:endCxn id="145" idx="0"/>
          </p:cNvCxnSpPr>
          <p:nvPr/>
        </p:nvCxnSpPr>
        <p:spPr>
          <a:xfrm>
            <a:off x="6553200" y="3581400"/>
            <a:ext cx="732648"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a:stCxn id="125" idx="2"/>
            <a:endCxn id="145" idx="0"/>
          </p:cNvCxnSpPr>
          <p:nvPr/>
        </p:nvCxnSpPr>
        <p:spPr>
          <a:xfrm rot="5400000">
            <a:off x="7110024" y="3757224"/>
            <a:ext cx="685800" cy="3341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endCxn id="145" idx="0"/>
          </p:cNvCxnSpPr>
          <p:nvPr/>
        </p:nvCxnSpPr>
        <p:spPr>
          <a:xfrm rot="10800000" flipV="1">
            <a:off x="7285848" y="3581400"/>
            <a:ext cx="1324752"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4" name="TextBox 153"/>
          <p:cNvSpPr txBox="1"/>
          <p:nvPr/>
        </p:nvSpPr>
        <p:spPr>
          <a:xfrm>
            <a:off x="7582125" y="4324290"/>
            <a:ext cx="1257075" cy="400110"/>
          </a:xfrm>
          <a:prstGeom prst="rect">
            <a:avLst/>
          </a:prstGeom>
          <a:noFill/>
        </p:spPr>
        <p:txBody>
          <a:bodyPr wrap="none" rtlCol="0">
            <a:spAutoFit/>
          </a:bodyPr>
          <a:lstStyle/>
          <a:p>
            <a:pPr algn="ctr"/>
            <a:r>
              <a:rPr lang="en-US" sz="1000"/>
              <a:t>Class-Independent</a:t>
            </a:r>
          </a:p>
          <a:p>
            <a:pPr algn="ctr"/>
            <a:r>
              <a:rPr lang="en-US" sz="1000"/>
              <a:t>Scheduler</a:t>
            </a:r>
          </a:p>
        </p:txBody>
      </p:sp>
      <p:cxnSp>
        <p:nvCxnSpPr>
          <p:cNvPr id="155" name="Straight Connector 154"/>
          <p:cNvCxnSpPr/>
          <p:nvPr/>
        </p:nvCxnSpPr>
        <p:spPr>
          <a:xfrm rot="5400000">
            <a:off x="6934994" y="5105400"/>
            <a:ext cx="4564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rot="5400000">
            <a:off x="7163594" y="5105400"/>
            <a:ext cx="4564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7162800" y="5332412"/>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7162800" y="5029200"/>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7162800" y="5181600"/>
            <a:ext cx="228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60" name="TextBox 159"/>
          <p:cNvSpPr txBox="1"/>
          <p:nvPr/>
        </p:nvSpPr>
        <p:spPr>
          <a:xfrm>
            <a:off x="7051357" y="5392579"/>
            <a:ext cx="492443" cy="246221"/>
          </a:xfrm>
          <a:prstGeom prst="rect">
            <a:avLst/>
          </a:prstGeom>
          <a:noFill/>
        </p:spPr>
        <p:txBody>
          <a:bodyPr wrap="none" rtlCol="0">
            <a:spAutoFit/>
          </a:bodyPr>
          <a:lstStyle/>
          <a:p>
            <a:r>
              <a:rPr lang="en-US" sz="1000"/>
              <a:t>FCFS</a:t>
            </a:r>
          </a:p>
        </p:txBody>
      </p:sp>
      <p:sp>
        <p:nvSpPr>
          <p:cNvPr id="166" name="TextBox 165"/>
          <p:cNvSpPr txBox="1"/>
          <p:nvPr/>
        </p:nvSpPr>
        <p:spPr>
          <a:xfrm>
            <a:off x="457200" y="5791200"/>
            <a:ext cx="1723549" cy="369332"/>
          </a:xfrm>
          <a:prstGeom prst="rect">
            <a:avLst/>
          </a:prstGeom>
          <a:noFill/>
        </p:spPr>
        <p:txBody>
          <a:bodyPr wrap="none" rtlCol="0">
            <a:spAutoFit/>
          </a:bodyPr>
          <a:lstStyle/>
          <a:p>
            <a:r>
              <a:rPr lang="en-US"/>
              <a:t>CPU Scheduler</a:t>
            </a:r>
          </a:p>
        </p:txBody>
      </p:sp>
      <p:sp>
        <p:nvSpPr>
          <p:cNvPr id="167" name="TextBox 166"/>
          <p:cNvSpPr txBox="1"/>
          <p:nvPr/>
        </p:nvSpPr>
        <p:spPr>
          <a:xfrm>
            <a:off x="3505200" y="5791200"/>
            <a:ext cx="1938351" cy="369332"/>
          </a:xfrm>
          <a:prstGeom prst="rect">
            <a:avLst/>
          </a:prstGeom>
          <a:noFill/>
        </p:spPr>
        <p:txBody>
          <a:bodyPr wrap="none" rtlCol="0">
            <a:spAutoFit/>
          </a:bodyPr>
          <a:lstStyle/>
          <a:p>
            <a:r>
              <a:rPr lang="en-US"/>
              <a:t>Packet Scheduler</a:t>
            </a:r>
          </a:p>
        </p:txBody>
      </p:sp>
      <p:sp>
        <p:nvSpPr>
          <p:cNvPr id="168" name="TextBox 167"/>
          <p:cNvSpPr txBox="1"/>
          <p:nvPr/>
        </p:nvSpPr>
        <p:spPr>
          <a:xfrm>
            <a:off x="6810851" y="5791200"/>
            <a:ext cx="1723549" cy="369332"/>
          </a:xfrm>
          <a:prstGeom prst="rect">
            <a:avLst/>
          </a:prstGeom>
          <a:noFill/>
        </p:spPr>
        <p:txBody>
          <a:bodyPr wrap="none" rtlCol="0">
            <a:spAutoFit/>
          </a:bodyPr>
          <a:lstStyle/>
          <a:p>
            <a:r>
              <a:rPr lang="en-US"/>
              <a:t>Disk Scheduler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t>Client</a:t>
            </a:r>
          </a:p>
        </p:txBody>
      </p:sp>
      <p:sp>
        <p:nvSpPr>
          <p:cNvPr id="8" name="Content Placeholder 2">
            <a:extLst>
              <a:ext uri="{FF2B5EF4-FFF2-40B4-BE49-F238E27FC236}">
                <a16:creationId xmlns:a16="http://schemas.microsoft.com/office/drawing/2014/main" id="{2F429D12-92E1-4620-B634-C738CA835707}"/>
              </a:ext>
            </a:extLst>
          </p:cNvPr>
          <p:cNvSpPr>
            <a:spLocks noGrp="1"/>
          </p:cNvSpPr>
          <p:nvPr>
            <p:ph idx="1"/>
          </p:nvPr>
        </p:nvSpPr>
        <p:spPr>
          <a:xfrm>
            <a:off x="5486400" y="2362200"/>
            <a:ext cx="3352800" cy="1560576"/>
          </a:xfrm>
        </p:spPr>
        <p:txBody>
          <a:bodyPr>
            <a:normAutofit lnSpcReduction="10000"/>
          </a:bodyPr>
          <a:lstStyle/>
          <a:p>
            <a:pPr marL="109728" indent="0" algn="just">
              <a:buNone/>
            </a:pPr>
            <a:r>
              <a:rPr lang="en-US" sz="2000"/>
              <a:t>Distributed IVOD System includes local processing servers and media servers. Clients’ requests are handled by local servers.</a:t>
            </a:r>
          </a:p>
        </p:txBody>
      </p:sp>
      <p:pic>
        <p:nvPicPr>
          <p:cNvPr id="4" name="Picture 3" descr="A close up of a logo&#10;&#10;Description automatically generated">
            <a:extLst>
              <a:ext uri="{FF2B5EF4-FFF2-40B4-BE49-F238E27FC236}">
                <a16:creationId xmlns:a16="http://schemas.microsoft.com/office/drawing/2014/main" id="{6A87258B-46C2-4BD3-8871-8713113B73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138" y="2354424"/>
            <a:ext cx="4964823" cy="4122576"/>
          </a:xfrm>
          <a:prstGeom prst="rect">
            <a:avLst/>
          </a:prstGeom>
        </p:spPr>
      </p:pic>
    </p:spTree>
    <p:extLst>
      <p:ext uri="{BB962C8B-B14F-4D97-AF65-F5344CB8AC3E}">
        <p14:creationId xmlns:p14="http://schemas.microsoft.com/office/powerpoint/2010/main" val="41900014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Multimedia Applications</a:t>
            </a:r>
          </a:p>
        </p:txBody>
      </p:sp>
      <p:sp>
        <p:nvSpPr>
          <p:cNvPr id="3" name="Content Placeholder 2"/>
          <p:cNvSpPr>
            <a:spLocks noGrp="1"/>
          </p:cNvSpPr>
          <p:nvPr>
            <p:ph idx="1"/>
          </p:nvPr>
        </p:nvSpPr>
        <p:spPr/>
        <p:txBody>
          <a:bodyPr>
            <a:normAutofit/>
          </a:bodyPr>
          <a:lstStyle/>
          <a:p>
            <a:pPr algn="just">
              <a:lnSpc>
                <a:spcPct val="80000"/>
              </a:lnSpc>
              <a:spcBef>
                <a:spcPct val="15000"/>
              </a:spcBef>
            </a:pPr>
            <a:r>
              <a:rPr lang="en-US" sz="2400" b="1"/>
              <a:t>Multimedia Information Systems</a:t>
            </a:r>
            <a:r>
              <a:rPr lang="en-US" sz="2400"/>
              <a:t>: Multimedia Database, Information hypertexts, Hypermedia, Electronic books, Multimedia expert systems, etc.</a:t>
            </a:r>
          </a:p>
          <a:p>
            <a:pPr algn="just">
              <a:lnSpc>
                <a:spcPct val="80000"/>
              </a:lnSpc>
              <a:spcBef>
                <a:spcPct val="15000"/>
              </a:spcBef>
            </a:pPr>
            <a:endParaRPr lang="en-US" sz="2400" b="1"/>
          </a:p>
          <a:p>
            <a:pPr algn="just">
              <a:lnSpc>
                <a:spcPct val="80000"/>
              </a:lnSpc>
              <a:spcBef>
                <a:spcPct val="15000"/>
              </a:spcBef>
            </a:pPr>
            <a:r>
              <a:rPr lang="en-US" sz="2400" b="1"/>
              <a:t>Multimedia Communication Systems</a:t>
            </a:r>
            <a:r>
              <a:rPr lang="en-US" sz="2400"/>
              <a:t>: VOIP, Audio-video Communication, Computer-supported collaborative works, Videoconferencing, IPTV, Streaming media and Multimedia Teleservices, etc.</a:t>
            </a:r>
          </a:p>
          <a:p>
            <a:pPr algn="just">
              <a:lnSpc>
                <a:spcPct val="80000"/>
              </a:lnSpc>
              <a:spcBef>
                <a:spcPct val="15000"/>
              </a:spcBef>
            </a:pPr>
            <a:endParaRPr lang="en-US" sz="2400" b="1"/>
          </a:p>
          <a:p>
            <a:pPr algn="just">
              <a:lnSpc>
                <a:spcPct val="80000"/>
              </a:lnSpc>
              <a:spcBef>
                <a:spcPct val="15000"/>
              </a:spcBef>
            </a:pPr>
            <a:r>
              <a:rPr lang="en-US" sz="2400" b="1"/>
              <a:t>Multimedia Entertainment Systems</a:t>
            </a:r>
            <a:r>
              <a:rPr lang="en-US" sz="2400"/>
              <a:t>: Game, 3D computer games, Multimedia design, Multiplayer networks, Interactive audiovisual productions, etc.</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Multimedia Applications (Cont.)</a:t>
            </a:r>
          </a:p>
        </p:txBody>
      </p:sp>
      <p:sp>
        <p:nvSpPr>
          <p:cNvPr id="3" name="Content Placeholder 2"/>
          <p:cNvSpPr>
            <a:spLocks noGrp="1"/>
          </p:cNvSpPr>
          <p:nvPr>
            <p:ph idx="1"/>
          </p:nvPr>
        </p:nvSpPr>
        <p:spPr/>
        <p:txBody>
          <a:bodyPr>
            <a:normAutofit/>
          </a:bodyPr>
          <a:lstStyle/>
          <a:p>
            <a:pPr algn="just">
              <a:lnSpc>
                <a:spcPct val="80000"/>
              </a:lnSpc>
              <a:spcBef>
                <a:spcPct val="15000"/>
              </a:spcBef>
            </a:pPr>
            <a:r>
              <a:rPr lang="en-US" sz="2400" b="1"/>
              <a:t>Multimedia Educational Systems</a:t>
            </a:r>
            <a:r>
              <a:rPr lang="en-US" sz="2400"/>
              <a:t>: E-Books, E-learning, Flexible teaching materials, Simulation education systems, etc.</a:t>
            </a:r>
          </a:p>
          <a:p>
            <a:pPr algn="just">
              <a:lnSpc>
                <a:spcPct val="80000"/>
              </a:lnSpc>
              <a:spcBef>
                <a:spcPct val="15000"/>
              </a:spcBef>
            </a:pPr>
            <a:endParaRPr lang="en-US" sz="2400" b="1"/>
          </a:p>
          <a:p>
            <a:pPr algn="just">
              <a:lnSpc>
                <a:spcPct val="80000"/>
              </a:lnSpc>
              <a:spcBef>
                <a:spcPct val="15000"/>
              </a:spcBef>
            </a:pPr>
            <a:r>
              <a:rPr lang="en-US" sz="2400" b="1"/>
              <a:t>Multimedia Business Systems</a:t>
            </a:r>
            <a:r>
              <a:rPr lang="en-US" sz="2400"/>
              <a:t>: Electronic commerce, Marketing, Multimedia presentation –PR, Virtual shopping, etc.</a:t>
            </a:r>
          </a:p>
          <a:p>
            <a:pPr algn="just">
              <a:lnSpc>
                <a:spcPct val="80000"/>
              </a:lnSpc>
              <a:spcBef>
                <a:spcPct val="15000"/>
              </a:spcBef>
            </a:pPr>
            <a:endParaRPr lang="en-US" sz="24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Multimedia Application Environment</a:t>
            </a:r>
          </a:p>
        </p:txBody>
      </p:sp>
      <p:pic>
        <p:nvPicPr>
          <p:cNvPr id="5" name="Picture 5"/>
          <p:cNvPicPr>
            <a:picLocks noChangeAspect="1" noChangeArrowheads="1"/>
          </p:cNvPicPr>
          <p:nvPr/>
        </p:nvPicPr>
        <p:blipFill>
          <a:blip r:embed="rId2"/>
          <a:srcRect/>
          <a:stretch>
            <a:fillRect/>
          </a:stretch>
        </p:blipFill>
        <p:spPr bwMode="auto">
          <a:xfrm>
            <a:off x="1219200" y="2162175"/>
            <a:ext cx="6781800" cy="4695825"/>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Picture 10" descr="C:\Users\User\Desktop\untitled2.png"/>
          <p:cNvPicPr>
            <a:picLocks noChangeAspect="1" noChangeArrowheads="1"/>
          </p:cNvPicPr>
          <p:nvPr/>
        </p:nvPicPr>
        <p:blipFill>
          <a:blip r:embed="rId2"/>
          <a:srcRect/>
          <a:stretch>
            <a:fillRect/>
          </a:stretch>
        </p:blipFill>
        <p:spPr bwMode="auto">
          <a:xfrm>
            <a:off x="7391400" y="3733800"/>
            <a:ext cx="1437967" cy="685800"/>
          </a:xfrm>
          <a:prstGeom prst="rect">
            <a:avLst/>
          </a:prstGeom>
          <a:noFill/>
        </p:spPr>
      </p:pic>
      <p:sp>
        <p:nvSpPr>
          <p:cNvPr id="2" name="Title 1"/>
          <p:cNvSpPr>
            <a:spLocks noGrp="1"/>
          </p:cNvSpPr>
          <p:nvPr>
            <p:ph type="title"/>
          </p:nvPr>
        </p:nvSpPr>
        <p:spPr/>
        <p:txBody>
          <a:bodyPr>
            <a:normAutofit/>
          </a:bodyPr>
          <a:lstStyle/>
          <a:p>
            <a:pPr algn="ctr"/>
            <a:r>
              <a:rPr lang="en-US" sz="3600"/>
              <a:t>Example (Video on Demand)</a:t>
            </a:r>
          </a:p>
        </p:txBody>
      </p:sp>
      <p:pic>
        <p:nvPicPr>
          <p:cNvPr id="2052" name="Picture 4" descr="C:\Users\User\Desktop\untitled.png"/>
          <p:cNvPicPr>
            <a:picLocks noChangeAspect="1" noChangeArrowheads="1"/>
          </p:cNvPicPr>
          <p:nvPr/>
        </p:nvPicPr>
        <p:blipFill>
          <a:blip r:embed="rId3"/>
          <a:srcRect/>
          <a:stretch>
            <a:fillRect/>
          </a:stretch>
        </p:blipFill>
        <p:spPr bwMode="auto">
          <a:xfrm>
            <a:off x="723446" y="5105400"/>
            <a:ext cx="1000759" cy="1295399"/>
          </a:xfrm>
          <a:prstGeom prst="rect">
            <a:avLst/>
          </a:prstGeom>
          <a:noFill/>
        </p:spPr>
      </p:pic>
      <p:pic>
        <p:nvPicPr>
          <p:cNvPr id="2053" name="Picture 5" descr="C:\Users\User\Desktop\untitled.png"/>
          <p:cNvPicPr>
            <a:picLocks noChangeAspect="1" noChangeArrowheads="1"/>
          </p:cNvPicPr>
          <p:nvPr/>
        </p:nvPicPr>
        <p:blipFill>
          <a:blip r:embed="rId3"/>
          <a:srcRect/>
          <a:stretch>
            <a:fillRect/>
          </a:stretch>
        </p:blipFill>
        <p:spPr bwMode="auto">
          <a:xfrm>
            <a:off x="723446" y="3581400"/>
            <a:ext cx="990600" cy="1282249"/>
          </a:xfrm>
          <a:prstGeom prst="rect">
            <a:avLst/>
          </a:prstGeom>
          <a:noFill/>
        </p:spPr>
      </p:pic>
      <p:pic>
        <p:nvPicPr>
          <p:cNvPr id="2054" name="Picture 6" descr="C:\Users\User\Desktop\untitled.png"/>
          <p:cNvPicPr>
            <a:picLocks noChangeAspect="1" noChangeArrowheads="1"/>
          </p:cNvPicPr>
          <p:nvPr/>
        </p:nvPicPr>
        <p:blipFill>
          <a:blip r:embed="rId3"/>
          <a:srcRect/>
          <a:stretch>
            <a:fillRect/>
          </a:stretch>
        </p:blipFill>
        <p:spPr bwMode="auto">
          <a:xfrm>
            <a:off x="799646" y="2245386"/>
            <a:ext cx="914400" cy="1183614"/>
          </a:xfrm>
          <a:prstGeom prst="rect">
            <a:avLst/>
          </a:prstGeom>
          <a:noFill/>
        </p:spPr>
      </p:pic>
      <p:pic>
        <p:nvPicPr>
          <p:cNvPr id="2055" name="Picture 7" descr="C:\Users\User\Desktop\untitled.png"/>
          <p:cNvPicPr>
            <a:picLocks noChangeAspect="1" noChangeArrowheads="1"/>
          </p:cNvPicPr>
          <p:nvPr/>
        </p:nvPicPr>
        <p:blipFill>
          <a:blip r:embed="rId3"/>
          <a:srcRect/>
          <a:stretch>
            <a:fillRect/>
          </a:stretch>
        </p:blipFill>
        <p:spPr bwMode="auto">
          <a:xfrm>
            <a:off x="2247446" y="2133600"/>
            <a:ext cx="914400" cy="1183614"/>
          </a:xfrm>
          <a:prstGeom prst="rect">
            <a:avLst/>
          </a:prstGeom>
          <a:noFill/>
        </p:spPr>
      </p:pic>
      <p:cxnSp>
        <p:nvCxnSpPr>
          <p:cNvPr id="13" name="Straight Connector 12"/>
          <p:cNvCxnSpPr/>
          <p:nvPr/>
        </p:nvCxnSpPr>
        <p:spPr>
          <a:xfrm rot="5400000">
            <a:off x="76540" y="4228306"/>
            <a:ext cx="3886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1790246" y="2819400"/>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10800000">
            <a:off x="2018846" y="2743200"/>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10800000">
            <a:off x="1790246" y="4191000"/>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10800000">
            <a:off x="1790246" y="5715000"/>
            <a:ext cx="228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47246" y="3276600"/>
            <a:ext cx="1237839" cy="307777"/>
          </a:xfrm>
          <a:prstGeom prst="rect">
            <a:avLst/>
          </a:prstGeom>
          <a:noFill/>
        </p:spPr>
        <p:txBody>
          <a:bodyPr wrap="none" rtlCol="0">
            <a:spAutoFit/>
          </a:bodyPr>
          <a:lstStyle/>
          <a:p>
            <a:r>
              <a:rPr lang="en-US" sz="1400"/>
              <a:t>Media Server</a:t>
            </a:r>
          </a:p>
        </p:txBody>
      </p:sp>
      <p:sp>
        <p:nvSpPr>
          <p:cNvPr id="25" name="TextBox 24"/>
          <p:cNvSpPr txBox="1"/>
          <p:nvPr/>
        </p:nvSpPr>
        <p:spPr>
          <a:xfrm>
            <a:off x="457200" y="4724400"/>
            <a:ext cx="1561646" cy="307777"/>
          </a:xfrm>
          <a:prstGeom prst="rect">
            <a:avLst/>
          </a:prstGeom>
          <a:noFill/>
        </p:spPr>
        <p:txBody>
          <a:bodyPr wrap="none" rtlCol="0">
            <a:spAutoFit/>
          </a:bodyPr>
          <a:lstStyle/>
          <a:p>
            <a:r>
              <a:rPr lang="en-US" sz="1400"/>
              <a:t>Streaming Server</a:t>
            </a:r>
          </a:p>
        </p:txBody>
      </p:sp>
      <p:sp>
        <p:nvSpPr>
          <p:cNvPr id="26" name="TextBox 25"/>
          <p:cNvSpPr txBox="1"/>
          <p:nvPr/>
        </p:nvSpPr>
        <p:spPr>
          <a:xfrm>
            <a:off x="688662" y="6248400"/>
            <a:ext cx="1101584" cy="307777"/>
          </a:xfrm>
          <a:prstGeom prst="rect">
            <a:avLst/>
          </a:prstGeom>
          <a:noFill/>
        </p:spPr>
        <p:txBody>
          <a:bodyPr wrap="none" rtlCol="0">
            <a:spAutoFit/>
          </a:bodyPr>
          <a:lstStyle/>
          <a:p>
            <a:r>
              <a:rPr lang="en-US" sz="1400"/>
              <a:t>Web Server</a:t>
            </a:r>
          </a:p>
        </p:txBody>
      </p:sp>
      <p:sp>
        <p:nvSpPr>
          <p:cNvPr id="27" name="TextBox 26"/>
          <p:cNvSpPr txBox="1"/>
          <p:nvPr/>
        </p:nvSpPr>
        <p:spPr>
          <a:xfrm>
            <a:off x="2171246" y="3200400"/>
            <a:ext cx="1370888" cy="523220"/>
          </a:xfrm>
          <a:prstGeom prst="rect">
            <a:avLst/>
          </a:prstGeom>
          <a:noFill/>
        </p:spPr>
        <p:txBody>
          <a:bodyPr wrap="none" rtlCol="0">
            <a:spAutoFit/>
          </a:bodyPr>
          <a:lstStyle/>
          <a:p>
            <a:pPr algn="ctr"/>
            <a:r>
              <a:rPr lang="en-US" sz="1400"/>
              <a:t>Authentication</a:t>
            </a:r>
          </a:p>
          <a:p>
            <a:pPr algn="ctr"/>
            <a:r>
              <a:rPr lang="en-US" sz="1400"/>
              <a:t>/Billing Server</a:t>
            </a:r>
          </a:p>
        </p:txBody>
      </p:sp>
      <p:pic>
        <p:nvPicPr>
          <p:cNvPr id="2056" name="Picture 8" descr="C:\Users\User\Desktop\imagesL62PN1ES.jpg"/>
          <p:cNvPicPr>
            <a:picLocks noChangeAspect="1" noChangeArrowheads="1"/>
          </p:cNvPicPr>
          <p:nvPr/>
        </p:nvPicPr>
        <p:blipFill>
          <a:blip r:embed="rId4"/>
          <a:srcRect/>
          <a:stretch>
            <a:fillRect/>
          </a:stretch>
        </p:blipFill>
        <p:spPr bwMode="auto">
          <a:xfrm>
            <a:off x="3771446" y="3592378"/>
            <a:ext cx="1752600" cy="1589222"/>
          </a:xfrm>
          <a:prstGeom prst="rect">
            <a:avLst/>
          </a:prstGeom>
          <a:noFill/>
        </p:spPr>
      </p:pic>
      <p:pic>
        <p:nvPicPr>
          <p:cNvPr id="2058" name="Picture 10" descr="C:\Users\User\Desktop\untitled2.png"/>
          <p:cNvPicPr>
            <a:picLocks noChangeAspect="1" noChangeArrowheads="1"/>
          </p:cNvPicPr>
          <p:nvPr/>
        </p:nvPicPr>
        <p:blipFill>
          <a:blip r:embed="rId2"/>
          <a:srcRect/>
          <a:stretch>
            <a:fillRect/>
          </a:stretch>
        </p:blipFill>
        <p:spPr bwMode="auto">
          <a:xfrm>
            <a:off x="7401232" y="2209800"/>
            <a:ext cx="1437967" cy="685800"/>
          </a:xfrm>
          <a:prstGeom prst="rect">
            <a:avLst/>
          </a:prstGeom>
          <a:noFill/>
        </p:spPr>
      </p:pic>
      <p:pic>
        <p:nvPicPr>
          <p:cNvPr id="2059" name="Picture 11" descr="C:\Users\User\Desktop\untitled4.png"/>
          <p:cNvPicPr>
            <a:picLocks noChangeAspect="1" noChangeArrowheads="1"/>
          </p:cNvPicPr>
          <p:nvPr/>
        </p:nvPicPr>
        <p:blipFill>
          <a:blip r:embed="rId5"/>
          <a:srcRect/>
          <a:stretch>
            <a:fillRect/>
          </a:stretch>
        </p:blipFill>
        <p:spPr bwMode="auto">
          <a:xfrm>
            <a:off x="7467600" y="5547528"/>
            <a:ext cx="1371600" cy="929472"/>
          </a:xfrm>
          <a:prstGeom prst="rect">
            <a:avLst/>
          </a:prstGeom>
          <a:noFill/>
        </p:spPr>
      </p:pic>
      <p:pic>
        <p:nvPicPr>
          <p:cNvPr id="2060" name="Picture 12" descr="C:\Users\User\Desktop\images2G2V24I1.jpg"/>
          <p:cNvPicPr>
            <a:picLocks noChangeAspect="1" noChangeArrowheads="1"/>
          </p:cNvPicPr>
          <p:nvPr/>
        </p:nvPicPr>
        <p:blipFill>
          <a:blip r:embed="rId6"/>
          <a:srcRect/>
          <a:stretch>
            <a:fillRect/>
          </a:stretch>
        </p:blipFill>
        <p:spPr bwMode="auto">
          <a:xfrm>
            <a:off x="2476046" y="4008120"/>
            <a:ext cx="1143000" cy="640080"/>
          </a:xfrm>
          <a:prstGeom prst="rect">
            <a:avLst/>
          </a:prstGeom>
          <a:noFill/>
        </p:spPr>
      </p:pic>
      <p:cxnSp>
        <p:nvCxnSpPr>
          <p:cNvPr id="33" name="Straight Connector 32"/>
          <p:cNvCxnSpPr/>
          <p:nvPr/>
        </p:nvCxnSpPr>
        <p:spPr>
          <a:xfrm rot="10800000">
            <a:off x="2018846" y="4343400"/>
            <a:ext cx="381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657553" y="4495800"/>
            <a:ext cx="732893" cy="307777"/>
          </a:xfrm>
          <a:prstGeom prst="rect">
            <a:avLst/>
          </a:prstGeom>
          <a:noFill/>
        </p:spPr>
        <p:txBody>
          <a:bodyPr wrap="none" rtlCol="0">
            <a:spAutoFit/>
          </a:bodyPr>
          <a:lstStyle/>
          <a:p>
            <a:r>
              <a:rPr lang="en-US" sz="1400"/>
              <a:t>Router</a:t>
            </a:r>
          </a:p>
        </p:txBody>
      </p:sp>
      <p:cxnSp>
        <p:nvCxnSpPr>
          <p:cNvPr id="36" name="Straight Connector 35"/>
          <p:cNvCxnSpPr/>
          <p:nvPr/>
        </p:nvCxnSpPr>
        <p:spPr>
          <a:xfrm rot="10800000">
            <a:off x="3619046" y="4343400"/>
            <a:ext cx="304800"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39" name="Picture 9" descr="C:\Users\User\Desktop\untitled1.png"/>
          <p:cNvPicPr>
            <a:picLocks noChangeAspect="1" noChangeArrowheads="1"/>
          </p:cNvPicPr>
          <p:nvPr/>
        </p:nvPicPr>
        <p:blipFill>
          <a:blip r:embed="rId7" cstate="print"/>
          <a:srcRect/>
          <a:stretch>
            <a:fillRect/>
          </a:stretch>
        </p:blipFill>
        <p:spPr bwMode="auto">
          <a:xfrm>
            <a:off x="6400800" y="2286000"/>
            <a:ext cx="908649" cy="457200"/>
          </a:xfrm>
          <a:prstGeom prst="rect">
            <a:avLst/>
          </a:prstGeom>
          <a:noFill/>
        </p:spPr>
      </p:pic>
      <p:pic>
        <p:nvPicPr>
          <p:cNvPr id="40" name="Picture 9" descr="C:\Users\User\Desktop\untitled1.png"/>
          <p:cNvPicPr>
            <a:picLocks noChangeAspect="1" noChangeArrowheads="1"/>
          </p:cNvPicPr>
          <p:nvPr/>
        </p:nvPicPr>
        <p:blipFill>
          <a:blip r:embed="rId7" cstate="print"/>
          <a:srcRect/>
          <a:stretch>
            <a:fillRect/>
          </a:stretch>
        </p:blipFill>
        <p:spPr bwMode="auto">
          <a:xfrm>
            <a:off x="6406551" y="3810000"/>
            <a:ext cx="908649" cy="457200"/>
          </a:xfrm>
          <a:prstGeom prst="rect">
            <a:avLst/>
          </a:prstGeom>
          <a:noFill/>
        </p:spPr>
      </p:pic>
      <p:pic>
        <p:nvPicPr>
          <p:cNvPr id="41" name="Picture 9" descr="C:\Users\User\Desktop\untitled1.png"/>
          <p:cNvPicPr>
            <a:picLocks noChangeAspect="1" noChangeArrowheads="1"/>
          </p:cNvPicPr>
          <p:nvPr/>
        </p:nvPicPr>
        <p:blipFill>
          <a:blip r:embed="rId7" cstate="print"/>
          <a:srcRect/>
          <a:stretch>
            <a:fillRect/>
          </a:stretch>
        </p:blipFill>
        <p:spPr bwMode="auto">
          <a:xfrm>
            <a:off x="6406551" y="5715000"/>
            <a:ext cx="908649" cy="457200"/>
          </a:xfrm>
          <a:prstGeom prst="rect">
            <a:avLst/>
          </a:prstGeom>
          <a:noFill/>
        </p:spPr>
      </p:pic>
      <p:cxnSp>
        <p:nvCxnSpPr>
          <p:cNvPr id="42" name="Straight Connector 41"/>
          <p:cNvCxnSpPr/>
          <p:nvPr/>
        </p:nvCxnSpPr>
        <p:spPr>
          <a:xfrm rot="5400000">
            <a:off x="3772694" y="4304506"/>
            <a:ext cx="3886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10800000">
            <a:off x="5486400" y="4343400"/>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10800000">
            <a:off x="5715000" y="2590800"/>
            <a:ext cx="609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10800000">
            <a:off x="5715000" y="4113212"/>
            <a:ext cx="609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0800000">
            <a:off x="5715000" y="6018211"/>
            <a:ext cx="609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0800000">
            <a:off x="7315200" y="4114800"/>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0800000">
            <a:off x="7315200" y="2589212"/>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0800000">
            <a:off x="7315200" y="6019800"/>
            <a:ext cx="228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5715000" y="2283023"/>
            <a:ext cx="649537" cy="307777"/>
          </a:xfrm>
          <a:prstGeom prst="rect">
            <a:avLst/>
          </a:prstGeom>
          <a:noFill/>
        </p:spPr>
        <p:txBody>
          <a:bodyPr wrap="none" rtlCol="0">
            <a:spAutoFit/>
          </a:bodyPr>
          <a:lstStyle/>
          <a:p>
            <a:r>
              <a:rPr lang="en-US" sz="1400"/>
              <a:t>ADSL</a:t>
            </a:r>
          </a:p>
        </p:txBody>
      </p:sp>
      <p:sp>
        <p:nvSpPr>
          <p:cNvPr id="56" name="TextBox 55"/>
          <p:cNvSpPr txBox="1"/>
          <p:nvPr/>
        </p:nvSpPr>
        <p:spPr>
          <a:xfrm>
            <a:off x="5715000" y="3807023"/>
            <a:ext cx="651140" cy="307777"/>
          </a:xfrm>
          <a:prstGeom prst="rect">
            <a:avLst/>
          </a:prstGeom>
          <a:noFill/>
        </p:spPr>
        <p:txBody>
          <a:bodyPr wrap="none" rtlCol="0">
            <a:spAutoFit/>
          </a:bodyPr>
          <a:lstStyle/>
          <a:p>
            <a:r>
              <a:rPr lang="en-US" sz="1400"/>
              <a:t>CATV</a:t>
            </a:r>
          </a:p>
        </p:txBody>
      </p:sp>
      <p:sp>
        <p:nvSpPr>
          <p:cNvPr id="57" name="TextBox 56"/>
          <p:cNvSpPr txBox="1"/>
          <p:nvPr/>
        </p:nvSpPr>
        <p:spPr>
          <a:xfrm>
            <a:off x="5715000" y="5638800"/>
            <a:ext cx="795411" cy="307777"/>
          </a:xfrm>
          <a:prstGeom prst="rect">
            <a:avLst/>
          </a:prstGeom>
          <a:noFill/>
        </p:spPr>
        <p:txBody>
          <a:bodyPr wrap="none" rtlCol="0">
            <a:spAutoFit/>
          </a:bodyPr>
          <a:lstStyle/>
          <a:p>
            <a:r>
              <a:rPr lang="en-US" sz="1400"/>
              <a:t>Modem</a:t>
            </a:r>
          </a:p>
        </p:txBody>
      </p:sp>
      <p:sp>
        <p:nvSpPr>
          <p:cNvPr id="59" name="TextBox 58"/>
          <p:cNvSpPr txBox="1"/>
          <p:nvPr/>
        </p:nvSpPr>
        <p:spPr>
          <a:xfrm>
            <a:off x="6553200" y="2667000"/>
            <a:ext cx="513282" cy="307777"/>
          </a:xfrm>
          <a:prstGeom prst="rect">
            <a:avLst/>
          </a:prstGeom>
          <a:noFill/>
        </p:spPr>
        <p:txBody>
          <a:bodyPr wrap="none" rtlCol="0">
            <a:spAutoFit/>
          </a:bodyPr>
          <a:lstStyle/>
          <a:p>
            <a:r>
              <a:rPr lang="en-US" sz="1400"/>
              <a:t>STB</a:t>
            </a:r>
          </a:p>
        </p:txBody>
      </p:sp>
      <p:sp>
        <p:nvSpPr>
          <p:cNvPr id="60" name="TextBox 59"/>
          <p:cNvSpPr txBox="1"/>
          <p:nvPr/>
        </p:nvSpPr>
        <p:spPr>
          <a:xfrm>
            <a:off x="6553200" y="4191000"/>
            <a:ext cx="513282" cy="307777"/>
          </a:xfrm>
          <a:prstGeom prst="rect">
            <a:avLst/>
          </a:prstGeom>
          <a:noFill/>
        </p:spPr>
        <p:txBody>
          <a:bodyPr wrap="none" rtlCol="0">
            <a:spAutoFit/>
          </a:bodyPr>
          <a:lstStyle/>
          <a:p>
            <a:r>
              <a:rPr lang="en-US" sz="1400"/>
              <a:t>STB</a:t>
            </a:r>
          </a:p>
        </p:txBody>
      </p:sp>
      <p:sp>
        <p:nvSpPr>
          <p:cNvPr id="61" name="TextBox 60"/>
          <p:cNvSpPr txBox="1"/>
          <p:nvPr/>
        </p:nvSpPr>
        <p:spPr>
          <a:xfrm>
            <a:off x="6553200" y="6096000"/>
            <a:ext cx="513282" cy="307777"/>
          </a:xfrm>
          <a:prstGeom prst="rect">
            <a:avLst/>
          </a:prstGeom>
          <a:noFill/>
        </p:spPr>
        <p:txBody>
          <a:bodyPr wrap="none" rtlCol="0">
            <a:spAutoFit/>
          </a:bodyPr>
          <a:lstStyle/>
          <a:p>
            <a:r>
              <a:rPr lang="en-US" sz="1400"/>
              <a:t>STB</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t>System Architecture</a:t>
            </a:r>
          </a:p>
        </p:txBody>
      </p:sp>
      <p:sp>
        <p:nvSpPr>
          <p:cNvPr id="8" name="Content Placeholder 2">
            <a:extLst>
              <a:ext uri="{FF2B5EF4-FFF2-40B4-BE49-F238E27FC236}">
                <a16:creationId xmlns:a16="http://schemas.microsoft.com/office/drawing/2014/main" id="{2F429D12-92E1-4620-B634-C738CA835707}"/>
              </a:ext>
            </a:extLst>
          </p:cNvPr>
          <p:cNvSpPr>
            <a:spLocks noGrp="1"/>
          </p:cNvSpPr>
          <p:nvPr>
            <p:ph idx="1"/>
          </p:nvPr>
        </p:nvSpPr>
        <p:spPr>
          <a:xfrm>
            <a:off x="5105400" y="2362200"/>
            <a:ext cx="3886200" cy="1560576"/>
          </a:xfrm>
        </p:spPr>
        <p:txBody>
          <a:bodyPr>
            <a:normAutofit/>
          </a:bodyPr>
          <a:lstStyle/>
          <a:p>
            <a:pPr marL="109728" indent="0" algn="ctr">
              <a:buNone/>
            </a:pPr>
            <a:r>
              <a:rPr lang="en-US" sz="2000"/>
              <a:t>Distributed IVOD System</a:t>
            </a:r>
          </a:p>
        </p:txBody>
      </p:sp>
      <p:pic>
        <p:nvPicPr>
          <p:cNvPr id="5" name="Picture 4" descr="A close up of a logo&#10;&#10;Description automatically generated">
            <a:extLst>
              <a:ext uri="{FF2B5EF4-FFF2-40B4-BE49-F238E27FC236}">
                <a16:creationId xmlns:a16="http://schemas.microsoft.com/office/drawing/2014/main" id="{161D9C78-39BE-4412-9B3E-BDD3DD616A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733" y="2438400"/>
            <a:ext cx="5369067" cy="4191000"/>
          </a:xfrm>
          <a:prstGeom prst="rect">
            <a:avLst/>
          </a:prstGeom>
        </p:spPr>
      </p:pic>
    </p:spTree>
    <p:extLst>
      <p:ext uri="{BB962C8B-B14F-4D97-AF65-F5344CB8AC3E}">
        <p14:creationId xmlns:p14="http://schemas.microsoft.com/office/powerpoint/2010/main" val="2938363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t>Client</a:t>
            </a:r>
          </a:p>
        </p:txBody>
      </p:sp>
      <p:sp>
        <p:nvSpPr>
          <p:cNvPr id="8" name="Content Placeholder 2">
            <a:extLst>
              <a:ext uri="{FF2B5EF4-FFF2-40B4-BE49-F238E27FC236}">
                <a16:creationId xmlns:a16="http://schemas.microsoft.com/office/drawing/2014/main" id="{2F429D12-92E1-4620-B634-C738CA835707}"/>
              </a:ext>
            </a:extLst>
          </p:cNvPr>
          <p:cNvSpPr>
            <a:spLocks noGrp="1"/>
          </p:cNvSpPr>
          <p:nvPr>
            <p:ph idx="1"/>
          </p:nvPr>
        </p:nvSpPr>
        <p:spPr>
          <a:xfrm>
            <a:off x="5638800" y="2362200"/>
            <a:ext cx="2895600" cy="1981200"/>
          </a:xfrm>
        </p:spPr>
        <p:txBody>
          <a:bodyPr>
            <a:normAutofit/>
          </a:bodyPr>
          <a:lstStyle/>
          <a:p>
            <a:pPr marL="109728" indent="0" algn="just">
              <a:buNone/>
            </a:pPr>
            <a:r>
              <a:rPr lang="en-US" sz="2000"/>
              <a:t>User Input Device</a:t>
            </a:r>
          </a:p>
          <a:p>
            <a:pPr marL="109728" indent="0" algn="just">
              <a:buNone/>
            </a:pPr>
            <a:r>
              <a:rPr lang="en-US" sz="2000"/>
              <a:t>Visual Display</a:t>
            </a:r>
          </a:p>
          <a:p>
            <a:pPr marL="109728" indent="0" algn="just">
              <a:buNone/>
            </a:pPr>
            <a:r>
              <a:rPr lang="en-US" sz="2000"/>
              <a:t>Audio Display</a:t>
            </a:r>
          </a:p>
          <a:p>
            <a:pPr marL="109728" indent="0" algn="just">
              <a:buNone/>
            </a:pPr>
            <a:r>
              <a:rPr lang="en-US" sz="2000"/>
              <a:t>Network Interface</a:t>
            </a:r>
          </a:p>
          <a:p>
            <a:pPr marL="109728" indent="0" algn="just">
              <a:buNone/>
            </a:pPr>
            <a:r>
              <a:rPr lang="en-US" sz="2000"/>
              <a:t>Buffers and Decoder</a:t>
            </a:r>
          </a:p>
        </p:txBody>
      </p:sp>
      <p:pic>
        <p:nvPicPr>
          <p:cNvPr id="12" name="Picture 11" descr="A screenshot of a cell phone&#10;&#10;Description automatically generated">
            <a:extLst>
              <a:ext uri="{FF2B5EF4-FFF2-40B4-BE49-F238E27FC236}">
                <a16:creationId xmlns:a16="http://schemas.microsoft.com/office/drawing/2014/main" id="{F73DC2C7-C00E-4F17-8714-E29BC3851C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362200"/>
            <a:ext cx="4267200" cy="4254269"/>
          </a:xfrm>
          <a:prstGeom prst="rect">
            <a:avLst/>
          </a:prstGeom>
        </p:spPr>
      </p:pic>
    </p:spTree>
    <p:extLst>
      <p:ext uri="{BB962C8B-B14F-4D97-AF65-F5344CB8AC3E}">
        <p14:creationId xmlns:p14="http://schemas.microsoft.com/office/powerpoint/2010/main" val="116972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t>The Server</a:t>
            </a:r>
          </a:p>
        </p:txBody>
      </p:sp>
      <p:sp>
        <p:nvSpPr>
          <p:cNvPr id="8" name="Content Placeholder 2">
            <a:extLst>
              <a:ext uri="{FF2B5EF4-FFF2-40B4-BE49-F238E27FC236}">
                <a16:creationId xmlns:a16="http://schemas.microsoft.com/office/drawing/2014/main" id="{2F429D12-92E1-4620-B634-C738CA835707}"/>
              </a:ext>
            </a:extLst>
          </p:cNvPr>
          <p:cNvSpPr>
            <a:spLocks noGrp="1"/>
          </p:cNvSpPr>
          <p:nvPr>
            <p:ph idx="1"/>
          </p:nvPr>
        </p:nvSpPr>
        <p:spPr>
          <a:xfrm>
            <a:off x="447868" y="5099828"/>
            <a:ext cx="5571931" cy="1453372"/>
          </a:xfrm>
        </p:spPr>
        <p:txBody>
          <a:bodyPr>
            <a:normAutofit/>
          </a:bodyPr>
          <a:lstStyle/>
          <a:p>
            <a:pPr marL="109728" indent="0" algn="just">
              <a:buNone/>
            </a:pPr>
            <a:r>
              <a:rPr lang="en-US" sz="2000"/>
              <a:t>Tape drive</a:t>
            </a:r>
          </a:p>
          <a:p>
            <a:pPr marL="109728" indent="0" algn="just">
              <a:buNone/>
            </a:pPr>
            <a:r>
              <a:rPr lang="en-US" sz="2000"/>
              <a:t>Tape controller</a:t>
            </a:r>
          </a:p>
          <a:p>
            <a:pPr marL="109728" indent="0" algn="just">
              <a:buNone/>
            </a:pPr>
            <a:r>
              <a:rPr lang="en-US" sz="2000"/>
              <a:t>Disk array (Disk Scheduling, RAID)</a:t>
            </a:r>
          </a:p>
          <a:p>
            <a:pPr marL="109728" indent="0" algn="just">
              <a:buNone/>
            </a:pPr>
            <a:r>
              <a:rPr lang="en-US" sz="2000"/>
              <a:t>NAT Traversal</a:t>
            </a:r>
          </a:p>
        </p:txBody>
      </p:sp>
      <p:pic>
        <p:nvPicPr>
          <p:cNvPr id="4" name="Picture 3" descr="A screenshot of a cell phone&#10;&#10;Description automatically generated">
            <a:extLst>
              <a:ext uri="{FF2B5EF4-FFF2-40B4-BE49-F238E27FC236}">
                <a16:creationId xmlns:a16="http://schemas.microsoft.com/office/drawing/2014/main" id="{0900A8FB-C275-4A08-B557-744C36DF17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869" y="2362200"/>
            <a:ext cx="8086532" cy="2737628"/>
          </a:xfrm>
          <a:prstGeom prst="rect">
            <a:avLst/>
          </a:prstGeom>
        </p:spPr>
      </p:pic>
    </p:spTree>
    <p:extLst>
      <p:ext uri="{BB962C8B-B14F-4D97-AF65-F5344CB8AC3E}">
        <p14:creationId xmlns:p14="http://schemas.microsoft.com/office/powerpoint/2010/main" val="3894392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t>The overall architecture</a:t>
            </a:r>
          </a:p>
        </p:txBody>
      </p:sp>
      <p:pic>
        <p:nvPicPr>
          <p:cNvPr id="5" name="Picture 4" descr="A close up of a logo&#10;&#10;Description automatically generated">
            <a:extLst>
              <a:ext uri="{FF2B5EF4-FFF2-40B4-BE49-F238E27FC236}">
                <a16:creationId xmlns:a16="http://schemas.microsoft.com/office/drawing/2014/main" id="{362BF97E-B152-4642-974D-73D6930B45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668" y="2209800"/>
            <a:ext cx="7781732" cy="4464257"/>
          </a:xfrm>
          <a:prstGeom prst="rect">
            <a:avLst/>
          </a:prstGeom>
        </p:spPr>
      </p:pic>
    </p:spTree>
    <p:extLst>
      <p:ext uri="{BB962C8B-B14F-4D97-AF65-F5344CB8AC3E}">
        <p14:creationId xmlns:p14="http://schemas.microsoft.com/office/powerpoint/2010/main" val="29554973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5DCA99E06EF1E4686D55E5D38B35F2E" ma:contentTypeVersion="2" ma:contentTypeDescription="Create a new document." ma:contentTypeScope="" ma:versionID="57bbce2894dbff72616bd17acae15bc0">
  <xsd:schema xmlns:xsd="http://www.w3.org/2001/XMLSchema" xmlns:xs="http://www.w3.org/2001/XMLSchema" xmlns:p="http://schemas.microsoft.com/office/2006/metadata/properties" xmlns:ns2="7d526a88-71b4-405d-86fd-9b9f081c900b" targetNamespace="http://schemas.microsoft.com/office/2006/metadata/properties" ma:root="true" ma:fieldsID="8ef12f4aca5dfe40ba4bcfb0e570f664" ns2:_="">
    <xsd:import namespace="7d526a88-71b4-405d-86fd-9b9f081c900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d526a88-71b4-405d-86fd-9b9f081c90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69A326C-3682-41ED-BFF5-143735098F32}">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BE978542-AC1B-4219-A8F2-6BF2E709AEF9}">
  <ds:schemaRefs>
    <ds:schemaRef ds:uri="7d526a88-71b4-405d-86fd-9b9f081c900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380026A-5D38-4929-8936-A814BE3D0CC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Urban</Template>
  <Application>Microsoft Office PowerPoint</Application>
  <PresentationFormat>On-screen Show (4:3)</PresentationFormat>
  <Slides>53</Slides>
  <Notes>2</Notes>
  <HiddenSlides>0</HiddenSlide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Urban</vt:lpstr>
      <vt:lpstr>Sorry I tried to download and made a mistake, pls delete</vt:lpstr>
      <vt:lpstr>Interactive VOD System </vt:lpstr>
      <vt:lpstr>Introduction</vt:lpstr>
      <vt:lpstr>System Architecture</vt:lpstr>
      <vt:lpstr>Client</vt:lpstr>
      <vt:lpstr>System Architecture</vt:lpstr>
      <vt:lpstr>Client</vt:lpstr>
      <vt:lpstr>The Server</vt:lpstr>
      <vt:lpstr>The overall architecture</vt:lpstr>
      <vt:lpstr>Characteristics</vt:lpstr>
      <vt:lpstr>Introduction</vt:lpstr>
      <vt:lpstr>About ME</vt:lpstr>
      <vt:lpstr>Aim of this Module</vt:lpstr>
      <vt:lpstr>Syllabus</vt:lpstr>
      <vt:lpstr>References</vt:lpstr>
      <vt:lpstr>References</vt:lpstr>
      <vt:lpstr>Evaluation Method</vt:lpstr>
      <vt:lpstr>Project Topics</vt:lpstr>
      <vt:lpstr>INTRODUCTION</vt:lpstr>
      <vt:lpstr>Multimedia Concepts</vt:lpstr>
      <vt:lpstr>Data vs. Signal</vt:lpstr>
      <vt:lpstr>Data vs. Signal (Cont.)</vt:lpstr>
      <vt:lpstr>Periodic vs. non-periodic signal</vt:lpstr>
      <vt:lpstr>Multimedia Data</vt:lpstr>
      <vt:lpstr>Media Type Classification</vt:lpstr>
      <vt:lpstr>Media Type Classification</vt:lpstr>
      <vt:lpstr>Text</vt:lpstr>
      <vt:lpstr>Text Coding &amp; Compression</vt:lpstr>
      <vt:lpstr>Graphics</vt:lpstr>
      <vt:lpstr>Still Image</vt:lpstr>
      <vt:lpstr>Still Image (Cont.)</vt:lpstr>
      <vt:lpstr>Graphics vs. Still Image</vt:lpstr>
      <vt:lpstr>Image Compression</vt:lpstr>
      <vt:lpstr>Video</vt:lpstr>
      <vt:lpstr>Video vs. Animation</vt:lpstr>
      <vt:lpstr>Video Compression</vt:lpstr>
      <vt:lpstr>Sound</vt:lpstr>
      <vt:lpstr>Digital Audio</vt:lpstr>
      <vt:lpstr>A Simple Data Communication Model</vt:lpstr>
      <vt:lpstr>Communication Tasks</vt:lpstr>
      <vt:lpstr>Distributed Multimedia System</vt:lpstr>
      <vt:lpstr>Distributed Multimedia System (Cont.)</vt:lpstr>
      <vt:lpstr>Distributed Multimedia System (Cont.)</vt:lpstr>
      <vt:lpstr>Multimedia Server</vt:lpstr>
      <vt:lpstr>Multimedia Equipments</vt:lpstr>
      <vt:lpstr>Multimedia Networks</vt:lpstr>
      <vt:lpstr>Multimedia Operating System</vt:lpstr>
      <vt:lpstr>Multimedia Operating System (Cont.)</vt:lpstr>
      <vt:lpstr>Multimedia Operating System (Cont.)</vt:lpstr>
      <vt:lpstr>Multimedia Applications</vt:lpstr>
      <vt:lpstr>Multimedia Applications (Cont.)</vt:lpstr>
      <vt:lpstr>Multimedia Application Environment</vt:lpstr>
      <vt:lpstr>Example (Video on Demand)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Multimedia Communication</dc:title>
  <dc:creator>Quang Duc Tran</dc:creator>
  <cp:revision>1</cp:revision>
  <dcterms:created xsi:type="dcterms:W3CDTF">2006-08-16T00:00:00Z</dcterms:created>
  <dcterms:modified xsi:type="dcterms:W3CDTF">2023-04-12T04:29:06Z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0x01010065DCA99E06EF1E4686D55E5D38B35F2E</vt:lpwstr>
  </property>
</Properties>
</file>