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91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98" r:id="rId22"/>
    <p:sldId id="599" r:id="rId23"/>
    <p:sldId id="600" r:id="rId24"/>
    <p:sldId id="512" r:id="rId25"/>
    <p:sldId id="513" r:id="rId26"/>
    <p:sldId id="514" r:id="rId27"/>
    <p:sldId id="596" r:id="rId28"/>
    <p:sldId id="590" r:id="rId29"/>
    <p:sldId id="593" r:id="rId30"/>
    <p:sldId id="592" r:id="rId31"/>
    <p:sldId id="594" r:id="rId32"/>
    <p:sldId id="595" r:id="rId33"/>
    <p:sldId id="5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80BCB-312A-40AA-9A43-9D081EA164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EC53-4340-4118-8109-8D3FEE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D4564-6AEB-4C35-96B0-A51C62C102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5BF83-AE8A-4F6C-8B56-AD36A8BDA40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CAD-7252-4B97-BF3F-2605A2B1F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A7A4F-633F-49BE-868D-6E78973B4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325B-DB53-4062-86BB-6CAF66FB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18D4-E41B-4F5C-82CB-8E869C2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78C0-76A9-4895-ABBA-67EC5F3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098F-BB6B-4018-A492-20A292F0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2A4F1-3A60-4B44-8CB7-6360A1B4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F55D-697B-4E70-A760-2F233B2D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00FD-C0EA-409B-9D41-F06B02A4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6934-126D-43A4-A6E5-49C4AD70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0C329-4AD4-405F-A2EA-8BD03CA7F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ABE32-9385-4E96-8CCE-ECC70546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32BF-74E4-401A-8084-10C7C26D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7BB9-C24C-4947-BBF1-D317DB28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7F11-6B9C-45FC-B685-B886761C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4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5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2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33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34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5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3F17-DBBB-4B08-AB9B-E3234A04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5758-0BBB-4066-8143-ADBAD14B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7325-5C55-4CFC-95CB-DBF5CC86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14D1-38D1-4D61-AF71-A4912471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FDAE-7417-45C4-BB23-A55A89AD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1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87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37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3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23FC-54DF-493D-87FA-BE631134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9539C-DD5E-4FE4-BFB1-B95F0BA9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8D8E-9D6C-4767-BF2D-0956E44E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6FF5-B9C7-4D8D-8CF9-34A165C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9485-72C1-478E-9135-AB723C69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AC9B-18D7-4927-A25F-8F72A657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8188-F3FB-4AB5-A245-4CB929A7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65F43-1522-42D4-8748-4397D62A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62665-2327-4FB2-9F92-9134D699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9A34-AEF9-41D1-B987-042951E3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B2D7-548D-422A-8E39-D247305E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69C7-F1E0-4B50-974C-4DE66C57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3AE7-BB09-4929-ADCD-3B656F11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DC-6574-4AB4-9B1B-515D13AF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683FB-39FF-497D-8D26-C9CA0F0A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5022D-B825-4DB8-94AD-F13C83B36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528D2-CF2C-49C8-8ED2-EE77449C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6EDAA-630A-4922-8C46-795E77F9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88A3B-0F89-40A7-8712-F485D8C9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05BF-C079-45E6-A104-72DC80F5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68AB6-63B8-4482-9F24-47E2D5F9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1D8D0-BC18-4598-86A3-7F568A83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52E9A-21AD-46C5-925E-C4C72B63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3B13B-2C8C-4427-A711-B4EA003D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6A262-BAD7-4F0B-9A01-48014D74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74A5-D6AB-4CD2-A888-E9A61ACA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76E7-942A-4226-A3F7-FACC2026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BACB-B78B-4FC6-A966-1D8A4D16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CEEF-F906-47F4-90FF-ADDC280FB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F48B-4BDB-445A-8E47-E8D317E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79D8-75B7-42CC-B137-D70338AE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F684-C149-47C7-A603-DD7E47EB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7796-DAE0-463F-8073-2426DE7A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C6F59-2DE2-4980-9737-1666E3AB0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12481-8BE5-4AE1-9F29-DB8BE7DD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59CD8-BB5C-47E5-A848-B7F743E1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D2E14-0F57-4074-A762-54AB85DA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2188-87CB-476D-A5F4-4F2AE96E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38718-8F0A-4F1C-8AC8-F75600A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D74C-F3A8-4148-A939-B0C7AB8D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093E-F11F-4D14-BCE2-E5998AC98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A0D2-88D3-4B8D-A95A-0B603CB01EA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789D-F2F9-4B82-98A8-E1D1EC287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EBF0-4C8B-411B-A20A-8BE4A0816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08FB-F807-4F00-B39A-A6D2649C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RTP, RTCP &amp; RTSP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Duc</a:t>
            </a:r>
            <a:r>
              <a:rPr lang="en-US" dirty="0"/>
              <a:t> Tran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Timestamp and Sequence No.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Audio</a:t>
            </a:r>
          </a:p>
          <a:p>
            <a:pPr lvl="1" algn="just"/>
            <a:r>
              <a:rPr lang="en-US" sz="2000" dirty="0"/>
              <a:t>RTP packet caries 20 ms of audio samples. Timestamp clock rate for audio is 8000 Hz. Hence, timestamp increments by 160.</a:t>
            </a:r>
          </a:p>
          <a:p>
            <a:pPr lvl="1" algn="just"/>
            <a:r>
              <a:rPr lang="en-US" sz="2000" dirty="0"/>
              <a:t>No. of bits per RTP payload for uncompressed audio is 160x8=1280. That for compressed audio is typically 8 times less.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sz="2200" dirty="0"/>
              <a:t>Video</a:t>
            </a:r>
          </a:p>
          <a:p>
            <a:pPr lvl="1" algn="just"/>
            <a:r>
              <a:rPr lang="en-US" sz="2000" dirty="0"/>
              <a:t>RTP packet caries one video frame. RTP packet rate is 25 or 30 Hz. Timestamp clock rate for video is 90,000 Hz. Hence, timestamp increments by 3600 or 3000. </a:t>
            </a:r>
          </a:p>
          <a:p>
            <a:pPr lvl="1" algn="just"/>
            <a:r>
              <a:rPr lang="en-US" sz="2000" dirty="0"/>
              <a:t>No. of bits per RTP payload for uncompressed video conferencing is 352x240x12 = 10000 </a:t>
            </a:r>
          </a:p>
          <a:p>
            <a:pPr lvl="1" algn="just"/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Timestamp Clock Rate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599" cy="4363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1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Clock rate (Hz)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Frame size (</a:t>
                      </a:r>
                      <a:r>
                        <a:rPr lang="en-US" sz="1400" b="0" dirty="0" err="1"/>
                        <a:t>ms</a:t>
                      </a:r>
                      <a:r>
                        <a:rPr lang="en-US" sz="1400" b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Packet size (</a:t>
                      </a:r>
                      <a:r>
                        <a:rPr lang="en-US" sz="1400" b="0" dirty="0" err="1"/>
                        <a:t>ms</a:t>
                      </a:r>
                      <a:r>
                        <a:rPr lang="en-US" sz="1400" b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References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PCMU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ITU-T G.711 PCM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3551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GSM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European GSM 13 kbps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3551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G722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ITU-T G.722 64 kbps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3551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44100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Linear PCM 16 bit stereo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3551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G729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G.729,</a:t>
                      </a:r>
                      <a:r>
                        <a:rPr lang="en-US" sz="1400" baseline="0" dirty="0"/>
                        <a:t> G.729a 8 kbps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3551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Video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Uncompressed video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4175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H.263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Video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H.263, 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-3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version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3551</a:t>
                      </a:r>
                    </a:p>
                    <a:p>
                      <a:pPr algn="ctr"/>
                      <a:r>
                        <a:rPr lang="en-US" sz="1400" dirty="0"/>
                        <a:t>RFC 4629</a:t>
                      </a:r>
                    </a:p>
                    <a:p>
                      <a:pPr algn="ctr"/>
                      <a:r>
                        <a:rPr lang="en-US" sz="1400" dirty="0"/>
                        <a:t>RFC 2190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H.264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Video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H.264 AVC, H.264 SVC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3984</a:t>
                      </a:r>
                    </a:p>
                    <a:p>
                      <a:pPr algn="ctr"/>
                      <a:r>
                        <a:rPr lang="en-US" sz="1400" dirty="0"/>
                        <a:t>RFC 6190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JPEG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Video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JPEG2000 video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RFC 5371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88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Control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RTCP provides out-of-band statistics (e.g., packet loss, packet delay variation, round-trip delay time) and control information for an RTP session.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functionalities of RTCP include:</a:t>
            </a:r>
          </a:p>
          <a:p>
            <a:pPr lvl="1" algn="just"/>
            <a:r>
              <a:rPr lang="en-US" sz="2200" dirty="0"/>
              <a:t>Gathering statistics on quality aspects of the media distribution and transmitting this data to the session media source and other session participant. </a:t>
            </a:r>
          </a:p>
          <a:p>
            <a:pPr lvl="1" algn="just"/>
            <a:r>
              <a:rPr lang="en-US" sz="2200" dirty="0"/>
              <a:t>Provisioning session control functions. RTCP is a convenient means to reach all session participants. RTP is only transmitted by a media source.</a:t>
            </a:r>
          </a:p>
          <a:p>
            <a:pPr lvl="1" algn="just"/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Control Protocol 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UDP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286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RTCP Packet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2286000"/>
            <a:ext cx="2286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RTCP Packet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286000"/>
            <a:ext cx="2286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RTCP Packet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32766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RTCP 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276600"/>
            <a:ext cx="2895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RTCP Data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0800000" flipV="1">
            <a:off x="2819400" y="2895600"/>
            <a:ext cx="1143000" cy="38100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48400" y="2895600"/>
            <a:ext cx="533400" cy="38100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90600" y="4267200"/>
          <a:ext cx="7315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0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RR Count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Packet Type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Message Length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990600" y="3886200"/>
            <a:ext cx="1828800" cy="38100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86200" y="3886200"/>
            <a:ext cx="4419600" cy="38100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56388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Number of  Reception Report Blocks, contained  in the packet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53340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Padding bit</a:t>
            </a:r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rot="5400000" flipH="1" flipV="1">
            <a:off x="1543050" y="4819650"/>
            <a:ext cx="533400" cy="4953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047206" y="5181600"/>
            <a:ext cx="762794" cy="7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0" y="52578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200: SR (Sender Report)</a:t>
            </a:r>
          </a:p>
          <a:p>
            <a:pPr algn="just"/>
            <a:r>
              <a:rPr lang="en-US" sz="1400" dirty="0"/>
              <a:t>201: RR (Receiver Report)</a:t>
            </a:r>
          </a:p>
          <a:p>
            <a:pPr algn="just"/>
            <a:r>
              <a:rPr lang="en-US" sz="1400" dirty="0"/>
              <a:t>202: SDES (Source Description)</a:t>
            </a:r>
          </a:p>
          <a:p>
            <a:pPr algn="just"/>
            <a:r>
              <a:rPr lang="en-US" sz="1400" dirty="0"/>
              <a:t>203: BYE</a:t>
            </a:r>
          </a:p>
          <a:p>
            <a:pPr algn="just"/>
            <a:r>
              <a:rPr lang="en-US" sz="1400" dirty="0"/>
              <a:t>204: APP (Application Specific Message)</a:t>
            </a:r>
          </a:p>
          <a:p>
            <a:pPr algn="just"/>
            <a:r>
              <a:rPr lang="en-US" sz="1400" dirty="0"/>
              <a:t>207: XR (RTCP Extension)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5105400" y="5029200"/>
            <a:ext cx="457200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Control Protocol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Sender Report (SR)</a:t>
            </a:r>
          </a:p>
          <a:p>
            <a:pPr lvl="1" algn="just"/>
            <a:r>
              <a:rPr lang="en-US" sz="2200" dirty="0"/>
              <a:t>It is sent periodically by the active senders to report transmission and reception statistics. The report include an absolute timestamp, allowing the receiver to synchronize RTP messages. (Note: video and audio streams use independent relative timestamps).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Source Description (SDES)</a:t>
            </a:r>
          </a:p>
          <a:p>
            <a:pPr lvl="1" algn="just"/>
            <a:r>
              <a:rPr lang="en-US" sz="2200" dirty="0"/>
              <a:t>It is used to send CNAME item to session participant that provides additional information such as the name, e-mail address, telephone number of the owner of the source.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Control Protocol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Receiver Report (RR)</a:t>
            </a:r>
          </a:p>
          <a:p>
            <a:pPr lvl="1" algn="just"/>
            <a:r>
              <a:rPr lang="en-US" sz="2200" dirty="0"/>
              <a:t>It informs the sender and other receivers about the QoS.</a:t>
            </a:r>
          </a:p>
          <a:p>
            <a:pPr lvl="1" algn="just"/>
            <a:endParaRPr lang="en-US" sz="2200" dirty="0"/>
          </a:p>
          <a:p>
            <a:pPr algn="just"/>
            <a:r>
              <a:rPr lang="en-US" sz="2400" dirty="0"/>
              <a:t>Goodbye (BYE)</a:t>
            </a:r>
          </a:p>
          <a:p>
            <a:pPr lvl="1" algn="just"/>
            <a:r>
              <a:rPr lang="en-US" sz="2200" dirty="0"/>
              <a:t>A source sends a BYE message to shut down a stream. It also allow an endpoint to announce that it is leaving the conference.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Application Specific Message (APP)</a:t>
            </a:r>
          </a:p>
          <a:p>
            <a:pPr lvl="1" algn="just"/>
            <a:r>
              <a:rPr lang="en-US" sz="2200" dirty="0"/>
              <a:t>The application-specific message provides a mechanism to design application-specific extensions to the RTCP protocol.</a:t>
            </a:r>
          </a:p>
          <a:p>
            <a:pPr lvl="1" algn="just"/>
            <a:endParaRPr lang="en-US" sz="2200" dirty="0"/>
          </a:p>
          <a:p>
            <a:pPr lvl="1" algn="just"/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Control Protocol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volume of RTCP traffic may exceed the RTP traffic during a conference session involving large number of participants. This is because RTCP packets are sent regardless whether participant is talking or not.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RTCP traffic is dynamically changed depending of the number of participants. Typically, it is designed to be no more than 5% of the RTP traffic (1.25% allocated to sender, and 3.75% allocated to receivers). As number of receivers increases, frequency of response per receiver decreases.</a:t>
            </a:r>
            <a:endParaRPr lang="en-US" sz="2200" dirty="0"/>
          </a:p>
          <a:p>
            <a:pPr lvl="1" algn="just"/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Forward Error Correction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N-1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2286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2286000"/>
            <a:ext cx="6858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940" y="2971800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XOR(D</a:t>
            </a:r>
            <a:r>
              <a:rPr lang="en-US" sz="2400" baseline="-25000" dirty="0"/>
              <a:t>1</a:t>
            </a:r>
            <a:r>
              <a:rPr lang="en-US" sz="2400" dirty="0"/>
              <a:t>, D</a:t>
            </a:r>
            <a:r>
              <a:rPr lang="en-US" sz="2400" baseline="-25000" dirty="0"/>
              <a:t>2</a:t>
            </a:r>
            <a:r>
              <a:rPr lang="en-US" sz="2400" dirty="0"/>
              <a:t>,D</a:t>
            </a:r>
            <a:r>
              <a:rPr lang="en-US" sz="2400" baseline="-25000" dirty="0"/>
              <a:t>3</a:t>
            </a:r>
            <a:r>
              <a:rPr lang="en-US" sz="2400" dirty="0"/>
              <a:t>,…,D</a:t>
            </a:r>
            <a:r>
              <a:rPr lang="en-US" sz="2400" baseline="-25000" dirty="0"/>
              <a:t>N-1</a:t>
            </a:r>
            <a:r>
              <a:rPr lang="en-US" sz="2400" dirty="0"/>
              <a:t>)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940" y="3440668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baseline="-25000" dirty="0"/>
              <a:t>3</a:t>
            </a:r>
            <a:r>
              <a:rPr lang="en-US" sz="2400" dirty="0"/>
              <a:t> = XOR(D</a:t>
            </a:r>
            <a:r>
              <a:rPr lang="en-US" sz="2400" baseline="-25000" dirty="0"/>
              <a:t>1</a:t>
            </a:r>
            <a:r>
              <a:rPr lang="en-US" sz="2400" dirty="0"/>
              <a:t>, D</a:t>
            </a:r>
            <a:r>
              <a:rPr lang="en-US" sz="2400" baseline="-25000" dirty="0"/>
              <a:t>2</a:t>
            </a:r>
            <a:r>
              <a:rPr lang="en-US" sz="2400" dirty="0"/>
              <a:t>,…,D</a:t>
            </a:r>
            <a:r>
              <a:rPr lang="en-US" sz="2400" baseline="-25000" dirty="0"/>
              <a:t>N-1</a:t>
            </a:r>
            <a:r>
              <a:rPr lang="en-US" sz="2400" dirty="0"/>
              <a:t>,P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  <a:endParaRPr lang="en-US" sz="2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62000" y="4191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5600" y="4191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6268" y="4191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4191000"/>
            <a:ext cx="6858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4191000"/>
            <a:ext cx="6858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4191000"/>
            <a:ext cx="6858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N-k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0" y="4191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933" y="2971800"/>
            <a:ext cx="349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is called Parity Packet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" y="4884003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Parity Packets can help to recover the loss of any N-k out of N packets (Reed Solomon Erasure Code).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FEC increases the required bandwidth and latency.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2286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FEC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5334000" y="2513011"/>
            <a:ext cx="457200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Interleaving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22860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4200" y="22860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22860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2860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22860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1600" y="22860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800" y="22860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22860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1800" y="22860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39000" y="22860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96200" y="22860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53400" y="22860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3733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2971800"/>
            <a:ext cx="8278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RTP packets, each contains 20 ms of voice samples</a:t>
            </a:r>
            <a:endParaRPr lang="en-US" sz="24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1066800" y="37338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0" y="37338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81200" y="37338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7000" y="3733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24200" y="37338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81400" y="37338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37338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4400" y="3733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37338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38800" y="37338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0" y="37338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3733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39000" y="37338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96200" y="37338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53400" y="37338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48200" y="3581400"/>
            <a:ext cx="1981200" cy="6858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648200" y="3581400"/>
            <a:ext cx="1981200" cy="6858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600" y="4648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66800" y="4648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4648200"/>
            <a:ext cx="457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1981200" y="4648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667000" y="46482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24200" y="46482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81400" y="4648200"/>
            <a:ext cx="457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4038600" y="46482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24400" y="46482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81600" y="46482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4648200"/>
            <a:ext cx="457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096000" y="46482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81800" y="46482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39000" y="46482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96200" y="4648200"/>
            <a:ext cx="457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8153400" y="4648200"/>
            <a:ext cx="457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3401" y="525333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Lost packet causes 5 ms gaps in the audio stream, which can not be noticed. Interleaving does not increase the bandwidth, but increases delays.</a:t>
            </a:r>
            <a:endParaRPr lang="en-US" sz="2400" baseline="-25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Receiver-Based Repair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1943100" y="2247900"/>
            <a:ext cx="533400" cy="4572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943100" y="2247900"/>
            <a:ext cx="533400" cy="4572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818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2286000"/>
            <a:ext cx="457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53400" y="2286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2971801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Receiver-Based Repair does not increase the bandwidth requirement nor delays. It works with small packets and is based on the assumption that there is a small difference between two neighboring packets (voice packets).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Packet is recovered by interpolation, which can be computationally expensive and small delay. 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7239000" y="2476500"/>
            <a:ext cx="228600" cy="1588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  <a:endCxn id="19" idx="3"/>
          </p:cNvCxnSpPr>
          <p:nvPr/>
        </p:nvCxnSpPr>
        <p:spPr>
          <a:xfrm rot="10800000">
            <a:off x="7924800" y="2476500"/>
            <a:ext cx="228600" cy="1588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Multimedia Traffic</a:t>
            </a:r>
          </a:p>
        </p:txBody>
      </p:sp>
      <p:sp>
        <p:nvSpPr>
          <p:cNvPr id="58" name="Oval 57"/>
          <p:cNvSpPr/>
          <p:nvPr/>
        </p:nvSpPr>
        <p:spPr>
          <a:xfrm>
            <a:off x="2590800" y="2743200"/>
            <a:ext cx="2743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3800" y="2743200"/>
            <a:ext cx="2960914" cy="1752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33800" y="2819400"/>
            <a:ext cx="1676400" cy="1600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3800" y="3352800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Real-time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Multimedia Traffic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90669" y="3362980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Real-time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Traffic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74917" y="3352800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Multimedia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Traffic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8600" y="2309336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production, transmission, and use of data take place at the same time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400800" y="2309336"/>
            <a:ext cx="2590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production, transmission, and use of data take place at different times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" y="4366736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Streaming Live A/V</a:t>
            </a:r>
          </a:p>
          <a:p>
            <a:r>
              <a:rPr lang="en-US" sz="1400" dirty="0"/>
              <a:t>(Broadcast TV/radio via Internet)</a:t>
            </a:r>
          </a:p>
          <a:p>
            <a:r>
              <a:rPr lang="en-US" sz="1400" dirty="0"/>
              <a:t>Can not pause, rewind. The time between request and display is from 1 to 10 seconds.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600" y="5562600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Real-Time Interactive A/V</a:t>
            </a:r>
          </a:p>
          <a:p>
            <a:r>
              <a:rPr lang="en-US" sz="1400" dirty="0"/>
              <a:t>(IP Phone, Video conferencing)</a:t>
            </a:r>
          </a:p>
          <a:p>
            <a:r>
              <a:rPr lang="en-US" sz="1400" dirty="0"/>
              <a:t>Can not pause, rewind. The time between request and display is small </a:t>
            </a:r>
          </a:p>
          <a:p>
            <a:r>
              <a:rPr lang="en-US" sz="1400" dirty="0"/>
              <a:t>(video&lt;150 ms and audio&lt;400 ms)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86400" y="4850249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Streaming Stored A/V</a:t>
            </a:r>
          </a:p>
          <a:p>
            <a:r>
              <a:rPr lang="en-US" sz="1400" dirty="0"/>
              <a:t>(Like VoD)</a:t>
            </a:r>
          </a:p>
          <a:p>
            <a:r>
              <a:rPr lang="en-US" sz="1400" dirty="0"/>
              <a:t>May pause, rewind… The time between request and display is from 1 to 10 seconds.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362200" y="2895600"/>
            <a:ext cx="1752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200400" y="4038600"/>
            <a:ext cx="990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6019800" y="2895600"/>
            <a:ext cx="381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4724400" y="4038600"/>
            <a:ext cx="8382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Secure Real-Time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SRTP provide confidentiality, message authentication, and replay protection to the RTP and RTCP traffic.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With appropriate key management, SRTP is secure for unicast and multicast RTP applications.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Secure RTCP (SRTCP) provides the same security services to RTCP as SRTP does to RTP</a:t>
            </a:r>
          </a:p>
        </p:txBody>
      </p:sp>
    </p:spTree>
    <p:extLst>
      <p:ext uri="{BB962C8B-B14F-4D97-AF65-F5344CB8AC3E}">
        <p14:creationId xmlns:p14="http://schemas.microsoft.com/office/powerpoint/2010/main" val="340763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Secure Real-Time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MKI (Master Key Identifier) is defined and used by key management.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MKI identifies the master key from which the session key(s) are derived that authenticate and/or encrypt the packets.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Each SRTP stream requires the sender and receiver to maintain cryptographic state information, which is called the cryptographic context.</a:t>
            </a:r>
          </a:p>
        </p:txBody>
      </p:sp>
    </p:spTree>
    <p:extLst>
      <p:ext uri="{BB962C8B-B14F-4D97-AF65-F5344CB8AC3E}">
        <p14:creationId xmlns:p14="http://schemas.microsoft.com/office/powerpoint/2010/main" val="151179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Secure Real-Time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packet is replayed when it is stored by an adversary, and then re-injected into the network.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When message authentication is provided, SRTP protects against such attacks by using a Replay List. Each SRTP receiver maintains a Replay List, which conceptually contains the indices of all the packets which have been received and authenticated.</a:t>
            </a:r>
          </a:p>
        </p:txBody>
      </p:sp>
    </p:spTree>
    <p:extLst>
      <p:ext uri="{BB962C8B-B14F-4D97-AF65-F5344CB8AC3E}">
        <p14:creationId xmlns:p14="http://schemas.microsoft.com/office/powerpoint/2010/main" val="72869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Streaming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RTSP is a network control protocol (port number is 554), designed for controlling streaming media servers. It is used to establish and control media session between end-points. Most RTSP servers use the RTP and RTCP for media stream delivery.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RTSP defines control sequences useful in controlling multimedia playback and uses TCP to maintain end-to-end connection. Unlike HTTP, RTSP has state. Request can be made by both the streaming server and client.</a:t>
            </a:r>
            <a:endParaRPr lang="en-US" sz="2200" dirty="0"/>
          </a:p>
          <a:p>
            <a:pPr lvl="1" algn="just"/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Streaming Protocol (Cont.)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387600"/>
          <a:ext cx="7924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Asks the server</a:t>
                      </a:r>
                      <a:r>
                        <a:rPr lang="en-US" sz="1400" baseline="0" dirty="0"/>
                        <a:t> to allocate resources for a stream and start an RTSP session.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Starts data transmission on the allocated stream.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RECORD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Initiates recording a range of media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PAUSE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Temporarily halts a stream without</a:t>
                      </a:r>
                      <a:r>
                        <a:rPr lang="en-US" sz="1400" baseline="0" dirty="0"/>
                        <a:t> freeing the allocated resources.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TEARDOWN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Frees resources associated with</a:t>
                      </a:r>
                      <a:r>
                        <a:rPr lang="en-US" sz="1400" baseline="0" dirty="0"/>
                        <a:t> the stream.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ANNOUNCE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Changes description</a:t>
                      </a:r>
                      <a:r>
                        <a:rPr lang="en-US" sz="1400" baseline="0" dirty="0"/>
                        <a:t> and media object.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REDIRECT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Redirect</a:t>
                      </a:r>
                      <a:r>
                        <a:rPr lang="en-US" sz="1400" baseline="0" dirty="0"/>
                        <a:t>s request to inform the client to connect to another server location.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SET_PARAMETER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Sets the value of a parameter for a presentation or stream.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DESCRIBE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Gets description of media object.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Streaming Protocol 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22860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352800"/>
            <a:ext cx="1143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352800"/>
            <a:ext cx="1143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52600" y="2665412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752600" y="2819400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52600" y="289262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Presentation Description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2286000"/>
            <a:ext cx="2514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 Get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3656012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1752600" y="3810000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52600" y="3276600"/>
            <a:ext cx="2514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SETUP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752601" y="4265612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752601" y="4419600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601" y="3886200"/>
            <a:ext cx="2514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PLAY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52600" y="5408612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752600" y="5562600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0" y="5029200"/>
            <a:ext cx="2514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PAUSE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52600" y="6019801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1752600" y="6173789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2600" y="5640389"/>
            <a:ext cx="2514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TEARDOWN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1752601" y="4953000"/>
            <a:ext cx="2514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2600" y="4573589"/>
            <a:ext cx="2514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Media Stream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3600" y="2286000"/>
            <a:ext cx="266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n-US" sz="1600" dirty="0"/>
              <a:t>The Web Server or HTTP Server serves Web pages. The Streaming Server or Media Server, serves the audio/video files. </a:t>
            </a:r>
          </a:p>
          <a:p>
            <a:pPr marL="342900" indent="-342900" algn="just">
              <a:buFont typeface="+mj-lt"/>
              <a:buAutoNum type="arabicParenR"/>
            </a:pPr>
            <a:endParaRPr lang="en-US" sz="1600" dirty="0"/>
          </a:p>
          <a:p>
            <a:pPr marL="342900" indent="-342900" algn="just">
              <a:buFont typeface="+mj-lt"/>
              <a:buAutoNum type="arabicParenR"/>
            </a:pPr>
            <a:r>
              <a:rPr lang="en-US" sz="1600" dirty="0"/>
              <a:t>The two servers can run on the same end system or on two distinct end systems.</a:t>
            </a:r>
          </a:p>
          <a:p>
            <a:pPr marL="342900" indent="-342900" algn="just">
              <a:buFont typeface="+mj-lt"/>
              <a:buAutoNum type="arabicParenR"/>
            </a:pPr>
            <a:endParaRPr lang="en-US" sz="1600" dirty="0"/>
          </a:p>
          <a:p>
            <a:pPr marL="342900" indent="-342900" algn="just">
              <a:buFont typeface="+mj-lt"/>
              <a:buAutoNum type="arabicParenR"/>
            </a:pPr>
            <a:r>
              <a:rPr lang="en-US" sz="1600" dirty="0"/>
              <a:t>Media Player and Streaming Server can interact using RTSP.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Streaming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Benefits: Low-latency and requires no buffering.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Drawbacks: Not optimized for </a:t>
            </a:r>
            <a:r>
              <a:rPr lang="en-US" sz="2400" dirty="0" err="1"/>
              <a:t>QoE</a:t>
            </a:r>
            <a:r>
              <a:rPr lang="en-US" sz="2400" dirty="0"/>
              <a:t> and scalability.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Latency: 2 seconds.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Variant Formats: The entire stack of RTP, RTCP and RTSP is often referred to as RTSP. </a:t>
            </a:r>
          </a:p>
          <a:p>
            <a:pPr algn="just"/>
            <a:endParaRPr lang="en-US" sz="2200" dirty="0"/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64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Messaging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RTMP was initially a protocol developed by Macromedia for streaming audio, video and data over the Internet between Flash player and a server.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plain protocol uses TCP port number 1935.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RTMPS is RTMP over a TLS/SSL connection. RTMPE is RTMP encrypted using Adobe’s own security mechanism. RTMPT is encapsulated within HTTP requests to traverse firewall. RTMFP is RTMP over UDP instead of TCP. </a:t>
            </a:r>
          </a:p>
          <a:p>
            <a:pPr algn="just"/>
            <a:endParaRPr lang="en-US" sz="2200" dirty="0"/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611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Messaging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Benefits: Low-latency and requires no buffering.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Drawbacks: Not optimized for </a:t>
            </a:r>
            <a:r>
              <a:rPr lang="en-US" sz="2400" dirty="0" err="1"/>
              <a:t>QoE</a:t>
            </a:r>
            <a:r>
              <a:rPr lang="en-US" sz="2400" dirty="0"/>
              <a:t> and scalability.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Latency: 5 seconds.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Variant Formats: RTMPT (tunneled through HTTP), RTMPE (encrypted), RTMPTE (tunneled and encrypted), RTMPS (encrypted over SSL), RTMFP (travels over UDP instead of TCP). </a:t>
            </a:r>
          </a:p>
          <a:p>
            <a:pPr algn="just"/>
            <a:endParaRPr lang="en-US" sz="2200" dirty="0"/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7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HTTP Live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HTTP Live Streaming (known as HLS) is an HTTP-based adaptive bitrate streaming communication protocol, developed by Apple Inc.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Based on standard HTTP transaction, HLS can traverse any firewall or proxy server that lets through standard HTTP traffic.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standard also include a standard encryption mechanism and secure-key distribution using HTTPS.</a:t>
            </a:r>
          </a:p>
          <a:p>
            <a:pPr algn="just"/>
            <a:endParaRPr lang="en-US" sz="2200" dirty="0"/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409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Multimedia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 use of timestamps may overcome the jitter problem. Each packet has a time of the packet with respect to the first packet.</a:t>
            </a:r>
          </a:p>
          <a:p>
            <a:pPr algn="just"/>
            <a:r>
              <a:rPr lang="en-US" sz="2200" dirty="0"/>
              <a:t>The playback is delayed 7s after receiving the first packet. </a:t>
            </a:r>
          </a:p>
          <a:p>
            <a:pPr algn="just"/>
            <a:r>
              <a:rPr lang="en-US" sz="2200" dirty="0"/>
              <a:t>Playback buffer is needed to separate playback time from the arrival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8546" y="2288572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2445" y="228857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15" name="Parallelogram 14"/>
          <p:cNvSpPr/>
          <p:nvPr/>
        </p:nvSpPr>
        <p:spPr>
          <a:xfrm rot="1005538" flipH="1">
            <a:off x="3410603" y="3421108"/>
            <a:ext cx="1569130" cy="381000"/>
          </a:xfrm>
          <a:prstGeom prst="parallelogram">
            <a:avLst>
              <a:gd name="adj" fmla="val 3129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rot="366955" flipV="1">
            <a:off x="3495681" y="2892696"/>
            <a:ext cx="1396267" cy="381000"/>
          </a:xfrm>
          <a:prstGeom prst="parallelogram">
            <a:avLst>
              <a:gd name="adj" fmla="val 107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 rot="1395322" flipV="1">
            <a:off x="3358609" y="3896782"/>
            <a:ext cx="1662928" cy="381000"/>
          </a:xfrm>
          <a:prstGeom prst="parallelogram">
            <a:avLst>
              <a:gd name="adj" fmla="val 415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847040" y="3621278"/>
            <a:ext cx="2057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475440" y="3621278"/>
            <a:ext cx="2057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800" y="228600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7176" y="22860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23" name="Parallelogram 22"/>
          <p:cNvSpPr/>
          <p:nvPr/>
        </p:nvSpPr>
        <p:spPr>
          <a:xfrm rot="366955" flipV="1">
            <a:off x="982935" y="2890124"/>
            <a:ext cx="1396267" cy="381000"/>
          </a:xfrm>
          <a:prstGeom prst="parallelogram">
            <a:avLst>
              <a:gd name="adj" fmla="val 107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1334294" y="3618706"/>
            <a:ext cx="2057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-37306" y="3618706"/>
            <a:ext cx="2057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26"/>
          <p:cNvSpPr/>
          <p:nvPr/>
        </p:nvSpPr>
        <p:spPr>
          <a:xfrm rot="366955" flipV="1">
            <a:off x="982934" y="3271122"/>
            <a:ext cx="1396267" cy="381000"/>
          </a:xfrm>
          <a:prstGeom prst="parallelogram">
            <a:avLst>
              <a:gd name="adj" fmla="val 1079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366955" flipV="1">
            <a:off x="982935" y="3652124"/>
            <a:ext cx="1396267" cy="381000"/>
          </a:xfrm>
          <a:prstGeom prst="parallelogram">
            <a:avLst>
              <a:gd name="adj" fmla="val 10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1438" y="297180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382" y="259080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33528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3400" y="373082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54232" y="312420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62200" y="27432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46194" y="350520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21s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46194" y="388322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7509" y="297180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4453" y="259080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69471" y="33528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69471" y="373082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68832" y="342900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6800" y="27432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60794" y="3959423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27s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60794" y="4343400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34000" y="2286000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Jitter: The gap between received packets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Note that delay is not constant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4855206" y="2840994"/>
            <a:ext cx="576589" cy="533400"/>
          </a:xfrm>
          <a:prstGeom prst="straightConnector1">
            <a:avLst/>
          </a:prstGeom>
          <a:ln w="349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4724400" y="3962400"/>
            <a:ext cx="1371600" cy="158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5258594" y="3123406"/>
            <a:ext cx="304800" cy="1588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34000" y="3276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6248400" y="312420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34000" y="29718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77000" y="29718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HTTP Live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Benefits: Adaptive bitrate and widely supported.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Drawbacks: </a:t>
            </a:r>
            <a:r>
              <a:rPr lang="en-US" sz="2400" dirty="0" err="1"/>
              <a:t>QoE</a:t>
            </a:r>
            <a:r>
              <a:rPr lang="en-US" sz="2400" dirty="0"/>
              <a:t> is prioritized over low latency.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Latency: 6-30 seconds.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Variant Formats: Low Latency HLS (3 seconds or less), PHLS (Protected HLS). </a:t>
            </a:r>
          </a:p>
          <a:p>
            <a:pPr algn="just"/>
            <a:endParaRPr lang="en-US" sz="2200" dirty="0"/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354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MPEG-DASH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MPEG-DASH (Dynamic Adaptive Streaming over HTTP) is an industry-standard alternative to HLS.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Benefits: Vendor independent, international standard.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Drawbacks: Not supported by iOS or Apple TV.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Latency: 6-30 seconds.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Variant Formats: MPEG-DASH CENC (Common Encryption).</a:t>
            </a:r>
          </a:p>
          <a:p>
            <a:pPr algn="just"/>
            <a:endParaRPr lang="en-US" sz="2200" dirty="0"/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323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WebRTC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WebRTC is a combination of standards, protocols and JavaScript APIs that enables real-time communications. With Chrome, Edge, Firefox and Safari supporting WebRTC, more than 85% of all installed browsers globally have become a client for real-time communications.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Benefits: Sub-500-millisencond delivery (Super fast and browser-based).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Drawbacks</a:t>
            </a:r>
            <a:r>
              <a:rPr lang="en-US" sz="2400"/>
              <a:t>: Designed </a:t>
            </a:r>
            <a:r>
              <a:rPr lang="en-US" sz="2400" dirty="0"/>
              <a:t>for video conferencing and not scale.</a:t>
            </a:r>
          </a:p>
          <a:p>
            <a:pPr algn="just"/>
            <a:endParaRPr lang="en-US" sz="2200" dirty="0"/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961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Playback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D = ED + </a:t>
            </a:r>
            <a:r>
              <a:rPr lang="el-GR" sz="2200" dirty="0"/>
              <a:t>β</a:t>
            </a:r>
            <a:r>
              <a:rPr lang="en-US" sz="2200" dirty="0"/>
              <a:t> EV</a:t>
            </a:r>
          </a:p>
          <a:p>
            <a:pPr algn="just">
              <a:buNone/>
            </a:pPr>
            <a:r>
              <a:rPr lang="en-US" sz="2200" dirty="0"/>
              <a:t>	Where</a:t>
            </a:r>
          </a:p>
          <a:p>
            <a:pPr lvl="1" algn="just"/>
            <a:r>
              <a:rPr lang="en-US" sz="2000" dirty="0"/>
              <a:t>D: Playback Point</a:t>
            </a:r>
          </a:p>
          <a:p>
            <a:pPr lvl="1" algn="just"/>
            <a:r>
              <a:rPr lang="en-US" sz="2000" dirty="0"/>
              <a:t>ED: Estimated average packet delay</a:t>
            </a:r>
          </a:p>
          <a:p>
            <a:pPr lvl="1" algn="just"/>
            <a:r>
              <a:rPr lang="en-US" sz="2000" dirty="0"/>
              <a:t>EV: Estimated average packet delay variation</a:t>
            </a:r>
          </a:p>
          <a:p>
            <a:pPr lvl="1" algn="just"/>
            <a:r>
              <a:rPr lang="el-GR" sz="2000" dirty="0"/>
              <a:t>β</a:t>
            </a:r>
            <a:r>
              <a:rPr lang="en-US" sz="2000" dirty="0"/>
              <a:t>: Safety Factor (</a:t>
            </a:r>
            <a:r>
              <a:rPr lang="el-GR" sz="2000" dirty="0"/>
              <a:t>β</a:t>
            </a:r>
            <a:r>
              <a:rPr lang="en-US" sz="2000" dirty="0"/>
              <a:t>=4)</a:t>
            </a:r>
          </a:p>
          <a:p>
            <a:pPr algn="just"/>
            <a:r>
              <a:rPr lang="en-US" sz="2200" dirty="0" err="1"/>
              <a:t>ED</a:t>
            </a:r>
            <a:r>
              <a:rPr lang="en-US" sz="2200" i="1" baseline="-25000" dirty="0" err="1"/>
              <a:t>i</a:t>
            </a:r>
            <a:r>
              <a:rPr lang="en-US" sz="2200" dirty="0"/>
              <a:t> = </a:t>
            </a:r>
            <a:r>
              <a:rPr lang="el-GR" sz="2200" dirty="0"/>
              <a:t>α</a:t>
            </a:r>
            <a:r>
              <a:rPr lang="en-US" sz="2200" dirty="0"/>
              <a:t> ED</a:t>
            </a:r>
            <a:r>
              <a:rPr lang="en-US" sz="2200" i="1" baseline="-25000" dirty="0"/>
              <a:t>i-1</a:t>
            </a:r>
            <a:r>
              <a:rPr lang="en-US" sz="2200" dirty="0"/>
              <a:t> + (1 -</a:t>
            </a:r>
            <a:r>
              <a:rPr lang="el-GR" sz="2200" dirty="0"/>
              <a:t> α</a:t>
            </a:r>
            <a:r>
              <a:rPr lang="en-US" sz="2200" dirty="0"/>
              <a:t>) (</a:t>
            </a:r>
            <a:r>
              <a:rPr lang="en-US" sz="2200" dirty="0" err="1"/>
              <a:t>r</a:t>
            </a:r>
            <a:r>
              <a:rPr lang="en-US" sz="2200" i="1" baseline="-25000" dirty="0" err="1"/>
              <a:t>i</a:t>
            </a:r>
            <a:r>
              <a:rPr lang="en-US" sz="2200" i="1" dirty="0"/>
              <a:t> </a:t>
            </a:r>
            <a:r>
              <a:rPr lang="en-US" sz="2200" dirty="0"/>
              <a:t>- </a:t>
            </a:r>
            <a:r>
              <a:rPr lang="en-US" sz="2200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dirty="0"/>
              <a:t>)</a:t>
            </a:r>
          </a:p>
          <a:p>
            <a:pPr algn="just"/>
            <a:r>
              <a:rPr lang="en-US" sz="2200" dirty="0" err="1"/>
              <a:t>EV</a:t>
            </a:r>
            <a:r>
              <a:rPr lang="en-US" sz="2200" i="1" baseline="-25000" dirty="0" err="1"/>
              <a:t>i</a:t>
            </a:r>
            <a:r>
              <a:rPr lang="en-US" sz="2200" dirty="0"/>
              <a:t> = </a:t>
            </a:r>
            <a:r>
              <a:rPr lang="el-GR" sz="2200" dirty="0"/>
              <a:t>α</a:t>
            </a:r>
            <a:r>
              <a:rPr lang="en-US" sz="2200" dirty="0"/>
              <a:t> EV</a:t>
            </a:r>
            <a:r>
              <a:rPr lang="en-US" sz="2200" i="1" baseline="-25000" dirty="0"/>
              <a:t>i-1</a:t>
            </a:r>
            <a:r>
              <a:rPr lang="en-US" sz="2200" dirty="0"/>
              <a:t> + (1 -</a:t>
            </a:r>
            <a:r>
              <a:rPr lang="el-GR" sz="2200" dirty="0"/>
              <a:t> α</a:t>
            </a:r>
            <a:r>
              <a:rPr lang="en-US" sz="2200" dirty="0"/>
              <a:t>) (</a:t>
            </a:r>
            <a:r>
              <a:rPr lang="en-US" sz="2200" dirty="0" err="1"/>
              <a:t>r</a:t>
            </a:r>
            <a:r>
              <a:rPr lang="en-US" sz="2200" i="1" baseline="-25000" dirty="0" err="1"/>
              <a:t>i</a:t>
            </a:r>
            <a:r>
              <a:rPr lang="en-US" sz="2200" i="1" dirty="0"/>
              <a:t> </a:t>
            </a:r>
            <a:r>
              <a:rPr lang="en-US" sz="2200" dirty="0"/>
              <a:t>- </a:t>
            </a:r>
            <a:r>
              <a:rPr lang="en-US" sz="2200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i="1" baseline="-25000" dirty="0"/>
              <a:t> </a:t>
            </a:r>
            <a:r>
              <a:rPr lang="en-US" sz="2200" dirty="0"/>
              <a:t>- </a:t>
            </a:r>
            <a:r>
              <a:rPr lang="en-US" sz="2200" dirty="0" err="1"/>
              <a:t>ED</a:t>
            </a:r>
            <a:r>
              <a:rPr lang="en-US" sz="2200" i="1" baseline="-25000" dirty="0" err="1"/>
              <a:t>i</a:t>
            </a:r>
            <a:r>
              <a:rPr lang="en-US" sz="2200" dirty="0"/>
              <a:t>)</a:t>
            </a:r>
          </a:p>
          <a:p>
            <a:pPr algn="just">
              <a:buNone/>
            </a:pPr>
            <a:r>
              <a:rPr lang="en-US" sz="2200" dirty="0"/>
              <a:t>	Where</a:t>
            </a:r>
          </a:p>
          <a:p>
            <a:pPr lvl="1" algn="just"/>
            <a:r>
              <a:rPr lang="el-GR" sz="2000" dirty="0"/>
              <a:t>α</a:t>
            </a:r>
            <a:r>
              <a:rPr lang="en-US" sz="2000" dirty="0"/>
              <a:t>: Weighting Factor (</a:t>
            </a:r>
            <a:r>
              <a:rPr lang="el-GR" sz="2000" dirty="0"/>
              <a:t>α</a:t>
            </a:r>
            <a:r>
              <a:rPr lang="en-US" sz="2000" dirty="0"/>
              <a:t>=0.998)</a:t>
            </a:r>
          </a:p>
          <a:p>
            <a:pPr lvl="1" algn="just"/>
            <a:r>
              <a:rPr lang="en-US" sz="2000" dirty="0" err="1"/>
              <a:t>r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</a:t>
            </a:r>
            <a:r>
              <a:rPr lang="en-US" sz="2000" dirty="0"/>
              <a:t>: Time the packet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is received</a:t>
            </a:r>
          </a:p>
          <a:p>
            <a:pPr lvl="1" algn="just"/>
            <a:r>
              <a:rPr lang="en-US" sz="2000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</a:t>
            </a:r>
            <a:r>
              <a:rPr lang="en-US" sz="2000" dirty="0"/>
              <a:t>: Timestamp of the packet </a:t>
            </a:r>
            <a:r>
              <a:rPr lang="en-US" sz="2000" i="1" dirty="0" err="1"/>
              <a:t>i</a:t>
            </a:r>
            <a:endParaRPr lang="en-US" sz="2000" dirty="0"/>
          </a:p>
          <a:p>
            <a:pPr algn="just"/>
            <a:endParaRPr lang="en-US"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Why Real-Time Data Can Not Be TCP?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TCP forces the sink application to wait for retransmission(s) in the case of packet loss, causing large delays.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TCP cannot support multicast, which is a basic requirement of video conferencing applications.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TCP congestion control mechanisms decreases the congestion window when packet losses are detected. Audio and video on the other hand have bitrates that cannot be suddenly decreased.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Why Real-Time Data Can Not Be TCP?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TCP headers are larger than a UDP header.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TCP does not contain the timestamp and encoding parameters, needed by the receiver.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TCP does not allow packet loss. In A/V, a loss of 1-20% is tolerable. The loss can be compensated by FEC.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Multimedia Protocol Stack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219200" y="6248400"/>
            <a:ext cx="198120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81000" y="5486400"/>
            <a:ext cx="1066800" cy="304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/>
              <a:t>AAL3/4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905000" y="5486400"/>
            <a:ext cx="914400" cy="304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33400" y="4648200"/>
            <a:ext cx="7315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/>
              <a:t>IP Version 4, IP Version 6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33400" y="3886200"/>
            <a:ext cx="213360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191000" y="3886200"/>
            <a:ext cx="449580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/>
              <a:t>UDP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716088" y="2819400"/>
            <a:ext cx="838200" cy="4460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743200" y="2819400"/>
            <a:ext cx="83820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562600" y="2819400"/>
            <a:ext cx="91440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6629400" y="2286000"/>
            <a:ext cx="2133600" cy="685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Media encaps</a:t>
            </a:r>
          </a:p>
          <a:p>
            <a:pPr algn="ctr"/>
            <a:r>
              <a:rPr lang="en-US" sz="1400"/>
              <a:t>(H.264, MPEG-4)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7239000" y="3352800"/>
            <a:ext cx="914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RTP</a:t>
            </a:r>
          </a:p>
        </p:txBody>
      </p:sp>
      <p:cxnSp>
        <p:nvCxnSpPr>
          <p:cNvPr id="17" name="Straight Arrow Connector 23"/>
          <p:cNvCxnSpPr>
            <a:cxnSpLocks noChangeShapeType="1"/>
          </p:cNvCxnSpPr>
          <p:nvPr/>
        </p:nvCxnSpPr>
        <p:spPr bwMode="auto">
          <a:xfrm rot="5400000">
            <a:off x="5181601" y="4495800"/>
            <a:ext cx="30480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5"/>
          <p:cNvCxnSpPr>
            <a:cxnSpLocks noChangeShapeType="1"/>
            <a:stCxn id="9" idx="2"/>
          </p:cNvCxnSpPr>
          <p:nvPr/>
        </p:nvCxnSpPr>
        <p:spPr bwMode="auto">
          <a:xfrm rot="5400000">
            <a:off x="1447800" y="44958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" name="Straight Arrow Connector 29"/>
          <p:cNvCxnSpPr>
            <a:cxnSpLocks noChangeShapeType="1"/>
            <a:stCxn id="12" idx="2"/>
          </p:cNvCxnSpPr>
          <p:nvPr/>
        </p:nvCxnSpPr>
        <p:spPr bwMode="auto">
          <a:xfrm rot="5400000">
            <a:off x="2571750" y="3295650"/>
            <a:ext cx="609600" cy="5715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1" name="Straight Arrow Connector 31"/>
          <p:cNvCxnSpPr>
            <a:cxnSpLocks noChangeShapeType="1"/>
            <a:stCxn id="11" idx="2"/>
          </p:cNvCxnSpPr>
          <p:nvPr/>
        </p:nvCxnSpPr>
        <p:spPr bwMode="auto">
          <a:xfrm rot="16200000" flipH="1">
            <a:off x="2928938" y="2471738"/>
            <a:ext cx="620712" cy="22082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33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3448050" y="2990850"/>
            <a:ext cx="609600" cy="11811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Elbow Connector 37"/>
          <p:cNvCxnSpPr>
            <a:cxnSpLocks noChangeShapeType="1"/>
            <a:stCxn id="13" idx="2"/>
          </p:cNvCxnSpPr>
          <p:nvPr/>
        </p:nvCxnSpPr>
        <p:spPr bwMode="auto">
          <a:xfrm rot="5400000">
            <a:off x="3486150" y="3524250"/>
            <a:ext cx="1371600" cy="876300"/>
          </a:xfrm>
          <a:prstGeom prst="bentConnector3">
            <a:avLst>
              <a:gd name="adj1" fmla="val 26526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41"/>
          <p:cNvCxnSpPr>
            <a:cxnSpLocks noChangeShapeType="1"/>
          </p:cNvCxnSpPr>
          <p:nvPr/>
        </p:nvCxnSpPr>
        <p:spPr bwMode="auto">
          <a:xfrm rot="5400000">
            <a:off x="4572001" y="3581400"/>
            <a:ext cx="60960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7" name="Straight Arrow Connector 49"/>
          <p:cNvCxnSpPr>
            <a:cxnSpLocks noChangeShapeType="1"/>
          </p:cNvCxnSpPr>
          <p:nvPr/>
        </p:nvCxnSpPr>
        <p:spPr bwMode="auto">
          <a:xfrm rot="5400000">
            <a:off x="685801" y="5257800"/>
            <a:ext cx="45720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51"/>
          <p:cNvCxnSpPr>
            <a:cxnSpLocks noChangeShapeType="1"/>
            <a:endCxn id="7" idx="0"/>
          </p:cNvCxnSpPr>
          <p:nvPr/>
        </p:nvCxnSpPr>
        <p:spPr bwMode="auto">
          <a:xfrm rot="5400000">
            <a:off x="2134394" y="5257800"/>
            <a:ext cx="456406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54"/>
          <p:cNvCxnSpPr>
            <a:cxnSpLocks noChangeShapeType="1"/>
            <a:stCxn id="6" idx="2"/>
            <a:endCxn id="4" idx="0"/>
          </p:cNvCxnSpPr>
          <p:nvPr/>
        </p:nvCxnSpPr>
        <p:spPr bwMode="auto">
          <a:xfrm rot="16200000" flipH="1">
            <a:off x="1333500" y="5372100"/>
            <a:ext cx="457200" cy="1295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56"/>
          <p:cNvCxnSpPr>
            <a:cxnSpLocks noChangeShapeType="1"/>
            <a:stCxn id="7" idx="2"/>
            <a:endCxn id="4" idx="0"/>
          </p:cNvCxnSpPr>
          <p:nvPr/>
        </p:nvCxnSpPr>
        <p:spPr bwMode="auto">
          <a:xfrm rot="5400000">
            <a:off x="2057400" y="5943600"/>
            <a:ext cx="457200" cy="152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58"/>
          <p:cNvCxnSpPr>
            <a:cxnSpLocks noChangeShapeType="1"/>
            <a:endCxn id="123" idx="0"/>
          </p:cNvCxnSpPr>
          <p:nvPr/>
        </p:nvCxnSpPr>
        <p:spPr bwMode="auto">
          <a:xfrm rot="5400000">
            <a:off x="5258593" y="5638799"/>
            <a:ext cx="121840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TextBox 59"/>
          <p:cNvSpPr txBox="1">
            <a:spLocks noChangeArrowheads="1"/>
          </p:cNvSpPr>
          <p:nvPr/>
        </p:nvSpPr>
        <p:spPr bwMode="auto">
          <a:xfrm>
            <a:off x="1219200" y="6324601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ATM/Fiber Optics</a:t>
            </a:r>
          </a:p>
        </p:txBody>
      </p:sp>
      <p:sp>
        <p:nvSpPr>
          <p:cNvPr id="33" name="TextBox 60"/>
          <p:cNvSpPr txBox="1">
            <a:spLocks noChangeArrowheads="1"/>
          </p:cNvSpPr>
          <p:nvPr/>
        </p:nvSpPr>
        <p:spPr bwMode="auto">
          <a:xfrm>
            <a:off x="4648200" y="6321623"/>
            <a:ext cx="2438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Ethernet/WIFI</a:t>
            </a:r>
          </a:p>
        </p:txBody>
      </p:sp>
      <p:sp>
        <p:nvSpPr>
          <p:cNvPr id="34" name="TextBox 61"/>
          <p:cNvSpPr txBox="1">
            <a:spLocks noChangeArrowheads="1"/>
          </p:cNvSpPr>
          <p:nvPr/>
        </p:nvSpPr>
        <p:spPr bwMode="auto">
          <a:xfrm>
            <a:off x="533400" y="3959423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TCP</a:t>
            </a:r>
          </a:p>
        </p:txBody>
      </p:sp>
      <p:sp>
        <p:nvSpPr>
          <p:cNvPr id="35" name="TextBox 69"/>
          <p:cNvSpPr txBox="1">
            <a:spLocks noChangeArrowheads="1"/>
          </p:cNvSpPr>
          <p:nvPr/>
        </p:nvSpPr>
        <p:spPr bwMode="auto">
          <a:xfrm>
            <a:off x="1752600" y="289560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SIP</a:t>
            </a:r>
          </a:p>
        </p:txBody>
      </p:sp>
      <p:sp>
        <p:nvSpPr>
          <p:cNvPr id="36" name="TextBox 70"/>
          <p:cNvSpPr txBox="1">
            <a:spLocks noChangeArrowheads="1"/>
          </p:cNvSpPr>
          <p:nvPr/>
        </p:nvSpPr>
        <p:spPr bwMode="auto">
          <a:xfrm>
            <a:off x="2743200" y="2895600"/>
            <a:ext cx="838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RTSP</a:t>
            </a:r>
          </a:p>
        </p:txBody>
      </p:sp>
      <p:sp>
        <p:nvSpPr>
          <p:cNvPr id="37" name="TextBox 71"/>
          <p:cNvSpPr txBox="1">
            <a:spLocks noChangeArrowheads="1"/>
          </p:cNvSpPr>
          <p:nvPr/>
        </p:nvSpPr>
        <p:spPr bwMode="auto">
          <a:xfrm>
            <a:off x="4191000" y="2895601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RSVP</a:t>
            </a:r>
          </a:p>
        </p:txBody>
      </p:sp>
      <p:sp>
        <p:nvSpPr>
          <p:cNvPr id="38" name="TextBox 72"/>
          <p:cNvSpPr txBox="1">
            <a:spLocks noChangeArrowheads="1"/>
          </p:cNvSpPr>
          <p:nvPr/>
        </p:nvSpPr>
        <p:spPr bwMode="auto">
          <a:xfrm>
            <a:off x="5562600" y="2895601"/>
            <a:ext cx="91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RTCP</a:t>
            </a:r>
          </a:p>
        </p:txBody>
      </p:sp>
      <p:sp>
        <p:nvSpPr>
          <p:cNvPr id="39" name="TextBox 75"/>
          <p:cNvSpPr txBox="1">
            <a:spLocks noChangeArrowheads="1"/>
          </p:cNvSpPr>
          <p:nvPr/>
        </p:nvSpPr>
        <p:spPr bwMode="auto">
          <a:xfrm>
            <a:off x="2057400" y="54864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dirty="0"/>
              <a:t>AAL5</a:t>
            </a:r>
          </a:p>
        </p:txBody>
      </p:sp>
      <p:sp>
        <p:nvSpPr>
          <p:cNvPr id="49" name="TextBox 52"/>
          <p:cNvSpPr txBox="1">
            <a:spLocks noChangeArrowheads="1"/>
          </p:cNvSpPr>
          <p:nvPr/>
        </p:nvSpPr>
        <p:spPr bwMode="auto">
          <a:xfrm>
            <a:off x="3048000" y="5486401"/>
            <a:ext cx="7620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dirty="0"/>
              <a:t>MPLS</a:t>
            </a:r>
          </a:p>
        </p:txBody>
      </p:sp>
      <p:cxnSp>
        <p:nvCxnSpPr>
          <p:cNvPr id="50" name="Straight Arrow Connector 54"/>
          <p:cNvCxnSpPr>
            <a:cxnSpLocks noChangeShapeType="1"/>
            <a:endCxn id="49" idx="0"/>
          </p:cNvCxnSpPr>
          <p:nvPr/>
        </p:nvCxnSpPr>
        <p:spPr bwMode="auto">
          <a:xfrm rot="5400000">
            <a:off x="3201194" y="5257800"/>
            <a:ext cx="456408" cy="79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Straight Arrow Connector 59"/>
          <p:cNvCxnSpPr>
            <a:cxnSpLocks noChangeShapeType="1"/>
            <a:stCxn id="49" idx="2"/>
            <a:endCxn id="4" idx="0"/>
          </p:cNvCxnSpPr>
          <p:nvPr/>
        </p:nvCxnSpPr>
        <p:spPr bwMode="auto">
          <a:xfrm rot="5400000">
            <a:off x="2590801" y="5410200"/>
            <a:ext cx="457199" cy="1219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2819400" y="3886200"/>
            <a:ext cx="76200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19400" y="3962401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DCCP</a:t>
            </a:r>
          </a:p>
        </p:txBody>
      </p:sp>
      <p:sp>
        <p:nvSpPr>
          <p:cNvPr id="54" name="Rounded Rectangle 3"/>
          <p:cNvSpPr>
            <a:spLocks noChangeArrowheads="1"/>
          </p:cNvSpPr>
          <p:nvPr/>
        </p:nvSpPr>
        <p:spPr bwMode="auto">
          <a:xfrm>
            <a:off x="609600" y="2286000"/>
            <a:ext cx="1066800" cy="609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55" name="TextBox 4"/>
          <p:cNvSpPr txBox="1">
            <a:spLocks noChangeArrowheads="1"/>
          </p:cNvSpPr>
          <p:nvPr/>
        </p:nvSpPr>
        <p:spPr bwMode="auto">
          <a:xfrm>
            <a:off x="609600" y="2435423"/>
            <a:ext cx="106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DASH</a:t>
            </a:r>
          </a:p>
        </p:txBody>
      </p:sp>
      <p:sp>
        <p:nvSpPr>
          <p:cNvPr id="56" name="Rounded Rectangle 5"/>
          <p:cNvSpPr>
            <a:spLocks noChangeArrowheads="1"/>
          </p:cNvSpPr>
          <p:nvPr/>
        </p:nvSpPr>
        <p:spPr bwMode="auto">
          <a:xfrm>
            <a:off x="533401" y="3352800"/>
            <a:ext cx="1219200" cy="4175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57" name="TextBox 6"/>
          <p:cNvSpPr txBox="1">
            <a:spLocks noChangeArrowheads="1"/>
          </p:cNvSpPr>
          <p:nvPr/>
        </p:nvSpPr>
        <p:spPr bwMode="auto">
          <a:xfrm>
            <a:off x="774700" y="3426023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HTTP</a:t>
            </a:r>
          </a:p>
        </p:txBody>
      </p:sp>
      <p:sp>
        <p:nvSpPr>
          <p:cNvPr id="60" name="TextBox 2"/>
          <p:cNvSpPr txBox="1">
            <a:spLocks noChangeArrowheads="1"/>
          </p:cNvSpPr>
          <p:nvPr/>
        </p:nvSpPr>
        <p:spPr bwMode="auto">
          <a:xfrm flipH="1">
            <a:off x="1752600" y="2286001"/>
            <a:ext cx="3276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/>
              <a:t>Synchronization Service</a:t>
            </a:r>
          </a:p>
        </p:txBody>
      </p:sp>
      <p:sp>
        <p:nvSpPr>
          <p:cNvPr id="123" name="Rounded Rectangle 122"/>
          <p:cNvSpPr>
            <a:spLocks noChangeArrowheads="1"/>
          </p:cNvSpPr>
          <p:nvPr/>
        </p:nvSpPr>
        <p:spPr bwMode="auto">
          <a:xfrm>
            <a:off x="4648200" y="6248400"/>
            <a:ext cx="243840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cxnSp>
        <p:nvCxnSpPr>
          <p:cNvPr id="129" name="Straight Arrow Connector 41"/>
          <p:cNvCxnSpPr>
            <a:cxnSpLocks noChangeShapeType="1"/>
            <a:stCxn id="11" idx="2"/>
          </p:cNvCxnSpPr>
          <p:nvPr/>
        </p:nvCxnSpPr>
        <p:spPr bwMode="auto">
          <a:xfrm rot="5400000">
            <a:off x="1824038" y="3575050"/>
            <a:ext cx="620712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8" name="Straight Arrow Connector 25"/>
          <p:cNvCxnSpPr>
            <a:cxnSpLocks noChangeShapeType="1"/>
            <a:stCxn id="54" idx="2"/>
            <a:endCxn id="56" idx="0"/>
          </p:cNvCxnSpPr>
          <p:nvPr/>
        </p:nvCxnSpPr>
        <p:spPr bwMode="auto">
          <a:xfrm rot="16200000" flipH="1">
            <a:off x="914400" y="3124199"/>
            <a:ext cx="457200" cy="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2" name="Straight Arrow Connector 25"/>
          <p:cNvCxnSpPr>
            <a:cxnSpLocks noChangeShapeType="1"/>
            <a:stCxn id="14" idx="2"/>
          </p:cNvCxnSpPr>
          <p:nvPr/>
        </p:nvCxnSpPr>
        <p:spPr bwMode="auto">
          <a:xfrm rot="5400000">
            <a:off x="5715000" y="3581400"/>
            <a:ext cx="6096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5" name="Straight Arrow Connector 25"/>
          <p:cNvCxnSpPr>
            <a:cxnSpLocks noChangeShapeType="1"/>
            <a:stCxn id="15" idx="2"/>
            <a:endCxn id="16" idx="0"/>
          </p:cNvCxnSpPr>
          <p:nvPr/>
        </p:nvCxnSpPr>
        <p:spPr bwMode="auto">
          <a:xfrm rot="5400000">
            <a:off x="7505700" y="3162300"/>
            <a:ext cx="3810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8" name="Straight Arrow Connector 25"/>
          <p:cNvCxnSpPr>
            <a:cxnSpLocks noChangeShapeType="1"/>
            <a:stCxn id="16" idx="2"/>
          </p:cNvCxnSpPr>
          <p:nvPr/>
        </p:nvCxnSpPr>
        <p:spPr bwMode="auto">
          <a:xfrm rot="5400000">
            <a:off x="7620000" y="3810000"/>
            <a:ext cx="152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Transport 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RTP is a network protocol for delivering audio and video over IP network. RTP is used in conjunction with the Real-Time Control Protocol (RTCP). While RTP carries the media streams, RTCP is used to monitor transmission statistics and QoS and aids synchronization of multiple streams.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RTP does not ensure real-time delivery, but it provide means for</a:t>
            </a:r>
          </a:p>
          <a:p>
            <a:pPr lvl="1" algn="just"/>
            <a:r>
              <a:rPr lang="en-US" sz="2200" dirty="0"/>
              <a:t>Jitter elimination/reduction by using playback buffer.</a:t>
            </a:r>
          </a:p>
          <a:p>
            <a:pPr lvl="1" algn="just"/>
            <a:r>
              <a:rPr lang="en-US" sz="2200" dirty="0"/>
              <a:t>Synchronization of several audio and video streams.</a:t>
            </a:r>
          </a:p>
          <a:p>
            <a:pPr lvl="1" algn="just"/>
            <a:r>
              <a:rPr lang="en-US" sz="2200" dirty="0"/>
              <a:t>Multiplexing of audio and video streams.</a:t>
            </a:r>
          </a:p>
          <a:p>
            <a:pPr lvl="1" algn="just"/>
            <a:r>
              <a:rPr lang="en-US" sz="2200" dirty="0"/>
              <a:t>Translation of audio and video streams.</a:t>
            </a:r>
          </a:p>
          <a:p>
            <a:pPr lvl="1" algn="just"/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Real-Time Transport Protocol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266440"/>
          <a:ext cx="60960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Contr.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Sequence</a:t>
                      </a:r>
                      <a:r>
                        <a:rPr lang="en-US" sz="1400" baseline="0" dirty="0"/>
                        <a:t> Number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Timestamp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Synchronization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Source Identifier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Contributor Identifier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Contributor Identifier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1000" y="2352040"/>
            <a:ext cx="11430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Version Number (2)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2275840"/>
            <a:ext cx="114300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Padding Bit (1 – Packet contains padding)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4409440"/>
            <a:ext cx="167640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Extension bit (1- Fixed header is followed by an extension header)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600" y="2275840"/>
            <a:ext cx="20574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Marker bit (1 – The frame boundary is marked)</a:t>
            </a: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rot="5400000">
            <a:off x="3855482" y="2969022"/>
            <a:ext cx="404336" cy="4953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 rot="5400000">
            <a:off x="2248704" y="3267245"/>
            <a:ext cx="188895" cy="11429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</p:cNvCxnSpPr>
          <p:nvPr/>
        </p:nvCxnSpPr>
        <p:spPr>
          <a:xfrm rot="16200000" flipH="1">
            <a:off x="1042660" y="2785100"/>
            <a:ext cx="543580" cy="7239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</p:cNvCxnSpPr>
          <p:nvPr/>
        </p:nvCxnSpPr>
        <p:spPr>
          <a:xfrm rot="5400000" flipH="1" flipV="1">
            <a:off x="1447800" y="3342640"/>
            <a:ext cx="762000" cy="1371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29400" y="2286000"/>
            <a:ext cx="213360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Incremented for each RTP packets (it is used to indicate packet loss and packet sequence)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6438900" y="3238500"/>
            <a:ext cx="228600" cy="152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9400" y="3962400"/>
            <a:ext cx="21336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ID of the source that is generating the RTP packets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29400" y="4800600"/>
            <a:ext cx="21336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It is used by a mixer to identify the contributing sources</a:t>
            </a:r>
          </a:p>
        </p:txBody>
      </p:sp>
      <p:cxnSp>
        <p:nvCxnSpPr>
          <p:cNvPr id="39" name="Straight Arrow Connector 38"/>
          <p:cNvCxnSpPr>
            <a:stCxn id="36" idx="1"/>
          </p:cNvCxnSpPr>
          <p:nvPr/>
        </p:nvCxnSpPr>
        <p:spPr>
          <a:xfrm rot="10800000" flipV="1">
            <a:off x="6248400" y="4331732"/>
            <a:ext cx="381000" cy="116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1"/>
          </p:cNvCxnSpPr>
          <p:nvPr/>
        </p:nvCxnSpPr>
        <p:spPr>
          <a:xfrm rot="10800000">
            <a:off x="5715000" y="4724400"/>
            <a:ext cx="914400" cy="44553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1"/>
          </p:cNvCxnSpPr>
          <p:nvPr/>
        </p:nvCxnSpPr>
        <p:spPr>
          <a:xfrm rot="10800000" flipV="1">
            <a:off x="5791200" y="5169932"/>
            <a:ext cx="838200" cy="2402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04800" y="6019800"/>
          <a:ext cx="8458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UDP 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RTP 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RTP Payload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Pad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5" ma:contentTypeDescription="Create a new document." ma:contentTypeScope="" ma:versionID="dda5f2666512ca719c5a4101901a0989">
  <xsd:schema xmlns:xsd="http://www.w3.org/2001/XMLSchema" xmlns:xs="http://www.w3.org/2001/XMLSchema" xmlns:p="http://schemas.microsoft.com/office/2006/metadata/properties" xmlns:ns2="7d526a88-71b4-405d-86fd-9b9f081c900b" xmlns:ns3="1d801c40-1bab-46c9-b957-e44884ff4112" targetNamespace="http://schemas.microsoft.com/office/2006/metadata/properties" ma:root="true" ma:fieldsID="1cae3b312ab996ae7214b5b4eb1247d0" ns2:_="" ns3:_="">
    <xsd:import namespace="7d526a88-71b4-405d-86fd-9b9f081c900b"/>
    <xsd:import namespace="1d801c40-1bab-46c9-b957-e44884ff41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26a88-71b4-405d-86fd-9b9f081c9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01c40-1bab-46c9-b957-e44884ff41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EDB6C3-DF8B-4B02-864D-482597D9DE14}"/>
</file>

<file path=customXml/itemProps2.xml><?xml version="1.0" encoding="utf-8"?>
<ds:datastoreItem xmlns:ds="http://schemas.openxmlformats.org/officeDocument/2006/customXml" ds:itemID="{AA5C6EE1-A847-4018-8611-7992E6D5ADF6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2427</Words>
  <Application>Microsoft Office PowerPoint</Application>
  <PresentationFormat>On-screen Show (4:3)</PresentationFormat>
  <Paragraphs>450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Georgia</vt:lpstr>
      <vt:lpstr>Trebuchet MS</vt:lpstr>
      <vt:lpstr>Wingdings 2</vt:lpstr>
      <vt:lpstr>Office Theme</vt:lpstr>
      <vt:lpstr>Urban</vt:lpstr>
      <vt:lpstr>RTP, RTCP &amp; RTSP</vt:lpstr>
      <vt:lpstr>Multimedia Traffic</vt:lpstr>
      <vt:lpstr>Real-Time Multimedia Traffic</vt:lpstr>
      <vt:lpstr>Playback Point</vt:lpstr>
      <vt:lpstr>Why Real-Time Data Can Not Be TCP?</vt:lpstr>
      <vt:lpstr>Why Real-Time Data Can Not Be TCP?</vt:lpstr>
      <vt:lpstr>Multimedia Protocol Stack</vt:lpstr>
      <vt:lpstr>Real-Time Transport Protocol</vt:lpstr>
      <vt:lpstr>Real-Time Transport Protocol</vt:lpstr>
      <vt:lpstr>Timestamp and Sequence No.</vt:lpstr>
      <vt:lpstr>Timestamp Clock Rate</vt:lpstr>
      <vt:lpstr>Real-Time Control Protocol</vt:lpstr>
      <vt:lpstr>Real-Time Control Protocol (Cont.)</vt:lpstr>
      <vt:lpstr>Real-Time Control Protocol (Cont.)</vt:lpstr>
      <vt:lpstr>Real-Time Control Protocol (Cont.)</vt:lpstr>
      <vt:lpstr>Real-Time Control Protocol (Cont.)</vt:lpstr>
      <vt:lpstr>Forward Error Correction</vt:lpstr>
      <vt:lpstr>Interleaving</vt:lpstr>
      <vt:lpstr>Receiver-Based Repair</vt:lpstr>
      <vt:lpstr>Secure Real-Time Transport Protocol</vt:lpstr>
      <vt:lpstr>Secure Real-Time Transport Protocol</vt:lpstr>
      <vt:lpstr>Secure Real-Time Transport Protocol</vt:lpstr>
      <vt:lpstr>Real-Time Streaming Protocol</vt:lpstr>
      <vt:lpstr>Real-Time Streaming Protocol (Cont.)</vt:lpstr>
      <vt:lpstr>Real-Time Streaming Protocol (Cont.)</vt:lpstr>
      <vt:lpstr>Real-Time Streaming Protocol</vt:lpstr>
      <vt:lpstr>Real-Time Messaging Protocol</vt:lpstr>
      <vt:lpstr>Real-Time Messaging Protocol</vt:lpstr>
      <vt:lpstr>HTTP Live Streaming</vt:lpstr>
      <vt:lpstr>HTTP Live Streaming</vt:lpstr>
      <vt:lpstr>MPEG-DASH</vt:lpstr>
      <vt:lpstr>WebRTC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OVER INTERNET PROTOCOL</dc:title>
  <dc:creator>Tran Quang Duc</dc:creator>
  <cp:lastModifiedBy>Tran Quang Duc</cp:lastModifiedBy>
  <cp:revision>5</cp:revision>
  <dcterms:created xsi:type="dcterms:W3CDTF">2021-06-08T17:10:25Z</dcterms:created>
  <dcterms:modified xsi:type="dcterms:W3CDTF">2023-06-27T15:26:36Z</dcterms:modified>
</cp:coreProperties>
</file>