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aNP8mf9nxubhOXvBp76P4o4fX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5CDAD2-FEB3-4811-A16B-495C295F2248}">
  <a:tblStyle styleId="{6B5CDAD2-FEB3-4811-A16B-495C295F2248}" styleName="Table_0">
    <a:wholeTbl>
      <a:tcTxStyle b="off" i="off">
        <a:font>
          <a:latin typeface="Georgia"/>
          <a:ea typeface="Georgia"/>
          <a:cs typeface="Georg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D"/>
          </a:solidFill>
        </a:fill>
      </a:tcStyle>
    </a:wholeTbl>
    <a:band1H>
      <a:tcTxStyle/>
      <a:tcStyle>
        <a:fill>
          <a:solidFill>
            <a:srgbClr val="CFCFD9"/>
          </a:solidFill>
        </a:fill>
      </a:tcStyle>
    </a:band1H>
    <a:band2H>
      <a:tcTxStyle/>
    </a:band2H>
    <a:band1V>
      <a:tcTxStyle/>
      <a:tcStyle>
        <a:fill>
          <a:solidFill>
            <a:srgbClr val="CFCFD9"/>
          </a:solidFill>
        </a:fill>
      </a:tcStyle>
    </a:band1V>
    <a:band2V>
      <a:tcTxStyle/>
    </a:band2V>
    <a:lastCol>
      <a:tcTxStyle b="on" i="off">
        <a:font>
          <a:latin typeface="Georgia"/>
          <a:ea typeface="Georgia"/>
          <a:cs typeface="Georgia"/>
        </a:font>
        <a:schemeClr val="lt1"/>
      </a:tcTxStyle>
      <a:tcStyle>
        <a:fill>
          <a:solidFill>
            <a:schemeClr val="accent1"/>
          </a:solidFill>
        </a:fill>
      </a:tcStyle>
    </a:lastCol>
    <a:firstCol>
      <a:tcTxStyle b="on" i="off">
        <a:font>
          <a:latin typeface="Georgia"/>
          <a:ea typeface="Georgia"/>
          <a:cs typeface="Georgia"/>
        </a:font>
        <a:schemeClr val="lt1"/>
      </a:tcTxStyle>
      <a:tcStyle>
        <a:fill>
          <a:solidFill>
            <a:schemeClr val="accent1"/>
          </a:solidFill>
        </a:fill>
      </a:tcStyle>
    </a:firstCol>
    <a:lastRow>
      <a:tcTxStyle b="on" i="off">
        <a:font>
          <a:latin typeface="Georgia"/>
          <a:ea typeface="Georgia"/>
          <a:cs typeface="Georg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eorgia"/>
          <a:ea typeface="Georgia"/>
          <a:cs typeface="Georg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customschemas.google.com/relationships/presentationmetadata" Target="meta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Low Earth Orbit</a:t>
            </a:r>
            <a:endParaRPr/>
          </a:p>
          <a:p>
            <a:pPr indent="0" lvl="0" marL="0" rtl="0" algn="l">
              <a:spcBef>
                <a:spcPts val="0"/>
              </a:spcBef>
              <a:spcAft>
                <a:spcPts val="0"/>
              </a:spcAft>
              <a:buNone/>
            </a:pPr>
            <a:r>
              <a:rPr lang="en-US"/>
              <a:t>Medium Earth Orbit</a:t>
            </a:r>
            <a:endParaRPr/>
          </a:p>
          <a:p>
            <a:pPr indent="0" lvl="0" marL="0" rtl="0" algn="l">
              <a:spcBef>
                <a:spcPts val="0"/>
              </a:spcBef>
              <a:spcAft>
                <a:spcPts val="0"/>
              </a:spcAft>
              <a:buNone/>
            </a:pPr>
            <a:r>
              <a:rPr lang="en-US"/>
              <a:t>Geostationary Orbit</a:t>
            </a:r>
            <a:endParaRPr/>
          </a:p>
        </p:txBody>
      </p:sp>
      <p:sp>
        <p:nvSpPr>
          <p:cNvPr id="143" name="Google Shape;14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31"/>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31"/>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31"/>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31"/>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31"/>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31"/>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31"/>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31"/>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31"/>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31"/>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9" name="Google Shape;39;p31"/>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0" name="Google Shape;40;p3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31"/>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4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0"/>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4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41"/>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1"/>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4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3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3"/>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3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3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4"/>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34"/>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3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35"/>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5"/>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35"/>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35"/>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35"/>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3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3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36"/>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6"/>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3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38"/>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8"/>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38"/>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3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39"/>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9"/>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92" name="Google Shape;92;p39"/>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3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30"/>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30"/>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30"/>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30"/>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30"/>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30"/>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30"/>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30"/>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30"/>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30"/>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30"/>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2" name="Google Shape;22;p30"/>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3" name="Google Shape;23;p3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p3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6" name="Google Shape;26;p3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7" name="Google Shape;27;p3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Trebuchet MS"/>
              <a:buNone/>
            </a:pPr>
            <a:r>
              <a:rPr b="1" lang="en-US" sz="4000"/>
              <a:t>QUALITY OF SERVICE</a:t>
            </a:r>
            <a:endParaRPr/>
          </a:p>
        </p:txBody>
      </p:sp>
      <p:sp>
        <p:nvSpPr>
          <p:cNvPr id="113" name="Google Shape;113;p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p>
            <a:pPr indent="0" lvl="0" marL="64008" rtl="0" algn="l">
              <a:spcBef>
                <a:spcPts val="0"/>
              </a:spcBef>
              <a:spcAft>
                <a:spcPts val="0"/>
              </a:spcAft>
              <a:buSzPts val="2400"/>
              <a:buNone/>
            </a:pPr>
            <a:r>
              <a:rPr lang="en-US"/>
              <a:t>Dr. Quang Duc Tran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Congestion Control &amp; Queue Discard</a:t>
            </a:r>
            <a:endParaRPr/>
          </a:p>
        </p:txBody>
      </p:sp>
      <p:sp>
        <p:nvSpPr>
          <p:cNvPr id="182" name="Google Shape;182;p1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44602" lvl="0" marL="365760" rtl="0" algn="just">
              <a:spcBef>
                <a:spcPts val="0"/>
              </a:spcBef>
              <a:spcAft>
                <a:spcPts val="0"/>
              </a:spcAft>
              <a:buSzPct val="100000"/>
              <a:buChar char="•"/>
            </a:pPr>
            <a:r>
              <a:rPr lang="en-US" sz="2400"/>
              <a:t>Tail Drop</a:t>
            </a:r>
            <a:endParaRPr/>
          </a:p>
          <a:p>
            <a:pPr indent="-237362" lvl="1" marL="658368" rtl="0" algn="just">
              <a:spcBef>
                <a:spcPts val="300"/>
              </a:spcBef>
              <a:spcAft>
                <a:spcPts val="0"/>
              </a:spcAft>
              <a:buSzPct val="100000"/>
              <a:buChar char="▫"/>
            </a:pPr>
            <a:r>
              <a:rPr lang="en-US" sz="2000"/>
              <a:t>Tail Drop drops arriving packets when buffers in queue are full. It may lead to network meltdown due to TCP global synchronization.</a:t>
            </a:r>
            <a:endParaRPr/>
          </a:p>
          <a:p>
            <a:pPr indent="-245554" lvl="0" marL="365760" rtl="0" algn="just">
              <a:spcBef>
                <a:spcPts val="300"/>
              </a:spcBef>
              <a:spcAft>
                <a:spcPts val="0"/>
              </a:spcAft>
              <a:buSzPct val="100000"/>
              <a:buChar char="•"/>
            </a:pPr>
            <a:r>
              <a:rPr lang="en-US" sz="2200"/>
              <a:t>Random Early Discard (RED)</a:t>
            </a:r>
            <a:endParaRPr/>
          </a:p>
          <a:p>
            <a:pPr indent="-237362" lvl="1" marL="658368" rtl="0" algn="just">
              <a:spcBef>
                <a:spcPts val="300"/>
              </a:spcBef>
              <a:spcAft>
                <a:spcPts val="0"/>
              </a:spcAft>
              <a:buSzPct val="100000"/>
              <a:buChar char="▫"/>
            </a:pPr>
            <a:r>
              <a:rPr lang="en-US" sz="2000"/>
              <a:t>RED is more fair than tail drop because it does not </a:t>
            </a:r>
            <a:r>
              <a:rPr lang="en-US" sz="2000"/>
              <a:t>possess</a:t>
            </a:r>
            <a:r>
              <a:rPr lang="en-US" sz="2000"/>
              <a:t> a bias against traffic that uses only a small portion of the bandwidth. The more host transmits, the more likely it is that its packets are dropped .</a:t>
            </a:r>
            <a:endParaRPr/>
          </a:p>
          <a:p>
            <a:pPr indent="-245554" lvl="0" marL="365760" rtl="0" algn="just">
              <a:spcBef>
                <a:spcPts val="300"/>
              </a:spcBef>
              <a:spcAft>
                <a:spcPts val="0"/>
              </a:spcAft>
              <a:buSzPct val="100000"/>
              <a:buChar char="•"/>
            </a:pPr>
            <a:r>
              <a:rPr lang="en-US" sz="2200"/>
              <a:t>Weighted Random Early Discard (WRED)</a:t>
            </a:r>
            <a:endParaRPr/>
          </a:p>
          <a:p>
            <a:pPr indent="-237362" lvl="1" marL="658368" rtl="0" algn="just">
              <a:spcBef>
                <a:spcPts val="300"/>
              </a:spcBef>
              <a:spcAft>
                <a:spcPts val="0"/>
              </a:spcAft>
              <a:buSzPct val="100000"/>
              <a:buChar char="▫"/>
            </a:pPr>
            <a:r>
              <a:rPr lang="en-US" sz="2000"/>
              <a:t>A variant of RED, which attempts to weight queues for random early discard.</a:t>
            </a:r>
            <a:endParaRPr/>
          </a:p>
          <a:p>
            <a:pPr indent="-245554" lvl="0" marL="365760" rtl="0" algn="just">
              <a:spcBef>
                <a:spcPts val="300"/>
              </a:spcBef>
              <a:spcAft>
                <a:spcPts val="0"/>
              </a:spcAft>
              <a:buSzPct val="100000"/>
              <a:buChar char="•"/>
            </a:pPr>
            <a:r>
              <a:rPr lang="en-US" sz="2200"/>
              <a:t>Tri-Color Marking </a:t>
            </a:r>
            <a:endParaRPr/>
          </a:p>
          <a:p>
            <a:pPr indent="-107187" lvl="1" marL="658368" rtl="0" algn="just">
              <a:spcBef>
                <a:spcPts val="300"/>
              </a:spcBef>
              <a:spcAft>
                <a:spcPts val="0"/>
              </a:spcAft>
              <a:buSzPct val="100000"/>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Tricolor Marking</a:t>
            </a:r>
            <a:endParaRPr/>
          </a:p>
        </p:txBody>
      </p:sp>
      <p:sp>
        <p:nvSpPr>
          <p:cNvPr id="188" name="Google Shape;188;p11"/>
          <p:cNvSpPr/>
          <p:nvPr/>
        </p:nvSpPr>
        <p:spPr>
          <a:xfrm>
            <a:off x="2159167" y="2890706"/>
            <a:ext cx="1143000" cy="9144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Georgia"/>
              <a:buNone/>
            </a:pPr>
            <a:r>
              <a:rPr b="0" i="0" lang="en-US" sz="1800" u="none" cap="none" strike="noStrike">
                <a:solidFill>
                  <a:srgbClr val="FFFFFF"/>
                </a:solidFill>
                <a:latin typeface="Georgia"/>
                <a:ea typeface="Georgia"/>
                <a:cs typeface="Georgia"/>
                <a:sym typeface="Georgia"/>
              </a:rPr>
              <a:t>Meter</a:t>
            </a:r>
            <a:endParaRPr/>
          </a:p>
        </p:txBody>
      </p:sp>
      <p:sp>
        <p:nvSpPr>
          <p:cNvPr id="189" name="Google Shape;189;p11"/>
          <p:cNvSpPr/>
          <p:nvPr/>
        </p:nvSpPr>
        <p:spPr>
          <a:xfrm>
            <a:off x="4873426" y="2890706"/>
            <a:ext cx="1143000" cy="9144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Georgia"/>
              <a:buNone/>
            </a:pPr>
            <a:r>
              <a:rPr b="0" i="0" lang="en-US" sz="1800" u="none" cap="none" strike="noStrike">
                <a:solidFill>
                  <a:srgbClr val="FFFFFF"/>
                </a:solidFill>
                <a:latin typeface="Georgia"/>
                <a:ea typeface="Georgia"/>
                <a:cs typeface="Georgia"/>
                <a:sym typeface="Georgia"/>
              </a:rPr>
              <a:t>Marker</a:t>
            </a:r>
            <a:endParaRPr/>
          </a:p>
        </p:txBody>
      </p:sp>
      <p:cxnSp>
        <p:nvCxnSpPr>
          <p:cNvPr id="190" name="Google Shape;190;p11"/>
          <p:cNvCxnSpPr>
            <a:endCxn id="188" idx="0"/>
          </p:cNvCxnSpPr>
          <p:nvPr/>
        </p:nvCxnSpPr>
        <p:spPr>
          <a:xfrm>
            <a:off x="2730667" y="2438306"/>
            <a:ext cx="0" cy="452400"/>
          </a:xfrm>
          <a:prstGeom prst="straightConnector1">
            <a:avLst/>
          </a:prstGeom>
          <a:noFill/>
          <a:ln cap="flat" cmpd="sng" w="9525">
            <a:solidFill>
              <a:schemeClr val="accent1"/>
            </a:solidFill>
            <a:prstDash val="solid"/>
            <a:round/>
            <a:headEnd len="sm" w="sm" type="none"/>
            <a:tailEnd len="sm" w="sm" type="none"/>
          </a:ln>
        </p:spPr>
      </p:cxnSp>
      <p:cxnSp>
        <p:nvCxnSpPr>
          <p:cNvPr id="191" name="Google Shape;191;p11"/>
          <p:cNvCxnSpPr>
            <a:endCxn id="189" idx="0"/>
          </p:cNvCxnSpPr>
          <p:nvPr/>
        </p:nvCxnSpPr>
        <p:spPr>
          <a:xfrm>
            <a:off x="5444926" y="2438306"/>
            <a:ext cx="0" cy="452400"/>
          </a:xfrm>
          <a:prstGeom prst="straightConnector1">
            <a:avLst/>
          </a:prstGeom>
          <a:noFill/>
          <a:ln cap="flat" cmpd="sng" w="9525">
            <a:solidFill>
              <a:schemeClr val="accent1"/>
            </a:solidFill>
            <a:prstDash val="solid"/>
            <a:round/>
            <a:headEnd len="sm" w="sm" type="none"/>
            <a:tailEnd len="med" w="med" type="stealth"/>
          </a:ln>
        </p:spPr>
      </p:cxnSp>
      <p:cxnSp>
        <p:nvCxnSpPr>
          <p:cNvPr id="192" name="Google Shape;192;p11"/>
          <p:cNvCxnSpPr/>
          <p:nvPr/>
        </p:nvCxnSpPr>
        <p:spPr>
          <a:xfrm>
            <a:off x="2730667" y="2438400"/>
            <a:ext cx="2714259" cy="0"/>
          </a:xfrm>
          <a:prstGeom prst="straightConnector1">
            <a:avLst/>
          </a:prstGeom>
          <a:noFill/>
          <a:ln cap="flat" cmpd="sng" w="9525">
            <a:solidFill>
              <a:schemeClr val="accent1"/>
            </a:solidFill>
            <a:prstDash val="solid"/>
            <a:round/>
            <a:headEnd len="sm" w="sm" type="none"/>
            <a:tailEnd len="sm" w="sm" type="none"/>
          </a:ln>
        </p:spPr>
      </p:cxnSp>
      <p:cxnSp>
        <p:nvCxnSpPr>
          <p:cNvPr id="193" name="Google Shape;193;p11"/>
          <p:cNvCxnSpPr>
            <a:endCxn id="188" idx="1"/>
          </p:cNvCxnSpPr>
          <p:nvPr/>
        </p:nvCxnSpPr>
        <p:spPr>
          <a:xfrm>
            <a:off x="635167" y="3347906"/>
            <a:ext cx="1524000" cy="0"/>
          </a:xfrm>
          <a:prstGeom prst="straightConnector1">
            <a:avLst/>
          </a:prstGeom>
          <a:noFill/>
          <a:ln cap="flat" cmpd="sng" w="9525">
            <a:solidFill>
              <a:schemeClr val="accent1"/>
            </a:solidFill>
            <a:prstDash val="solid"/>
            <a:round/>
            <a:headEnd len="sm" w="sm" type="none"/>
            <a:tailEnd len="med" w="med" type="stealth"/>
          </a:ln>
        </p:spPr>
      </p:cxnSp>
      <p:cxnSp>
        <p:nvCxnSpPr>
          <p:cNvPr id="194" name="Google Shape;194;p11"/>
          <p:cNvCxnSpPr>
            <a:stCxn id="189" idx="3"/>
          </p:cNvCxnSpPr>
          <p:nvPr/>
        </p:nvCxnSpPr>
        <p:spPr>
          <a:xfrm>
            <a:off x="6016426" y="3347906"/>
            <a:ext cx="2391000" cy="0"/>
          </a:xfrm>
          <a:prstGeom prst="straightConnector1">
            <a:avLst/>
          </a:prstGeom>
          <a:noFill/>
          <a:ln cap="flat" cmpd="sng" w="9525">
            <a:solidFill>
              <a:schemeClr val="accent1"/>
            </a:solidFill>
            <a:prstDash val="solid"/>
            <a:round/>
            <a:headEnd len="sm" w="sm" type="none"/>
            <a:tailEnd len="med" w="med" type="stealth"/>
          </a:ln>
        </p:spPr>
      </p:cxnSp>
      <p:sp>
        <p:nvSpPr>
          <p:cNvPr id="195" name="Google Shape;195;p11"/>
          <p:cNvSpPr txBox="1"/>
          <p:nvPr/>
        </p:nvSpPr>
        <p:spPr>
          <a:xfrm>
            <a:off x="533400" y="2886072"/>
            <a:ext cx="16257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Packet stream</a:t>
            </a:r>
            <a:endParaRPr/>
          </a:p>
        </p:txBody>
      </p:sp>
      <p:sp>
        <p:nvSpPr>
          <p:cNvPr id="196" name="Google Shape;196;p11"/>
          <p:cNvSpPr txBox="1"/>
          <p:nvPr/>
        </p:nvSpPr>
        <p:spPr>
          <a:xfrm>
            <a:off x="6016425" y="2890706"/>
            <a:ext cx="24673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Marked packet stream</a:t>
            </a:r>
            <a:endParaRPr/>
          </a:p>
        </p:txBody>
      </p:sp>
      <p:sp>
        <p:nvSpPr>
          <p:cNvPr id="197" name="Google Shape;197;p11"/>
          <p:cNvSpPr txBox="1"/>
          <p:nvPr/>
        </p:nvSpPr>
        <p:spPr>
          <a:xfrm>
            <a:off x="3721822" y="2521374"/>
            <a:ext cx="8370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Result</a:t>
            </a:r>
            <a:endParaRPr/>
          </a:p>
        </p:txBody>
      </p:sp>
      <p:sp>
        <p:nvSpPr>
          <p:cNvPr id="198" name="Google Shape;198;p1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103632" lvl="0" marL="365760" rtl="0" algn="just">
              <a:spcBef>
                <a:spcPts val="0"/>
              </a:spcBef>
              <a:spcAft>
                <a:spcPts val="0"/>
              </a:spcAft>
              <a:buSzPts val="2400"/>
              <a:buNone/>
            </a:pPr>
            <a:r>
              <a:t/>
            </a:r>
            <a:endParaRPr sz="2400"/>
          </a:p>
          <a:p>
            <a:pPr indent="-103632" lvl="0" marL="365760" rtl="0" algn="just">
              <a:spcBef>
                <a:spcPts val="300"/>
              </a:spcBef>
              <a:spcAft>
                <a:spcPts val="0"/>
              </a:spcAft>
              <a:buSzPts val="2400"/>
              <a:buNone/>
            </a:pPr>
            <a:r>
              <a:t/>
            </a:r>
            <a:endParaRPr sz="2400"/>
          </a:p>
          <a:p>
            <a:pPr indent="-103632" lvl="0" marL="365760" rtl="0" algn="just">
              <a:spcBef>
                <a:spcPts val="300"/>
              </a:spcBef>
              <a:spcAft>
                <a:spcPts val="0"/>
              </a:spcAft>
              <a:buSzPts val="2400"/>
              <a:buNone/>
            </a:pPr>
            <a:r>
              <a:t/>
            </a:r>
            <a:endParaRPr sz="2400"/>
          </a:p>
          <a:p>
            <a:pPr indent="-103632" lvl="0" marL="365760" rtl="0" algn="just">
              <a:spcBef>
                <a:spcPts val="300"/>
              </a:spcBef>
              <a:spcAft>
                <a:spcPts val="0"/>
              </a:spcAft>
              <a:buSzPts val="2400"/>
              <a:buNone/>
            </a:pPr>
            <a:r>
              <a:t/>
            </a:r>
            <a:endParaRPr sz="2400"/>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Packet Loss Priority (PLP): </a:t>
            </a:r>
            <a:endParaRPr/>
          </a:p>
          <a:p>
            <a:pPr indent="-246887" lvl="1" marL="658368" rtl="0" algn="just">
              <a:spcBef>
                <a:spcPts val="300"/>
              </a:spcBef>
              <a:spcAft>
                <a:spcPts val="0"/>
              </a:spcAft>
              <a:buSzPts val="2200"/>
              <a:buChar char="▫"/>
            </a:pPr>
            <a:r>
              <a:rPr lang="en-US" sz="2200"/>
              <a:t>High, Medium-High, Medium-Low, Low</a:t>
            </a:r>
            <a:endParaRPr/>
          </a:p>
          <a:p>
            <a:pPr indent="-256032" lvl="0" marL="365760" rtl="0" algn="just">
              <a:spcBef>
                <a:spcPts val="300"/>
              </a:spcBef>
              <a:spcAft>
                <a:spcPts val="0"/>
              </a:spcAft>
              <a:buSzPts val="2400"/>
              <a:buChar char="•"/>
            </a:pPr>
            <a:r>
              <a:rPr lang="en-US" sz="2400"/>
              <a:t>Single-rate TCM: Committed Information Rate (CIR), Committed Burst Size (CBS) và Excess Burst Size (EBS).</a:t>
            </a:r>
            <a:endParaRPr/>
          </a:p>
          <a:p>
            <a:pPr indent="-256032" lvl="0" marL="365760" rtl="0" algn="just">
              <a:spcBef>
                <a:spcPts val="300"/>
              </a:spcBef>
              <a:spcAft>
                <a:spcPts val="0"/>
              </a:spcAft>
              <a:buSzPts val="2400"/>
              <a:buChar char="•"/>
            </a:pPr>
            <a:r>
              <a:rPr lang="en-US" sz="2400"/>
              <a:t>Two-rate TCM: CIR và PIR (Peak Information 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Single-rate TCM</a:t>
            </a:r>
            <a:endParaRPr/>
          </a:p>
        </p:txBody>
      </p:sp>
      <p:sp>
        <p:nvSpPr>
          <p:cNvPr id="204" name="Google Shape;204;p1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CIR specifies the average rate at which bits are admitted to the network.</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CBS and EBS specify the usual and maximum burst size in bytes. EBS is greater than CBS.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As each packet enters the network, its bytes are counted. Packets that do not exceed the CBS are marked low PLP. Packets that exceed the CBS but are below the EBS are marked medium-high PLP. Packets that exceed the EBS are marked high PLP.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Two-rate TCM</a:t>
            </a:r>
            <a:endParaRPr/>
          </a:p>
        </p:txBody>
      </p:sp>
      <p:sp>
        <p:nvSpPr>
          <p:cNvPr id="210" name="Google Shape;210;p1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PIR specifies the maximum rate at which bits are admitted to the network. </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Bits in packets that do not exceed the CIR have their packets marked low PLP. Bits in packets that exceed the CIR but are below the PIR have their packets marked medium-high PLP. Bits in packets that exceed the PIR have their packets marked high PLP.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Best-Effort</a:t>
            </a:r>
            <a:endParaRPr/>
          </a:p>
        </p:txBody>
      </p:sp>
      <p:sp>
        <p:nvSpPr>
          <p:cNvPr id="216" name="Google Shape;216;p1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Best-effort does not provide QoS because there is no ordering of packets.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In a best-effort network, all users obtain unspecified variable bit rate and delivery time, depending on the current traffic load. </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The internet protocol offers a best-effort service of delivering data between hosts, which can be lost, delayed, corrupted or duplicated.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Integrated Services</a:t>
            </a:r>
            <a:endParaRPr/>
          </a:p>
        </p:txBody>
      </p:sp>
      <p:sp>
        <p:nvSpPr>
          <p:cNvPr id="222" name="Google Shape;222;p1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Integrated Services</a:t>
            </a:r>
            <a:r>
              <a:rPr b="1" lang="en-US" sz="2400"/>
              <a:t> </a:t>
            </a:r>
            <a:r>
              <a:rPr lang="en-US" sz="2400"/>
              <a:t>(IntServ)  makes strict bandwidth reservations. It must be configured on every router along a path.</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Each application that requires a service guarantee has to make a reservation by using Resource Reservation Protocol (RSVP) signaling.</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When bandwidth is reserved for a certain application, it cannot be reassigned for another application. </a:t>
            </a:r>
            <a:endParaRPr/>
          </a:p>
          <a:p>
            <a:pPr indent="-103632" lvl="0" marL="365760" rtl="0" algn="just">
              <a:spcBef>
                <a:spcPts val="300"/>
              </a:spcBef>
              <a:spcAft>
                <a:spcPts val="0"/>
              </a:spcAft>
              <a:buSzPts val="24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Integrated Services (Cont.)</a:t>
            </a:r>
            <a:endParaRPr/>
          </a:p>
        </p:txBody>
      </p:sp>
      <p:sp>
        <p:nvSpPr>
          <p:cNvPr id="228" name="Google Shape;228;p1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Routers between the sender and the receiver determine whether they can support the reservation made by the application.</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The task of reserving paths would be very tedious in a busy network such as the Internet.</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The main drawback of IntServ is its lack of scalability (Routers have to classify, police and queue each flow). Moreover, many Internet flows are short-lived, and hence, not worth setting up Virtual Channel.</a:t>
            </a:r>
            <a:endParaRPr/>
          </a:p>
          <a:p>
            <a:pPr indent="-103632" lvl="0" marL="365760" rtl="0" algn="just">
              <a:spcBef>
                <a:spcPts val="300"/>
              </a:spcBef>
              <a:spcAft>
                <a:spcPts val="0"/>
              </a:spcAft>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IntServ Mechanism</a:t>
            </a:r>
            <a:endParaRPr/>
          </a:p>
        </p:txBody>
      </p:sp>
      <p:sp>
        <p:nvSpPr>
          <p:cNvPr id="234" name="Google Shape;234;p17"/>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Provide the network with a set of information, known as Flow Specs.  Flow Specs include Traffic Specification (TSPEC) and Request Specification (RSPEC).</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TSPEC describes the flow traffic characteristics. RSPEC describes the service request (request for controlled traffic and/or delay bound).</a:t>
            </a:r>
            <a:endParaRPr/>
          </a:p>
          <a:p>
            <a:pPr indent="-103632" lvl="0" marL="365760" rtl="0" algn="just">
              <a:spcBef>
                <a:spcPts val="300"/>
              </a:spcBef>
              <a:spcAft>
                <a:spcPts val="0"/>
              </a:spcAft>
              <a:buSzPts val="2400"/>
              <a:buNone/>
            </a:pPr>
            <a:r>
              <a:t/>
            </a:r>
            <a:endParaRPr sz="2400"/>
          </a:p>
          <a:p>
            <a:pPr indent="-103632" lvl="0" marL="365760" rtl="0" algn="just">
              <a:spcBef>
                <a:spcPts val="300"/>
              </a:spcBef>
              <a:spcAft>
                <a:spcPts val="0"/>
              </a:spcAft>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Inserv Mechanism (Cont.)</a:t>
            </a:r>
            <a:endParaRPr/>
          </a:p>
        </p:txBody>
      </p:sp>
      <p:sp>
        <p:nvSpPr>
          <p:cNvPr id="240" name="Google Shape;240;p1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Admission Control asks the network to provide particular services. The decision may be based on heuristics (e.g., “Last time I allowed a flow with the TSPEC but the delay  exceeded the acceptable bound, hence  I would say no”).</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For admission control, the so-called Token Bucket Filter only passes packets arriving at a rate which is not exceeding some administratively set rate, but with possibility to allow short bursts in excess of this rate.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Inserv Mechanism (Cont.)</a:t>
            </a:r>
            <a:endParaRPr/>
          </a:p>
        </p:txBody>
      </p:sp>
      <p:sp>
        <p:nvSpPr>
          <p:cNvPr id="246" name="Google Shape;246;p1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Application and network exchange information to request services, flow specs and admission control  by using the Resource Reservation Protocol (RSVP).</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Each packet is mapped into a class service, which determines  how the packet is scheduled and handled. Typically, the WFQ should be considered to provide a guaranteed end-to-end delay.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End-user QoS Categories Mapping</a:t>
            </a:r>
            <a:endParaRPr/>
          </a:p>
        </p:txBody>
      </p:sp>
      <p:sp>
        <p:nvSpPr>
          <p:cNvPr id="119" name="Google Shape;119;p2"/>
          <p:cNvSpPr/>
          <p:nvPr/>
        </p:nvSpPr>
        <p:spPr>
          <a:xfrm>
            <a:off x="1524000" y="23622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Conversation Voice and Video</a:t>
            </a:r>
            <a:endParaRPr/>
          </a:p>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(FER &lt;3%)</a:t>
            </a:r>
            <a:endParaRPr/>
          </a:p>
        </p:txBody>
      </p:sp>
      <p:sp>
        <p:nvSpPr>
          <p:cNvPr id="120" name="Google Shape;120;p2"/>
          <p:cNvSpPr/>
          <p:nvPr/>
        </p:nvSpPr>
        <p:spPr>
          <a:xfrm>
            <a:off x="3352800" y="23622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Voice/Video Messaging</a:t>
            </a:r>
            <a:endParaRPr/>
          </a:p>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(FER &lt; 3%)</a:t>
            </a:r>
            <a:endParaRPr/>
          </a:p>
        </p:txBody>
      </p:sp>
      <p:sp>
        <p:nvSpPr>
          <p:cNvPr id="121" name="Google Shape;121;p2"/>
          <p:cNvSpPr/>
          <p:nvPr/>
        </p:nvSpPr>
        <p:spPr>
          <a:xfrm>
            <a:off x="5181600" y="23622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Streaming Audio and Video</a:t>
            </a:r>
            <a:endParaRPr/>
          </a:p>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(FER &lt; 1%)</a:t>
            </a:r>
            <a:endParaRPr/>
          </a:p>
        </p:txBody>
      </p:sp>
      <p:sp>
        <p:nvSpPr>
          <p:cNvPr id="122" name="Google Shape;122;p2"/>
          <p:cNvSpPr/>
          <p:nvPr/>
        </p:nvSpPr>
        <p:spPr>
          <a:xfrm>
            <a:off x="7010400" y="23622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Fax</a:t>
            </a:r>
            <a:endParaRPr/>
          </a:p>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(BER&lt;10</a:t>
            </a:r>
            <a:r>
              <a:rPr b="0" baseline="30000" i="0" lang="en-US" sz="1600" u="none" cap="none" strike="noStrike">
                <a:solidFill>
                  <a:srgbClr val="FFFFFF"/>
                </a:solidFill>
                <a:latin typeface="Georgia"/>
                <a:ea typeface="Georgia"/>
                <a:cs typeface="Georgia"/>
                <a:sym typeface="Georgia"/>
              </a:rPr>
              <a:t>-6</a:t>
            </a:r>
            <a:r>
              <a:rPr b="0" i="0" lang="en-US" sz="1600" u="none" cap="none" strike="noStrike">
                <a:solidFill>
                  <a:srgbClr val="FFFFFF"/>
                </a:solidFill>
                <a:latin typeface="Georgia"/>
                <a:ea typeface="Georgia"/>
                <a:cs typeface="Georgia"/>
                <a:sym typeface="Georgia"/>
              </a:rPr>
              <a:t>)</a:t>
            </a:r>
            <a:endParaRPr/>
          </a:p>
        </p:txBody>
      </p:sp>
      <p:sp>
        <p:nvSpPr>
          <p:cNvPr id="123" name="Google Shape;123;p2"/>
          <p:cNvSpPr/>
          <p:nvPr/>
        </p:nvSpPr>
        <p:spPr>
          <a:xfrm>
            <a:off x="1524000" y="36576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Command Control (e.g., Telnet)</a:t>
            </a:r>
            <a:endParaRPr/>
          </a:p>
        </p:txBody>
      </p:sp>
      <p:sp>
        <p:nvSpPr>
          <p:cNvPr id="124" name="Google Shape;124;p2"/>
          <p:cNvSpPr/>
          <p:nvPr/>
        </p:nvSpPr>
        <p:spPr>
          <a:xfrm>
            <a:off x="3352800" y="36576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Transactions (e.g., E-commerce)</a:t>
            </a:r>
            <a:endParaRPr/>
          </a:p>
        </p:txBody>
      </p:sp>
      <p:sp>
        <p:nvSpPr>
          <p:cNvPr id="125" name="Google Shape;125;p2"/>
          <p:cNvSpPr/>
          <p:nvPr/>
        </p:nvSpPr>
        <p:spPr>
          <a:xfrm>
            <a:off x="5181600" y="36576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Messaging Downloads (e.g., FPT)</a:t>
            </a:r>
            <a:endParaRPr/>
          </a:p>
        </p:txBody>
      </p:sp>
      <p:sp>
        <p:nvSpPr>
          <p:cNvPr id="126" name="Google Shape;126;p2"/>
          <p:cNvSpPr/>
          <p:nvPr/>
        </p:nvSpPr>
        <p:spPr>
          <a:xfrm>
            <a:off x="7010400" y="3657600"/>
            <a:ext cx="1752600" cy="1143000"/>
          </a:xfrm>
          <a:prstGeom prst="rect">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Georgia"/>
              <a:buNone/>
            </a:pPr>
            <a:r>
              <a:rPr b="0" i="0" lang="en-US" sz="1600" u="none" cap="none" strike="noStrike">
                <a:solidFill>
                  <a:srgbClr val="FFFFFF"/>
                </a:solidFill>
                <a:latin typeface="Georgia"/>
                <a:ea typeface="Georgia"/>
                <a:cs typeface="Georgia"/>
                <a:sym typeface="Georgia"/>
              </a:rPr>
              <a:t>Background (e.g., Email arrival)</a:t>
            </a:r>
            <a:endParaRPr/>
          </a:p>
        </p:txBody>
      </p:sp>
      <p:sp>
        <p:nvSpPr>
          <p:cNvPr id="127" name="Google Shape;127;p2"/>
          <p:cNvSpPr/>
          <p:nvPr/>
        </p:nvSpPr>
        <p:spPr>
          <a:xfrm>
            <a:off x="304800" y="2362200"/>
            <a:ext cx="1143000" cy="1143000"/>
          </a:xfrm>
          <a:prstGeom prst="rect">
            <a:avLst/>
          </a:prstGeom>
          <a:solidFill>
            <a:schemeClr val="lt2"/>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Error Tolerant</a:t>
            </a:r>
            <a:endParaRPr/>
          </a:p>
        </p:txBody>
      </p:sp>
      <p:sp>
        <p:nvSpPr>
          <p:cNvPr id="128" name="Google Shape;128;p2"/>
          <p:cNvSpPr/>
          <p:nvPr/>
        </p:nvSpPr>
        <p:spPr>
          <a:xfrm>
            <a:off x="304800" y="3657600"/>
            <a:ext cx="1143000" cy="1143000"/>
          </a:xfrm>
          <a:prstGeom prst="rect">
            <a:avLst/>
          </a:prstGeom>
          <a:solidFill>
            <a:schemeClr val="lt2"/>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Error Intolerant</a:t>
            </a:r>
            <a:endParaRPr/>
          </a:p>
        </p:txBody>
      </p:sp>
      <p:sp>
        <p:nvSpPr>
          <p:cNvPr id="129" name="Google Shape;129;p2"/>
          <p:cNvSpPr txBox="1"/>
          <p:nvPr/>
        </p:nvSpPr>
        <p:spPr>
          <a:xfrm>
            <a:off x="1764532" y="4953000"/>
            <a:ext cx="13596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Interactive</a:t>
            </a:r>
            <a:endParaRPr/>
          </a:p>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(delay &lt;&lt; 1s)</a:t>
            </a:r>
            <a:endParaRPr/>
          </a:p>
        </p:txBody>
      </p:sp>
      <p:sp>
        <p:nvSpPr>
          <p:cNvPr id="130" name="Google Shape;130;p2"/>
          <p:cNvSpPr txBox="1"/>
          <p:nvPr/>
        </p:nvSpPr>
        <p:spPr>
          <a:xfrm>
            <a:off x="3545127" y="4953000"/>
            <a:ext cx="125547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Responsive</a:t>
            </a:r>
            <a:endParaRPr/>
          </a:p>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(delay ~ 2s)</a:t>
            </a:r>
            <a:endParaRPr/>
          </a:p>
        </p:txBody>
      </p:sp>
      <p:sp>
        <p:nvSpPr>
          <p:cNvPr id="131" name="Google Shape;131;p2"/>
          <p:cNvSpPr txBox="1"/>
          <p:nvPr/>
        </p:nvSpPr>
        <p:spPr>
          <a:xfrm>
            <a:off x="5450127" y="4953000"/>
            <a:ext cx="135485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Timely</a:t>
            </a:r>
            <a:endParaRPr/>
          </a:p>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(delay ~ 10s)</a:t>
            </a:r>
            <a:endParaRPr/>
          </a:p>
        </p:txBody>
      </p:sp>
      <p:sp>
        <p:nvSpPr>
          <p:cNvPr id="132" name="Google Shape;132;p2"/>
          <p:cNvSpPr txBox="1"/>
          <p:nvPr/>
        </p:nvSpPr>
        <p:spPr>
          <a:xfrm>
            <a:off x="7202727" y="4953000"/>
            <a:ext cx="148630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Non-critical</a:t>
            </a:r>
            <a:endParaRPr/>
          </a:p>
          <a:p>
            <a:pPr indent="0" lvl="0" marL="0" marR="0" rtl="0" algn="ctr">
              <a:lnSpc>
                <a:spcPct val="100000"/>
              </a:lnSpc>
              <a:spcBef>
                <a:spcPts val="0"/>
              </a:spcBef>
              <a:spcAft>
                <a:spcPts val="0"/>
              </a:spcAft>
              <a:buClr>
                <a:srgbClr val="000000"/>
              </a:buClr>
              <a:buSzPts val="1600"/>
              <a:buFont typeface="Georgia"/>
              <a:buNone/>
            </a:pPr>
            <a:r>
              <a:rPr b="0" i="0" lang="en-US" sz="1600" u="none" cap="none" strike="noStrike">
                <a:solidFill>
                  <a:srgbClr val="000000"/>
                </a:solidFill>
                <a:latin typeface="Georgia"/>
                <a:ea typeface="Georgia"/>
                <a:cs typeface="Georgia"/>
                <a:sym typeface="Georgia"/>
              </a:rPr>
              <a:t>(delay &gt;&gt; 10s)</a:t>
            </a:r>
            <a:endParaRPr/>
          </a:p>
        </p:txBody>
      </p:sp>
      <p:sp>
        <p:nvSpPr>
          <p:cNvPr id="133" name="Google Shape;133;p2"/>
          <p:cNvSpPr txBox="1"/>
          <p:nvPr/>
        </p:nvSpPr>
        <p:spPr>
          <a:xfrm>
            <a:off x="6553200" y="6488668"/>
            <a:ext cx="25843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ITU-T G.1010 Standard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Token Bucket Filter</a:t>
            </a:r>
            <a:endParaRPr/>
          </a:p>
        </p:txBody>
      </p:sp>
      <p:sp>
        <p:nvSpPr>
          <p:cNvPr id="252" name="Google Shape;252;p2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Token-bucket is an alternative to fair queuing for providing a traffic allocation to each of several groups. </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If a packet does not meet the token-bucket specification, it is non-compliant as we can (1) delay the packet until the bucket is ready (shaping), (2) drop the packet (policing), (3) mark the packet as non-compliant.</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Token specification: TB(r, B</a:t>
            </a:r>
            <a:r>
              <a:rPr baseline="-25000" lang="en-US" sz="2400"/>
              <a:t>max</a:t>
            </a:r>
            <a:r>
              <a:rPr lang="en-US" sz="2400"/>
              <a:t>). r (token/sec) is the rate at which the bucket fills with tokens. B</a:t>
            </a:r>
            <a:r>
              <a:rPr baseline="-25000" lang="en-US" sz="2400"/>
              <a:t>max</a:t>
            </a:r>
            <a:r>
              <a:rPr lang="en-US" sz="2400"/>
              <a:t> is the bucket capability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Token Bucket Filter (Cont.)</a:t>
            </a:r>
            <a:endParaRPr/>
          </a:p>
        </p:txBody>
      </p:sp>
      <p:sp>
        <p:nvSpPr>
          <p:cNvPr id="258" name="Google Shape;258;p2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Suppose that B is the current capability. For a packet of size S to be within the specification, B≥ S. Otherwise, the packet is non-compliant.</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When a packet is sent, S tokens are removed from the bucket, i.e., B=B-S.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Token Bucket Filter (Cont.)</a:t>
            </a:r>
            <a:endParaRPr/>
          </a:p>
        </p:txBody>
      </p:sp>
      <p:sp>
        <p:nvSpPr>
          <p:cNvPr id="264" name="Google Shape;264;p2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Example: Given the TB(1/3 packet/ms, 4 packets), what happens if the packets arrive at the following times:</a:t>
            </a:r>
            <a:endParaRPr/>
          </a:p>
          <a:p>
            <a:pPr indent="0" lvl="0" marL="109728" rtl="0" algn="ctr">
              <a:spcBef>
                <a:spcPts val="300"/>
              </a:spcBef>
              <a:spcAft>
                <a:spcPts val="0"/>
              </a:spcAft>
              <a:buSzPts val="2400"/>
              <a:buNone/>
            </a:pPr>
            <a:r>
              <a:rPr lang="en-US" sz="2400"/>
              <a:t>0 0 0 2 3 6 9 12</a:t>
            </a:r>
            <a:endParaRPr/>
          </a:p>
          <a:p>
            <a:pPr indent="0" lvl="0" marL="109728" rtl="0" algn="ctr">
              <a:spcBef>
                <a:spcPts val="300"/>
              </a:spcBef>
              <a:spcAft>
                <a:spcPts val="0"/>
              </a:spcAft>
              <a:buSzPts val="2400"/>
              <a:buNone/>
            </a:pPr>
            <a:r>
              <a:rPr lang="en-US" sz="2400"/>
              <a:t>0 0 0 0 12 12 12 12 24 24 24 24</a:t>
            </a:r>
            <a:endParaRPr/>
          </a:p>
          <a:p>
            <a:pPr indent="0" lvl="0" marL="109728" rtl="0" algn="ctr">
              <a:spcBef>
                <a:spcPts val="300"/>
              </a:spcBef>
              <a:spcAft>
                <a:spcPts val="0"/>
              </a:spcAft>
              <a:buSzPts val="2400"/>
              <a:buNone/>
            </a:pPr>
            <a:r>
              <a:rPr lang="en-US" sz="2400"/>
              <a:t>0 0 0 0 3 6 12 12 </a:t>
            </a:r>
            <a:endParaRPr/>
          </a:p>
          <a:p>
            <a:pPr indent="0" lvl="0" marL="109728" rtl="0" algn="ctr">
              <a:spcBef>
                <a:spcPts val="300"/>
              </a:spcBef>
              <a:spcAft>
                <a:spcPts val="0"/>
              </a:spcAft>
              <a:buSzPts val="2400"/>
              <a:buNone/>
            </a:pPr>
            <a:r>
              <a:rPr lang="en-US" sz="2400"/>
              <a:t>0 1 2 3 4 5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Soft State</a:t>
            </a:r>
            <a:endParaRPr/>
          </a:p>
        </p:txBody>
      </p:sp>
      <p:sp>
        <p:nvSpPr>
          <p:cNvPr id="270" name="Google Shape;270;p2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2400"/>
              <a:buChar char="•"/>
            </a:pPr>
            <a:r>
              <a:rPr lang="en-US" sz="2400"/>
              <a:t>Per Session State (Path state, reservation state) has a timer associated with it. State lost when timer expires. </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Senders and Receivers periodically refresh the state, resend PATH/RESV messages, reset timer.</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State can be explicitly deleted by a Teardown message.</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Soft-State is useful for efficiency, but not essential. It supports dynamic automatic adaptation to network changes.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RSVP</a:t>
            </a:r>
            <a:endParaRPr/>
          </a:p>
        </p:txBody>
      </p:sp>
      <p:sp>
        <p:nvSpPr>
          <p:cNvPr id="276" name="Google Shape;276;p2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2400"/>
              <a:buChar char="•"/>
            </a:pPr>
            <a:r>
              <a:rPr lang="en-US" sz="2400"/>
              <a:t>RSVP allows applications running in hosts to reserve resources in the Internet for their data flows.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RSVP must be present in the receivers, senders and routers.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RSVP provides reservations for bandwidth in multicast trees. It is also receiver-oriented, i.e., receiver  initiates and maintains the resource reservation for data flows.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RSVP is not routing protocol, sometimes referred to as a signaling protocol.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RSVP Mechanism</a:t>
            </a:r>
            <a:endParaRPr/>
          </a:p>
        </p:txBody>
      </p:sp>
      <p:sp>
        <p:nvSpPr>
          <p:cNvPr id="282" name="Google Shape;282;p2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Sender sends PATH message to let the routers  know on which links they should forward the reservation (RESV) message. PATH message contains TSPEC and specifies source traffic characteristics (max. bandwidth, token bucket size and max. packet size).</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Receiver requests for resources using RESV message. There are three reservation styles, which can be Fixed-filter, Wildcard-filter and  Shared-explicit.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RSVP Mechanism (Cont.)</a:t>
            </a:r>
            <a:endParaRPr/>
          </a:p>
        </p:txBody>
      </p:sp>
      <p:sp>
        <p:nvSpPr>
          <p:cNvPr id="288" name="Google Shape;288;p2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2400"/>
              <a:buChar char="•"/>
            </a:pPr>
            <a:r>
              <a:rPr lang="en-US" sz="2400"/>
              <a:t>Fixed-filter style</a:t>
            </a:r>
            <a:endParaRPr/>
          </a:p>
          <a:p>
            <a:pPr indent="-246887" lvl="1" marL="658368" rtl="0" algn="just">
              <a:spcBef>
                <a:spcPts val="300"/>
              </a:spcBef>
              <a:spcAft>
                <a:spcPts val="0"/>
              </a:spcAft>
              <a:buSzPts val="2200"/>
              <a:buChar char="▫"/>
            </a:pPr>
            <a:r>
              <a:rPr lang="en-US" sz="2200"/>
              <a:t>It specifies a list of senders from which it wants to receive a data flow along with a single bandwidth reservation. This reservation is not shared.</a:t>
            </a:r>
            <a:endParaRPr/>
          </a:p>
          <a:p>
            <a:pPr indent="-256032" lvl="0" marL="365760" rtl="0" algn="just">
              <a:spcBef>
                <a:spcPts val="300"/>
              </a:spcBef>
              <a:spcAft>
                <a:spcPts val="0"/>
              </a:spcAft>
              <a:buSzPts val="2400"/>
              <a:buChar char="•"/>
            </a:pPr>
            <a:r>
              <a:rPr lang="en-US" sz="2400"/>
              <a:t>Wildcard-filter style </a:t>
            </a:r>
            <a:endParaRPr/>
          </a:p>
          <a:p>
            <a:pPr indent="-246887" lvl="1" marL="658368" rtl="0" algn="just">
              <a:spcBef>
                <a:spcPts val="300"/>
              </a:spcBef>
              <a:spcAft>
                <a:spcPts val="0"/>
              </a:spcAft>
              <a:buSzPts val="2200"/>
              <a:buChar char="▫"/>
            </a:pPr>
            <a:r>
              <a:rPr lang="en-US" sz="2200"/>
              <a:t>It tells the network that it wants to receive all flow from all senders and the bandwidth reservation is shared among the senders.</a:t>
            </a:r>
            <a:endParaRPr/>
          </a:p>
          <a:p>
            <a:pPr indent="-256032" lvl="0" marL="365760" rtl="0" algn="just">
              <a:spcBef>
                <a:spcPts val="300"/>
              </a:spcBef>
              <a:spcAft>
                <a:spcPts val="0"/>
              </a:spcAft>
              <a:buSzPts val="2400"/>
              <a:buChar char="•"/>
            </a:pPr>
            <a:r>
              <a:rPr lang="en-US" sz="2400"/>
              <a:t>Shared-explicit style</a:t>
            </a:r>
            <a:endParaRPr/>
          </a:p>
          <a:p>
            <a:pPr indent="-246887" lvl="1" marL="658368" rtl="0" algn="just">
              <a:spcBef>
                <a:spcPts val="300"/>
              </a:spcBef>
              <a:spcAft>
                <a:spcPts val="0"/>
              </a:spcAft>
              <a:buSzPts val="2200"/>
              <a:buChar char="▫"/>
            </a:pPr>
            <a:r>
              <a:rPr lang="en-US" sz="2200"/>
              <a:t>It specifies a list of senders from which it wants to receive a data flow along with a single bandwidth reservation. This reservation is shared among all the senders in the list.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Differential Services</a:t>
            </a:r>
            <a:endParaRPr/>
          </a:p>
        </p:txBody>
      </p:sp>
      <p:sp>
        <p:nvSpPr>
          <p:cNvPr id="294" name="Google Shape;294;p27"/>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lnSpcReduction="10000"/>
          </a:bodyPr>
          <a:lstStyle/>
          <a:p>
            <a:pPr indent="-256031" lvl="0" marL="365760" rtl="0" algn="just">
              <a:spcBef>
                <a:spcPts val="0"/>
              </a:spcBef>
              <a:spcAft>
                <a:spcPts val="0"/>
              </a:spcAft>
              <a:buSzPct val="100000"/>
              <a:buChar char="•"/>
            </a:pPr>
            <a:r>
              <a:rPr lang="en-US" sz="2400"/>
              <a:t>DiffServ does not require nodes in the network to remember state information in the routers. Remembering state information and reserving paths in a busy network (Internet) may be a tedious task.</a:t>
            </a:r>
            <a:endParaRPr sz="2200"/>
          </a:p>
          <a:p>
            <a:pPr indent="-115061" lvl="0" marL="365760" rtl="0" algn="just">
              <a:spcBef>
                <a:spcPts val="300"/>
              </a:spcBef>
              <a:spcAft>
                <a:spcPts val="0"/>
              </a:spcAft>
              <a:buSzPct val="100000"/>
              <a:buNone/>
            </a:pPr>
            <a:r>
              <a:t/>
            </a:r>
            <a:endParaRPr sz="2400"/>
          </a:p>
          <a:p>
            <a:pPr indent="-256031" lvl="0" marL="365760" rtl="0" algn="just">
              <a:spcBef>
                <a:spcPts val="300"/>
              </a:spcBef>
              <a:spcAft>
                <a:spcPts val="0"/>
              </a:spcAft>
              <a:buSzPct val="100000"/>
              <a:buChar char="•"/>
            </a:pPr>
            <a:r>
              <a:rPr lang="en-US" sz="2400"/>
              <a:t>Differential Services (DiffServ) provides a improved level of service in the existing best-effort environment by differentiating traffic flow.</a:t>
            </a:r>
            <a:endParaRPr/>
          </a:p>
          <a:p>
            <a:pPr indent="-115061" lvl="0" marL="365760" rtl="0" algn="just">
              <a:spcBef>
                <a:spcPts val="300"/>
              </a:spcBef>
              <a:spcAft>
                <a:spcPts val="0"/>
              </a:spcAft>
              <a:buSzPct val="100000"/>
              <a:buNone/>
            </a:pPr>
            <a:r>
              <a:t/>
            </a:r>
            <a:endParaRPr sz="2400"/>
          </a:p>
          <a:p>
            <a:pPr indent="-256031" lvl="0" marL="365760" rtl="0" algn="just">
              <a:spcBef>
                <a:spcPts val="300"/>
              </a:spcBef>
              <a:spcAft>
                <a:spcPts val="0"/>
              </a:spcAft>
              <a:buSzPct val="100000"/>
              <a:buChar char="•"/>
            </a:pPr>
            <a:r>
              <a:rPr lang="en-US" sz="2400"/>
              <a:t>DiffServ reduces the latency  in traffic containing voice and streaming video, while providing best-effort service to traffic containing file transfer. It discards more packets in low priority traffic class upon congestion.</a:t>
            </a:r>
            <a:endParaRPr/>
          </a:p>
          <a:p>
            <a:pPr indent="-115061" lvl="0" marL="365760" rtl="0" algn="just">
              <a:spcBef>
                <a:spcPts val="300"/>
              </a:spcBef>
              <a:spcAft>
                <a:spcPts val="0"/>
              </a:spcAft>
              <a:buSzPct val="1000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DiffServ Architecture</a:t>
            </a:r>
            <a:endParaRPr/>
          </a:p>
        </p:txBody>
      </p:sp>
      <p:sp>
        <p:nvSpPr>
          <p:cNvPr id="300" name="Google Shape;300;p2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fontScale="92500"/>
          </a:bodyPr>
          <a:lstStyle/>
          <a:p>
            <a:pPr indent="-256031" lvl="0" marL="365760" rtl="0" algn="just">
              <a:spcBef>
                <a:spcPts val="0"/>
              </a:spcBef>
              <a:spcAft>
                <a:spcPts val="0"/>
              </a:spcAft>
              <a:buSzPct val="100000"/>
              <a:buChar char="•"/>
            </a:pPr>
            <a:r>
              <a:rPr b="1" i="1" lang="en-US" sz="2400"/>
              <a:t>DiffServ Policy</a:t>
            </a:r>
            <a:r>
              <a:rPr lang="en-US" sz="2400"/>
              <a:t> specifies which traffic receives a particular level of service in the network. It also marks packets as IN when the measure traffic rate complies to its profile. Otherwise OUT, which are dropped upon congestion.</a:t>
            </a:r>
            <a:endParaRPr/>
          </a:p>
          <a:p>
            <a:pPr indent="-115061" lvl="0" marL="365760" rtl="0" algn="just">
              <a:spcBef>
                <a:spcPts val="300"/>
              </a:spcBef>
              <a:spcAft>
                <a:spcPts val="0"/>
              </a:spcAft>
              <a:buSzPct val="100000"/>
              <a:buNone/>
            </a:pPr>
            <a:r>
              <a:t/>
            </a:r>
            <a:endParaRPr sz="2400"/>
          </a:p>
          <a:p>
            <a:pPr indent="-256031" lvl="0" marL="365760" rtl="0" algn="just">
              <a:spcBef>
                <a:spcPts val="300"/>
              </a:spcBef>
              <a:spcAft>
                <a:spcPts val="0"/>
              </a:spcAft>
              <a:buSzPct val="100000"/>
              <a:buChar char="•"/>
            </a:pPr>
            <a:r>
              <a:rPr b="1" i="1" lang="en-US" sz="2400"/>
              <a:t>Edge Router </a:t>
            </a:r>
            <a:r>
              <a:rPr lang="en-US" sz="2400"/>
              <a:t>classifies incoming services according to policy specified and measurement. It marks packets with a code point reflecting the desired level of services.</a:t>
            </a:r>
            <a:endParaRPr/>
          </a:p>
          <a:p>
            <a:pPr indent="-115061" lvl="0" marL="365760" rtl="0" algn="just">
              <a:spcBef>
                <a:spcPts val="300"/>
              </a:spcBef>
              <a:spcAft>
                <a:spcPts val="0"/>
              </a:spcAft>
              <a:buSzPct val="100000"/>
              <a:buNone/>
            </a:pPr>
            <a:r>
              <a:t/>
            </a:r>
            <a:endParaRPr sz="2400"/>
          </a:p>
          <a:p>
            <a:pPr indent="-256031" lvl="0" marL="365760" rtl="0" algn="just">
              <a:spcBef>
                <a:spcPts val="300"/>
              </a:spcBef>
              <a:spcAft>
                <a:spcPts val="0"/>
              </a:spcAft>
              <a:buSzPct val="100000"/>
              <a:buChar char="•"/>
            </a:pPr>
            <a:r>
              <a:rPr b="1" i="1" lang="en-US" sz="2400"/>
              <a:t>Core Router </a:t>
            </a:r>
            <a:r>
              <a:rPr lang="en-US" sz="2400"/>
              <a:t>differentiates incoming packets based on code point and entries in Per-Hop-Behavior (PHB) tables.</a:t>
            </a:r>
            <a:endParaRPr b="1" i="1"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Per-Hop-Behavior</a:t>
            </a:r>
            <a:endParaRPr/>
          </a:p>
        </p:txBody>
      </p:sp>
      <p:sp>
        <p:nvSpPr>
          <p:cNvPr id="306" name="Google Shape;306;p2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200"/>
              <a:buChar char="•"/>
            </a:pPr>
            <a:r>
              <a:rPr lang="en-US" sz="2200"/>
              <a:t>PHB defines differences in performance among classes such that class A packets have strict priority over class B packets.</a:t>
            </a:r>
            <a:endParaRPr/>
          </a:p>
          <a:p>
            <a:pPr indent="-116332" lvl="0" marL="365760" rtl="0" algn="just">
              <a:spcBef>
                <a:spcPts val="300"/>
              </a:spcBef>
              <a:spcAft>
                <a:spcPts val="0"/>
              </a:spcAft>
              <a:buSzPts val="2200"/>
              <a:buNone/>
            </a:pPr>
            <a:r>
              <a:t/>
            </a:r>
            <a:endParaRPr sz="2200"/>
          </a:p>
          <a:p>
            <a:pPr indent="-256032" lvl="0" marL="365760" rtl="0" algn="just">
              <a:spcBef>
                <a:spcPts val="300"/>
              </a:spcBef>
              <a:spcAft>
                <a:spcPts val="0"/>
              </a:spcAft>
              <a:buSzPts val="2200"/>
              <a:buChar char="•"/>
            </a:pPr>
            <a:r>
              <a:rPr lang="en-US" sz="2200"/>
              <a:t>PHBs can be as follow:</a:t>
            </a:r>
            <a:endParaRPr/>
          </a:p>
          <a:p>
            <a:pPr indent="-246887" lvl="1" marL="658368" rtl="0" algn="just">
              <a:spcBef>
                <a:spcPts val="300"/>
              </a:spcBef>
              <a:spcAft>
                <a:spcPts val="0"/>
              </a:spcAft>
              <a:buSzPts val="2000"/>
              <a:buChar char="▫"/>
            </a:pPr>
            <a:r>
              <a:rPr lang="en-US" sz="2000"/>
              <a:t>Expedited Forwarding (EF) has the characteristics of low delay, low loss and low jitter. EF traffic is given strict priority queuing above all other traffic classes. Typical networks will limit EF traffic to no more than 30% of the capacity of a link.</a:t>
            </a:r>
            <a:endParaRPr/>
          </a:p>
          <a:p>
            <a:pPr indent="-246887" lvl="1" marL="658368" rtl="0" algn="just">
              <a:spcBef>
                <a:spcPts val="300"/>
              </a:spcBef>
              <a:spcAft>
                <a:spcPts val="0"/>
              </a:spcAft>
              <a:buSzPts val="2000"/>
              <a:buChar char="▫"/>
            </a:pPr>
            <a:r>
              <a:rPr lang="en-US" sz="2000"/>
              <a:t>Assured Forwarding (AF) defines four separate classes. When congestion occurs, the traffic in the higher class is given higher priority (WFQ), and the packets with the higher drop precedence are discarded (RED).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rebuchet MS"/>
              <a:buNone/>
            </a:pPr>
            <a:r>
              <a:rPr b="1" lang="en-US" sz="3600"/>
              <a:t>End-user Performance Expectations (Conversational Services)</a:t>
            </a:r>
            <a:endParaRPr/>
          </a:p>
        </p:txBody>
      </p:sp>
      <p:graphicFrame>
        <p:nvGraphicFramePr>
          <p:cNvPr id="139" name="Google Shape;139;p3"/>
          <p:cNvGraphicFramePr/>
          <p:nvPr/>
        </p:nvGraphicFramePr>
        <p:xfrm>
          <a:off x="381000" y="2362200"/>
          <a:ext cx="3000000" cy="3000000"/>
        </p:xfrm>
        <a:graphic>
          <a:graphicData uri="http://schemas.openxmlformats.org/drawingml/2006/table">
            <a:tbl>
              <a:tblPr bandRow="1" firstRow="1">
                <a:noFill/>
                <a:tableStyleId>{6B5CDAD2-FEB3-4811-A16B-495C295F2248}</a:tableStyleId>
              </a:tblPr>
              <a:tblGrid>
                <a:gridCol w="853725"/>
                <a:gridCol w="1541125"/>
                <a:gridCol w="1330475"/>
                <a:gridCol w="1064375"/>
                <a:gridCol w="1197425"/>
                <a:gridCol w="1099450"/>
                <a:gridCol w="1295400"/>
              </a:tblGrid>
              <a:tr h="533400">
                <a:tc rowSpan="2">
                  <a:txBody>
                    <a:bodyPr/>
                    <a:lstStyle/>
                    <a:p>
                      <a:pPr indent="0" lvl="0" marL="0" marR="0" rtl="0" algn="ctr">
                        <a:spcBef>
                          <a:spcPts val="0"/>
                        </a:spcBef>
                        <a:spcAft>
                          <a:spcPts val="0"/>
                        </a:spcAft>
                        <a:buNone/>
                      </a:pPr>
                      <a:r>
                        <a:rPr lang="en-US" sz="1600" u="none" cap="none" strike="noStrike"/>
                        <a:t>Media</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Application</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Degree of Symmetry</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Data Rate</a:t>
                      </a:r>
                      <a:endParaRPr/>
                    </a:p>
                  </a:txBody>
                  <a:tcPr marT="45725" marB="45725" marR="91450" marL="91450" anchor="ctr"/>
                </a:tc>
                <a:tc gridSpan="3">
                  <a:txBody>
                    <a:bodyPr/>
                    <a:lstStyle/>
                    <a:p>
                      <a:pPr indent="0" lvl="0" marL="0" marR="0" rtl="0" algn="ctr">
                        <a:spcBef>
                          <a:spcPts val="0"/>
                        </a:spcBef>
                        <a:spcAft>
                          <a:spcPts val="0"/>
                        </a:spcAft>
                        <a:buNone/>
                      </a:pPr>
                      <a:r>
                        <a:rPr lang="en-US" sz="1600" u="none" cap="none" strike="noStrike"/>
                        <a:t>Performance Parameters</a:t>
                      </a:r>
                      <a:endParaRPr/>
                    </a:p>
                  </a:txBody>
                  <a:tcPr marT="45725" marB="45725" marR="91450" marL="91450" anchor="ctr"/>
                </a:tc>
                <a:tc hMerge="1"/>
                <a:tc hMerge="1"/>
              </a:tr>
              <a:tr h="533400">
                <a:tc vMerge="1"/>
                <a:tc vMerge="1"/>
                <a:tc vMerge="1"/>
                <a:tc vMerge="1"/>
                <a:tc>
                  <a:txBody>
                    <a:bodyPr/>
                    <a:lstStyle/>
                    <a:p>
                      <a:pPr indent="0" lvl="0" marL="0" marR="0" rtl="0" algn="ctr">
                        <a:spcBef>
                          <a:spcPts val="0"/>
                        </a:spcBef>
                        <a:spcAft>
                          <a:spcPts val="0"/>
                        </a:spcAft>
                        <a:buNone/>
                      </a:pPr>
                      <a:r>
                        <a:rPr lang="en-US" sz="1600" u="none" cap="none" strike="noStrike">
                          <a:solidFill>
                            <a:schemeClr val="lt1"/>
                          </a:solidFill>
                        </a:rPr>
                        <a:t>One-way Delay</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Delay Variation</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Information Loss</a:t>
                      </a:r>
                      <a:endParaRPr/>
                    </a:p>
                  </a:txBody>
                  <a:tcPr marT="45725" marB="45725" marR="91450" marL="91450" anchor="ctr">
                    <a:solidFill>
                      <a:schemeClr val="accent1"/>
                    </a:solidFill>
                  </a:tcPr>
                </a:tc>
              </a:tr>
              <a:tr h="370850">
                <a:tc>
                  <a:txBody>
                    <a:bodyPr/>
                    <a:lstStyle/>
                    <a:p>
                      <a:pPr indent="0" lvl="0" marL="0" marR="0" rtl="0" algn="l">
                        <a:spcBef>
                          <a:spcPts val="0"/>
                        </a:spcBef>
                        <a:spcAft>
                          <a:spcPts val="0"/>
                        </a:spcAft>
                        <a:buNone/>
                      </a:pPr>
                      <a:r>
                        <a:rPr lang="en-US" sz="1600" u="none" cap="none" strike="noStrike"/>
                        <a:t>Audio</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Conversation Voice</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Two-way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4-25 Kbps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150 ms preferred </a:t>
                      </a:r>
                      <a:endParaRPr/>
                    </a:p>
                    <a:p>
                      <a:pPr indent="0" lvl="0" marL="0" marR="0" rtl="0" algn="ctr">
                        <a:spcBef>
                          <a:spcPts val="0"/>
                        </a:spcBef>
                        <a:spcAft>
                          <a:spcPts val="0"/>
                        </a:spcAft>
                        <a:buNone/>
                      </a:pPr>
                      <a:r>
                        <a:rPr lang="en-US" sz="1600" u="none" cap="none" strike="noStrike"/>
                        <a:t>&lt; 400 ms </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 ms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3% FER</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Video</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Video Phone</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Two-way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32-384 Kbps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150 ms preferred </a:t>
                      </a:r>
                      <a:endParaRPr/>
                    </a:p>
                    <a:p>
                      <a:pPr indent="0" lvl="0" marL="0" marR="0" rtl="0" algn="ctr">
                        <a:spcBef>
                          <a:spcPts val="0"/>
                        </a:spcBef>
                        <a:spcAft>
                          <a:spcPts val="0"/>
                        </a:spcAft>
                        <a:buNone/>
                      </a:pPr>
                      <a:r>
                        <a:rPr lang="en-US" sz="1600" u="none" cap="none" strike="noStrike"/>
                        <a:t>&lt; 400 ms</a:t>
                      </a:r>
                      <a:endParaRPr/>
                    </a:p>
                    <a:p>
                      <a:pPr indent="0" lvl="0" marL="0" marR="0" rtl="0" algn="ctr">
                        <a:spcBef>
                          <a:spcPts val="0"/>
                        </a:spcBef>
                        <a:spcAft>
                          <a:spcPts val="0"/>
                        </a:spcAft>
                        <a:buNone/>
                      </a:pPr>
                      <a:r>
                        <a:rPr lang="en-US" sz="1600" u="none" cap="none" strike="noStrike"/>
                        <a:t>Lip synch.</a:t>
                      </a:r>
                      <a:endParaRPr/>
                    </a:p>
                    <a:p>
                      <a:pPr indent="0" lvl="0" marL="0" marR="0" rtl="0" algn="ctr">
                        <a:spcBef>
                          <a:spcPts val="0"/>
                        </a:spcBef>
                        <a:spcAft>
                          <a:spcPts val="0"/>
                        </a:spcAft>
                        <a:buNone/>
                      </a:pPr>
                      <a:r>
                        <a:rPr lang="en-US" sz="1600" u="none" cap="none" strike="noStrike"/>
                        <a:t>&lt; 100 ms</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1% FER</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Interactive Games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Two-way</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250 ms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Telnet</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Two-way</a:t>
                      </a:r>
                      <a:endParaRPr sz="1600" u="none" cap="none" strike="noStrike"/>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250 ms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Conversation Voice</a:t>
            </a:r>
            <a:endParaRPr/>
          </a:p>
        </p:txBody>
      </p:sp>
      <p:sp>
        <p:nvSpPr>
          <p:cNvPr id="146" name="Google Shape;146;p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The preferred range of audio transfer delay is 0-150 ms (below 30 ms the user does not notice any delay at all).</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There are three types of satellite systems: LEO (700-1700 km), MEO (2000 km), and GEO (35766 km)). For LEO and MEO, the propagation delay for transmitted signal varies from 10 ms to 250 ms .  A GEO system cannot achieve an end-to-end delay below 250 ms .</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The human ear is highly intolerant to short-term delay variation (jitter) so it should be kept really low (&lt; 1 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Video Phone</a:t>
            </a:r>
            <a:endParaRPr/>
          </a:p>
        </p:txBody>
      </p:sp>
      <p:sp>
        <p:nvSpPr>
          <p:cNvPr id="152" name="Google Shape;152;p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Video Phone requires a full-duplex system, carrying both video and audio. The same delay requirements of conversation voice will be applied with added requirement that audio and video must be synchronized within certain limits to provide ‘lip-synch’.</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Human eye is tolerant to some information loss, and hence, some degree of packet loss is acceptable.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rebuchet MS"/>
              <a:buNone/>
            </a:pPr>
            <a:r>
              <a:rPr b="1" lang="en-US" sz="3600"/>
              <a:t>End-user Performance Expectations (Interactive Services)</a:t>
            </a:r>
            <a:endParaRPr/>
          </a:p>
        </p:txBody>
      </p:sp>
      <p:graphicFrame>
        <p:nvGraphicFramePr>
          <p:cNvPr id="158" name="Google Shape;158;p6"/>
          <p:cNvGraphicFramePr/>
          <p:nvPr/>
        </p:nvGraphicFramePr>
        <p:xfrm>
          <a:off x="381000" y="2362200"/>
          <a:ext cx="3000000" cy="3000000"/>
        </p:xfrm>
        <a:graphic>
          <a:graphicData uri="http://schemas.openxmlformats.org/drawingml/2006/table">
            <a:tbl>
              <a:tblPr bandRow="1" firstRow="1">
                <a:noFill/>
                <a:tableStyleId>{6B5CDAD2-FEB3-4811-A16B-495C295F2248}</a:tableStyleId>
              </a:tblPr>
              <a:tblGrid>
                <a:gridCol w="853725"/>
                <a:gridCol w="1541125"/>
                <a:gridCol w="1330475"/>
                <a:gridCol w="922875"/>
                <a:gridCol w="1338950"/>
                <a:gridCol w="1099450"/>
                <a:gridCol w="1295400"/>
              </a:tblGrid>
              <a:tr h="533400">
                <a:tc rowSpan="2">
                  <a:txBody>
                    <a:bodyPr/>
                    <a:lstStyle/>
                    <a:p>
                      <a:pPr indent="0" lvl="0" marL="0" marR="0" rtl="0" algn="ctr">
                        <a:spcBef>
                          <a:spcPts val="0"/>
                        </a:spcBef>
                        <a:spcAft>
                          <a:spcPts val="0"/>
                        </a:spcAft>
                        <a:buNone/>
                      </a:pPr>
                      <a:r>
                        <a:rPr lang="en-US" sz="1600" u="none" cap="none" strike="noStrike"/>
                        <a:t>Media</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Application</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Degree of Symmetry</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Data Rate</a:t>
                      </a:r>
                      <a:endParaRPr/>
                    </a:p>
                  </a:txBody>
                  <a:tcPr marT="45725" marB="45725" marR="91450" marL="91450" anchor="ctr"/>
                </a:tc>
                <a:tc gridSpan="3">
                  <a:txBody>
                    <a:bodyPr/>
                    <a:lstStyle/>
                    <a:p>
                      <a:pPr indent="0" lvl="0" marL="0" marR="0" rtl="0" algn="ctr">
                        <a:spcBef>
                          <a:spcPts val="0"/>
                        </a:spcBef>
                        <a:spcAft>
                          <a:spcPts val="0"/>
                        </a:spcAft>
                        <a:buNone/>
                      </a:pPr>
                      <a:r>
                        <a:rPr lang="en-US" sz="1600" u="none" cap="none" strike="noStrike"/>
                        <a:t>Performance Parameters</a:t>
                      </a:r>
                      <a:endParaRPr/>
                    </a:p>
                  </a:txBody>
                  <a:tcPr marT="45725" marB="45725" marR="91450" marL="91450" anchor="ctr"/>
                </a:tc>
                <a:tc hMerge="1"/>
                <a:tc hMerge="1"/>
              </a:tr>
              <a:tr h="533400">
                <a:tc vMerge="1"/>
                <a:tc vMerge="1"/>
                <a:tc vMerge="1"/>
                <a:tc vMerge="1"/>
                <a:tc>
                  <a:txBody>
                    <a:bodyPr/>
                    <a:lstStyle/>
                    <a:p>
                      <a:pPr indent="0" lvl="0" marL="0" marR="0" rtl="0" algn="ctr">
                        <a:spcBef>
                          <a:spcPts val="0"/>
                        </a:spcBef>
                        <a:spcAft>
                          <a:spcPts val="0"/>
                        </a:spcAft>
                        <a:buNone/>
                      </a:pPr>
                      <a:r>
                        <a:rPr lang="en-US" sz="1600" u="none" cap="none" strike="noStrike">
                          <a:solidFill>
                            <a:schemeClr val="lt1"/>
                          </a:solidFill>
                        </a:rPr>
                        <a:t>One-way Delay</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Delay Variation</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Information Loss</a:t>
                      </a:r>
                      <a:endParaRPr/>
                    </a:p>
                  </a:txBody>
                  <a:tcPr marT="45725" marB="45725" marR="91450" marL="91450" anchor="ctr">
                    <a:solidFill>
                      <a:schemeClr val="accent1"/>
                    </a:solidFill>
                  </a:tcPr>
                </a:tc>
              </a:tr>
              <a:tr h="370850">
                <a:tc>
                  <a:txBody>
                    <a:bodyPr/>
                    <a:lstStyle/>
                    <a:p>
                      <a:pPr indent="0" lvl="0" marL="0" marR="0" rtl="0" algn="l">
                        <a:spcBef>
                          <a:spcPts val="0"/>
                        </a:spcBef>
                        <a:spcAft>
                          <a:spcPts val="0"/>
                        </a:spcAft>
                        <a:buNone/>
                      </a:pPr>
                      <a:r>
                        <a:rPr lang="en-US" sz="1600" u="none" cap="none" strike="noStrike"/>
                        <a:t>Audio</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Voice Messaging</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4-13 Kbps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 s playback </a:t>
                      </a:r>
                      <a:endParaRPr/>
                    </a:p>
                    <a:p>
                      <a:pPr indent="0" lvl="0" marL="0" marR="0" rtl="0" algn="ctr">
                        <a:spcBef>
                          <a:spcPts val="0"/>
                        </a:spcBef>
                        <a:spcAft>
                          <a:spcPts val="0"/>
                        </a:spcAft>
                        <a:buNone/>
                      </a:pPr>
                      <a:r>
                        <a:rPr lang="en-US" sz="1600" u="none" cap="none" strike="noStrike"/>
                        <a:t>&lt; 2 s record </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 ms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3% FER</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Web-browsing HTML</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&lt; 0.5 s/page</a:t>
                      </a:r>
                      <a:endParaRPr/>
                    </a:p>
                    <a:p>
                      <a:pPr indent="0" lvl="0" marL="0" marR="0" rtl="0" algn="ctr">
                        <a:spcBef>
                          <a:spcPts val="0"/>
                        </a:spcBef>
                        <a:spcAft>
                          <a:spcPts val="0"/>
                        </a:spcAft>
                        <a:buNone/>
                      </a:pPr>
                      <a:r>
                        <a:rPr lang="en-US" sz="1600" u="none" cap="none" strike="noStrike"/>
                        <a:t>preferred</a:t>
                      </a:r>
                      <a:endParaRPr/>
                    </a:p>
                    <a:p>
                      <a:pPr indent="0" lvl="0" marL="0" marR="0" rtl="0" algn="ctr">
                        <a:spcBef>
                          <a:spcPts val="0"/>
                        </a:spcBef>
                        <a:spcAft>
                          <a:spcPts val="0"/>
                        </a:spcAft>
                        <a:buNone/>
                      </a:pPr>
                      <a:r>
                        <a:rPr lang="en-US" sz="1600" u="none" cap="none" strike="noStrike"/>
                        <a:t>&lt; 4 s/page</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Transaction services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Two-way</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4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Email (Server Access)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4 ms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rebuchet MS"/>
              <a:buNone/>
            </a:pPr>
            <a:r>
              <a:rPr b="1" lang="en-US" sz="3600"/>
              <a:t>End-user Performance Expectations (Streaming Services)</a:t>
            </a:r>
            <a:endParaRPr/>
          </a:p>
        </p:txBody>
      </p:sp>
      <p:graphicFrame>
        <p:nvGraphicFramePr>
          <p:cNvPr id="164" name="Google Shape;164;p7"/>
          <p:cNvGraphicFramePr/>
          <p:nvPr/>
        </p:nvGraphicFramePr>
        <p:xfrm>
          <a:off x="381000" y="2362200"/>
          <a:ext cx="3000000" cy="3000000"/>
        </p:xfrm>
        <a:graphic>
          <a:graphicData uri="http://schemas.openxmlformats.org/drawingml/2006/table">
            <a:tbl>
              <a:tblPr bandRow="1" firstRow="1">
                <a:noFill/>
                <a:tableStyleId>{6B5CDAD2-FEB3-4811-A16B-495C295F2248}</a:tableStyleId>
              </a:tblPr>
              <a:tblGrid>
                <a:gridCol w="853725"/>
                <a:gridCol w="1541125"/>
                <a:gridCol w="1330475"/>
                <a:gridCol w="922875"/>
                <a:gridCol w="1338950"/>
                <a:gridCol w="1099450"/>
                <a:gridCol w="1295400"/>
              </a:tblGrid>
              <a:tr h="533400">
                <a:tc rowSpan="2">
                  <a:txBody>
                    <a:bodyPr/>
                    <a:lstStyle/>
                    <a:p>
                      <a:pPr indent="0" lvl="0" marL="0" marR="0" rtl="0" algn="ctr">
                        <a:spcBef>
                          <a:spcPts val="0"/>
                        </a:spcBef>
                        <a:spcAft>
                          <a:spcPts val="0"/>
                        </a:spcAft>
                        <a:buNone/>
                      </a:pPr>
                      <a:r>
                        <a:rPr lang="en-US" sz="1600" u="none" cap="none" strike="noStrike"/>
                        <a:t>Media</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Application</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Degree of Symmetry</a:t>
                      </a:r>
                      <a:endParaRPr/>
                    </a:p>
                  </a:txBody>
                  <a:tcPr marT="45725" marB="45725" marR="91450" marL="91450" anchor="ctr"/>
                </a:tc>
                <a:tc rowSpan="2">
                  <a:txBody>
                    <a:bodyPr/>
                    <a:lstStyle/>
                    <a:p>
                      <a:pPr indent="0" lvl="0" marL="0" marR="0" rtl="0" algn="ctr">
                        <a:spcBef>
                          <a:spcPts val="0"/>
                        </a:spcBef>
                        <a:spcAft>
                          <a:spcPts val="0"/>
                        </a:spcAft>
                        <a:buNone/>
                      </a:pPr>
                      <a:r>
                        <a:rPr lang="en-US" sz="1600" u="none" cap="none" strike="noStrike"/>
                        <a:t>Data Rate</a:t>
                      </a:r>
                      <a:endParaRPr/>
                    </a:p>
                  </a:txBody>
                  <a:tcPr marT="45725" marB="45725" marR="91450" marL="91450" anchor="ctr"/>
                </a:tc>
                <a:tc gridSpan="3">
                  <a:txBody>
                    <a:bodyPr/>
                    <a:lstStyle/>
                    <a:p>
                      <a:pPr indent="0" lvl="0" marL="0" marR="0" rtl="0" algn="ctr">
                        <a:spcBef>
                          <a:spcPts val="0"/>
                        </a:spcBef>
                        <a:spcAft>
                          <a:spcPts val="0"/>
                        </a:spcAft>
                        <a:buNone/>
                      </a:pPr>
                      <a:r>
                        <a:rPr lang="en-US" sz="1600" u="none" cap="none" strike="noStrike"/>
                        <a:t>Performance Parameters</a:t>
                      </a:r>
                      <a:endParaRPr/>
                    </a:p>
                  </a:txBody>
                  <a:tcPr marT="45725" marB="45725" marR="91450" marL="91450" anchor="ctr"/>
                </a:tc>
                <a:tc hMerge="1"/>
                <a:tc hMerge="1"/>
              </a:tr>
              <a:tr h="533400">
                <a:tc vMerge="1"/>
                <a:tc vMerge="1"/>
                <a:tc vMerge="1"/>
                <a:tc vMerge="1"/>
                <a:tc>
                  <a:txBody>
                    <a:bodyPr/>
                    <a:lstStyle/>
                    <a:p>
                      <a:pPr indent="0" lvl="0" marL="0" marR="0" rtl="0" algn="ctr">
                        <a:spcBef>
                          <a:spcPts val="0"/>
                        </a:spcBef>
                        <a:spcAft>
                          <a:spcPts val="0"/>
                        </a:spcAft>
                        <a:buNone/>
                      </a:pPr>
                      <a:r>
                        <a:rPr lang="en-US" sz="1600" u="none" cap="none" strike="noStrike">
                          <a:solidFill>
                            <a:schemeClr val="lt1"/>
                          </a:solidFill>
                        </a:rPr>
                        <a:t>One-way Delay</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Delay Variation</a:t>
                      </a:r>
                      <a:endParaRPr/>
                    </a:p>
                  </a:txBody>
                  <a:tcPr marT="45725" marB="45725" marR="91450" marL="91450" anchor="ctr">
                    <a:solidFill>
                      <a:schemeClr val="accent1"/>
                    </a:solidFill>
                  </a:tcPr>
                </a:tc>
                <a:tc>
                  <a:txBody>
                    <a:bodyPr/>
                    <a:lstStyle/>
                    <a:p>
                      <a:pPr indent="0" lvl="0" marL="0" marR="0" rtl="0" algn="ctr">
                        <a:spcBef>
                          <a:spcPts val="0"/>
                        </a:spcBef>
                        <a:spcAft>
                          <a:spcPts val="0"/>
                        </a:spcAft>
                        <a:buNone/>
                      </a:pPr>
                      <a:r>
                        <a:rPr lang="en-US" sz="1600" u="none" cap="none" strike="noStrike">
                          <a:solidFill>
                            <a:schemeClr val="lt1"/>
                          </a:solidFill>
                        </a:rPr>
                        <a:t>Information Loss</a:t>
                      </a:r>
                      <a:endParaRPr/>
                    </a:p>
                  </a:txBody>
                  <a:tcPr marT="45725" marB="45725" marR="91450" marL="91450" anchor="ctr">
                    <a:solidFill>
                      <a:schemeClr val="accent1"/>
                    </a:solidFill>
                  </a:tcPr>
                </a:tc>
              </a:tr>
              <a:tr h="370850">
                <a:tc>
                  <a:txBody>
                    <a:bodyPr/>
                    <a:lstStyle/>
                    <a:p>
                      <a:pPr indent="0" lvl="0" marL="0" marR="0" rtl="0" algn="l">
                        <a:spcBef>
                          <a:spcPts val="0"/>
                        </a:spcBef>
                        <a:spcAft>
                          <a:spcPts val="0"/>
                        </a:spcAft>
                        <a:buNone/>
                      </a:pPr>
                      <a:r>
                        <a:rPr lang="en-US" sz="1600" u="none" cap="none" strike="noStrike"/>
                        <a:t>Audio</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Speech, Music</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5-128 Kbps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10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2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 Packet Loss Ratio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Video</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Movie clips, Real-time video</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1-12 Mbps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&lt; 10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2s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&lt; 2% Packet Loss Ratio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Data Transfer</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384 Kbps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&lt; 10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r h="370850">
                <a:tc>
                  <a:txBody>
                    <a:bodyPr/>
                    <a:lstStyle/>
                    <a:p>
                      <a:pPr indent="0" lvl="0" marL="0" marR="0" rtl="0" algn="l">
                        <a:spcBef>
                          <a:spcPts val="0"/>
                        </a:spcBef>
                        <a:spcAft>
                          <a:spcPts val="0"/>
                        </a:spcAft>
                        <a:buNone/>
                      </a:pPr>
                      <a:r>
                        <a:rPr lang="en-US" sz="1600" u="none" cap="none" strike="noStrike"/>
                        <a:t>Data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Still image</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Primarily One-way</a:t>
                      </a:r>
                      <a:endParaRPr/>
                    </a:p>
                  </a:txBody>
                  <a:tcPr marT="45725" marB="45725" marR="91450" marL="91450" anchor="ctr"/>
                </a:tc>
                <a:tc>
                  <a:txBody>
                    <a:bodyPr/>
                    <a:lstStyle/>
                    <a:p>
                      <a:pPr indent="0" lvl="0" marL="0" marR="0" rtl="0" algn="ctr">
                        <a:spcBef>
                          <a:spcPts val="0"/>
                        </a:spcBef>
                        <a:spcAft>
                          <a:spcPts val="0"/>
                        </a:spcAft>
                        <a:buNone/>
                      </a:pPr>
                      <a:r>
                        <a:t/>
                      </a:r>
                      <a:endParaRPr sz="1600" u="none" cap="none" strike="noStrike"/>
                    </a:p>
                  </a:txBody>
                  <a:tcPr marT="45725" marB="45725" marR="91450" marL="91450" anchor="ctr"/>
                </a:tc>
                <a:tc>
                  <a:txBody>
                    <a:bodyPr/>
                    <a:lstStyle/>
                    <a:p>
                      <a:pPr indent="0" lvl="0" marL="0" marR="0" rtl="0" algn="ctr">
                        <a:spcBef>
                          <a:spcPts val="0"/>
                        </a:spcBef>
                        <a:spcAft>
                          <a:spcPts val="0"/>
                        </a:spcAft>
                        <a:buNone/>
                      </a:pPr>
                      <a:r>
                        <a:rPr lang="en-US" sz="1600" u="none" cap="none" strike="noStrike"/>
                        <a:t>&lt; 10 s</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N/A</a:t>
                      </a:r>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t>Zero</a:t>
                      </a:r>
                      <a:endParaRPr/>
                    </a:p>
                  </a:txBody>
                  <a:tcPr marT="45725" marB="45725" marR="91450" marL="914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Queuing and Scheduling</a:t>
            </a:r>
            <a:endParaRPr/>
          </a:p>
        </p:txBody>
      </p:sp>
      <p:sp>
        <p:nvSpPr>
          <p:cNvPr id="170" name="Google Shape;170;p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SzPts val="2400"/>
              <a:buChar char="•"/>
            </a:pPr>
            <a:r>
              <a:rPr lang="en-US" sz="2400"/>
              <a:t>First In First Out (FIFO)</a:t>
            </a:r>
            <a:endParaRPr/>
          </a:p>
          <a:p>
            <a:pPr indent="-246887" lvl="1" marL="658368" rtl="0" algn="just">
              <a:spcBef>
                <a:spcPts val="300"/>
              </a:spcBef>
              <a:spcAft>
                <a:spcPts val="0"/>
              </a:spcAft>
              <a:buSzPts val="2200"/>
              <a:buChar char="▫"/>
            </a:pPr>
            <a:r>
              <a:rPr lang="en-US" sz="2200"/>
              <a:t>There is a single queue and data is served according to its own arrival time. Hence, high priority packets may get stuck behind low priority packets.</a:t>
            </a:r>
            <a:endParaRPr/>
          </a:p>
          <a:p>
            <a:pPr indent="-246887" lvl="1" marL="658368" rtl="0" algn="just">
              <a:spcBef>
                <a:spcPts val="300"/>
              </a:spcBef>
              <a:spcAft>
                <a:spcPts val="0"/>
              </a:spcAft>
              <a:buSzPts val="2200"/>
              <a:buChar char="▫"/>
            </a:pPr>
            <a:r>
              <a:rPr lang="en-US" sz="2200"/>
              <a:t>Aggressive flows obtain better performances because they fill more the queue.</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Priority Scheduling</a:t>
            </a:r>
            <a:endParaRPr/>
          </a:p>
          <a:p>
            <a:pPr indent="-246887" lvl="1" marL="658368" rtl="0" algn="just">
              <a:spcBef>
                <a:spcPts val="300"/>
              </a:spcBef>
              <a:spcAft>
                <a:spcPts val="0"/>
              </a:spcAft>
              <a:buSzPts val="2200"/>
              <a:buChar char="▫"/>
            </a:pPr>
            <a:r>
              <a:rPr lang="en-US" sz="2200"/>
              <a:t>Delay, jitter and loss are reduced for the high priority traffic at the cost of starving the lower priority traffic.</a:t>
            </a:r>
            <a:endParaRPr/>
          </a:p>
          <a:p>
            <a:pPr indent="-246887" lvl="1" marL="658368" rtl="0" algn="just">
              <a:spcBef>
                <a:spcPts val="300"/>
              </a:spcBef>
              <a:spcAft>
                <a:spcPts val="0"/>
              </a:spcAft>
              <a:buSzPts val="2200"/>
              <a:buChar char="▫"/>
            </a:pPr>
            <a:r>
              <a:rPr lang="en-US" sz="2200"/>
              <a:t>A parameter may be assigned to each priority queue, which determines the extend, to which the priority queue is served.</a:t>
            </a:r>
            <a:endParaRPr/>
          </a:p>
          <a:p>
            <a:pPr indent="-107187" lvl="1" marL="658368" rtl="0" algn="just">
              <a:spcBef>
                <a:spcPts val="300"/>
              </a:spcBef>
              <a:spcAft>
                <a:spcPts val="0"/>
              </a:spcAft>
              <a:buSzPts val="2200"/>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3600"/>
              <a:buFont typeface="Trebuchet MS"/>
              <a:buNone/>
            </a:pPr>
            <a:r>
              <a:rPr b="1" lang="en-US" sz="3600"/>
              <a:t>Queuing and Scheduling (Cont.)</a:t>
            </a:r>
            <a:endParaRPr/>
          </a:p>
        </p:txBody>
      </p:sp>
      <p:sp>
        <p:nvSpPr>
          <p:cNvPr id="176" name="Google Shape;176;p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2400"/>
              <a:buChar char="•"/>
            </a:pPr>
            <a:r>
              <a:rPr lang="en-US" sz="2400"/>
              <a:t>Weighted Fair Queuing (WFQ)</a:t>
            </a:r>
            <a:endParaRPr/>
          </a:p>
          <a:p>
            <a:pPr indent="-246887" lvl="1" marL="658368" rtl="0" algn="just">
              <a:spcBef>
                <a:spcPts val="300"/>
              </a:spcBef>
              <a:spcAft>
                <a:spcPts val="0"/>
              </a:spcAft>
              <a:buSzPts val="2200"/>
              <a:buChar char="▫"/>
            </a:pPr>
            <a:r>
              <a:rPr lang="en-US" sz="2200"/>
              <a:t>All traffic is classified into the so-called traffic classes, which can be either individual flows or a bunch of flows with similar transmission requirements. </a:t>
            </a:r>
            <a:endParaRPr/>
          </a:p>
          <a:p>
            <a:pPr indent="-246887" lvl="1" marL="658368" rtl="0" algn="just">
              <a:spcBef>
                <a:spcPts val="300"/>
              </a:spcBef>
              <a:spcAft>
                <a:spcPts val="0"/>
              </a:spcAft>
              <a:buSzPts val="2200"/>
              <a:buChar char="▫"/>
            </a:pPr>
            <a:r>
              <a:rPr lang="en-US" sz="2200"/>
              <a:t>A share of bandwidth for each class is provided in proportion to its specified rates.</a:t>
            </a:r>
            <a:endParaRPr/>
          </a:p>
          <a:p>
            <a:pPr indent="-103632" lvl="0" marL="365760" rtl="0" algn="just">
              <a:spcBef>
                <a:spcPts val="300"/>
              </a:spcBef>
              <a:spcAft>
                <a:spcPts val="0"/>
              </a:spcAft>
              <a:buSzPts val="2400"/>
              <a:buNone/>
            </a:pPr>
            <a:r>
              <a:t/>
            </a:r>
            <a:endParaRPr sz="2400"/>
          </a:p>
          <a:p>
            <a:pPr indent="-256032" lvl="0" marL="365760" rtl="0" algn="just">
              <a:spcBef>
                <a:spcPts val="300"/>
              </a:spcBef>
              <a:spcAft>
                <a:spcPts val="0"/>
              </a:spcAft>
              <a:buSzPts val="2400"/>
              <a:buChar char="•"/>
            </a:pPr>
            <a:r>
              <a:rPr lang="en-US" sz="2400"/>
              <a:t>Round Robin</a:t>
            </a:r>
            <a:endParaRPr/>
          </a:p>
          <a:p>
            <a:pPr indent="-246887" lvl="1" marL="658368" rtl="0" algn="just">
              <a:spcBef>
                <a:spcPts val="300"/>
              </a:spcBef>
              <a:spcAft>
                <a:spcPts val="0"/>
              </a:spcAft>
              <a:buSzPts val="2200"/>
              <a:buChar char="▫"/>
            </a:pPr>
            <a:r>
              <a:rPr lang="en-US" sz="2200"/>
              <a:t>Buffer is organized in separate queues (each implemented FIFO) for each flow and a single packet is selected at time from queues with a circular mode.</a:t>
            </a:r>
            <a:endParaRPr/>
          </a:p>
          <a:p>
            <a:pPr indent="-107187" lvl="1" marL="658368" rtl="0" algn="just">
              <a:spcBef>
                <a:spcPts val="300"/>
              </a:spcBef>
              <a:spcAft>
                <a:spcPts val="0"/>
              </a:spcAft>
              <a:buSzPts val="2200"/>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5" ma:contentTypeDescription="Create a new document." ma:contentTypeScope="" ma:versionID="dda5f2666512ca719c5a4101901a0989">
  <xsd:schema xmlns:xsd="http://www.w3.org/2001/XMLSchema" xmlns:xs="http://www.w3.org/2001/XMLSchema" xmlns:p="http://schemas.microsoft.com/office/2006/metadata/properties" xmlns:ns2="7d526a88-71b4-405d-86fd-9b9f081c900b" xmlns:ns3="1d801c40-1bab-46c9-b957-e44884ff4112" targetNamespace="http://schemas.microsoft.com/office/2006/metadata/properties" ma:root="true" ma:fieldsID="1cae3b312ab996ae7214b5b4eb1247d0" ns2:_="" ns3:_="">
    <xsd:import namespace="7d526a88-71b4-405d-86fd-9b9f081c900b"/>
    <xsd:import namespace="1d801c40-1bab-46c9-b957-e44884ff41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801c40-1bab-46c9-b957-e44884ff41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C84D3-B281-41D9-9B20-926E5EF5527B}"/>
</file>

<file path=customXml/itemProps2.xml><?xml version="1.0" encoding="utf-8"?>
<ds:datastoreItem xmlns:ds="http://schemas.openxmlformats.org/officeDocument/2006/customXml" ds:itemID="{558403C3-675E-49DA-ADDE-1AE27A1E038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2021-05-11T11:37:23Z</dcterms:created>
  <dc:creator>Tran Quang Duc</dc:creator>
</cp:coreProperties>
</file>