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5.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478" r:id="rId3"/>
    <p:sldId id="479" r:id="rId4"/>
    <p:sldId id="480" r:id="rId5"/>
    <p:sldId id="481" r:id="rId6"/>
    <p:sldId id="482" r:id="rId7"/>
    <p:sldId id="483" r:id="rId8"/>
    <p:sldId id="484" r:id="rId9"/>
    <p:sldId id="485" r:id="rId10"/>
    <p:sldId id="486" r:id="rId11"/>
    <p:sldId id="487" r:id="rId12"/>
    <p:sldId id="488" r:id="rId13"/>
    <p:sldId id="489" r:id="rId14"/>
    <p:sldId id="490" r:id="rId15"/>
    <p:sldId id="491" r:id="rId16"/>
    <p:sldId id="492" r:id="rId17"/>
    <p:sldId id="4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56" autoAdjust="0"/>
  </p:normalViewPr>
  <p:slideViewPr>
    <p:cSldViewPr snapToGrid="0">
      <p:cViewPr varScale="1">
        <p:scale>
          <a:sx n="61" d="100"/>
          <a:sy n="61" d="100"/>
        </p:scale>
        <p:origin x="20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1C96A-603E-4461-A41A-C0C301596A94}" type="datetimeFigureOut">
              <a:rPr lang="en-US" smtClean="0"/>
              <a:t>6/20/2023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46919-5C4F-402F-AA2C-AE3E43CC2E5A}" type="slidenum">
              <a:rPr lang="en-US" smtClean="0"/>
              <a:t>‹#›</a:t>
            </a:fld>
            <a:endParaRPr lang="en-US"/>
          </a:p>
        </p:txBody>
      </p:sp>
    </p:spTree>
    <p:extLst>
      <p:ext uri="{BB962C8B-B14F-4D97-AF65-F5344CB8AC3E}">
        <p14:creationId xmlns:p14="http://schemas.microsoft.com/office/powerpoint/2010/main" val="37849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4D4564-6AEB-4C35-96B0-A51C62C102FE}"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4D4564-6AEB-4C35-96B0-A51C62C102FE}"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46919-5C4F-402F-AA2C-AE3E43CC2E5A}" type="slidenum">
              <a:rPr lang="en-US" smtClean="0"/>
              <a:t>15</a:t>
            </a:fld>
            <a:endParaRPr lang="en-US"/>
          </a:p>
        </p:txBody>
      </p:sp>
    </p:spTree>
    <p:extLst>
      <p:ext uri="{BB962C8B-B14F-4D97-AF65-F5344CB8AC3E}">
        <p14:creationId xmlns:p14="http://schemas.microsoft.com/office/powerpoint/2010/main" val="23721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1CAD-7252-4B97-BF3F-2605A2B1F52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D5A7A4F-633F-49BE-868D-6E78973B4E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14C325B-DB53-4062-86BB-6CAF66FB2675}"/>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609318D4-E41B-4F5C-82CB-8E869C236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178C0-76A9-4895-ABBA-67EC5F313CA5}"/>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98789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098F-BB6B-4018-A492-20A292F06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2A4F1-3A60-4B44-8CB7-6360A1B48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FF55D-697B-4E70-A760-2F233B2D6FB8}"/>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71C000FD-C0EA-409B-9D41-F06B02A4B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C6934-126D-43A4-A6E5-49C4AD70B931}"/>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8969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0C329-4AD4-405F-A2EA-8BD03CA7F2E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ABE32-9385-4E96-8CCE-ECC70546511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A32BF-74E4-401A-8084-10C7C26DEDF8}"/>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E0007BB9-C24C-4947-BBF1-D317DB28F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87F11-6B9C-45FC-B685-B886761C4E8E}"/>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95786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6/20/2023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11425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6042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2854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4712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6/20/2023</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332753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6/20/2023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14234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9295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177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3F17-DBBB-4B08-AB9B-E3234A04A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85758-0BBB-4066-8143-ADBAD14BA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67325-5C55-4CFC-95CB-DBF5CC861DA8}"/>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8E4414D1-38D1-4D61-AF71-A49124715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AFDAE-7417-45C4-BB23-A55A89ADAA8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3566891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0187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3103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433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23FC-54DF-493D-87FA-BE631134A11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B49539C-DD5E-4FE4-BFB1-B95F0BA972F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A8D8E-9D6C-4767-BF2D-0956E44E7B8A}"/>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C4D66FF5-B9C7-4D8D-8CF9-34A165C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09485-72C1-478E-9135-AB723C69BFA0}"/>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15322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AC9B-18D7-4927-A25F-8F72A657F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08188-F3FB-4AB5-A245-4CB929A785C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265F43-1522-42D4-8748-4397D62AAD6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62665-2327-4FB2-9F92-9134D6997F24}"/>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6" name="Footer Placeholder 5">
            <a:extLst>
              <a:ext uri="{FF2B5EF4-FFF2-40B4-BE49-F238E27FC236}">
                <a16:creationId xmlns:a16="http://schemas.microsoft.com/office/drawing/2014/main" id="{84269A34-AEF9-41D1-B987-042951E30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3B2D7-548D-422A-8E39-D247305E2AB2}"/>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23496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69C7-F1E0-4B50-974C-4DE66C57477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83AE7-BB09-4929-ADCD-3B656F11087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2F9DC-6574-4AB4-9B1B-515D13AFDE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683FB-39FF-497D-8D26-C9CA0F0A39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75022D-B825-4DB8-94AD-F13C83B3626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528D2-CF2C-49C8-8ED2-EE77449C9926}"/>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8" name="Footer Placeholder 7">
            <a:extLst>
              <a:ext uri="{FF2B5EF4-FFF2-40B4-BE49-F238E27FC236}">
                <a16:creationId xmlns:a16="http://schemas.microsoft.com/office/drawing/2014/main" id="{6EF6EDAA-630A-4922-8C46-795E77F978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88A3B-0F89-40A7-8712-F485D8C98C6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10980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05BF-C079-45E6-A104-72DC80F57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68AB6-63B8-4482-9F24-47E2D5F90DE2}"/>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4" name="Footer Placeholder 3">
            <a:extLst>
              <a:ext uri="{FF2B5EF4-FFF2-40B4-BE49-F238E27FC236}">
                <a16:creationId xmlns:a16="http://schemas.microsoft.com/office/drawing/2014/main" id="{3351D8D0-BC18-4598-86A3-7F568A831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152E9A-21AD-46C5-925E-C4C72B6331B5}"/>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32866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3B13B-2C8C-4427-A711-B4EA003DCB8D}"/>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3" name="Footer Placeholder 2">
            <a:extLst>
              <a:ext uri="{FF2B5EF4-FFF2-40B4-BE49-F238E27FC236}">
                <a16:creationId xmlns:a16="http://schemas.microsoft.com/office/drawing/2014/main" id="{1226A262-BAD7-4F0B-9A01-48014D745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F074A5-D6AB-4CD2-A888-E9A61ACA603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51999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76E7-942A-4226-A3F7-FACC2026AC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317BACB-B78B-4FC6-A966-1D8A4D161F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9CEEF-F906-47F4-90FF-ADDC280FBE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B14F48B-4BDB-445A-8E47-E8D317E55E4C}"/>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6" name="Footer Placeholder 5">
            <a:extLst>
              <a:ext uri="{FF2B5EF4-FFF2-40B4-BE49-F238E27FC236}">
                <a16:creationId xmlns:a16="http://schemas.microsoft.com/office/drawing/2014/main" id="{C16879D8-75B7-42CC-B137-D70338AEE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9F684-C149-47C7-A603-DD7E47EB8D2B}"/>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313532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796-DAE0-463F-8073-2426DE7AA1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1C6F59-2DE2-4980-9737-1666E3AB0CE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0112481-8BE5-4AE1-9F29-DB8BE7DD97F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659CD8-BB5C-47E5-A848-B7F743E1C59B}"/>
              </a:ext>
            </a:extLst>
          </p:cNvPr>
          <p:cNvSpPr>
            <a:spLocks noGrp="1"/>
          </p:cNvSpPr>
          <p:nvPr>
            <p:ph type="dt" sz="half" idx="10"/>
          </p:nvPr>
        </p:nvSpPr>
        <p:spPr/>
        <p:txBody>
          <a:bodyPr/>
          <a:lstStyle/>
          <a:p>
            <a:fld id="{31B9A0D2-88D3-4B8D-A95A-0B603CB01EAA}" type="datetimeFigureOut">
              <a:rPr lang="en-US" smtClean="0"/>
              <a:t>6/20/2023</a:t>
            </a:fld>
            <a:endParaRPr lang="en-US"/>
          </a:p>
        </p:txBody>
      </p:sp>
      <p:sp>
        <p:nvSpPr>
          <p:cNvPr id="6" name="Footer Placeholder 5">
            <a:extLst>
              <a:ext uri="{FF2B5EF4-FFF2-40B4-BE49-F238E27FC236}">
                <a16:creationId xmlns:a16="http://schemas.microsoft.com/office/drawing/2014/main" id="{FDED2E14-0F57-4074-A762-54AB85DA9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2188-87CB-476D-A5F4-4F2AE96EF91B}"/>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6973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38718-8F0A-4F1C-8AC8-F75600ACDCF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3DD74C-F3A8-4148-A939-B0C7AB8DC9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093E-F11F-4D14-BCE2-E5998AC98DB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1B9A0D2-88D3-4B8D-A95A-0B603CB01EAA}" type="datetimeFigureOut">
              <a:rPr lang="en-US" smtClean="0"/>
              <a:t>6/20/2023</a:t>
            </a:fld>
            <a:endParaRPr lang="en-US"/>
          </a:p>
        </p:txBody>
      </p:sp>
      <p:sp>
        <p:nvSpPr>
          <p:cNvPr id="5" name="Footer Placeholder 4">
            <a:extLst>
              <a:ext uri="{FF2B5EF4-FFF2-40B4-BE49-F238E27FC236}">
                <a16:creationId xmlns:a16="http://schemas.microsoft.com/office/drawing/2014/main" id="{A9DF789D-F2F9-4B82-98A8-E1D1EC28717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EEBF0-4C8B-411B-A20A-8BE4A08163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8708FB-F807-4F00-B39A-A6D2649CD12C}" type="slidenum">
              <a:rPr lang="en-US" smtClean="0"/>
              <a:t>‹#›</a:t>
            </a:fld>
            <a:endParaRPr lang="en-US"/>
          </a:p>
        </p:txBody>
      </p:sp>
    </p:spTree>
    <p:extLst>
      <p:ext uri="{BB962C8B-B14F-4D97-AF65-F5344CB8AC3E}">
        <p14:creationId xmlns:p14="http://schemas.microsoft.com/office/powerpoint/2010/main" val="26385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6/20/2023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545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SYNCHRONIZATION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Synchronization Specification</a:t>
            </a:r>
          </a:p>
        </p:txBody>
      </p:sp>
      <p:sp>
        <p:nvSpPr>
          <p:cNvPr id="3" name="Content Placeholder 2"/>
          <p:cNvSpPr>
            <a:spLocks noGrp="1"/>
          </p:cNvSpPr>
          <p:nvPr>
            <p:ph idx="1"/>
          </p:nvPr>
        </p:nvSpPr>
        <p:spPr/>
        <p:txBody>
          <a:bodyPr>
            <a:normAutofit/>
          </a:bodyPr>
          <a:lstStyle/>
          <a:p>
            <a:pPr algn="just"/>
            <a:r>
              <a:rPr lang="en-US" sz="2200" dirty="0"/>
              <a:t>Synchronization specification describes all temporal dependencies of the included object in the multimedia object. It should be comprised of inter- and intra-object synchronization for the media objects of the presentation and QoS for inter- and intra-object synchronization.</a:t>
            </a:r>
          </a:p>
          <a:p>
            <a:pPr algn="just"/>
            <a:endParaRPr lang="en-US" sz="2200" dirty="0"/>
          </a:p>
          <a:p>
            <a:pPr algn="just"/>
            <a:r>
              <a:rPr lang="en-US" sz="2200" dirty="0"/>
              <a:t>In the case of live synchronization, the temporal relations are implicitly defined during capturing. QoS requirements are defined before starting the capture.</a:t>
            </a:r>
          </a:p>
          <a:p>
            <a:pPr algn="just"/>
            <a:endParaRPr lang="en-US" sz="2200" dirty="0"/>
          </a:p>
          <a:p>
            <a:pPr algn="just"/>
            <a:r>
              <a:rPr lang="en-US" sz="2200" dirty="0"/>
              <a:t>In the case of synthetic synchronization, the specification must be created explicitly.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304800" y="2362200"/>
            <a:ext cx="8534400" cy="4267200"/>
          </a:xfrm>
          <a:prstGeom prst="rect">
            <a:avLst/>
          </a:prstGeom>
          <a:solidFill>
            <a:schemeClr val="bg2"/>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b="1" dirty="0"/>
              <a:t>Synchronization Specification (Cont.)</a:t>
            </a:r>
          </a:p>
        </p:txBody>
      </p:sp>
      <p:sp>
        <p:nvSpPr>
          <p:cNvPr id="4" name="Rectangle 3"/>
          <p:cNvSpPr/>
          <p:nvPr/>
        </p:nvSpPr>
        <p:spPr>
          <a:xfrm>
            <a:off x="762000" y="2743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5" name="Rectangle 4"/>
          <p:cNvSpPr/>
          <p:nvPr/>
        </p:nvSpPr>
        <p:spPr>
          <a:xfrm>
            <a:off x="1219200" y="30480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 name="Rectangle 5"/>
          <p:cNvSpPr/>
          <p:nvPr/>
        </p:nvSpPr>
        <p:spPr>
          <a:xfrm>
            <a:off x="2514600" y="2743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7" name="Rectangle 6"/>
          <p:cNvSpPr/>
          <p:nvPr/>
        </p:nvSpPr>
        <p:spPr>
          <a:xfrm>
            <a:off x="3352800" y="3276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9" name="Straight Arrow Connector 8"/>
          <p:cNvCxnSpPr/>
          <p:nvPr/>
        </p:nvCxnSpPr>
        <p:spPr>
          <a:xfrm rot="16200000" flipH="1">
            <a:off x="3200400" y="31242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76800" y="29718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Audio</a:t>
            </a:r>
          </a:p>
        </p:txBody>
      </p:sp>
      <p:sp>
        <p:nvSpPr>
          <p:cNvPr id="11" name="Rectangle 10"/>
          <p:cNvSpPr/>
          <p:nvPr/>
        </p:nvSpPr>
        <p:spPr>
          <a:xfrm>
            <a:off x="4876800" y="3505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Video</a:t>
            </a:r>
          </a:p>
        </p:txBody>
      </p:sp>
      <p:sp>
        <p:nvSpPr>
          <p:cNvPr id="12" name="Rectangle 11"/>
          <p:cNvSpPr/>
          <p:nvPr/>
        </p:nvSpPr>
        <p:spPr>
          <a:xfrm>
            <a:off x="5638800" y="2971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P1</a:t>
            </a:r>
          </a:p>
        </p:txBody>
      </p:sp>
      <p:sp>
        <p:nvSpPr>
          <p:cNvPr id="13" name="Rectangle 12"/>
          <p:cNvSpPr/>
          <p:nvPr/>
        </p:nvSpPr>
        <p:spPr>
          <a:xfrm>
            <a:off x="6324600" y="29718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Animation</a:t>
            </a:r>
          </a:p>
        </p:txBody>
      </p:sp>
      <p:sp>
        <p:nvSpPr>
          <p:cNvPr id="14" name="Rectangle 13"/>
          <p:cNvSpPr/>
          <p:nvPr/>
        </p:nvSpPr>
        <p:spPr>
          <a:xfrm>
            <a:off x="6019800" y="2438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Interaction</a:t>
            </a:r>
          </a:p>
        </p:txBody>
      </p:sp>
      <p:sp>
        <p:nvSpPr>
          <p:cNvPr id="15" name="Rectangle 14"/>
          <p:cNvSpPr/>
          <p:nvPr/>
        </p:nvSpPr>
        <p:spPr>
          <a:xfrm>
            <a:off x="6553200" y="3505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Audio</a:t>
            </a:r>
          </a:p>
        </p:txBody>
      </p:sp>
      <p:cxnSp>
        <p:nvCxnSpPr>
          <p:cNvPr id="17" name="Straight Arrow Connector 16"/>
          <p:cNvCxnSpPr/>
          <p:nvPr/>
        </p:nvCxnSpPr>
        <p:spPr>
          <a:xfrm>
            <a:off x="4876800" y="4267200"/>
            <a:ext cx="3733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3815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1435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257006" y="3505200"/>
            <a:ext cx="1524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8293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63246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70866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6972300" y="37719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7315200" y="35052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1594270" y="44196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57" idx="0"/>
          </p:cNvCxnSpPr>
          <p:nvPr/>
        </p:nvCxnSpPr>
        <p:spPr>
          <a:xfrm rot="10800000" flipV="1">
            <a:off x="1009448" y="4953000"/>
            <a:ext cx="584822"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58" idx="0"/>
          </p:cNvCxnSpPr>
          <p:nvPr/>
        </p:nvCxnSpPr>
        <p:spPr>
          <a:xfrm rot="16200000" flipH="1">
            <a:off x="1335951" y="5211318"/>
            <a:ext cx="533400" cy="16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62" idx="0"/>
          </p:cNvCxnSpPr>
          <p:nvPr/>
        </p:nvCxnSpPr>
        <p:spPr>
          <a:xfrm rot="5400000">
            <a:off x="1915524" y="4588454"/>
            <a:ext cx="533400" cy="195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2241970" y="44577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432470" y="50292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64" idx="0"/>
          </p:cNvCxnSpPr>
          <p:nvPr/>
        </p:nvCxnSpPr>
        <p:spPr>
          <a:xfrm rot="5400000">
            <a:off x="2004033" y="5362763"/>
            <a:ext cx="533400" cy="47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66" idx="0"/>
          </p:cNvCxnSpPr>
          <p:nvPr/>
        </p:nvCxnSpPr>
        <p:spPr>
          <a:xfrm rot="16200000" flipH="1">
            <a:off x="2406759" y="5435911"/>
            <a:ext cx="533400" cy="329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8" idx="0"/>
          </p:cNvCxnSpPr>
          <p:nvPr/>
        </p:nvCxnSpPr>
        <p:spPr>
          <a:xfrm>
            <a:off x="2737270" y="4953000"/>
            <a:ext cx="764965"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9870" y="5486400"/>
            <a:ext cx="659155" cy="307777"/>
          </a:xfrm>
          <a:prstGeom prst="rect">
            <a:avLst/>
          </a:prstGeom>
          <a:noFill/>
        </p:spPr>
        <p:txBody>
          <a:bodyPr wrap="none" rtlCol="0">
            <a:spAutoFit/>
          </a:bodyPr>
          <a:lstStyle/>
          <a:p>
            <a:r>
              <a:rPr lang="en-US" sz="1400" dirty="0">
                <a:solidFill>
                  <a:srgbClr val="FF0000"/>
                </a:solidFill>
              </a:rPr>
              <a:t>Audio</a:t>
            </a:r>
          </a:p>
        </p:txBody>
      </p:sp>
      <p:sp>
        <p:nvSpPr>
          <p:cNvPr id="58" name="TextBox 57"/>
          <p:cNvSpPr txBox="1"/>
          <p:nvPr/>
        </p:nvSpPr>
        <p:spPr>
          <a:xfrm>
            <a:off x="1289470" y="5486400"/>
            <a:ext cx="643125" cy="307777"/>
          </a:xfrm>
          <a:prstGeom prst="rect">
            <a:avLst/>
          </a:prstGeom>
          <a:noFill/>
        </p:spPr>
        <p:txBody>
          <a:bodyPr wrap="none" rtlCol="0">
            <a:spAutoFit/>
          </a:bodyPr>
          <a:lstStyle/>
          <a:p>
            <a:r>
              <a:rPr lang="en-US" sz="1400" dirty="0">
                <a:solidFill>
                  <a:srgbClr val="FF0000"/>
                </a:solidFill>
              </a:rPr>
              <a:t>Video</a:t>
            </a:r>
          </a:p>
        </p:txBody>
      </p:sp>
      <p:sp>
        <p:nvSpPr>
          <p:cNvPr id="62" name="TextBox 61"/>
          <p:cNvSpPr txBox="1"/>
          <p:nvPr/>
        </p:nvSpPr>
        <p:spPr>
          <a:xfrm>
            <a:off x="1899070" y="4953000"/>
            <a:ext cx="370614" cy="307777"/>
          </a:xfrm>
          <a:prstGeom prst="rect">
            <a:avLst/>
          </a:prstGeom>
          <a:noFill/>
        </p:spPr>
        <p:txBody>
          <a:bodyPr wrap="none" rtlCol="0">
            <a:spAutoFit/>
          </a:bodyPr>
          <a:lstStyle/>
          <a:p>
            <a:r>
              <a:rPr lang="en-US" sz="1400" dirty="0">
                <a:solidFill>
                  <a:srgbClr val="FF0000"/>
                </a:solidFill>
              </a:rPr>
              <a:t>P1</a:t>
            </a:r>
          </a:p>
        </p:txBody>
      </p:sp>
      <p:sp>
        <p:nvSpPr>
          <p:cNvPr id="64" name="TextBox 63"/>
          <p:cNvSpPr txBox="1"/>
          <p:nvPr/>
        </p:nvSpPr>
        <p:spPr>
          <a:xfrm>
            <a:off x="1518070" y="5867400"/>
            <a:ext cx="1029449" cy="307777"/>
          </a:xfrm>
          <a:prstGeom prst="rect">
            <a:avLst/>
          </a:prstGeom>
          <a:noFill/>
        </p:spPr>
        <p:txBody>
          <a:bodyPr wrap="none" rtlCol="0">
            <a:spAutoFit/>
          </a:bodyPr>
          <a:lstStyle/>
          <a:p>
            <a:r>
              <a:rPr lang="en-US" sz="1400" dirty="0">
                <a:solidFill>
                  <a:srgbClr val="FF0000"/>
                </a:solidFill>
              </a:rPr>
              <a:t>Animation</a:t>
            </a:r>
          </a:p>
        </p:txBody>
      </p:sp>
      <p:sp>
        <p:nvSpPr>
          <p:cNvPr id="66" name="TextBox 65"/>
          <p:cNvSpPr txBox="1"/>
          <p:nvPr/>
        </p:nvSpPr>
        <p:spPr>
          <a:xfrm>
            <a:off x="2508670" y="5867400"/>
            <a:ext cx="659155" cy="307777"/>
          </a:xfrm>
          <a:prstGeom prst="rect">
            <a:avLst/>
          </a:prstGeom>
          <a:noFill/>
        </p:spPr>
        <p:txBody>
          <a:bodyPr wrap="none" rtlCol="0">
            <a:spAutoFit/>
          </a:bodyPr>
          <a:lstStyle/>
          <a:p>
            <a:r>
              <a:rPr lang="en-US" sz="1400" dirty="0">
                <a:solidFill>
                  <a:srgbClr val="FF0000"/>
                </a:solidFill>
              </a:rPr>
              <a:t>Audio</a:t>
            </a:r>
          </a:p>
        </p:txBody>
      </p:sp>
      <p:sp>
        <p:nvSpPr>
          <p:cNvPr id="68" name="TextBox 67"/>
          <p:cNvSpPr txBox="1"/>
          <p:nvPr/>
        </p:nvSpPr>
        <p:spPr>
          <a:xfrm>
            <a:off x="2965870" y="5486400"/>
            <a:ext cx="1072730" cy="307777"/>
          </a:xfrm>
          <a:prstGeom prst="rect">
            <a:avLst/>
          </a:prstGeom>
          <a:noFill/>
        </p:spPr>
        <p:txBody>
          <a:bodyPr wrap="none" rtlCol="0">
            <a:spAutoFit/>
          </a:bodyPr>
          <a:lstStyle/>
          <a:p>
            <a:r>
              <a:rPr lang="en-US" sz="1400" dirty="0">
                <a:solidFill>
                  <a:srgbClr val="FF0000"/>
                </a:solidFill>
              </a:rPr>
              <a:t>Interaction</a:t>
            </a:r>
          </a:p>
        </p:txBody>
      </p:sp>
      <p:sp>
        <p:nvSpPr>
          <p:cNvPr id="70" name="Arc 69"/>
          <p:cNvSpPr/>
          <p:nvPr/>
        </p:nvSpPr>
        <p:spPr>
          <a:xfrm rot="10355076">
            <a:off x="1306696" y="5069504"/>
            <a:ext cx="536697" cy="30172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p:cNvSpPr/>
          <p:nvPr/>
        </p:nvSpPr>
        <p:spPr>
          <a:xfrm rot="9432338">
            <a:off x="2282747" y="5309579"/>
            <a:ext cx="731535" cy="35158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p:cNvSpPr/>
          <p:nvPr/>
        </p:nvSpPr>
        <p:spPr>
          <a:xfrm rot="9110805">
            <a:off x="2652825" y="4853391"/>
            <a:ext cx="660520" cy="45367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4800600" y="5398293"/>
            <a:ext cx="1984839" cy="738664"/>
          </a:xfrm>
          <a:prstGeom prst="rect">
            <a:avLst/>
          </a:prstGeom>
          <a:noFill/>
        </p:spPr>
        <p:txBody>
          <a:bodyPr wrap="none" rtlCol="0">
            <a:spAutoFit/>
          </a:bodyPr>
          <a:lstStyle/>
          <a:p>
            <a:r>
              <a:rPr lang="en-US" sz="1400" dirty="0">
                <a:solidFill>
                  <a:srgbClr val="FF0000"/>
                </a:solidFill>
              </a:rPr>
              <a:t>Start a presentation</a:t>
            </a:r>
          </a:p>
          <a:p>
            <a:r>
              <a:rPr lang="en-US" sz="1400" dirty="0">
                <a:solidFill>
                  <a:srgbClr val="FF0000"/>
                </a:solidFill>
              </a:rPr>
              <a:t>Stop a presentation</a:t>
            </a:r>
          </a:p>
          <a:p>
            <a:r>
              <a:rPr lang="en-US" sz="1400" dirty="0">
                <a:solidFill>
                  <a:srgbClr val="FF0000"/>
                </a:solidFill>
              </a:rPr>
              <a:t>Prepare a presentation</a:t>
            </a:r>
          </a:p>
        </p:txBody>
      </p:sp>
      <p:sp>
        <p:nvSpPr>
          <p:cNvPr id="75" name="TextBox 74"/>
          <p:cNvSpPr txBox="1"/>
          <p:nvPr/>
        </p:nvSpPr>
        <p:spPr>
          <a:xfrm>
            <a:off x="3352800" y="2971800"/>
            <a:ext cx="357790" cy="307777"/>
          </a:xfrm>
          <a:prstGeom prst="rect">
            <a:avLst/>
          </a:prstGeom>
          <a:noFill/>
        </p:spPr>
        <p:txBody>
          <a:bodyPr wrap="none" rtlCol="0">
            <a:spAutoFit/>
          </a:bodyPr>
          <a:lstStyle/>
          <a:p>
            <a:r>
              <a:rPr lang="el-GR" sz="1400" dirty="0"/>
              <a:t>δ</a:t>
            </a:r>
            <a:r>
              <a:rPr lang="en-US" sz="1400" dirty="0"/>
              <a:t>1</a:t>
            </a:r>
          </a:p>
        </p:txBody>
      </p:sp>
      <p:sp>
        <p:nvSpPr>
          <p:cNvPr id="76" name="TextBox 75"/>
          <p:cNvSpPr txBox="1"/>
          <p:nvPr/>
        </p:nvSpPr>
        <p:spPr>
          <a:xfrm>
            <a:off x="1235142" y="3810000"/>
            <a:ext cx="2422458" cy="307777"/>
          </a:xfrm>
          <a:prstGeom prst="rect">
            <a:avLst/>
          </a:prstGeom>
          <a:noFill/>
        </p:spPr>
        <p:txBody>
          <a:bodyPr wrap="none" rtlCol="0">
            <a:spAutoFit/>
          </a:bodyPr>
          <a:lstStyle/>
          <a:p>
            <a:r>
              <a:rPr lang="en-US" sz="1400" dirty="0"/>
              <a:t>Interval-Based Specification</a:t>
            </a:r>
          </a:p>
        </p:txBody>
      </p:sp>
      <p:sp>
        <p:nvSpPr>
          <p:cNvPr id="77" name="TextBox 76"/>
          <p:cNvSpPr txBox="1"/>
          <p:nvPr/>
        </p:nvSpPr>
        <p:spPr>
          <a:xfrm>
            <a:off x="4816542" y="4492823"/>
            <a:ext cx="2167581" cy="307777"/>
          </a:xfrm>
          <a:prstGeom prst="rect">
            <a:avLst/>
          </a:prstGeom>
          <a:noFill/>
        </p:spPr>
        <p:txBody>
          <a:bodyPr wrap="none" rtlCol="0">
            <a:spAutoFit/>
          </a:bodyPr>
          <a:lstStyle/>
          <a:p>
            <a:r>
              <a:rPr lang="en-US" sz="1400" dirty="0"/>
              <a:t>Axes-Based Specification</a:t>
            </a:r>
          </a:p>
        </p:txBody>
      </p:sp>
      <p:sp>
        <p:nvSpPr>
          <p:cNvPr id="78" name="TextBox 77"/>
          <p:cNvSpPr txBox="1"/>
          <p:nvPr/>
        </p:nvSpPr>
        <p:spPr>
          <a:xfrm>
            <a:off x="4800600" y="6245423"/>
            <a:ext cx="2254143" cy="307777"/>
          </a:xfrm>
          <a:prstGeom prst="rect">
            <a:avLst/>
          </a:prstGeom>
          <a:noFill/>
        </p:spPr>
        <p:txBody>
          <a:bodyPr wrap="none" rtlCol="0">
            <a:spAutoFit/>
          </a:bodyPr>
          <a:lstStyle/>
          <a:p>
            <a:r>
              <a:rPr lang="en-US" sz="1400" dirty="0"/>
              <a:t>Event-Based Specification</a:t>
            </a:r>
          </a:p>
        </p:txBody>
      </p:sp>
      <p:sp>
        <p:nvSpPr>
          <p:cNvPr id="79" name="TextBox 78"/>
          <p:cNvSpPr txBox="1"/>
          <p:nvPr/>
        </p:nvSpPr>
        <p:spPr>
          <a:xfrm>
            <a:off x="908470" y="6245423"/>
            <a:ext cx="2824812" cy="307777"/>
          </a:xfrm>
          <a:prstGeom prst="rect">
            <a:avLst/>
          </a:prstGeom>
          <a:noFill/>
        </p:spPr>
        <p:txBody>
          <a:bodyPr wrap="none" rtlCol="0">
            <a:spAutoFit/>
          </a:bodyPr>
          <a:lstStyle/>
          <a:p>
            <a:r>
              <a:rPr lang="en-US" sz="1400" dirty="0"/>
              <a:t>Control Flow-Based Specification</a:t>
            </a:r>
          </a:p>
        </p:txBody>
      </p:sp>
      <p:cxnSp>
        <p:nvCxnSpPr>
          <p:cNvPr id="83" name="Straight Connector 82"/>
          <p:cNvCxnSpPr>
            <a:stCxn id="80" idx="0"/>
            <a:endCxn id="80" idx="2"/>
          </p:cNvCxnSpPr>
          <p:nvPr/>
        </p:nvCxnSpPr>
        <p:spPr>
          <a:xfrm rot="16200000" flipH="1">
            <a:off x="2438400" y="44958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800" y="41910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572000" y="4876800"/>
            <a:ext cx="426720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Distributed Environment</a:t>
            </a:r>
          </a:p>
        </p:txBody>
      </p:sp>
      <p:sp>
        <p:nvSpPr>
          <p:cNvPr id="3" name="Content Placeholder 2"/>
          <p:cNvSpPr>
            <a:spLocks noGrp="1"/>
          </p:cNvSpPr>
          <p:nvPr>
            <p:ph idx="1"/>
          </p:nvPr>
        </p:nvSpPr>
        <p:spPr/>
        <p:txBody>
          <a:bodyPr>
            <a:normAutofit lnSpcReduction="10000"/>
          </a:bodyPr>
          <a:lstStyle/>
          <a:p>
            <a:pPr algn="just"/>
            <a:r>
              <a:rPr lang="en-US" sz="2400" dirty="0"/>
              <a:t>Synchronization in a distributed environment is more complex than in a local environment. This is caused by the distributed storage of synchronization information and the distributed locations of source and the sink (receiver). Even different media  objects involved in the presentation may be located at different places</a:t>
            </a:r>
          </a:p>
          <a:p>
            <a:pPr algn="just"/>
            <a:endParaRPr lang="en-US" sz="2400" dirty="0"/>
          </a:p>
          <a:p>
            <a:pPr algn="just"/>
            <a:r>
              <a:rPr lang="en-US" sz="2400" dirty="0"/>
              <a:t>The communication between the storage and presentation site introduces additional delays and jitter.</a:t>
            </a:r>
          </a:p>
          <a:p>
            <a:pPr algn="just"/>
            <a:endParaRPr lang="en-US" sz="2400" dirty="0"/>
          </a:p>
          <a:p>
            <a:pPr algn="just"/>
            <a:r>
              <a:rPr lang="en-US" sz="2400" dirty="0"/>
              <a:t>Often, we also encounter multi-party communication patterns.</a:t>
            </a:r>
            <a:r>
              <a:rPr lang="en-US" sz="22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Transport of the Sync Specification</a:t>
            </a:r>
          </a:p>
        </p:txBody>
      </p:sp>
      <p:sp>
        <p:nvSpPr>
          <p:cNvPr id="3" name="Content Placeholder 2"/>
          <p:cNvSpPr>
            <a:spLocks noGrp="1"/>
          </p:cNvSpPr>
          <p:nvPr>
            <p:ph idx="1"/>
          </p:nvPr>
        </p:nvSpPr>
        <p:spPr/>
        <p:txBody>
          <a:bodyPr>
            <a:normAutofit/>
          </a:bodyPr>
          <a:lstStyle/>
          <a:p>
            <a:pPr algn="just"/>
            <a:r>
              <a:rPr lang="en-US" sz="2400" dirty="0"/>
              <a:t>Delivery of the complete synchronization information before the start of the presentation. </a:t>
            </a:r>
          </a:p>
          <a:p>
            <a:pPr algn="just"/>
            <a:r>
              <a:rPr lang="en-US" sz="2400" dirty="0"/>
              <a:t>Use of an additional channel.</a:t>
            </a:r>
          </a:p>
          <a:p>
            <a:pPr lvl="1" algn="just"/>
            <a:r>
              <a:rPr lang="en-US" sz="2200" dirty="0"/>
              <a:t>+: No addition delay</a:t>
            </a:r>
          </a:p>
          <a:p>
            <a:pPr lvl="1" algn="just"/>
            <a:r>
              <a:rPr lang="en-US" sz="2200" dirty="0"/>
              <a:t>-: Errors caused by delay or loss of synchronization units</a:t>
            </a:r>
          </a:p>
          <a:p>
            <a:pPr lvl="1" algn="just"/>
            <a:r>
              <a:rPr lang="en-US" sz="2200" dirty="0"/>
              <a:t>-: Difficult to handle multiple source nodes</a:t>
            </a:r>
          </a:p>
          <a:p>
            <a:pPr algn="just"/>
            <a:r>
              <a:rPr lang="en-US" sz="2400" dirty="0"/>
              <a:t>Multiplexed data streams</a:t>
            </a:r>
          </a:p>
          <a:p>
            <a:pPr lvl="1" algn="just"/>
            <a:r>
              <a:rPr lang="en-US" sz="2200" dirty="0"/>
              <a:t>+: No additional channel and delay</a:t>
            </a:r>
          </a:p>
          <a:p>
            <a:pPr lvl="1" algn="just"/>
            <a:r>
              <a:rPr lang="en-US" sz="2200" dirty="0"/>
              <a:t>+: MPEG bit stream combines audio, video and sync info.</a:t>
            </a:r>
          </a:p>
          <a:p>
            <a:pPr lvl="1" algn="just"/>
            <a:r>
              <a:rPr lang="en-US" sz="2200" dirty="0"/>
              <a:t>-: Difficult to select an appropriate QoS </a:t>
            </a:r>
          </a:p>
          <a:p>
            <a:pPr lvl="1" algn="just"/>
            <a:r>
              <a:rPr lang="en-US" sz="2200" dirty="0"/>
              <a:t>-: Difficult to handle multiple source nodes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2362200"/>
            <a:ext cx="15240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b="1" dirty="0"/>
              <a:t>Location of Sync Operations</a:t>
            </a:r>
          </a:p>
        </p:txBody>
      </p:sp>
      <p:sp>
        <p:nvSpPr>
          <p:cNvPr id="4" name="Rectangle 3"/>
          <p:cNvSpPr/>
          <p:nvPr/>
        </p:nvSpPr>
        <p:spPr>
          <a:xfrm>
            <a:off x="1447800" y="2438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78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3200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2590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7000" y="30480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81400" y="2590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814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81400" y="30480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2362200"/>
            <a:ext cx="36576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00600" y="2438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00600" y="2819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3200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77000" y="28194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2819400"/>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1400" y="2819400"/>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5" idx="3"/>
            <a:endCxn id="18" idx="1"/>
          </p:cNvCxnSpPr>
          <p:nvPr/>
        </p:nvCxnSpPr>
        <p:spPr>
          <a:xfrm>
            <a:off x="5715000" y="2552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a:endCxn id="18" idx="1"/>
          </p:cNvCxnSpPr>
          <p:nvPr/>
        </p:nvCxnSpPr>
        <p:spPr>
          <a:xfrm>
            <a:off x="5715000" y="29337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8" idx="1"/>
          </p:cNvCxnSpPr>
          <p:nvPr/>
        </p:nvCxnSpPr>
        <p:spPr>
          <a:xfrm flipV="1">
            <a:off x="5715000" y="2933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59519" y="3505200"/>
            <a:ext cx="726481" cy="307777"/>
          </a:xfrm>
          <a:prstGeom prst="rect">
            <a:avLst/>
          </a:prstGeom>
          <a:noFill/>
        </p:spPr>
        <p:txBody>
          <a:bodyPr wrap="none" rtlCol="0">
            <a:spAutoFit/>
          </a:bodyPr>
          <a:lstStyle/>
          <a:p>
            <a:r>
              <a:rPr lang="en-US" sz="1400" dirty="0"/>
              <a:t>Source</a:t>
            </a:r>
          </a:p>
        </p:txBody>
      </p:sp>
      <p:sp>
        <p:nvSpPr>
          <p:cNvPr id="28" name="TextBox 27"/>
          <p:cNvSpPr txBox="1"/>
          <p:nvPr/>
        </p:nvSpPr>
        <p:spPr>
          <a:xfrm>
            <a:off x="6131519" y="3505200"/>
            <a:ext cx="540533" cy="307777"/>
          </a:xfrm>
          <a:prstGeom prst="rect">
            <a:avLst/>
          </a:prstGeom>
          <a:noFill/>
        </p:spPr>
        <p:txBody>
          <a:bodyPr wrap="none" rtlCol="0">
            <a:spAutoFit/>
          </a:bodyPr>
          <a:lstStyle/>
          <a:p>
            <a:r>
              <a:rPr lang="en-US" sz="1400" dirty="0"/>
              <a:t>Sink</a:t>
            </a:r>
          </a:p>
        </p:txBody>
      </p:sp>
      <p:sp>
        <p:nvSpPr>
          <p:cNvPr id="29" name="TextBox 28"/>
          <p:cNvSpPr txBox="1"/>
          <p:nvPr/>
        </p:nvSpPr>
        <p:spPr>
          <a:xfrm>
            <a:off x="2667000" y="3505201"/>
            <a:ext cx="1820588" cy="304800"/>
          </a:xfrm>
          <a:prstGeom prst="rect">
            <a:avLst/>
          </a:prstGeom>
          <a:noFill/>
        </p:spPr>
        <p:txBody>
          <a:bodyPr wrap="square" rtlCol="0">
            <a:spAutoFit/>
          </a:bodyPr>
          <a:lstStyle/>
          <a:p>
            <a:pPr algn="ctr"/>
            <a:r>
              <a:rPr lang="en-US" sz="1400" dirty="0"/>
              <a:t>Bandwidth demand</a:t>
            </a:r>
          </a:p>
        </p:txBody>
      </p:sp>
      <p:sp>
        <p:nvSpPr>
          <p:cNvPr id="40" name="Rectangle 39"/>
          <p:cNvSpPr/>
          <p:nvPr/>
        </p:nvSpPr>
        <p:spPr>
          <a:xfrm>
            <a:off x="1143000" y="4648200"/>
            <a:ext cx="33528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95400" y="4724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95400" y="5105400"/>
            <a:ext cx="9144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295400" y="5486400"/>
            <a:ext cx="9144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71800" y="51054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429000" y="5105400"/>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86200" y="5105400"/>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3"/>
            <a:endCxn id="44" idx="1"/>
          </p:cNvCxnSpPr>
          <p:nvPr/>
        </p:nvCxnSpPr>
        <p:spPr>
          <a:xfrm>
            <a:off x="2209800" y="4838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4" idx="1"/>
          </p:cNvCxnSpPr>
          <p:nvPr/>
        </p:nvCxnSpPr>
        <p:spPr>
          <a:xfrm>
            <a:off x="2209800" y="52197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4" idx="1"/>
          </p:cNvCxnSpPr>
          <p:nvPr/>
        </p:nvCxnSpPr>
        <p:spPr>
          <a:xfrm flipV="1">
            <a:off x="2209800" y="52197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90800" y="5791200"/>
            <a:ext cx="726481" cy="307777"/>
          </a:xfrm>
          <a:prstGeom prst="rect">
            <a:avLst/>
          </a:prstGeom>
          <a:noFill/>
        </p:spPr>
        <p:txBody>
          <a:bodyPr wrap="none" rtlCol="0">
            <a:spAutoFit/>
          </a:bodyPr>
          <a:lstStyle/>
          <a:p>
            <a:r>
              <a:rPr lang="en-US" sz="1400" dirty="0"/>
              <a:t>Source</a:t>
            </a:r>
          </a:p>
        </p:txBody>
      </p:sp>
      <p:sp>
        <p:nvSpPr>
          <p:cNvPr id="53" name="Rectangle 52"/>
          <p:cNvSpPr/>
          <p:nvPr/>
        </p:nvSpPr>
        <p:spPr>
          <a:xfrm>
            <a:off x="6400800" y="46482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003267" y="5791200"/>
            <a:ext cx="540533" cy="307777"/>
          </a:xfrm>
          <a:prstGeom prst="rect">
            <a:avLst/>
          </a:prstGeom>
          <a:noFill/>
        </p:spPr>
        <p:txBody>
          <a:bodyPr wrap="none" rtlCol="0">
            <a:spAutoFit/>
          </a:bodyPr>
          <a:lstStyle/>
          <a:p>
            <a:r>
              <a:rPr lang="en-US" sz="1400" dirty="0"/>
              <a:t>Sink</a:t>
            </a:r>
          </a:p>
        </p:txBody>
      </p:sp>
      <p:sp>
        <p:nvSpPr>
          <p:cNvPr id="65" name="Rectangle 64"/>
          <p:cNvSpPr/>
          <p:nvPr/>
        </p:nvSpPr>
        <p:spPr>
          <a:xfrm>
            <a:off x="4495800" y="5108377"/>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105400" y="5108377"/>
            <a:ext cx="6858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791200" y="5108377"/>
            <a:ext cx="6096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53200" y="5108377"/>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010400" y="5108377"/>
            <a:ext cx="457200" cy="228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467600" y="5108377"/>
            <a:ext cx="4572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495800" y="5794178"/>
            <a:ext cx="1905000" cy="304800"/>
          </a:xfrm>
          <a:prstGeom prst="rect">
            <a:avLst/>
          </a:prstGeom>
          <a:noFill/>
        </p:spPr>
        <p:txBody>
          <a:bodyPr wrap="square" rtlCol="0">
            <a:spAutoFit/>
          </a:bodyPr>
          <a:lstStyle/>
          <a:p>
            <a:pPr algn="ctr"/>
            <a:r>
              <a:rPr lang="en-US" sz="1400" dirty="0"/>
              <a:t>Bandwidth demand</a:t>
            </a:r>
          </a:p>
        </p:txBody>
      </p:sp>
      <p:sp>
        <p:nvSpPr>
          <p:cNvPr id="72" name="TextBox 71"/>
          <p:cNvSpPr txBox="1"/>
          <p:nvPr/>
        </p:nvSpPr>
        <p:spPr>
          <a:xfrm>
            <a:off x="2971800" y="4038600"/>
            <a:ext cx="3536546" cy="369332"/>
          </a:xfrm>
          <a:prstGeom prst="rect">
            <a:avLst/>
          </a:prstGeom>
          <a:noFill/>
        </p:spPr>
        <p:txBody>
          <a:bodyPr wrap="none" rtlCol="0">
            <a:spAutoFit/>
          </a:bodyPr>
          <a:lstStyle/>
          <a:p>
            <a:r>
              <a:rPr lang="en-US" dirty="0"/>
              <a:t>Synchronization at the sink node</a:t>
            </a:r>
          </a:p>
        </p:txBody>
      </p:sp>
      <p:sp>
        <p:nvSpPr>
          <p:cNvPr id="73" name="TextBox 72"/>
          <p:cNvSpPr txBox="1"/>
          <p:nvPr/>
        </p:nvSpPr>
        <p:spPr>
          <a:xfrm>
            <a:off x="2895600" y="6248400"/>
            <a:ext cx="3778599" cy="369332"/>
          </a:xfrm>
          <a:prstGeom prst="rect">
            <a:avLst/>
          </a:prstGeom>
          <a:noFill/>
        </p:spPr>
        <p:txBody>
          <a:bodyPr wrap="none" rtlCol="0">
            <a:spAutoFit/>
          </a:bodyPr>
          <a:lstStyle/>
          <a:p>
            <a:r>
              <a:rPr lang="en-US" dirty="0"/>
              <a:t>Synchronization at the source node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Clock Synchronization</a:t>
            </a:r>
          </a:p>
        </p:txBody>
      </p:sp>
      <p:sp>
        <p:nvSpPr>
          <p:cNvPr id="3" name="Content Placeholder 2"/>
          <p:cNvSpPr>
            <a:spLocks noGrp="1"/>
          </p:cNvSpPr>
          <p:nvPr>
            <p:ph idx="1"/>
          </p:nvPr>
        </p:nvSpPr>
        <p:spPr/>
        <p:txBody>
          <a:bodyPr>
            <a:normAutofit fontScale="92500" lnSpcReduction="2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400" dirty="0"/>
          </a:p>
          <a:p>
            <a:pPr algn="just"/>
            <a:r>
              <a:rPr lang="en-US" sz="2400" dirty="0"/>
              <a:t>It is possible to allocate buffer capacities at the sink to guarantee that the required media units are available.</a:t>
            </a:r>
          </a:p>
          <a:p>
            <a:pPr algn="just"/>
            <a:endParaRPr lang="en-US" sz="2400" dirty="0"/>
          </a:p>
          <a:p>
            <a:pPr algn="just"/>
            <a:r>
              <a:rPr lang="en-US" sz="2400" dirty="0"/>
              <a:t>By assuming limited buffer capacity, it is necessary to limit the maximal offset (i.e., max(</a:t>
            </a:r>
            <a:r>
              <a:rPr lang="en-US" sz="2400" dirty="0" err="1"/>
              <a:t>O</a:t>
            </a:r>
            <a:r>
              <a:rPr lang="en-US" sz="2400" baseline="-25000" dirty="0" err="1"/>
              <a:t>a</a:t>
            </a:r>
            <a:r>
              <a:rPr lang="en-US" sz="2400" dirty="0"/>
              <a:t>, </a:t>
            </a:r>
            <a:r>
              <a:rPr lang="en-US" sz="2400" dirty="0" err="1"/>
              <a:t>O</a:t>
            </a:r>
            <a:r>
              <a:rPr lang="en-US" sz="2400" baseline="-25000" dirty="0" err="1"/>
              <a:t>v</a:t>
            </a:r>
            <a:r>
              <a:rPr lang="en-US" sz="2400" dirty="0"/>
              <a:t>)). Network Time Protocol allows the synchronization of the clocks with an accuracy in the range of 10 ms.  </a:t>
            </a:r>
          </a:p>
        </p:txBody>
      </p:sp>
      <p:sp>
        <p:nvSpPr>
          <p:cNvPr id="4" name="Rectangle 3"/>
          <p:cNvSpPr/>
          <p:nvPr/>
        </p:nvSpPr>
        <p:spPr>
          <a:xfrm>
            <a:off x="685800" y="2362200"/>
            <a:ext cx="4648200" cy="1905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14400" y="2514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A Audio</a:t>
            </a:r>
          </a:p>
          <a:p>
            <a:pPr algn="ctr"/>
            <a:r>
              <a:rPr lang="en-US" sz="1400" dirty="0"/>
              <a:t>T</a:t>
            </a:r>
            <a:r>
              <a:rPr lang="en-US" sz="1400" baseline="-25000" dirty="0"/>
              <a:t>a</a:t>
            </a:r>
            <a:r>
              <a:rPr lang="en-US" sz="1400" dirty="0"/>
              <a:t>, </a:t>
            </a:r>
            <a:r>
              <a:rPr lang="en-US" sz="1400" dirty="0" err="1"/>
              <a:t>O</a:t>
            </a:r>
            <a:r>
              <a:rPr lang="en-US" sz="1400" baseline="-25000" dirty="0" err="1"/>
              <a:t>a</a:t>
            </a:r>
            <a:endParaRPr lang="en-US" sz="1400" baseline="-25000" dirty="0"/>
          </a:p>
        </p:txBody>
      </p:sp>
      <p:sp>
        <p:nvSpPr>
          <p:cNvPr id="6" name="Rectangle 5"/>
          <p:cNvSpPr/>
          <p:nvPr/>
        </p:nvSpPr>
        <p:spPr>
          <a:xfrm>
            <a:off x="914400" y="3429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V Video</a:t>
            </a:r>
          </a:p>
          <a:p>
            <a:pPr algn="ctr"/>
            <a:r>
              <a:rPr lang="en-US" sz="1400" dirty="0" err="1"/>
              <a:t>T</a:t>
            </a:r>
            <a:r>
              <a:rPr lang="en-US" sz="1400" baseline="-25000" dirty="0" err="1"/>
              <a:t>v</a:t>
            </a:r>
            <a:r>
              <a:rPr lang="en-US" sz="1400" dirty="0"/>
              <a:t>, </a:t>
            </a:r>
            <a:r>
              <a:rPr lang="en-US" sz="1400" dirty="0" err="1"/>
              <a:t>O</a:t>
            </a:r>
            <a:r>
              <a:rPr lang="en-US" sz="1400" baseline="-25000" dirty="0" err="1"/>
              <a:t>v</a:t>
            </a:r>
            <a:endParaRPr lang="en-US" sz="1400" baseline="-25000" dirty="0"/>
          </a:p>
        </p:txBody>
      </p:sp>
      <p:sp>
        <p:nvSpPr>
          <p:cNvPr id="7" name="Rectangle 6"/>
          <p:cNvSpPr/>
          <p:nvPr/>
        </p:nvSpPr>
        <p:spPr>
          <a:xfrm>
            <a:off x="3429000" y="2971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Sink AV</a:t>
            </a:r>
          </a:p>
          <a:p>
            <a:pPr algn="ctr"/>
            <a:r>
              <a:rPr lang="en-US" sz="1400" dirty="0" err="1"/>
              <a:t>T</a:t>
            </a:r>
            <a:r>
              <a:rPr lang="en-US" sz="1400" baseline="-25000" dirty="0" err="1"/>
              <a:t>av</a:t>
            </a:r>
            <a:endParaRPr lang="en-US" sz="1400" baseline="-25000" dirty="0"/>
          </a:p>
        </p:txBody>
      </p:sp>
      <p:cxnSp>
        <p:nvCxnSpPr>
          <p:cNvPr id="9" name="Straight Arrow Connector 8"/>
          <p:cNvCxnSpPr>
            <a:stCxn id="5" idx="3"/>
            <a:endCxn id="7" idx="1"/>
          </p:cNvCxnSpPr>
          <p:nvPr/>
        </p:nvCxnSpPr>
        <p:spPr>
          <a:xfrm>
            <a:off x="2590800" y="28575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2590800" y="33147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59498" y="2740223"/>
            <a:ext cx="417102" cy="307777"/>
          </a:xfrm>
          <a:prstGeom prst="rect">
            <a:avLst/>
          </a:prstGeom>
          <a:noFill/>
        </p:spPr>
        <p:txBody>
          <a:bodyPr wrap="none" rtlCol="0">
            <a:spAutoFit/>
          </a:bodyPr>
          <a:lstStyle/>
          <a:p>
            <a:r>
              <a:rPr lang="en-US" sz="1400" dirty="0" err="1"/>
              <a:t>N</a:t>
            </a:r>
            <a:r>
              <a:rPr lang="en-US" sz="1400" baseline="-25000" dirty="0" err="1"/>
              <a:t>la</a:t>
            </a:r>
            <a:endParaRPr lang="en-US" sz="1400" baseline="-25000" dirty="0"/>
          </a:p>
        </p:txBody>
      </p:sp>
      <p:sp>
        <p:nvSpPr>
          <p:cNvPr id="13" name="TextBox 12"/>
          <p:cNvSpPr txBox="1"/>
          <p:nvPr/>
        </p:nvSpPr>
        <p:spPr>
          <a:xfrm>
            <a:off x="2895600" y="3578423"/>
            <a:ext cx="417102" cy="307777"/>
          </a:xfrm>
          <a:prstGeom prst="rect">
            <a:avLst/>
          </a:prstGeom>
          <a:noFill/>
        </p:spPr>
        <p:txBody>
          <a:bodyPr wrap="none" rtlCol="0">
            <a:spAutoFit/>
          </a:bodyPr>
          <a:lstStyle/>
          <a:p>
            <a:r>
              <a:rPr lang="en-US" sz="1400" dirty="0" err="1"/>
              <a:t>N</a:t>
            </a:r>
            <a:r>
              <a:rPr lang="en-US" sz="1400" baseline="-25000" dirty="0" err="1"/>
              <a:t>lv</a:t>
            </a:r>
            <a:endParaRPr lang="en-US" sz="1400" baseline="-25000" dirty="0"/>
          </a:p>
        </p:txBody>
      </p:sp>
      <p:sp>
        <p:nvSpPr>
          <p:cNvPr id="15" name="TextBox 14"/>
          <p:cNvSpPr txBox="1"/>
          <p:nvPr/>
        </p:nvSpPr>
        <p:spPr>
          <a:xfrm>
            <a:off x="6172200" y="2286000"/>
            <a:ext cx="2667000" cy="923330"/>
          </a:xfrm>
          <a:prstGeom prst="rect">
            <a:avLst/>
          </a:prstGeom>
          <a:noFill/>
        </p:spPr>
        <p:txBody>
          <a:bodyPr wrap="square" rtlCol="0">
            <a:spAutoFit/>
          </a:bodyPr>
          <a:lstStyle/>
          <a:p>
            <a:r>
              <a:rPr lang="en-US" dirty="0"/>
              <a:t>T</a:t>
            </a:r>
            <a:r>
              <a:rPr lang="en-US" baseline="-25000" dirty="0"/>
              <a:t>a</a:t>
            </a:r>
            <a:r>
              <a:rPr lang="en-US" dirty="0"/>
              <a:t>=</a:t>
            </a:r>
            <a:r>
              <a:rPr lang="en-US" dirty="0" err="1"/>
              <a:t>T</a:t>
            </a:r>
            <a:r>
              <a:rPr lang="en-US" baseline="-25000" dirty="0" err="1"/>
              <a:t>av</a:t>
            </a:r>
            <a:r>
              <a:rPr lang="en-US" dirty="0" err="1"/>
              <a:t>-N</a:t>
            </a:r>
            <a:r>
              <a:rPr lang="en-US" baseline="-25000" dirty="0" err="1"/>
              <a:t>la</a:t>
            </a:r>
            <a:r>
              <a:rPr lang="en-US" dirty="0" err="1"/>
              <a:t>-O</a:t>
            </a:r>
            <a:r>
              <a:rPr lang="en-US" baseline="-25000" dirty="0" err="1"/>
              <a:t>a</a:t>
            </a:r>
            <a:endParaRPr lang="en-US" baseline="-25000" dirty="0"/>
          </a:p>
          <a:p>
            <a:r>
              <a:rPr lang="en-US" dirty="0" err="1"/>
              <a:t>T</a:t>
            </a:r>
            <a:r>
              <a:rPr lang="en-US" baseline="-25000" dirty="0" err="1"/>
              <a:t>v</a:t>
            </a:r>
            <a:r>
              <a:rPr lang="en-US" dirty="0"/>
              <a:t>=</a:t>
            </a:r>
            <a:r>
              <a:rPr lang="en-US" dirty="0" err="1"/>
              <a:t>T</a:t>
            </a:r>
            <a:r>
              <a:rPr lang="en-US" baseline="-25000" dirty="0" err="1"/>
              <a:t>av</a:t>
            </a:r>
            <a:r>
              <a:rPr lang="en-US" dirty="0" err="1"/>
              <a:t>-N</a:t>
            </a:r>
            <a:r>
              <a:rPr lang="en-US" baseline="-25000" dirty="0" err="1"/>
              <a:t>lv</a:t>
            </a:r>
            <a:r>
              <a:rPr lang="en-US" dirty="0" err="1"/>
              <a:t>-O</a:t>
            </a:r>
            <a:r>
              <a:rPr lang="en-US" baseline="-25000" dirty="0" err="1"/>
              <a:t>v</a:t>
            </a:r>
            <a:endParaRPr lang="en-US" baseline="-25000" dirty="0"/>
          </a:p>
          <a:p>
            <a:r>
              <a:rPr lang="en-US" dirty="0" err="1"/>
              <a:t>O</a:t>
            </a:r>
            <a:r>
              <a:rPr lang="en-US" baseline="-25000" dirty="0" err="1"/>
              <a:t>a</a:t>
            </a:r>
            <a:r>
              <a:rPr lang="en-US" baseline="-25000" dirty="0"/>
              <a:t> </a:t>
            </a:r>
            <a:r>
              <a:rPr lang="en-US" dirty="0"/>
              <a:t>and </a:t>
            </a:r>
            <a:r>
              <a:rPr lang="en-US" dirty="0" err="1"/>
              <a:t>O</a:t>
            </a:r>
            <a:r>
              <a:rPr lang="en-US" baseline="-25000" dirty="0" err="1"/>
              <a:t>v</a:t>
            </a:r>
            <a:r>
              <a:rPr lang="en-US" dirty="0"/>
              <a:t> are unknown</a:t>
            </a:r>
            <a:r>
              <a:rPr lang="en-US" baseline="-250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Multi-Step Synchronization</a:t>
            </a:r>
          </a:p>
        </p:txBody>
      </p:sp>
      <p:sp>
        <p:nvSpPr>
          <p:cNvPr id="3" name="Content Placeholder 2"/>
          <p:cNvSpPr>
            <a:spLocks noGrp="1"/>
          </p:cNvSpPr>
          <p:nvPr>
            <p:ph idx="1"/>
          </p:nvPr>
        </p:nvSpPr>
        <p:spPr/>
        <p:txBody>
          <a:bodyPr>
            <a:normAutofit/>
          </a:bodyPr>
          <a:lstStyle/>
          <a:p>
            <a:pPr marL="566928" indent="-457200" algn="just">
              <a:buFont typeface="+mj-lt"/>
              <a:buAutoNum type="arabicParenR"/>
            </a:pPr>
            <a:r>
              <a:rPr lang="en-US" sz="2400" dirty="0"/>
              <a:t>Synchronization during object acquisition, e.g., during digitizing video frames.</a:t>
            </a:r>
          </a:p>
          <a:p>
            <a:pPr marL="566928" indent="-457200" algn="just">
              <a:buFont typeface="+mj-lt"/>
              <a:buAutoNum type="arabicParenR"/>
            </a:pPr>
            <a:r>
              <a:rPr lang="en-US" sz="2400" dirty="0"/>
              <a:t>Synchronization of retrieval, e.g., synchronized access to frames of a stored video.</a:t>
            </a:r>
          </a:p>
          <a:p>
            <a:pPr marL="566928" indent="-457200" algn="just">
              <a:buFont typeface="+mj-lt"/>
              <a:buAutoNum type="arabicParenR"/>
            </a:pPr>
            <a:r>
              <a:rPr lang="en-US" sz="2400" dirty="0"/>
              <a:t>Synchronization during delivery of the Local Data Units to the network.</a:t>
            </a:r>
          </a:p>
          <a:p>
            <a:pPr marL="566928" indent="-457200" algn="just">
              <a:buFont typeface="+mj-lt"/>
              <a:buAutoNum type="arabicParenR"/>
            </a:pPr>
            <a:r>
              <a:rPr lang="en-US" sz="2400" dirty="0"/>
              <a:t>Synchronization during transport, e.g., by isochronous protocols.</a:t>
            </a:r>
          </a:p>
          <a:p>
            <a:pPr marL="566928" indent="-457200" algn="just">
              <a:buFont typeface="+mj-lt"/>
              <a:buAutoNum type="arabicParenR"/>
            </a:pPr>
            <a:r>
              <a:rPr lang="en-US" sz="2400" dirty="0"/>
              <a:t>Synchronization at the sink, i.e., synchronized delivery to the output devices.</a:t>
            </a:r>
          </a:p>
          <a:p>
            <a:pPr marL="566928" indent="-457200" algn="just">
              <a:buFont typeface="+mj-lt"/>
              <a:buAutoNum type="arabicParenR"/>
            </a:pPr>
            <a:r>
              <a:rPr lang="en-US" sz="2400" dirty="0"/>
              <a:t>Synchronization within the output device.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Multimedia Protocol Stack</a:t>
            </a:r>
          </a:p>
        </p:txBody>
      </p:sp>
      <p:sp>
        <p:nvSpPr>
          <p:cNvPr id="4" name="Rounded Rectangle 3"/>
          <p:cNvSpPr>
            <a:spLocks noChangeArrowheads="1"/>
          </p:cNvSpPr>
          <p:nvPr/>
        </p:nvSpPr>
        <p:spPr bwMode="auto">
          <a:xfrm>
            <a:off x="1219200" y="6248400"/>
            <a:ext cx="1981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6" name="Rounded Rectangle 5"/>
          <p:cNvSpPr>
            <a:spLocks noChangeArrowheads="1"/>
          </p:cNvSpPr>
          <p:nvPr/>
        </p:nvSpPr>
        <p:spPr bwMode="auto">
          <a:xfrm>
            <a:off x="381000" y="5486400"/>
            <a:ext cx="1066800" cy="304800"/>
          </a:xfrm>
          <a:prstGeom prst="roundRect">
            <a:avLst>
              <a:gd name="adj" fmla="val 16667"/>
            </a:avLst>
          </a:prstGeom>
          <a:noFill/>
          <a:ln w="9525" algn="ctr">
            <a:solidFill>
              <a:schemeClr val="tx1"/>
            </a:solidFill>
            <a:round/>
            <a:headEnd/>
            <a:tailEnd/>
          </a:ln>
        </p:spPr>
        <p:txBody>
          <a:bodyPr anchor="ctr"/>
          <a:lstStyle/>
          <a:p>
            <a:pPr algn="ctr"/>
            <a:r>
              <a:rPr lang="en-US" sz="1400" dirty="0"/>
              <a:t>AAL3/4</a:t>
            </a:r>
          </a:p>
        </p:txBody>
      </p:sp>
      <p:sp>
        <p:nvSpPr>
          <p:cNvPr id="7" name="Rounded Rectangle 6"/>
          <p:cNvSpPr>
            <a:spLocks noChangeArrowheads="1"/>
          </p:cNvSpPr>
          <p:nvPr/>
        </p:nvSpPr>
        <p:spPr bwMode="auto">
          <a:xfrm>
            <a:off x="1905000" y="5486400"/>
            <a:ext cx="914400" cy="3048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8" name="Rounded Rectangle 7"/>
          <p:cNvSpPr>
            <a:spLocks noChangeArrowheads="1"/>
          </p:cNvSpPr>
          <p:nvPr/>
        </p:nvSpPr>
        <p:spPr bwMode="auto">
          <a:xfrm>
            <a:off x="533400" y="4648200"/>
            <a:ext cx="7315200" cy="381000"/>
          </a:xfrm>
          <a:prstGeom prst="roundRect">
            <a:avLst>
              <a:gd name="adj" fmla="val 16667"/>
            </a:avLst>
          </a:prstGeom>
          <a:noFill/>
          <a:ln w="9525" algn="ctr">
            <a:solidFill>
              <a:schemeClr val="tx1"/>
            </a:solidFill>
            <a:round/>
            <a:headEnd/>
            <a:tailEnd/>
          </a:ln>
        </p:spPr>
        <p:txBody>
          <a:bodyPr anchor="ctr"/>
          <a:lstStyle/>
          <a:p>
            <a:pPr algn="ctr"/>
            <a:r>
              <a:rPr lang="en-US" sz="1400" dirty="0"/>
              <a:t>IP Version 4, IP Version 6</a:t>
            </a:r>
          </a:p>
        </p:txBody>
      </p:sp>
      <p:sp>
        <p:nvSpPr>
          <p:cNvPr id="9" name="Rounded Rectangle 8"/>
          <p:cNvSpPr>
            <a:spLocks noChangeArrowheads="1"/>
          </p:cNvSpPr>
          <p:nvPr/>
        </p:nvSpPr>
        <p:spPr bwMode="auto">
          <a:xfrm>
            <a:off x="533400" y="3886200"/>
            <a:ext cx="21336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0" name="Rounded Rectangle 9"/>
          <p:cNvSpPr>
            <a:spLocks noChangeArrowheads="1"/>
          </p:cNvSpPr>
          <p:nvPr/>
        </p:nvSpPr>
        <p:spPr bwMode="auto">
          <a:xfrm>
            <a:off x="4191000" y="3886200"/>
            <a:ext cx="4495800" cy="457200"/>
          </a:xfrm>
          <a:prstGeom prst="roundRect">
            <a:avLst>
              <a:gd name="adj" fmla="val 16667"/>
            </a:avLst>
          </a:prstGeom>
          <a:noFill/>
          <a:ln w="9525" algn="ctr">
            <a:solidFill>
              <a:schemeClr val="tx1"/>
            </a:solidFill>
            <a:round/>
            <a:headEnd/>
            <a:tailEnd/>
          </a:ln>
        </p:spPr>
        <p:txBody>
          <a:bodyPr anchor="ctr"/>
          <a:lstStyle/>
          <a:p>
            <a:pPr algn="ctr"/>
            <a:r>
              <a:rPr lang="en-US" sz="1400" dirty="0"/>
              <a:t>UDP</a:t>
            </a:r>
          </a:p>
        </p:txBody>
      </p:sp>
      <p:sp>
        <p:nvSpPr>
          <p:cNvPr id="11" name="Rounded Rectangle 10"/>
          <p:cNvSpPr>
            <a:spLocks noChangeArrowheads="1"/>
          </p:cNvSpPr>
          <p:nvPr/>
        </p:nvSpPr>
        <p:spPr bwMode="auto">
          <a:xfrm>
            <a:off x="1716088" y="2819400"/>
            <a:ext cx="838200" cy="446088"/>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2" name="Rounded Rectangle 11"/>
          <p:cNvSpPr>
            <a:spLocks noChangeArrowheads="1"/>
          </p:cNvSpPr>
          <p:nvPr/>
        </p:nvSpPr>
        <p:spPr bwMode="auto">
          <a:xfrm>
            <a:off x="27432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3" name="Rounded Rectangle 12"/>
          <p:cNvSpPr>
            <a:spLocks noChangeArrowheads="1"/>
          </p:cNvSpPr>
          <p:nvPr/>
        </p:nvSpPr>
        <p:spPr bwMode="auto">
          <a:xfrm>
            <a:off x="4191000" y="2819400"/>
            <a:ext cx="8382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4" name="Rounded Rectangle 13"/>
          <p:cNvSpPr>
            <a:spLocks noChangeArrowheads="1"/>
          </p:cNvSpPr>
          <p:nvPr/>
        </p:nvSpPr>
        <p:spPr bwMode="auto">
          <a:xfrm>
            <a:off x="5562600" y="2819400"/>
            <a:ext cx="914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15" name="Rounded Rectangle 14"/>
          <p:cNvSpPr>
            <a:spLocks noChangeArrowheads="1"/>
          </p:cNvSpPr>
          <p:nvPr/>
        </p:nvSpPr>
        <p:spPr bwMode="auto">
          <a:xfrm>
            <a:off x="6629400" y="2286000"/>
            <a:ext cx="2133600" cy="685800"/>
          </a:xfrm>
          <a:prstGeom prst="roundRect">
            <a:avLst>
              <a:gd name="adj" fmla="val 16667"/>
            </a:avLst>
          </a:prstGeom>
          <a:noFill/>
          <a:ln w="9525" algn="ctr">
            <a:solidFill>
              <a:schemeClr val="tx1"/>
            </a:solidFill>
            <a:round/>
            <a:headEnd/>
            <a:tailEnd/>
          </a:ln>
        </p:spPr>
        <p:txBody>
          <a:bodyPr/>
          <a:lstStyle/>
          <a:p>
            <a:pPr algn="ctr"/>
            <a:r>
              <a:rPr lang="en-US" sz="1400"/>
              <a:t>Media encaps</a:t>
            </a:r>
          </a:p>
          <a:p>
            <a:pPr algn="ctr"/>
            <a:r>
              <a:rPr lang="en-US" sz="1400"/>
              <a:t>(H.264, MPEG-4)</a:t>
            </a:r>
          </a:p>
        </p:txBody>
      </p:sp>
      <p:sp>
        <p:nvSpPr>
          <p:cNvPr id="16" name="Rounded Rectangle 15"/>
          <p:cNvSpPr>
            <a:spLocks noChangeArrowheads="1"/>
          </p:cNvSpPr>
          <p:nvPr/>
        </p:nvSpPr>
        <p:spPr bwMode="auto">
          <a:xfrm>
            <a:off x="7239000" y="3352800"/>
            <a:ext cx="914400" cy="381000"/>
          </a:xfrm>
          <a:prstGeom prst="roundRect">
            <a:avLst>
              <a:gd name="adj" fmla="val 16667"/>
            </a:avLst>
          </a:prstGeom>
          <a:noFill/>
          <a:ln w="9525" algn="ctr">
            <a:solidFill>
              <a:schemeClr val="tx1"/>
            </a:solidFill>
            <a:round/>
            <a:headEnd/>
            <a:tailEnd/>
          </a:ln>
        </p:spPr>
        <p:txBody>
          <a:bodyPr/>
          <a:lstStyle/>
          <a:p>
            <a:pPr algn="ctr"/>
            <a:r>
              <a:rPr lang="en-US" sz="1400"/>
              <a:t>RTP</a:t>
            </a:r>
          </a:p>
        </p:txBody>
      </p:sp>
      <p:cxnSp>
        <p:nvCxnSpPr>
          <p:cNvPr id="17" name="Straight Arrow Connector 23"/>
          <p:cNvCxnSpPr>
            <a:cxnSpLocks noChangeShapeType="1"/>
          </p:cNvCxnSpPr>
          <p:nvPr/>
        </p:nvCxnSpPr>
        <p:spPr bwMode="auto">
          <a:xfrm rot="5400000">
            <a:off x="5181601" y="4495800"/>
            <a:ext cx="304800" cy="3175"/>
          </a:xfrm>
          <a:prstGeom prst="straightConnector1">
            <a:avLst/>
          </a:prstGeom>
          <a:noFill/>
          <a:ln w="28575" algn="ctr">
            <a:solidFill>
              <a:schemeClr val="tx1"/>
            </a:solidFill>
            <a:round/>
            <a:headEnd/>
            <a:tailEnd type="arrow" w="med" len="med"/>
          </a:ln>
        </p:spPr>
      </p:cxnSp>
      <p:cxnSp>
        <p:nvCxnSpPr>
          <p:cNvPr id="18" name="Straight Arrow Connector 25"/>
          <p:cNvCxnSpPr>
            <a:cxnSpLocks noChangeShapeType="1"/>
            <a:stCxn id="9" idx="2"/>
          </p:cNvCxnSpPr>
          <p:nvPr/>
        </p:nvCxnSpPr>
        <p:spPr bwMode="auto">
          <a:xfrm rot="5400000">
            <a:off x="1447800" y="4495800"/>
            <a:ext cx="304800" cy="1588"/>
          </a:xfrm>
          <a:prstGeom prst="straightConnector1">
            <a:avLst/>
          </a:prstGeom>
          <a:noFill/>
          <a:ln w="28575" algn="ctr">
            <a:solidFill>
              <a:schemeClr val="tx1"/>
            </a:solidFill>
            <a:round/>
            <a:headEnd/>
            <a:tailEnd type="arrow" w="med" len="med"/>
          </a:ln>
        </p:spPr>
      </p:cxnSp>
      <p:cxnSp>
        <p:nvCxnSpPr>
          <p:cNvPr id="20" name="Straight Arrow Connector 29"/>
          <p:cNvCxnSpPr>
            <a:cxnSpLocks noChangeShapeType="1"/>
            <a:stCxn id="12" idx="2"/>
          </p:cNvCxnSpPr>
          <p:nvPr/>
        </p:nvCxnSpPr>
        <p:spPr bwMode="auto">
          <a:xfrm rot="5400000">
            <a:off x="2571750" y="3295650"/>
            <a:ext cx="609600" cy="571500"/>
          </a:xfrm>
          <a:prstGeom prst="straightConnector1">
            <a:avLst/>
          </a:prstGeom>
          <a:noFill/>
          <a:ln w="28575" algn="ctr">
            <a:solidFill>
              <a:schemeClr val="tx1"/>
            </a:solidFill>
            <a:prstDash val="dash"/>
            <a:round/>
            <a:headEnd/>
            <a:tailEnd type="arrow" w="med" len="med"/>
          </a:ln>
        </p:spPr>
      </p:cxnSp>
      <p:cxnSp>
        <p:nvCxnSpPr>
          <p:cNvPr id="21" name="Straight Arrow Connector 31"/>
          <p:cNvCxnSpPr>
            <a:cxnSpLocks noChangeShapeType="1"/>
            <a:stCxn id="11" idx="2"/>
          </p:cNvCxnSpPr>
          <p:nvPr/>
        </p:nvCxnSpPr>
        <p:spPr bwMode="auto">
          <a:xfrm rot="16200000" flipH="1">
            <a:off x="2928938" y="2471738"/>
            <a:ext cx="620712" cy="2208212"/>
          </a:xfrm>
          <a:prstGeom prst="straightConnector1">
            <a:avLst/>
          </a:prstGeom>
          <a:noFill/>
          <a:ln w="28575" algn="ctr">
            <a:solidFill>
              <a:schemeClr val="tx1"/>
            </a:solidFill>
            <a:round/>
            <a:headEnd/>
            <a:tailEnd type="arrow" w="med" len="med"/>
          </a:ln>
        </p:spPr>
      </p:cxnSp>
      <p:cxnSp>
        <p:nvCxnSpPr>
          <p:cNvPr id="22" name="Straight Arrow Connector 33"/>
          <p:cNvCxnSpPr>
            <a:cxnSpLocks noChangeShapeType="1"/>
            <a:stCxn id="12" idx="2"/>
          </p:cNvCxnSpPr>
          <p:nvPr/>
        </p:nvCxnSpPr>
        <p:spPr bwMode="auto">
          <a:xfrm rot="16200000" flipH="1">
            <a:off x="3448050" y="2990850"/>
            <a:ext cx="609600" cy="1181100"/>
          </a:xfrm>
          <a:prstGeom prst="straightConnector1">
            <a:avLst/>
          </a:prstGeom>
          <a:noFill/>
          <a:ln w="28575" algn="ctr">
            <a:solidFill>
              <a:schemeClr val="tx1"/>
            </a:solidFill>
            <a:round/>
            <a:headEnd/>
            <a:tailEnd type="arrow" w="med" len="med"/>
          </a:ln>
        </p:spPr>
      </p:cxnSp>
      <p:cxnSp>
        <p:nvCxnSpPr>
          <p:cNvPr id="23" name="Elbow Connector 37"/>
          <p:cNvCxnSpPr>
            <a:cxnSpLocks noChangeShapeType="1"/>
            <a:stCxn id="13" idx="2"/>
          </p:cNvCxnSpPr>
          <p:nvPr/>
        </p:nvCxnSpPr>
        <p:spPr bwMode="auto">
          <a:xfrm rot="5400000">
            <a:off x="3486150" y="3524250"/>
            <a:ext cx="1371600" cy="876300"/>
          </a:xfrm>
          <a:prstGeom prst="bentConnector3">
            <a:avLst>
              <a:gd name="adj1" fmla="val 26526"/>
            </a:avLst>
          </a:prstGeom>
          <a:noFill/>
          <a:ln w="28575" algn="ctr">
            <a:solidFill>
              <a:schemeClr val="tx1"/>
            </a:solidFill>
            <a:round/>
            <a:headEnd/>
            <a:tailEnd type="arrow" w="med" len="med"/>
          </a:ln>
        </p:spPr>
      </p:cxnSp>
      <p:cxnSp>
        <p:nvCxnSpPr>
          <p:cNvPr id="24" name="Straight Arrow Connector 41"/>
          <p:cNvCxnSpPr>
            <a:cxnSpLocks noChangeShapeType="1"/>
          </p:cNvCxnSpPr>
          <p:nvPr/>
        </p:nvCxnSpPr>
        <p:spPr bwMode="auto">
          <a:xfrm rot="5400000">
            <a:off x="4572001" y="3581400"/>
            <a:ext cx="609600" cy="3175"/>
          </a:xfrm>
          <a:prstGeom prst="straightConnector1">
            <a:avLst/>
          </a:prstGeom>
          <a:noFill/>
          <a:ln w="28575" algn="ctr">
            <a:solidFill>
              <a:schemeClr val="tx1"/>
            </a:solidFill>
            <a:prstDash val="dash"/>
            <a:round/>
            <a:headEnd/>
            <a:tailEnd type="arrow" w="med" len="med"/>
          </a:ln>
        </p:spPr>
      </p:cxnSp>
      <p:cxnSp>
        <p:nvCxnSpPr>
          <p:cNvPr id="27" name="Straight Arrow Connector 49"/>
          <p:cNvCxnSpPr>
            <a:cxnSpLocks noChangeShapeType="1"/>
          </p:cNvCxnSpPr>
          <p:nvPr/>
        </p:nvCxnSpPr>
        <p:spPr bwMode="auto">
          <a:xfrm rot="5400000">
            <a:off x="685801" y="5257800"/>
            <a:ext cx="457200" cy="3175"/>
          </a:xfrm>
          <a:prstGeom prst="straightConnector1">
            <a:avLst/>
          </a:prstGeom>
          <a:noFill/>
          <a:ln w="28575" algn="ctr">
            <a:solidFill>
              <a:schemeClr val="tx1"/>
            </a:solidFill>
            <a:round/>
            <a:headEnd/>
            <a:tailEnd type="arrow" w="med" len="med"/>
          </a:ln>
        </p:spPr>
      </p:cxnSp>
      <p:cxnSp>
        <p:nvCxnSpPr>
          <p:cNvPr id="28" name="Straight Arrow Connector 51"/>
          <p:cNvCxnSpPr>
            <a:cxnSpLocks noChangeShapeType="1"/>
            <a:endCxn id="7" idx="0"/>
          </p:cNvCxnSpPr>
          <p:nvPr/>
        </p:nvCxnSpPr>
        <p:spPr bwMode="auto">
          <a:xfrm rot="5400000">
            <a:off x="2134394" y="5257800"/>
            <a:ext cx="456406" cy="794"/>
          </a:xfrm>
          <a:prstGeom prst="straightConnector1">
            <a:avLst/>
          </a:prstGeom>
          <a:noFill/>
          <a:ln w="28575" algn="ctr">
            <a:solidFill>
              <a:schemeClr val="tx1"/>
            </a:solidFill>
            <a:round/>
            <a:headEnd/>
            <a:tailEnd type="arrow" w="med" len="med"/>
          </a:ln>
        </p:spPr>
      </p:cxnSp>
      <p:cxnSp>
        <p:nvCxnSpPr>
          <p:cNvPr id="29" name="Straight Arrow Connector 54"/>
          <p:cNvCxnSpPr>
            <a:cxnSpLocks noChangeShapeType="1"/>
            <a:stCxn id="6" idx="2"/>
            <a:endCxn id="4" idx="0"/>
          </p:cNvCxnSpPr>
          <p:nvPr/>
        </p:nvCxnSpPr>
        <p:spPr bwMode="auto">
          <a:xfrm rot="16200000" flipH="1">
            <a:off x="1333500" y="5372100"/>
            <a:ext cx="457200" cy="1295400"/>
          </a:xfrm>
          <a:prstGeom prst="straightConnector1">
            <a:avLst/>
          </a:prstGeom>
          <a:noFill/>
          <a:ln w="28575" algn="ctr">
            <a:solidFill>
              <a:schemeClr val="tx1"/>
            </a:solidFill>
            <a:round/>
            <a:headEnd/>
            <a:tailEnd type="arrow" w="med" len="med"/>
          </a:ln>
        </p:spPr>
      </p:cxnSp>
      <p:cxnSp>
        <p:nvCxnSpPr>
          <p:cNvPr id="30" name="Straight Arrow Connector 56"/>
          <p:cNvCxnSpPr>
            <a:cxnSpLocks noChangeShapeType="1"/>
            <a:stCxn id="7" idx="2"/>
            <a:endCxn id="4" idx="0"/>
          </p:cNvCxnSpPr>
          <p:nvPr/>
        </p:nvCxnSpPr>
        <p:spPr bwMode="auto">
          <a:xfrm rot="5400000">
            <a:off x="2057400" y="5943600"/>
            <a:ext cx="457200" cy="152400"/>
          </a:xfrm>
          <a:prstGeom prst="straightConnector1">
            <a:avLst/>
          </a:prstGeom>
          <a:noFill/>
          <a:ln w="28575" algn="ctr">
            <a:solidFill>
              <a:schemeClr val="tx1"/>
            </a:solidFill>
            <a:round/>
            <a:headEnd/>
            <a:tailEnd type="arrow" w="med" len="med"/>
          </a:ln>
        </p:spPr>
      </p:cxnSp>
      <p:cxnSp>
        <p:nvCxnSpPr>
          <p:cNvPr id="31" name="Straight Arrow Connector 58"/>
          <p:cNvCxnSpPr>
            <a:cxnSpLocks noChangeShapeType="1"/>
            <a:endCxn id="123" idx="0"/>
          </p:cNvCxnSpPr>
          <p:nvPr/>
        </p:nvCxnSpPr>
        <p:spPr bwMode="auto">
          <a:xfrm rot="5400000">
            <a:off x="5258593" y="5638799"/>
            <a:ext cx="1218408" cy="794"/>
          </a:xfrm>
          <a:prstGeom prst="straightConnector1">
            <a:avLst/>
          </a:prstGeom>
          <a:noFill/>
          <a:ln w="28575" algn="ctr">
            <a:solidFill>
              <a:schemeClr val="tx1"/>
            </a:solidFill>
            <a:round/>
            <a:headEnd/>
            <a:tailEnd type="arrow" w="med" len="med"/>
          </a:ln>
        </p:spPr>
      </p:cxnSp>
      <p:sp>
        <p:nvSpPr>
          <p:cNvPr id="32" name="TextBox 59"/>
          <p:cNvSpPr txBox="1">
            <a:spLocks noChangeArrowheads="1"/>
          </p:cNvSpPr>
          <p:nvPr/>
        </p:nvSpPr>
        <p:spPr bwMode="auto">
          <a:xfrm>
            <a:off x="1219200" y="6324601"/>
            <a:ext cx="1981200" cy="307777"/>
          </a:xfrm>
          <a:prstGeom prst="rect">
            <a:avLst/>
          </a:prstGeom>
          <a:noFill/>
          <a:ln w="9525">
            <a:noFill/>
            <a:miter lim="800000"/>
            <a:headEnd/>
            <a:tailEnd/>
          </a:ln>
        </p:spPr>
        <p:txBody>
          <a:bodyPr wrap="square">
            <a:spAutoFit/>
          </a:bodyPr>
          <a:lstStyle/>
          <a:p>
            <a:pPr algn="ctr"/>
            <a:r>
              <a:rPr lang="en-US" sz="1400" dirty="0"/>
              <a:t>ATM/Fiber Optics</a:t>
            </a:r>
          </a:p>
        </p:txBody>
      </p:sp>
      <p:sp>
        <p:nvSpPr>
          <p:cNvPr id="33" name="TextBox 60"/>
          <p:cNvSpPr txBox="1">
            <a:spLocks noChangeArrowheads="1"/>
          </p:cNvSpPr>
          <p:nvPr/>
        </p:nvSpPr>
        <p:spPr bwMode="auto">
          <a:xfrm>
            <a:off x="4648200" y="6321623"/>
            <a:ext cx="2438400" cy="307777"/>
          </a:xfrm>
          <a:prstGeom prst="rect">
            <a:avLst/>
          </a:prstGeom>
          <a:noFill/>
          <a:ln w="9525">
            <a:noFill/>
            <a:miter lim="800000"/>
            <a:headEnd/>
            <a:tailEnd/>
          </a:ln>
        </p:spPr>
        <p:txBody>
          <a:bodyPr wrap="square">
            <a:spAutoFit/>
          </a:bodyPr>
          <a:lstStyle/>
          <a:p>
            <a:pPr algn="ctr"/>
            <a:r>
              <a:rPr lang="en-US" sz="1400" dirty="0"/>
              <a:t>Ethernet/WIFI</a:t>
            </a:r>
          </a:p>
        </p:txBody>
      </p:sp>
      <p:sp>
        <p:nvSpPr>
          <p:cNvPr id="34" name="TextBox 61"/>
          <p:cNvSpPr txBox="1">
            <a:spLocks noChangeArrowheads="1"/>
          </p:cNvSpPr>
          <p:nvPr/>
        </p:nvSpPr>
        <p:spPr bwMode="auto">
          <a:xfrm>
            <a:off x="533400" y="3959423"/>
            <a:ext cx="2133600" cy="307777"/>
          </a:xfrm>
          <a:prstGeom prst="rect">
            <a:avLst/>
          </a:prstGeom>
          <a:noFill/>
          <a:ln w="9525">
            <a:noFill/>
            <a:miter lim="800000"/>
            <a:headEnd/>
            <a:tailEnd/>
          </a:ln>
        </p:spPr>
        <p:txBody>
          <a:bodyPr wrap="square">
            <a:spAutoFit/>
          </a:bodyPr>
          <a:lstStyle/>
          <a:p>
            <a:pPr algn="ctr"/>
            <a:r>
              <a:rPr lang="en-US" sz="1400" dirty="0"/>
              <a:t>TCP</a:t>
            </a:r>
          </a:p>
        </p:txBody>
      </p:sp>
      <p:sp>
        <p:nvSpPr>
          <p:cNvPr id="35" name="TextBox 69"/>
          <p:cNvSpPr txBox="1">
            <a:spLocks noChangeArrowheads="1"/>
          </p:cNvSpPr>
          <p:nvPr/>
        </p:nvSpPr>
        <p:spPr bwMode="auto">
          <a:xfrm>
            <a:off x="1752600" y="2895600"/>
            <a:ext cx="762000" cy="307777"/>
          </a:xfrm>
          <a:prstGeom prst="rect">
            <a:avLst/>
          </a:prstGeom>
          <a:noFill/>
          <a:ln w="9525">
            <a:noFill/>
            <a:miter lim="800000"/>
            <a:headEnd/>
            <a:tailEnd/>
          </a:ln>
        </p:spPr>
        <p:txBody>
          <a:bodyPr wrap="square">
            <a:spAutoFit/>
          </a:bodyPr>
          <a:lstStyle/>
          <a:p>
            <a:pPr algn="ctr"/>
            <a:r>
              <a:rPr lang="en-US" sz="1400" dirty="0"/>
              <a:t>SIP</a:t>
            </a:r>
          </a:p>
        </p:txBody>
      </p:sp>
      <p:sp>
        <p:nvSpPr>
          <p:cNvPr id="36" name="TextBox 70"/>
          <p:cNvSpPr txBox="1">
            <a:spLocks noChangeArrowheads="1"/>
          </p:cNvSpPr>
          <p:nvPr/>
        </p:nvSpPr>
        <p:spPr bwMode="auto">
          <a:xfrm>
            <a:off x="2743200" y="2895600"/>
            <a:ext cx="838200" cy="307777"/>
          </a:xfrm>
          <a:prstGeom prst="rect">
            <a:avLst/>
          </a:prstGeom>
          <a:noFill/>
          <a:ln w="9525">
            <a:noFill/>
            <a:miter lim="800000"/>
            <a:headEnd/>
            <a:tailEnd/>
          </a:ln>
        </p:spPr>
        <p:txBody>
          <a:bodyPr wrap="square">
            <a:spAutoFit/>
          </a:bodyPr>
          <a:lstStyle/>
          <a:p>
            <a:pPr algn="ctr"/>
            <a:r>
              <a:rPr lang="en-US" sz="1400" dirty="0"/>
              <a:t>RTSP</a:t>
            </a:r>
          </a:p>
        </p:txBody>
      </p:sp>
      <p:sp>
        <p:nvSpPr>
          <p:cNvPr id="37" name="TextBox 71"/>
          <p:cNvSpPr txBox="1">
            <a:spLocks noChangeArrowheads="1"/>
          </p:cNvSpPr>
          <p:nvPr/>
        </p:nvSpPr>
        <p:spPr bwMode="auto">
          <a:xfrm>
            <a:off x="4191000" y="2895601"/>
            <a:ext cx="838200" cy="304800"/>
          </a:xfrm>
          <a:prstGeom prst="rect">
            <a:avLst/>
          </a:prstGeom>
          <a:noFill/>
          <a:ln w="9525">
            <a:noFill/>
            <a:miter lim="800000"/>
            <a:headEnd/>
            <a:tailEnd/>
          </a:ln>
        </p:spPr>
        <p:txBody>
          <a:bodyPr wrap="square">
            <a:spAutoFit/>
          </a:bodyPr>
          <a:lstStyle/>
          <a:p>
            <a:pPr algn="ctr"/>
            <a:r>
              <a:rPr lang="en-US" sz="1400" dirty="0"/>
              <a:t>RSVP</a:t>
            </a:r>
          </a:p>
        </p:txBody>
      </p:sp>
      <p:sp>
        <p:nvSpPr>
          <p:cNvPr id="38" name="TextBox 72"/>
          <p:cNvSpPr txBox="1">
            <a:spLocks noChangeArrowheads="1"/>
          </p:cNvSpPr>
          <p:nvPr/>
        </p:nvSpPr>
        <p:spPr bwMode="auto">
          <a:xfrm>
            <a:off x="5562600" y="2895601"/>
            <a:ext cx="914400" cy="307777"/>
          </a:xfrm>
          <a:prstGeom prst="rect">
            <a:avLst/>
          </a:prstGeom>
          <a:noFill/>
          <a:ln w="9525">
            <a:noFill/>
            <a:miter lim="800000"/>
            <a:headEnd/>
            <a:tailEnd/>
          </a:ln>
        </p:spPr>
        <p:txBody>
          <a:bodyPr wrap="square">
            <a:spAutoFit/>
          </a:bodyPr>
          <a:lstStyle/>
          <a:p>
            <a:pPr algn="ctr"/>
            <a:r>
              <a:rPr lang="en-US" sz="1400" dirty="0"/>
              <a:t>RTCP</a:t>
            </a:r>
          </a:p>
        </p:txBody>
      </p:sp>
      <p:sp>
        <p:nvSpPr>
          <p:cNvPr id="39" name="TextBox 75"/>
          <p:cNvSpPr txBox="1">
            <a:spLocks noChangeArrowheads="1"/>
          </p:cNvSpPr>
          <p:nvPr/>
        </p:nvSpPr>
        <p:spPr bwMode="auto">
          <a:xfrm>
            <a:off x="2057400" y="5486400"/>
            <a:ext cx="628698" cy="307777"/>
          </a:xfrm>
          <a:prstGeom prst="rect">
            <a:avLst/>
          </a:prstGeom>
          <a:noFill/>
          <a:ln w="9525">
            <a:noFill/>
            <a:miter lim="800000"/>
            <a:headEnd/>
            <a:tailEnd/>
          </a:ln>
        </p:spPr>
        <p:txBody>
          <a:bodyPr wrap="none" anchor="ctr">
            <a:spAutoFit/>
          </a:bodyPr>
          <a:lstStyle/>
          <a:p>
            <a:pPr algn="ctr"/>
            <a:r>
              <a:rPr lang="en-US" sz="1400" dirty="0"/>
              <a:t>AAL5</a:t>
            </a:r>
          </a:p>
        </p:txBody>
      </p:sp>
      <p:sp>
        <p:nvSpPr>
          <p:cNvPr id="49" name="TextBox 52"/>
          <p:cNvSpPr txBox="1">
            <a:spLocks noChangeArrowheads="1"/>
          </p:cNvSpPr>
          <p:nvPr/>
        </p:nvSpPr>
        <p:spPr bwMode="auto">
          <a:xfrm>
            <a:off x="3048000" y="5486401"/>
            <a:ext cx="762000" cy="304800"/>
          </a:xfrm>
          <a:prstGeom prst="rect">
            <a:avLst/>
          </a:prstGeom>
          <a:noFill/>
          <a:ln w="28575">
            <a:solidFill>
              <a:schemeClr val="tx1"/>
            </a:solidFill>
            <a:miter lim="800000"/>
            <a:headEnd/>
            <a:tailEnd/>
          </a:ln>
        </p:spPr>
        <p:txBody>
          <a:bodyPr wrap="square" anchor="ctr">
            <a:spAutoFit/>
          </a:bodyPr>
          <a:lstStyle/>
          <a:p>
            <a:pPr algn="ctr"/>
            <a:r>
              <a:rPr lang="en-US" sz="1400" dirty="0"/>
              <a:t>MPLS</a:t>
            </a:r>
          </a:p>
        </p:txBody>
      </p:sp>
      <p:cxnSp>
        <p:nvCxnSpPr>
          <p:cNvPr id="50" name="Straight Arrow Connector 54"/>
          <p:cNvCxnSpPr>
            <a:cxnSpLocks noChangeShapeType="1"/>
            <a:endCxn id="49" idx="0"/>
          </p:cNvCxnSpPr>
          <p:nvPr/>
        </p:nvCxnSpPr>
        <p:spPr bwMode="auto">
          <a:xfrm rot="5400000">
            <a:off x="3201194" y="5257800"/>
            <a:ext cx="456408" cy="795"/>
          </a:xfrm>
          <a:prstGeom prst="straightConnector1">
            <a:avLst/>
          </a:prstGeom>
          <a:noFill/>
          <a:ln w="28575" algn="ctr">
            <a:solidFill>
              <a:schemeClr val="tx1"/>
            </a:solidFill>
            <a:round/>
            <a:headEnd/>
            <a:tailEnd type="arrow" w="med" len="med"/>
          </a:ln>
        </p:spPr>
      </p:cxnSp>
      <p:cxnSp>
        <p:nvCxnSpPr>
          <p:cNvPr id="51" name="Straight Arrow Connector 59"/>
          <p:cNvCxnSpPr>
            <a:cxnSpLocks noChangeShapeType="1"/>
            <a:stCxn id="49" idx="2"/>
            <a:endCxn id="4" idx="0"/>
          </p:cNvCxnSpPr>
          <p:nvPr/>
        </p:nvCxnSpPr>
        <p:spPr bwMode="auto">
          <a:xfrm rot="5400000">
            <a:off x="2590801" y="5410200"/>
            <a:ext cx="457199" cy="1219200"/>
          </a:xfrm>
          <a:prstGeom prst="straightConnector1">
            <a:avLst/>
          </a:prstGeom>
          <a:noFill/>
          <a:ln w="28575" algn="ctr">
            <a:solidFill>
              <a:schemeClr val="tx1"/>
            </a:solidFill>
            <a:round/>
            <a:headEnd/>
            <a:tailEnd type="arrow" w="med" len="med"/>
          </a:ln>
        </p:spPr>
      </p:cxnSp>
      <p:sp>
        <p:nvSpPr>
          <p:cNvPr id="52" name="Rounded Rectangle 51"/>
          <p:cNvSpPr>
            <a:spLocks noChangeArrowheads="1"/>
          </p:cNvSpPr>
          <p:nvPr/>
        </p:nvSpPr>
        <p:spPr bwMode="auto">
          <a:xfrm>
            <a:off x="2819400" y="3886200"/>
            <a:ext cx="762000" cy="4572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3" name="TextBox 52"/>
          <p:cNvSpPr txBox="1">
            <a:spLocks noChangeArrowheads="1"/>
          </p:cNvSpPr>
          <p:nvPr/>
        </p:nvSpPr>
        <p:spPr bwMode="auto">
          <a:xfrm>
            <a:off x="2819400" y="3962401"/>
            <a:ext cx="762000" cy="307777"/>
          </a:xfrm>
          <a:prstGeom prst="rect">
            <a:avLst/>
          </a:prstGeom>
          <a:noFill/>
          <a:ln w="9525">
            <a:noFill/>
            <a:miter lim="800000"/>
            <a:headEnd/>
            <a:tailEnd/>
          </a:ln>
        </p:spPr>
        <p:txBody>
          <a:bodyPr wrap="square">
            <a:spAutoFit/>
          </a:bodyPr>
          <a:lstStyle/>
          <a:p>
            <a:pPr algn="ctr"/>
            <a:r>
              <a:rPr lang="en-US" sz="1400" dirty="0"/>
              <a:t>DCCP</a:t>
            </a:r>
          </a:p>
        </p:txBody>
      </p:sp>
      <p:sp>
        <p:nvSpPr>
          <p:cNvPr id="54" name="Rounded Rectangle 3"/>
          <p:cNvSpPr>
            <a:spLocks noChangeArrowheads="1"/>
          </p:cNvSpPr>
          <p:nvPr/>
        </p:nvSpPr>
        <p:spPr bwMode="auto">
          <a:xfrm>
            <a:off x="609600" y="2286000"/>
            <a:ext cx="1066800" cy="609600"/>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5" name="TextBox 4"/>
          <p:cNvSpPr txBox="1">
            <a:spLocks noChangeArrowheads="1"/>
          </p:cNvSpPr>
          <p:nvPr/>
        </p:nvSpPr>
        <p:spPr bwMode="auto">
          <a:xfrm>
            <a:off x="609600" y="2435423"/>
            <a:ext cx="1066800" cy="307777"/>
          </a:xfrm>
          <a:prstGeom prst="rect">
            <a:avLst/>
          </a:prstGeom>
          <a:noFill/>
          <a:ln w="9525">
            <a:noFill/>
            <a:miter lim="800000"/>
            <a:headEnd/>
            <a:tailEnd/>
          </a:ln>
        </p:spPr>
        <p:txBody>
          <a:bodyPr wrap="square">
            <a:spAutoFit/>
          </a:bodyPr>
          <a:lstStyle/>
          <a:p>
            <a:pPr algn="ctr"/>
            <a:r>
              <a:rPr lang="en-US" sz="1400" b="1" dirty="0"/>
              <a:t>DASH</a:t>
            </a:r>
          </a:p>
        </p:txBody>
      </p:sp>
      <p:sp>
        <p:nvSpPr>
          <p:cNvPr id="56" name="Rounded Rectangle 5"/>
          <p:cNvSpPr>
            <a:spLocks noChangeArrowheads="1"/>
          </p:cNvSpPr>
          <p:nvPr/>
        </p:nvSpPr>
        <p:spPr bwMode="auto">
          <a:xfrm>
            <a:off x="533401" y="3352800"/>
            <a:ext cx="1219200" cy="417513"/>
          </a:xfrm>
          <a:prstGeom prst="roundRect">
            <a:avLst>
              <a:gd name="adj" fmla="val 16667"/>
            </a:avLst>
          </a:prstGeom>
          <a:noFill/>
          <a:ln w="9525" algn="ctr">
            <a:solidFill>
              <a:schemeClr val="tx1"/>
            </a:solidFill>
            <a:round/>
            <a:headEnd/>
            <a:tailEnd/>
          </a:ln>
        </p:spPr>
        <p:txBody>
          <a:bodyPr/>
          <a:lstStyle/>
          <a:p>
            <a:pPr algn="ctr"/>
            <a:endParaRPr lang="en-US" sz="1400"/>
          </a:p>
        </p:txBody>
      </p:sp>
      <p:sp>
        <p:nvSpPr>
          <p:cNvPr id="57" name="TextBox 6"/>
          <p:cNvSpPr txBox="1">
            <a:spLocks noChangeArrowheads="1"/>
          </p:cNvSpPr>
          <p:nvPr/>
        </p:nvSpPr>
        <p:spPr bwMode="auto">
          <a:xfrm>
            <a:off x="774700" y="3426023"/>
            <a:ext cx="721672" cy="307777"/>
          </a:xfrm>
          <a:prstGeom prst="rect">
            <a:avLst/>
          </a:prstGeom>
          <a:noFill/>
          <a:ln w="9525">
            <a:noFill/>
            <a:miter lim="800000"/>
            <a:headEnd/>
            <a:tailEnd/>
          </a:ln>
        </p:spPr>
        <p:txBody>
          <a:bodyPr wrap="none">
            <a:spAutoFit/>
          </a:bodyPr>
          <a:lstStyle/>
          <a:p>
            <a:pPr algn="ctr"/>
            <a:r>
              <a:rPr lang="en-US" sz="1400" b="1" dirty="0"/>
              <a:t>HTTP</a:t>
            </a:r>
          </a:p>
        </p:txBody>
      </p:sp>
      <p:sp>
        <p:nvSpPr>
          <p:cNvPr id="60" name="TextBox 2"/>
          <p:cNvSpPr txBox="1">
            <a:spLocks noChangeArrowheads="1"/>
          </p:cNvSpPr>
          <p:nvPr/>
        </p:nvSpPr>
        <p:spPr bwMode="auto">
          <a:xfrm flipH="1">
            <a:off x="1752600" y="2286001"/>
            <a:ext cx="3276600" cy="304800"/>
          </a:xfrm>
          <a:prstGeom prst="rect">
            <a:avLst/>
          </a:prstGeom>
          <a:noFill/>
          <a:ln w="28575">
            <a:solidFill>
              <a:schemeClr val="tx1"/>
            </a:solidFill>
            <a:miter lim="800000"/>
            <a:headEnd/>
            <a:tailEnd/>
          </a:ln>
        </p:spPr>
        <p:txBody>
          <a:bodyPr wrap="square">
            <a:spAutoFit/>
          </a:bodyPr>
          <a:lstStyle/>
          <a:p>
            <a:pPr algn="ctr"/>
            <a:r>
              <a:rPr lang="en-US" sz="1400" b="1"/>
              <a:t>Synchronization Service</a:t>
            </a:r>
          </a:p>
        </p:txBody>
      </p:sp>
      <p:sp>
        <p:nvSpPr>
          <p:cNvPr id="123" name="Rounded Rectangle 122"/>
          <p:cNvSpPr>
            <a:spLocks noChangeArrowheads="1"/>
          </p:cNvSpPr>
          <p:nvPr/>
        </p:nvSpPr>
        <p:spPr bwMode="auto">
          <a:xfrm>
            <a:off x="4648200" y="6248400"/>
            <a:ext cx="2438400" cy="457200"/>
          </a:xfrm>
          <a:prstGeom prst="roundRect">
            <a:avLst>
              <a:gd name="adj" fmla="val 16667"/>
            </a:avLst>
          </a:prstGeom>
          <a:noFill/>
          <a:ln w="9525" algn="ctr">
            <a:solidFill>
              <a:schemeClr val="tx1"/>
            </a:solidFill>
            <a:round/>
            <a:headEnd/>
            <a:tailEnd/>
          </a:ln>
        </p:spPr>
        <p:txBody>
          <a:bodyPr/>
          <a:lstStyle/>
          <a:p>
            <a:pPr algn="ctr"/>
            <a:endParaRPr lang="en-US" sz="1400"/>
          </a:p>
        </p:txBody>
      </p:sp>
      <p:cxnSp>
        <p:nvCxnSpPr>
          <p:cNvPr id="129" name="Straight Arrow Connector 41"/>
          <p:cNvCxnSpPr>
            <a:cxnSpLocks noChangeShapeType="1"/>
            <a:stCxn id="11" idx="2"/>
          </p:cNvCxnSpPr>
          <p:nvPr/>
        </p:nvCxnSpPr>
        <p:spPr bwMode="auto">
          <a:xfrm rot="5400000">
            <a:off x="1824038" y="3575050"/>
            <a:ext cx="620712" cy="1588"/>
          </a:xfrm>
          <a:prstGeom prst="straightConnector1">
            <a:avLst/>
          </a:prstGeom>
          <a:noFill/>
          <a:ln w="28575" algn="ctr">
            <a:solidFill>
              <a:schemeClr val="tx1"/>
            </a:solidFill>
            <a:prstDash val="dash"/>
            <a:round/>
            <a:headEnd/>
            <a:tailEnd type="arrow" w="med" len="med"/>
          </a:ln>
        </p:spPr>
      </p:cxnSp>
      <p:cxnSp>
        <p:nvCxnSpPr>
          <p:cNvPr id="138" name="Straight Arrow Connector 25"/>
          <p:cNvCxnSpPr>
            <a:cxnSpLocks noChangeShapeType="1"/>
            <a:stCxn id="54" idx="2"/>
            <a:endCxn id="56" idx="0"/>
          </p:cNvCxnSpPr>
          <p:nvPr/>
        </p:nvCxnSpPr>
        <p:spPr bwMode="auto">
          <a:xfrm rot="16200000" flipH="1">
            <a:off x="914400" y="3124199"/>
            <a:ext cx="457200" cy="1"/>
          </a:xfrm>
          <a:prstGeom prst="straightConnector1">
            <a:avLst/>
          </a:prstGeom>
          <a:noFill/>
          <a:ln w="28575" algn="ctr">
            <a:solidFill>
              <a:schemeClr val="tx1"/>
            </a:solidFill>
            <a:round/>
            <a:headEnd/>
            <a:tailEnd type="arrow" w="med" len="med"/>
          </a:ln>
        </p:spPr>
      </p:cxnSp>
      <p:cxnSp>
        <p:nvCxnSpPr>
          <p:cNvPr id="142" name="Straight Arrow Connector 25"/>
          <p:cNvCxnSpPr>
            <a:cxnSpLocks noChangeShapeType="1"/>
            <a:stCxn id="14" idx="2"/>
          </p:cNvCxnSpPr>
          <p:nvPr/>
        </p:nvCxnSpPr>
        <p:spPr bwMode="auto">
          <a:xfrm rot="5400000">
            <a:off x="5715000" y="3581400"/>
            <a:ext cx="609600" cy="1588"/>
          </a:xfrm>
          <a:prstGeom prst="straightConnector1">
            <a:avLst/>
          </a:prstGeom>
          <a:noFill/>
          <a:ln w="28575" algn="ctr">
            <a:solidFill>
              <a:schemeClr val="tx1"/>
            </a:solidFill>
            <a:round/>
            <a:headEnd/>
            <a:tailEnd type="arrow" w="med" len="med"/>
          </a:ln>
        </p:spPr>
      </p:cxnSp>
      <p:cxnSp>
        <p:nvCxnSpPr>
          <p:cNvPr id="145" name="Straight Arrow Connector 25"/>
          <p:cNvCxnSpPr>
            <a:cxnSpLocks noChangeShapeType="1"/>
            <a:stCxn id="15" idx="2"/>
            <a:endCxn id="16" idx="0"/>
          </p:cNvCxnSpPr>
          <p:nvPr/>
        </p:nvCxnSpPr>
        <p:spPr bwMode="auto">
          <a:xfrm rot="5400000">
            <a:off x="7505700" y="3162300"/>
            <a:ext cx="381000" cy="1588"/>
          </a:xfrm>
          <a:prstGeom prst="straightConnector1">
            <a:avLst/>
          </a:prstGeom>
          <a:noFill/>
          <a:ln w="28575" algn="ctr">
            <a:solidFill>
              <a:schemeClr val="tx1"/>
            </a:solidFill>
            <a:round/>
            <a:headEnd/>
            <a:tailEnd type="arrow" w="med" len="med"/>
          </a:ln>
        </p:spPr>
      </p:cxnSp>
      <p:cxnSp>
        <p:nvCxnSpPr>
          <p:cNvPr id="148" name="Straight Arrow Connector 25"/>
          <p:cNvCxnSpPr>
            <a:cxnSpLocks noChangeShapeType="1"/>
            <a:stCxn id="16" idx="2"/>
          </p:cNvCxnSpPr>
          <p:nvPr/>
        </p:nvCxnSpPr>
        <p:spPr bwMode="auto">
          <a:xfrm rot="5400000">
            <a:off x="7620000" y="3810000"/>
            <a:ext cx="152400" cy="1588"/>
          </a:xfrm>
          <a:prstGeom prst="straightConnector1">
            <a:avLst/>
          </a:prstGeom>
          <a:noFill/>
          <a:ln w="25400" algn="ctr">
            <a:solidFill>
              <a:schemeClr val="tx1"/>
            </a:solidFill>
            <a:round/>
            <a:headEn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Synchronization Issues</a:t>
            </a:r>
          </a:p>
        </p:txBody>
      </p:sp>
      <p:sp>
        <p:nvSpPr>
          <p:cNvPr id="3" name="Content Placeholder 2"/>
          <p:cNvSpPr>
            <a:spLocks noGrp="1"/>
          </p:cNvSpPr>
          <p:nvPr>
            <p:ph idx="1"/>
          </p:nvPr>
        </p:nvSpPr>
        <p:spPr/>
        <p:txBody>
          <a:bodyPr>
            <a:normAutofit lnSpcReduction="10000"/>
          </a:bodyPr>
          <a:lstStyle/>
          <a:p>
            <a:pPr algn="just"/>
            <a:r>
              <a:rPr lang="en-US" sz="2400" dirty="0"/>
              <a:t>Content Relations</a:t>
            </a:r>
          </a:p>
          <a:p>
            <a:pPr lvl="1" algn="just"/>
            <a:r>
              <a:rPr lang="en-US" sz="2200" dirty="0"/>
              <a:t>It defines a dependency of media objects on some data. An example of a content relation is two graphics that are based on the same data but show different interpretations of the data.</a:t>
            </a:r>
          </a:p>
          <a:p>
            <a:pPr algn="just"/>
            <a:r>
              <a:rPr lang="en-US" sz="2400" dirty="0"/>
              <a:t>Spatial Relations</a:t>
            </a:r>
          </a:p>
          <a:p>
            <a:pPr lvl="1" algn="just"/>
            <a:r>
              <a:rPr lang="en-US" sz="2200" dirty="0"/>
              <a:t>It  defines the space used for the presentation of a media object on an output device at a certain point of time in a multimedia presentation.</a:t>
            </a:r>
          </a:p>
          <a:p>
            <a:pPr algn="just"/>
            <a:r>
              <a:rPr lang="en-US" sz="2400" dirty="0"/>
              <a:t>Temporal Relations</a:t>
            </a:r>
          </a:p>
          <a:p>
            <a:pPr lvl="1" algn="just"/>
            <a:r>
              <a:rPr lang="en-US" sz="2200" dirty="0"/>
              <a:t>It defines the temporal dependencies between media objects. They are of interest whenever time-dependent media objects exist.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t>Intra- and Inter-Object Synchronization</a:t>
            </a:r>
          </a:p>
        </p:txBody>
      </p:sp>
      <p:sp>
        <p:nvSpPr>
          <p:cNvPr id="3" name="Content Placeholder 2"/>
          <p:cNvSpPr>
            <a:spLocks noGrp="1"/>
          </p:cNvSpPr>
          <p:nvPr>
            <p:ph idx="1"/>
          </p:nvPr>
        </p:nvSpPr>
        <p:spPr/>
        <p:txBody>
          <a:bodyPr>
            <a:normAutofit/>
          </a:bodyPr>
          <a:lstStyle/>
          <a:p>
            <a:pPr algn="just"/>
            <a:r>
              <a:rPr lang="en-US" sz="2400" dirty="0"/>
              <a:t>Intra-Object Synchronization</a:t>
            </a:r>
          </a:p>
          <a:p>
            <a:pPr lvl="1" algn="just"/>
            <a:r>
              <a:rPr lang="en-US" sz="2200" dirty="0"/>
              <a:t>It refers to the time relation between various presentation units of one time-dependent media object. An example is the time relation between the single frames of a video sequence. For a video with a rate of 25 frames per second, each of the frames must be displayed for 40 ms.</a:t>
            </a:r>
          </a:p>
          <a:p>
            <a:pPr algn="just"/>
            <a:r>
              <a:rPr lang="en-US" sz="2400" dirty="0"/>
              <a:t>Inter-Object Synchronization</a:t>
            </a:r>
          </a:p>
          <a:p>
            <a:pPr lvl="1" algn="just"/>
            <a:r>
              <a:rPr lang="en-US" sz="2200" dirty="0"/>
              <a:t>It refers to the synchronization between media objects. An example is a multimedia synchronization that starts with an audio/video sequence, followed by several pictures and an animation that is commented by an audio sequence.</a:t>
            </a:r>
          </a:p>
          <a:p>
            <a:pPr lvl="1"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Live and Synthetic Synchronization</a:t>
            </a:r>
          </a:p>
        </p:txBody>
      </p:sp>
      <p:sp>
        <p:nvSpPr>
          <p:cNvPr id="3" name="Content Placeholder 2"/>
          <p:cNvSpPr>
            <a:spLocks noGrp="1"/>
          </p:cNvSpPr>
          <p:nvPr>
            <p:ph idx="1"/>
          </p:nvPr>
        </p:nvSpPr>
        <p:spPr/>
        <p:txBody>
          <a:bodyPr>
            <a:normAutofit lnSpcReduction="10000"/>
          </a:bodyPr>
          <a:lstStyle/>
          <a:p>
            <a:pPr algn="just"/>
            <a:r>
              <a:rPr lang="en-US" sz="2400" dirty="0"/>
              <a:t>Live Synchronization</a:t>
            </a:r>
          </a:p>
          <a:p>
            <a:pPr lvl="1" algn="just"/>
            <a:r>
              <a:rPr lang="en-US" sz="2200" dirty="0"/>
              <a:t>The goal  of the synchronization is to exactly reproduce at a presentation the temporal relations as they existed during the capturing process. An example is a video conference for person-to-person discussion, which demands lip synchronization of the audio and video.</a:t>
            </a:r>
          </a:p>
          <a:p>
            <a:pPr algn="just"/>
            <a:r>
              <a:rPr lang="en-US" sz="2400" dirty="0"/>
              <a:t>Synthetic Synchronization</a:t>
            </a:r>
          </a:p>
          <a:p>
            <a:pPr lvl="1" algn="just"/>
            <a:r>
              <a:rPr lang="en-US" sz="2200" dirty="0"/>
              <a:t>The temporal relations are artificially specified and assigned to media objects that were created independently of each other. For example, 4 audio messages are recorded as a part of engine in animation. The time relations between animation and matching audio sequences are specified.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Presentation Requirements</a:t>
            </a:r>
          </a:p>
        </p:txBody>
      </p:sp>
      <p:sp>
        <p:nvSpPr>
          <p:cNvPr id="3" name="Content Placeholder 2"/>
          <p:cNvSpPr>
            <a:spLocks noGrp="1"/>
          </p:cNvSpPr>
          <p:nvPr>
            <p:ph idx="1"/>
          </p:nvPr>
        </p:nvSpPr>
        <p:spPr/>
        <p:txBody>
          <a:bodyPr>
            <a:normAutofit/>
          </a:bodyPr>
          <a:lstStyle/>
          <a:p>
            <a:pPr algn="just"/>
            <a:r>
              <a:rPr lang="en-US" sz="2400" dirty="0"/>
              <a:t>Lip Synchronization</a:t>
            </a:r>
          </a:p>
          <a:p>
            <a:pPr lvl="1" algn="just"/>
            <a:r>
              <a:rPr lang="en-US" sz="2200" dirty="0"/>
              <a:t>It refers to the temporal relationship between an audio and video stream for the particular case of human speaking.</a:t>
            </a:r>
          </a:p>
          <a:p>
            <a:pPr lvl="2" algn="just"/>
            <a:r>
              <a:rPr lang="en-US" sz="2000" dirty="0"/>
              <a:t>The “in sync” region spans a skew of +/-80 ms.</a:t>
            </a:r>
          </a:p>
          <a:p>
            <a:pPr lvl="2" algn="just"/>
            <a:r>
              <a:rPr lang="en-US" sz="2000" dirty="0"/>
              <a:t>The “out of sync” area spans a skew of +/-160 ms.</a:t>
            </a:r>
          </a:p>
          <a:p>
            <a:pPr algn="just"/>
            <a:r>
              <a:rPr lang="en-US" sz="2400" dirty="0"/>
              <a:t>Pointer Synchronization</a:t>
            </a:r>
          </a:p>
          <a:p>
            <a:pPr lvl="1" algn="just"/>
            <a:r>
              <a:rPr lang="en-US" sz="2200" dirty="0"/>
              <a:t>The speakers use a pointer to point out individual elements of the graphics which may have been relevant to the discussion taking place.</a:t>
            </a:r>
          </a:p>
          <a:p>
            <a:pPr lvl="2" algn="just"/>
            <a:r>
              <a:rPr lang="en-US" sz="2000" dirty="0"/>
              <a:t>The “in sync” region spans a skew of +750/-500 ms.</a:t>
            </a:r>
          </a:p>
          <a:p>
            <a:pPr lvl="2" algn="just"/>
            <a:r>
              <a:rPr lang="en-US" sz="2000" dirty="0"/>
              <a:t>The “out of sync” area spans a skew of +1250/-1000 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Reference Model</a:t>
            </a:r>
          </a:p>
        </p:txBody>
      </p:sp>
      <p:sp>
        <p:nvSpPr>
          <p:cNvPr id="4" name="Rectangle 3"/>
          <p:cNvSpPr/>
          <p:nvPr/>
        </p:nvSpPr>
        <p:spPr>
          <a:xfrm>
            <a:off x="609600" y="22860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Multimedia Application</a:t>
            </a:r>
          </a:p>
        </p:txBody>
      </p:sp>
      <p:sp>
        <p:nvSpPr>
          <p:cNvPr id="5" name="Rectangle 4"/>
          <p:cNvSpPr/>
          <p:nvPr/>
        </p:nvSpPr>
        <p:spPr>
          <a:xfrm>
            <a:off x="2057400" y="31242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Specification Layer</a:t>
            </a:r>
          </a:p>
        </p:txBody>
      </p:sp>
      <p:sp>
        <p:nvSpPr>
          <p:cNvPr id="6" name="Rectangle 5"/>
          <p:cNvSpPr/>
          <p:nvPr/>
        </p:nvSpPr>
        <p:spPr>
          <a:xfrm>
            <a:off x="1600200" y="35052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 Layer</a:t>
            </a:r>
          </a:p>
        </p:txBody>
      </p:sp>
      <p:sp>
        <p:nvSpPr>
          <p:cNvPr id="7" name="Rectangle 6"/>
          <p:cNvSpPr/>
          <p:nvPr/>
        </p:nvSpPr>
        <p:spPr>
          <a:xfrm>
            <a:off x="1143000" y="3886200"/>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Stream Layer</a:t>
            </a:r>
          </a:p>
        </p:txBody>
      </p:sp>
      <p:sp>
        <p:nvSpPr>
          <p:cNvPr id="8" name="Rectangle 7"/>
          <p:cNvSpPr/>
          <p:nvPr/>
        </p:nvSpPr>
        <p:spPr>
          <a:xfrm>
            <a:off x="685800" y="42672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Media Layer</a:t>
            </a:r>
          </a:p>
        </p:txBody>
      </p:sp>
      <p:cxnSp>
        <p:nvCxnSpPr>
          <p:cNvPr id="10" name="Straight Arrow Connector 9"/>
          <p:cNvCxnSpPr/>
          <p:nvPr/>
        </p:nvCxnSpPr>
        <p:spPr>
          <a:xfrm rot="5400000">
            <a:off x="113506" y="34671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762000" y="32766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409700" y="3086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057400" y="2895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3962400" y="3886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5395" y="3048000"/>
            <a:ext cx="579005" cy="307777"/>
          </a:xfrm>
          <a:prstGeom prst="rect">
            <a:avLst/>
          </a:prstGeom>
          <a:noFill/>
        </p:spPr>
        <p:txBody>
          <a:bodyPr wrap="square" rtlCol="0">
            <a:spAutoFit/>
          </a:bodyPr>
          <a:lstStyle/>
          <a:p>
            <a:r>
              <a:rPr lang="en-US" sz="1400" dirty="0"/>
              <a:t>High</a:t>
            </a:r>
          </a:p>
        </p:txBody>
      </p:sp>
      <p:sp>
        <p:nvSpPr>
          <p:cNvPr id="24" name="TextBox 23"/>
          <p:cNvSpPr txBox="1"/>
          <p:nvPr/>
        </p:nvSpPr>
        <p:spPr>
          <a:xfrm>
            <a:off x="4191000" y="4416623"/>
            <a:ext cx="579005" cy="307777"/>
          </a:xfrm>
          <a:prstGeom prst="rect">
            <a:avLst/>
          </a:prstGeom>
          <a:noFill/>
        </p:spPr>
        <p:txBody>
          <a:bodyPr wrap="square" rtlCol="0">
            <a:spAutoFit/>
          </a:bodyPr>
          <a:lstStyle/>
          <a:p>
            <a:r>
              <a:rPr lang="en-US" sz="1400" dirty="0"/>
              <a:t>Low</a:t>
            </a:r>
          </a:p>
        </p:txBody>
      </p:sp>
      <p:sp>
        <p:nvSpPr>
          <p:cNvPr id="27" name="TextBox 26"/>
          <p:cNvSpPr txBox="1"/>
          <p:nvPr/>
        </p:nvSpPr>
        <p:spPr>
          <a:xfrm>
            <a:off x="4419600" y="3460786"/>
            <a:ext cx="369332" cy="882614"/>
          </a:xfrm>
          <a:prstGeom prst="rect">
            <a:avLst/>
          </a:prstGeom>
          <a:noFill/>
        </p:spPr>
        <p:txBody>
          <a:bodyPr vert="vert270" wrap="none" rtlCol="0">
            <a:spAutoFit/>
          </a:bodyPr>
          <a:lstStyle/>
          <a:p>
            <a:r>
              <a:rPr lang="en-US" sz="1200" dirty="0"/>
              <a:t>Abstraction</a:t>
            </a:r>
          </a:p>
        </p:txBody>
      </p:sp>
      <p:sp>
        <p:nvSpPr>
          <p:cNvPr id="28" name="Content Placeholder 2"/>
          <p:cNvSpPr>
            <a:spLocks noGrp="1"/>
          </p:cNvSpPr>
          <p:nvPr>
            <p:ph idx="1"/>
          </p:nvPr>
        </p:nvSpPr>
        <p:spPr>
          <a:xfrm>
            <a:off x="457200" y="2249424"/>
            <a:ext cx="8229600" cy="4325112"/>
          </a:xfrm>
        </p:spPr>
        <p:txBody>
          <a:bodyPr>
            <a:normAutofit/>
          </a:bodyPr>
          <a:lstStyle/>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Each layer implements synchronization mechanisms, which are provided by an appropriate interface. Each interface defines services, offering the user a means to define his requirements. Each interface can be used by an application or by the next higher layer.</a:t>
            </a:r>
          </a:p>
        </p:txBody>
      </p:sp>
      <p:sp>
        <p:nvSpPr>
          <p:cNvPr id="29" name="TextBox 28"/>
          <p:cNvSpPr txBox="1"/>
          <p:nvPr/>
        </p:nvSpPr>
        <p:spPr>
          <a:xfrm>
            <a:off x="5181601" y="2209800"/>
            <a:ext cx="3429000" cy="1384995"/>
          </a:xfrm>
          <a:prstGeom prst="rect">
            <a:avLst/>
          </a:prstGeom>
          <a:noFill/>
        </p:spPr>
        <p:txBody>
          <a:bodyPr wrap="square" rtlCol="0">
            <a:spAutoFit/>
          </a:bodyPr>
          <a:lstStyle/>
          <a:p>
            <a:pPr algn="just"/>
            <a:r>
              <a:rPr lang="en-US" sz="1400" dirty="0"/>
              <a:t>The model of  Gerold Blakowski and Ralf Steinmetz, “A Media Synchronization Survey: Reference Model, Specification, and Case Studies, ” IEEE Journal on Selected Areas in Communications, vol. 14, no. 1, Jan. 1996.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Reference Model (Cont.)</a:t>
            </a:r>
          </a:p>
        </p:txBody>
      </p:sp>
      <p:sp>
        <p:nvSpPr>
          <p:cNvPr id="3" name="Content Placeholder 2"/>
          <p:cNvSpPr>
            <a:spLocks noGrp="1"/>
          </p:cNvSpPr>
          <p:nvPr>
            <p:ph idx="1"/>
          </p:nvPr>
        </p:nvSpPr>
        <p:spPr/>
        <p:txBody>
          <a:bodyPr>
            <a:normAutofit fontScale="92500"/>
          </a:bodyPr>
          <a:lstStyle/>
          <a:p>
            <a:pPr algn="just"/>
            <a:r>
              <a:rPr lang="en-US" sz="2400" dirty="0"/>
              <a:t>Media Layer</a:t>
            </a:r>
          </a:p>
          <a:p>
            <a:pPr lvl="1" algn="just"/>
            <a:r>
              <a:rPr lang="en-US" sz="2200" dirty="0"/>
              <a:t>An application operates on a single continuous media stream, which is treated as a sequence of Local Data Units. Using this layer, the application is responsible for the intra-stream synchronization by using flow-control mechanisms.</a:t>
            </a:r>
          </a:p>
          <a:p>
            <a:pPr algn="just"/>
            <a:r>
              <a:rPr lang="en-US" sz="2400" dirty="0"/>
              <a:t>Stream Layer</a:t>
            </a:r>
          </a:p>
          <a:p>
            <a:pPr lvl="1" algn="just"/>
            <a:r>
              <a:rPr lang="en-US" sz="2200" dirty="0"/>
              <a:t>It operates on continuous media streams as well as on groups of media streams. In a group, all streams are presented in parallel by using mechanisms for inter-stream synchronization.</a:t>
            </a:r>
          </a:p>
          <a:p>
            <a:pPr lvl="1" algn="just"/>
            <a:r>
              <a:rPr lang="en-US" sz="2200" dirty="0"/>
              <a:t>The streams are executed in a real-time environment, where all processing is constrained by well-defined time specifications. The applications requiring the stream layer service are executed in  a non real-time environment.</a:t>
            </a:r>
          </a:p>
          <a:p>
            <a:pPr lvl="1"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Reference Model (Cont.)</a:t>
            </a:r>
          </a:p>
        </p:txBody>
      </p:sp>
      <p:sp>
        <p:nvSpPr>
          <p:cNvPr id="3" name="Content Placeholder 2"/>
          <p:cNvSpPr>
            <a:spLocks noGrp="1"/>
          </p:cNvSpPr>
          <p:nvPr>
            <p:ph idx="1"/>
          </p:nvPr>
        </p:nvSpPr>
        <p:spPr/>
        <p:txBody>
          <a:bodyPr>
            <a:normAutofit fontScale="92500"/>
          </a:bodyPr>
          <a:lstStyle/>
          <a:p>
            <a:pPr algn="just"/>
            <a:r>
              <a:rPr lang="en-US" sz="2400" dirty="0"/>
              <a:t>Object Layer</a:t>
            </a:r>
          </a:p>
          <a:p>
            <a:pPr lvl="1" algn="just"/>
            <a:r>
              <a:rPr lang="en-US" sz="2200" dirty="0"/>
              <a:t>It operates on all types of media and hides the differences between time-independent and time-dependent media. To the application, it offers a complete and synchronized media. This layer takes a synchronization specification as input and is responsible for the correct schedule of the overall presentation.</a:t>
            </a:r>
          </a:p>
          <a:p>
            <a:pPr algn="just"/>
            <a:r>
              <a:rPr lang="en-US" sz="2400" dirty="0"/>
              <a:t>Specification Layer</a:t>
            </a:r>
          </a:p>
          <a:p>
            <a:pPr lvl="1" algn="just"/>
            <a:r>
              <a:rPr lang="en-US" sz="2200" dirty="0"/>
              <a:t>It is an open layer, which contains application and tools that allow one to create synchronization. For example, MODE system offers a graphical interface to select video and text objects to use, to select suitable points where the subtitles have to be shown, to specify the temporal relations of these points and to store synchronization specification.</a:t>
            </a:r>
          </a:p>
          <a:p>
            <a:pPr lvl="1" algn="just"/>
            <a:endParaRPr lang="en-US" sz="2000"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5" ma:contentTypeDescription="Create a new document." ma:contentTypeScope="" ma:versionID="dda5f2666512ca719c5a4101901a0989">
  <xsd:schema xmlns:xsd="http://www.w3.org/2001/XMLSchema" xmlns:xs="http://www.w3.org/2001/XMLSchema" xmlns:p="http://schemas.microsoft.com/office/2006/metadata/properties" xmlns:ns2="7d526a88-71b4-405d-86fd-9b9f081c900b" xmlns:ns3="1d801c40-1bab-46c9-b957-e44884ff4112" targetNamespace="http://schemas.microsoft.com/office/2006/metadata/properties" ma:root="true" ma:fieldsID="1cae3b312ab996ae7214b5b4eb1247d0" ns2:_="" ns3:_="">
    <xsd:import namespace="7d526a88-71b4-405d-86fd-9b9f081c900b"/>
    <xsd:import namespace="1d801c40-1bab-46c9-b957-e44884ff41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801c40-1bab-46c9-b957-e44884ff41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785693-BD74-45B2-B8BE-0F2CAA99BDB2}"/>
</file>

<file path=customXml/itemProps2.xml><?xml version="1.0" encoding="utf-8"?>
<ds:datastoreItem xmlns:ds="http://schemas.openxmlformats.org/officeDocument/2006/customXml" ds:itemID="{432840C0-27EC-418A-BE8A-B7228B512797}"/>
</file>

<file path=docProps/app.xml><?xml version="1.0" encoding="utf-8"?>
<Properties xmlns="http://schemas.openxmlformats.org/officeDocument/2006/extended-properties" xmlns:vt="http://schemas.openxmlformats.org/officeDocument/2006/docPropsVTypes">
  <TotalTime>32</TotalTime>
  <Words>1258</Words>
  <Application>Microsoft Office PowerPoint</Application>
  <PresentationFormat>On-screen Show (4:3)</PresentationFormat>
  <Paragraphs>168</Paragraphs>
  <Slides>16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Georgia</vt:lpstr>
      <vt:lpstr>Trebuchet MS</vt:lpstr>
      <vt:lpstr>Wingdings 2</vt:lpstr>
      <vt:lpstr>Office Theme</vt:lpstr>
      <vt:lpstr>Urban</vt:lpstr>
      <vt:lpstr>SYNCHRONIZATION</vt:lpstr>
      <vt:lpstr>Multimedia Protocol Stack</vt:lpstr>
      <vt:lpstr>Synchronization Issues</vt:lpstr>
      <vt:lpstr>Intra- and Inter-Object Synchronization</vt:lpstr>
      <vt:lpstr>Live and Synthetic Synchronization</vt:lpstr>
      <vt:lpstr>Presentation Requirements</vt:lpstr>
      <vt:lpstr>Reference Model</vt:lpstr>
      <vt:lpstr>Reference Model (Cont.)</vt:lpstr>
      <vt:lpstr>Reference Model (Cont.)</vt:lpstr>
      <vt:lpstr>Synchronization Specification</vt:lpstr>
      <vt:lpstr>Synchronization Specification (Cont.)</vt:lpstr>
      <vt:lpstr>Distributed Environment</vt:lpstr>
      <vt:lpstr>Transport of the Sync Specification</vt:lpstr>
      <vt:lpstr>Location of Sync Operations</vt:lpstr>
      <vt:lpstr>Clock Synchronization</vt:lpstr>
      <vt:lpstr>Multi-Step Synchronization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OVER INTERNET PROTOCOL</dc:title>
  <dc:creator>Tran Quang Duc</dc:creator>
  <cp:lastModifiedBy>Tran Quang Duc</cp:lastModifiedBy>
  <cp:revision>4</cp:revision>
  <dcterms:created xsi:type="dcterms:W3CDTF">2021-06-08T17:10:25Z</dcterms:created>
  <dcterms:modified xsi:type="dcterms:W3CDTF">2023-06-20T14:58:16Z</dcterms:modified>
</cp:coreProperties>
</file>