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3"/>
  </p:sldMasterIdLst>
  <p:notesMasterIdLst>
    <p:notesMasterId r:id="rId42"/>
  </p:notesMasterIdLst>
  <p:sldIdLst>
    <p:sldId id="352" r:id="rId4"/>
    <p:sldId id="400" r:id="rId5"/>
    <p:sldId id="402" r:id="rId6"/>
    <p:sldId id="431" r:id="rId7"/>
    <p:sldId id="403" r:id="rId8"/>
    <p:sldId id="436" r:id="rId9"/>
    <p:sldId id="404" r:id="rId10"/>
    <p:sldId id="406" r:id="rId11"/>
    <p:sldId id="349" r:id="rId12"/>
    <p:sldId id="405" r:id="rId13"/>
    <p:sldId id="407" r:id="rId14"/>
    <p:sldId id="409" r:id="rId15"/>
    <p:sldId id="408" r:id="rId16"/>
    <p:sldId id="410" r:id="rId17"/>
    <p:sldId id="411" r:id="rId18"/>
    <p:sldId id="412" r:id="rId19"/>
    <p:sldId id="413"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32" r:id="rId34"/>
    <p:sldId id="365" r:id="rId35"/>
    <p:sldId id="433" r:id="rId36"/>
    <p:sldId id="434" r:id="rId37"/>
    <p:sldId id="428" r:id="rId38"/>
    <p:sldId id="435" r:id="rId39"/>
    <p:sldId id="429" r:id="rId40"/>
    <p:sldId id="43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F54DC-6C2F-69E8-28A3-50E5FAAD2A68}" v="2" dt="2023-05-14T15:27:49.302"/>
    <p1510:client id="{AF60852B-BFA5-060C-0E25-70AAC423A379}" v="1" dt="2023-05-14T16:57:33.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8505" autoAdjust="0"/>
  </p:normalViewPr>
  <p:slideViewPr>
    <p:cSldViewPr>
      <p:cViewPr>
        <p:scale>
          <a:sx n="73" d="100"/>
          <a:sy n="73" d="100"/>
        </p:scale>
        <p:origin x="1311"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MINH DANG 20194737" userId="S::dang.pm194737@sis.hust.edu.vn::e460b9bf-f8bb-40ca-9639-c032dc9f5e96" providerId="AD" clId="Web-{A40F54DC-6C2F-69E8-28A3-50E5FAAD2A68}"/>
    <pc:docChg chg="modSld">
      <pc:chgData name="PHAM MINH DANG 20194737" userId="S::dang.pm194737@sis.hust.edu.vn::e460b9bf-f8bb-40ca-9639-c032dc9f5e96" providerId="AD" clId="Web-{A40F54DC-6C2F-69E8-28A3-50E5FAAD2A68}" dt="2023-05-14T15:27:49.302" v="1" actId="1076"/>
      <pc:docMkLst>
        <pc:docMk/>
      </pc:docMkLst>
      <pc:sldChg chg="modSp">
        <pc:chgData name="PHAM MINH DANG 20194737" userId="S::dang.pm194737@sis.hust.edu.vn::e460b9bf-f8bb-40ca-9639-c032dc9f5e96" providerId="AD" clId="Web-{A40F54DC-6C2F-69E8-28A3-50E5FAAD2A68}" dt="2023-05-14T15:27:49.302" v="1" actId="1076"/>
        <pc:sldMkLst>
          <pc:docMk/>
          <pc:sldMk cId="0" sldId="405"/>
        </pc:sldMkLst>
        <pc:spChg chg="mod">
          <ac:chgData name="PHAM MINH DANG 20194737" userId="S::dang.pm194737@sis.hust.edu.vn::e460b9bf-f8bb-40ca-9639-c032dc9f5e96" providerId="AD" clId="Web-{A40F54DC-6C2F-69E8-28A3-50E5FAAD2A68}" dt="2023-05-14T15:27:49.302" v="1" actId="1076"/>
          <ac:spMkLst>
            <pc:docMk/>
            <pc:sldMk cId="0" sldId="405"/>
            <ac:spMk id="2" creationId="{00000000-0000-0000-0000-000000000000}"/>
          </ac:spMkLst>
        </pc:spChg>
      </pc:sldChg>
    </pc:docChg>
  </pc:docChgLst>
  <pc:docChgLst>
    <pc:chgData name="PHAM MINH DANG 20194737" userId="S::dang.pm194737@sis.hust.edu.vn::e460b9bf-f8bb-40ca-9639-c032dc9f5e96" providerId="AD" clId="Web-{AF60852B-BFA5-060C-0E25-70AAC423A379}"/>
    <pc:docChg chg="modSld">
      <pc:chgData name="PHAM MINH DANG 20194737" userId="S::dang.pm194737@sis.hust.edu.vn::e460b9bf-f8bb-40ca-9639-c032dc9f5e96" providerId="AD" clId="Web-{AF60852B-BFA5-060C-0E25-70AAC423A379}" dt="2023-05-14T16:57:33.068" v="0" actId="1076"/>
      <pc:docMkLst>
        <pc:docMk/>
      </pc:docMkLst>
      <pc:sldChg chg="modSp">
        <pc:chgData name="PHAM MINH DANG 20194737" userId="S::dang.pm194737@sis.hust.edu.vn::e460b9bf-f8bb-40ca-9639-c032dc9f5e96" providerId="AD" clId="Web-{AF60852B-BFA5-060C-0E25-70AAC423A379}" dt="2023-05-14T16:57:33.068" v="0" actId="1076"/>
        <pc:sldMkLst>
          <pc:docMk/>
          <pc:sldMk cId="2385566629" sldId="435"/>
        </pc:sldMkLst>
        <pc:spChg chg="mod">
          <ac:chgData name="PHAM MINH DANG 20194737" userId="S::dang.pm194737@sis.hust.edu.vn::e460b9bf-f8bb-40ca-9639-c032dc9f5e96" providerId="AD" clId="Web-{AF60852B-BFA5-060C-0E25-70AAC423A379}" dt="2023-05-14T16:57:33.068" v="0" actId="1076"/>
          <ac:spMkLst>
            <pc:docMk/>
            <pc:sldMk cId="2385566629" sldId="435"/>
            <ac:spMk id="6" creationId="{AF9353B1-1C15-4FE1-838A-52456FAB6B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5/14/2023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5BF83-AE8A-4F6C-8B56-AD36A8BDA401}"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5/14/2023</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5/14/2023</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5/14/2023</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5/14/2023</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HqKfCUW17QM?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VIDEO AND VIDEO COMPRESSION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Digital Video</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A digital video can be obtained either by sampling a raster scan, or directly using digital video camera.</a:t>
            </a:r>
          </a:p>
          <a:p>
            <a:pPr algn="just"/>
            <a:endParaRPr lang="en-US" sz="2400" dirty="0"/>
          </a:p>
          <a:p>
            <a:pPr algn="just"/>
            <a:r>
              <a:rPr lang="en-US" sz="2400" dirty="0"/>
              <a:t>In the BT. 601 standard, a sampling rate of 13.5 MHz is used for both the NTSC and PAL/SECAM systems.</a:t>
            </a:r>
          </a:p>
          <a:p>
            <a:pPr algn="just"/>
            <a:endParaRPr lang="en-US" sz="2400" dirty="0"/>
          </a:p>
          <a:p>
            <a:pPr algn="just"/>
            <a:r>
              <a:rPr lang="en-US" sz="2400" dirty="0"/>
              <a:t>BT.601 also defines a digital color coordinate, known as YCbCr (see Chroma Sub-sampling).</a:t>
            </a:r>
          </a:p>
          <a:p>
            <a:pPr algn="just"/>
            <a:endParaRPr lang="en-US" sz="2400" dirty="0"/>
          </a:p>
          <a:p>
            <a:pPr algn="just"/>
            <a:r>
              <a:rPr lang="en-US" sz="2400" dirty="0"/>
              <a:t>In addition to BT.601, other standards exists. For example, CIF (Common Intermediate Format) has about half the resolution of BT.601.</a:t>
            </a:r>
          </a:p>
          <a:p>
            <a:pPr algn="just"/>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Video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International Telecommunication Union (ITU-T)</a:t>
            </a:r>
          </a:p>
          <a:p>
            <a:pPr lvl="1" algn="just"/>
            <a:r>
              <a:rPr lang="en-US" sz="2200" dirty="0"/>
              <a:t>H.261: ISDN Video Phone (</a:t>
            </a:r>
            <a:r>
              <a:rPr lang="en-US" sz="2200" dirty="0">
                <a:solidFill>
                  <a:srgbClr val="FF0000"/>
                </a:solidFill>
              </a:rPr>
              <a:t>px64 kb/s</a:t>
            </a:r>
            <a:r>
              <a:rPr lang="en-US" sz="2200" dirty="0"/>
              <a:t>)</a:t>
            </a:r>
          </a:p>
          <a:p>
            <a:pPr lvl="1" algn="just"/>
            <a:r>
              <a:rPr lang="en-US" sz="2200" dirty="0"/>
              <a:t>H. 263: PSTN Video Phone (&lt;64 kb/s)</a:t>
            </a:r>
          </a:p>
          <a:p>
            <a:pPr lvl="1" algn="just"/>
            <a:r>
              <a:rPr lang="en-US" sz="2200" dirty="0"/>
              <a:t>H.26L: A variety of applications (&lt;64 kb/s)</a:t>
            </a:r>
          </a:p>
          <a:p>
            <a:pPr lvl="2" algn="just"/>
            <a:r>
              <a:rPr lang="en-US" sz="2000" dirty="0"/>
              <a:t>Internet Video Application, VOD, Video Mail</a:t>
            </a:r>
          </a:p>
          <a:p>
            <a:pPr algn="just"/>
            <a:r>
              <a:rPr lang="en-US" sz="2400" dirty="0"/>
              <a:t>International Organization for Standard (ISO)</a:t>
            </a:r>
          </a:p>
          <a:p>
            <a:pPr lvl="1" algn="just"/>
            <a:r>
              <a:rPr lang="en-US" sz="2200" dirty="0"/>
              <a:t>MPEG-1  Video: CD-ROM (1.2 Mb/s)</a:t>
            </a:r>
          </a:p>
          <a:p>
            <a:pPr lvl="1" algn="just"/>
            <a:r>
              <a:rPr lang="en-US" sz="2200" dirty="0"/>
              <a:t>MPEG-2 Video: SDTV, HDTV (4-80 Mb/s)</a:t>
            </a:r>
          </a:p>
          <a:p>
            <a:pPr lvl="1" algn="just"/>
            <a:r>
              <a:rPr lang="en-US" sz="2200" dirty="0"/>
              <a:t>MPEG-4 Video: A variety of applications (24-1024 kb/s)</a:t>
            </a:r>
          </a:p>
          <a:p>
            <a:pPr algn="just"/>
            <a:r>
              <a:rPr lang="en-US" sz="2400" dirty="0"/>
              <a:t>MJEG (Moving JPEG) applies JPEG algorithm to each frame independently.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Video Compression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A video stream has 2 spatial and 1 temporal dimensions, video compression is usually done independently in the spatial dimensions and, respectively, in the time dimension.</a:t>
            </a:r>
          </a:p>
          <a:p>
            <a:pPr algn="just"/>
            <a:endParaRPr lang="en-US" sz="2400" dirty="0"/>
          </a:p>
          <a:p>
            <a:pPr algn="just"/>
            <a:r>
              <a:rPr lang="en-US" sz="2400" dirty="0"/>
              <a:t>In the spatial dimensions – encoder tries to eliminate spatial redundancy (like in JPEG) and typically works on 8x8 pixel image blocks.</a:t>
            </a:r>
          </a:p>
          <a:p>
            <a:pPr algn="just"/>
            <a:endParaRPr lang="en-US" sz="2400" dirty="0"/>
          </a:p>
          <a:p>
            <a:pPr algn="just"/>
            <a:r>
              <a:rPr lang="en-US" sz="2400" dirty="0"/>
              <a:t>In the time dimension – encoder tries to eliminate temporal redundancy (i.e. motion of objects) and typically works on 16x16 pixel image blocks.</a:t>
            </a:r>
          </a:p>
          <a:p>
            <a:pPr algn="just"/>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Motion Estimation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The references between the different types of frames are realized by a process called </a:t>
            </a:r>
            <a:r>
              <a:rPr lang="en-US" sz="2400" i="1" dirty="0"/>
              <a:t>motion estimation. </a:t>
            </a:r>
            <a:r>
              <a:rPr lang="en-US" sz="2400" dirty="0"/>
              <a:t>The correlation between two frames in terms of motion is represented by a </a:t>
            </a:r>
            <a:r>
              <a:rPr lang="en-US" sz="2400" i="1" dirty="0"/>
              <a:t>motion vector.</a:t>
            </a:r>
            <a:endParaRPr lang="en-US" sz="2400" dirty="0"/>
          </a:p>
          <a:p>
            <a:pPr algn="just"/>
            <a:endParaRPr lang="en-US" sz="2400" dirty="0"/>
          </a:p>
        </p:txBody>
      </p:sp>
      <p:pic>
        <p:nvPicPr>
          <p:cNvPr id="4" name="Picture 2"/>
          <p:cNvPicPr>
            <a:picLocks noChangeAspect="1" noChangeArrowheads="1"/>
          </p:cNvPicPr>
          <p:nvPr/>
        </p:nvPicPr>
        <p:blipFill>
          <a:blip r:embed="rId2"/>
          <a:srcRect/>
          <a:stretch>
            <a:fillRect/>
          </a:stretch>
        </p:blipFill>
        <p:spPr bwMode="auto">
          <a:xfrm>
            <a:off x="522288" y="3962400"/>
            <a:ext cx="8316912" cy="28082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Motion Estimation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Good estimation of the motion vector results in higher compression ratios and better quality of the coded video sequence.</a:t>
            </a:r>
          </a:p>
          <a:p>
            <a:pPr algn="just"/>
            <a:endParaRPr lang="en-US" sz="2400" dirty="0"/>
          </a:p>
          <a:p>
            <a:pPr algn="just"/>
            <a:r>
              <a:rPr lang="en-US" sz="2400" dirty="0"/>
              <a:t>The actual frame is divided into non-overlapping blocks (macro blocks) usually 16x16 pixels. The smaller the block sizes are chosen, the more motion vectors need to be calculated.</a:t>
            </a:r>
          </a:p>
          <a:p>
            <a:pPr algn="just"/>
            <a:endParaRPr lang="en-US" sz="2400" dirty="0"/>
          </a:p>
          <a:p>
            <a:pPr algn="just"/>
            <a:r>
              <a:rPr lang="en-US" sz="2400" dirty="0"/>
              <a:t>Motion vectors are only calculated if the difference between two blocks at the same position is higher than a </a:t>
            </a:r>
            <a:r>
              <a:rPr lang="en-US" sz="2400" i="1" dirty="0"/>
              <a:t>threshold</a:t>
            </a:r>
            <a:r>
              <a:rPr lang="en-US" sz="2400" dirty="0"/>
              <a:t>.</a:t>
            </a:r>
          </a:p>
          <a:p>
            <a:pPr algn="just"/>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Motion Estimation (Cont.)</a:t>
            </a:r>
          </a:p>
        </p:txBody>
      </p:sp>
      <p:sp>
        <p:nvSpPr>
          <p:cNvPr id="3" name="Content Placeholder 2"/>
          <p:cNvSpPr>
            <a:spLocks noGrp="1"/>
          </p:cNvSpPr>
          <p:nvPr>
            <p:ph idx="1"/>
          </p:nvPr>
        </p:nvSpPr>
        <p:spPr>
          <a:xfrm>
            <a:off x="457200" y="2249424"/>
            <a:ext cx="8229600" cy="4456176"/>
          </a:xfrm>
        </p:spPr>
        <p:txBody>
          <a:bodyPr>
            <a:normAutofit fontScale="92500"/>
          </a:bodyPr>
          <a:lstStyle/>
          <a:p>
            <a:pPr algn="just"/>
            <a:r>
              <a:rPr lang="en-US" sz="2400" i="1" dirty="0"/>
              <a:t>Block Matching</a:t>
            </a:r>
            <a:r>
              <a:rPr lang="en-US" sz="2400" dirty="0"/>
              <a:t> tries to “stitch together” an actual predicted frame by using blocks from previous frames. </a:t>
            </a:r>
          </a:p>
          <a:p>
            <a:pPr algn="just"/>
            <a:endParaRPr lang="en-US" sz="2400" dirty="0"/>
          </a:p>
          <a:p>
            <a:pPr algn="just"/>
            <a:r>
              <a:rPr lang="en-US" sz="2400" dirty="0"/>
              <a:t>Each blocks of the current frame is compared with a past frame within a search area.</a:t>
            </a:r>
          </a:p>
          <a:p>
            <a:pPr algn="just"/>
            <a:endParaRPr lang="en-US" sz="2400" dirty="0"/>
          </a:p>
          <a:p>
            <a:pPr algn="just"/>
            <a:r>
              <a:rPr lang="en-US" sz="2400" dirty="0"/>
              <a:t>Rectangular search area is used, which takes into account that horizontal movements are more likely than vertical ones.</a:t>
            </a:r>
          </a:p>
          <a:p>
            <a:pPr algn="just"/>
            <a:endParaRPr lang="en-US" sz="2400" dirty="0"/>
          </a:p>
          <a:p>
            <a:pPr algn="just"/>
            <a:r>
              <a:rPr lang="en-US" sz="2400" dirty="0"/>
              <a:t>Only luminance information is used to compare the blocks, but color information will be included in the encoding. </a:t>
            </a:r>
          </a:p>
          <a:p>
            <a:pPr algn="just"/>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Motion Compensation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Video motions are often complex.  A simple “shifting in 2D” is not a perfectly suitable description of the motion in the actual scene, causing so called prediction errors.</a:t>
            </a:r>
          </a:p>
          <a:p>
            <a:pPr algn="just"/>
            <a:endParaRPr lang="en-US" sz="2400" dirty="0"/>
          </a:p>
          <a:p>
            <a:pPr algn="just"/>
            <a:r>
              <a:rPr lang="en-GB" sz="2400" dirty="0"/>
              <a:t>Since the </a:t>
            </a:r>
            <a:r>
              <a:rPr lang="en-GB" sz="2400" i="1" dirty="0"/>
              <a:t>estimation is not exact</a:t>
            </a:r>
            <a:r>
              <a:rPr lang="en-GB" sz="2400" dirty="0"/>
              <a:t>, </a:t>
            </a:r>
            <a:r>
              <a:rPr lang="en-GB" sz="2400" i="1" dirty="0"/>
              <a:t>additional information</a:t>
            </a:r>
            <a:r>
              <a:rPr lang="en-GB" sz="2400" dirty="0"/>
              <a:t> must also be sent to indicate any small differences between the predicted and actual positions of the moving segments involved. This is known as the </a:t>
            </a:r>
            <a:r>
              <a:rPr lang="en-GB" sz="2400" b="1" i="1" dirty="0"/>
              <a:t>motion compensation</a:t>
            </a:r>
            <a:r>
              <a:rPr lang="en-GB" sz="2400" dirty="0"/>
              <a:t>.</a:t>
            </a:r>
          </a:p>
          <a:p>
            <a:pPr algn="just"/>
            <a:endParaRPr lang="en-GB" sz="2400" dirty="0"/>
          </a:p>
          <a:p>
            <a:pPr algn="just"/>
            <a:r>
              <a:rPr lang="en-GB" sz="2400" dirty="0"/>
              <a:t>Generally, less data is needed to store the differences.</a:t>
            </a:r>
          </a:p>
          <a:p>
            <a:pPr algn="just"/>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a:t>Schematic Process of Motion Estimation</a:t>
            </a:r>
          </a:p>
        </p:txBody>
      </p:sp>
      <p:grpSp>
        <p:nvGrpSpPr>
          <p:cNvPr id="5" name="Group 3"/>
          <p:cNvGrpSpPr>
            <a:grpSpLocks/>
          </p:cNvGrpSpPr>
          <p:nvPr/>
        </p:nvGrpSpPr>
        <p:grpSpPr bwMode="auto">
          <a:xfrm>
            <a:off x="1063625" y="2362200"/>
            <a:ext cx="6165850" cy="3276600"/>
            <a:chOff x="958" y="1248"/>
            <a:chExt cx="3884" cy="2064"/>
          </a:xfrm>
        </p:grpSpPr>
        <p:sp>
          <p:nvSpPr>
            <p:cNvPr id="6" name="Rectangle 4"/>
            <p:cNvSpPr>
              <a:spLocks noChangeArrowheads="1"/>
            </p:cNvSpPr>
            <p:nvPr/>
          </p:nvSpPr>
          <p:spPr bwMode="auto">
            <a:xfrm>
              <a:off x="4232" y="1290"/>
              <a:ext cx="610" cy="274"/>
            </a:xfrm>
            <a:prstGeom prst="rect">
              <a:avLst/>
            </a:prstGeom>
            <a:noFill/>
            <a:ln w="9525">
              <a:noFill/>
              <a:miter lim="800000"/>
              <a:headEnd/>
              <a:tailEnd/>
            </a:ln>
          </p:spPr>
          <p:txBody>
            <a:bodyPr/>
            <a:lstStyle/>
            <a:p>
              <a:endParaRPr lang="en-US"/>
            </a:p>
          </p:txBody>
        </p:sp>
        <p:sp>
          <p:nvSpPr>
            <p:cNvPr id="7" name="AutoShape 5"/>
            <p:cNvSpPr>
              <a:spLocks noChangeArrowheads="1"/>
            </p:cNvSpPr>
            <p:nvPr/>
          </p:nvSpPr>
          <p:spPr bwMode="auto">
            <a:xfrm>
              <a:off x="1961" y="1248"/>
              <a:ext cx="630"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DCT</a:t>
              </a:r>
            </a:p>
          </p:txBody>
        </p:sp>
        <p:sp>
          <p:nvSpPr>
            <p:cNvPr id="8" name="AutoShape 6"/>
            <p:cNvSpPr>
              <a:spLocks noChangeArrowheads="1"/>
            </p:cNvSpPr>
            <p:nvPr/>
          </p:nvSpPr>
          <p:spPr bwMode="auto">
            <a:xfrm>
              <a:off x="2880" y="1248"/>
              <a:ext cx="864"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Quantization</a:t>
              </a:r>
            </a:p>
          </p:txBody>
        </p:sp>
        <p:sp>
          <p:nvSpPr>
            <p:cNvPr id="9" name="AutoShape 7"/>
            <p:cNvSpPr>
              <a:spLocks noChangeArrowheads="1"/>
            </p:cNvSpPr>
            <p:nvPr/>
          </p:nvSpPr>
          <p:spPr bwMode="auto">
            <a:xfrm>
              <a:off x="4165" y="1248"/>
              <a:ext cx="630" cy="373"/>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Entropy </a:t>
              </a:r>
            </a:p>
            <a:p>
              <a:pPr algn="ctr"/>
              <a:r>
                <a:rPr lang="en-US" sz="1400" b="1" dirty="0">
                  <a:solidFill>
                    <a:srgbClr val="000000"/>
                  </a:solidFill>
                </a:rPr>
                <a:t>Coding</a:t>
              </a:r>
            </a:p>
          </p:txBody>
        </p:sp>
        <p:cxnSp>
          <p:nvCxnSpPr>
            <p:cNvPr id="10" name="AutoShape 8"/>
            <p:cNvCxnSpPr>
              <a:cxnSpLocks noChangeShapeType="1"/>
              <a:stCxn id="7" idx="3"/>
              <a:endCxn id="8" idx="1"/>
            </p:cNvCxnSpPr>
            <p:nvPr/>
          </p:nvCxnSpPr>
          <p:spPr bwMode="auto">
            <a:xfrm>
              <a:off x="2591" y="1435"/>
              <a:ext cx="289" cy="1"/>
            </a:xfrm>
            <a:prstGeom prst="straightConnector1">
              <a:avLst/>
            </a:prstGeom>
            <a:noFill/>
            <a:ln w="9525">
              <a:solidFill>
                <a:srgbClr val="000000"/>
              </a:solidFill>
              <a:round/>
              <a:headEnd/>
              <a:tailEnd type="triangle" w="med" len="med"/>
            </a:ln>
          </p:spPr>
        </p:cxnSp>
        <p:cxnSp>
          <p:nvCxnSpPr>
            <p:cNvPr id="11" name="AutoShape 9"/>
            <p:cNvCxnSpPr>
              <a:cxnSpLocks noChangeShapeType="1"/>
              <a:stCxn id="8" idx="3"/>
              <a:endCxn id="9" idx="1"/>
            </p:cNvCxnSpPr>
            <p:nvPr/>
          </p:nvCxnSpPr>
          <p:spPr bwMode="auto">
            <a:xfrm>
              <a:off x="3744" y="1435"/>
              <a:ext cx="421" cy="1"/>
            </a:xfrm>
            <a:prstGeom prst="straightConnector1">
              <a:avLst/>
            </a:prstGeom>
            <a:noFill/>
            <a:ln w="9525">
              <a:solidFill>
                <a:srgbClr val="000000"/>
              </a:solidFill>
              <a:round/>
              <a:headEnd/>
              <a:tailEnd type="triangle" w="med" len="med"/>
            </a:ln>
          </p:spPr>
        </p:cxnSp>
        <p:sp>
          <p:nvSpPr>
            <p:cNvPr id="12" name="AutoShape 10"/>
            <p:cNvSpPr>
              <a:spLocks noChangeArrowheads="1"/>
            </p:cNvSpPr>
            <p:nvPr/>
          </p:nvSpPr>
          <p:spPr bwMode="auto">
            <a:xfrm>
              <a:off x="1680" y="2160"/>
              <a:ext cx="1314" cy="38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300" b="1" dirty="0">
                  <a:solidFill>
                    <a:srgbClr val="000000"/>
                  </a:solidFill>
                </a:rPr>
                <a:t>Motion Compensation</a:t>
              </a:r>
            </a:p>
          </p:txBody>
        </p:sp>
        <p:sp>
          <p:nvSpPr>
            <p:cNvPr id="13" name="AutoShape 11"/>
            <p:cNvSpPr>
              <a:spLocks noChangeArrowheads="1"/>
            </p:cNvSpPr>
            <p:nvPr/>
          </p:nvSpPr>
          <p:spPr bwMode="auto">
            <a:xfrm>
              <a:off x="1680" y="2928"/>
              <a:ext cx="1314" cy="38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Motion Estimation</a:t>
              </a:r>
            </a:p>
          </p:txBody>
        </p:sp>
        <p:sp>
          <p:nvSpPr>
            <p:cNvPr id="14" name="AutoShape 12"/>
            <p:cNvSpPr>
              <a:spLocks noChangeArrowheads="1"/>
            </p:cNvSpPr>
            <p:nvPr/>
          </p:nvSpPr>
          <p:spPr bwMode="auto">
            <a:xfrm>
              <a:off x="1520" y="1323"/>
              <a:ext cx="189" cy="224"/>
            </a:xfrm>
            <a:prstGeom prst="flowChartOr">
              <a:avLst/>
            </a:prstGeom>
            <a:solidFill>
              <a:srgbClr val="00CC99"/>
            </a:solidFill>
            <a:ln w="9525">
              <a:solidFill>
                <a:srgbClr val="000000"/>
              </a:solidFill>
              <a:round/>
              <a:headEnd/>
              <a:tailEnd/>
            </a:ln>
          </p:spPr>
          <p:txBody>
            <a:bodyPr wrap="none" anchor="ctr"/>
            <a:lstStyle/>
            <a:p>
              <a:endParaRPr lang="en-US"/>
            </a:p>
          </p:txBody>
        </p:sp>
        <p:sp>
          <p:nvSpPr>
            <p:cNvPr id="15" name="AutoShape 13"/>
            <p:cNvSpPr>
              <a:spLocks noChangeArrowheads="1"/>
            </p:cNvSpPr>
            <p:nvPr/>
          </p:nvSpPr>
          <p:spPr bwMode="auto">
            <a:xfrm>
              <a:off x="3913" y="1771"/>
              <a:ext cx="189" cy="224"/>
            </a:xfrm>
            <a:prstGeom prst="flowChartOr">
              <a:avLst/>
            </a:prstGeom>
            <a:solidFill>
              <a:srgbClr val="00CC99"/>
            </a:solidFill>
            <a:ln w="9525">
              <a:solidFill>
                <a:srgbClr val="000000"/>
              </a:solidFill>
              <a:round/>
              <a:headEnd/>
              <a:tailEnd/>
            </a:ln>
          </p:spPr>
          <p:txBody>
            <a:bodyPr wrap="none" anchor="ctr"/>
            <a:lstStyle/>
            <a:p>
              <a:endParaRPr lang="en-US"/>
            </a:p>
          </p:txBody>
        </p:sp>
        <p:cxnSp>
          <p:nvCxnSpPr>
            <p:cNvPr id="16" name="AutoShape 14"/>
            <p:cNvCxnSpPr>
              <a:cxnSpLocks noChangeShapeType="1"/>
            </p:cNvCxnSpPr>
            <p:nvPr/>
          </p:nvCxnSpPr>
          <p:spPr bwMode="auto">
            <a:xfrm rot="5400000" flipH="1" flipV="1">
              <a:off x="2159" y="2736"/>
              <a:ext cx="384" cy="1"/>
            </a:xfrm>
            <a:prstGeom prst="straightConnector1">
              <a:avLst/>
            </a:prstGeom>
            <a:noFill/>
            <a:ln w="9525">
              <a:solidFill>
                <a:srgbClr val="000000"/>
              </a:solidFill>
              <a:round/>
              <a:headEnd/>
              <a:tailEnd type="triangle" w="med" len="med"/>
            </a:ln>
          </p:spPr>
        </p:cxnSp>
        <p:cxnSp>
          <p:nvCxnSpPr>
            <p:cNvPr id="17" name="AutoShape 15"/>
            <p:cNvCxnSpPr>
              <a:cxnSpLocks noChangeShapeType="1"/>
              <a:endCxn id="15" idx="0"/>
            </p:cNvCxnSpPr>
            <p:nvPr/>
          </p:nvCxnSpPr>
          <p:spPr bwMode="auto">
            <a:xfrm rot="5400000">
              <a:off x="3844" y="1608"/>
              <a:ext cx="327" cy="0"/>
            </a:xfrm>
            <a:prstGeom prst="straightConnector1">
              <a:avLst/>
            </a:prstGeom>
            <a:noFill/>
            <a:ln w="9525">
              <a:solidFill>
                <a:srgbClr val="000000"/>
              </a:solidFill>
              <a:round/>
              <a:headEnd/>
              <a:tailEnd type="triangle" w="med" len="med"/>
            </a:ln>
          </p:spPr>
        </p:cxnSp>
        <p:cxnSp>
          <p:nvCxnSpPr>
            <p:cNvPr id="18" name="AutoShape 16"/>
            <p:cNvCxnSpPr>
              <a:cxnSpLocks noChangeShapeType="1"/>
              <a:stCxn id="15" idx="4"/>
              <a:endCxn id="25" idx="3"/>
            </p:cNvCxnSpPr>
            <p:nvPr/>
          </p:nvCxnSpPr>
          <p:spPr bwMode="auto">
            <a:xfrm rot="5400000">
              <a:off x="3769" y="2108"/>
              <a:ext cx="352" cy="125"/>
            </a:xfrm>
            <a:prstGeom prst="bentConnector2">
              <a:avLst/>
            </a:prstGeom>
            <a:noFill/>
            <a:ln w="9525">
              <a:solidFill>
                <a:srgbClr val="000000"/>
              </a:solidFill>
              <a:miter lim="800000"/>
              <a:headEnd/>
              <a:tailEnd type="triangle" w="med" len="med"/>
            </a:ln>
          </p:spPr>
        </p:cxnSp>
        <p:cxnSp>
          <p:nvCxnSpPr>
            <p:cNvPr id="19" name="AutoShape 17"/>
            <p:cNvCxnSpPr>
              <a:cxnSpLocks noChangeShapeType="1"/>
              <a:stCxn id="25" idx="1"/>
              <a:endCxn id="13" idx="3"/>
            </p:cNvCxnSpPr>
            <p:nvPr/>
          </p:nvCxnSpPr>
          <p:spPr bwMode="auto">
            <a:xfrm rot="10800000" flipV="1">
              <a:off x="2994" y="2347"/>
              <a:ext cx="197" cy="773"/>
            </a:xfrm>
            <a:prstGeom prst="bentConnector3">
              <a:avLst>
                <a:gd name="adj1" fmla="val 50000"/>
              </a:avLst>
            </a:prstGeom>
            <a:noFill/>
            <a:ln w="9525">
              <a:solidFill>
                <a:srgbClr val="000000"/>
              </a:solidFill>
              <a:miter lim="800000"/>
              <a:headEnd/>
              <a:tailEnd type="triangle" w="med" len="med"/>
            </a:ln>
          </p:spPr>
        </p:cxnSp>
        <p:cxnSp>
          <p:nvCxnSpPr>
            <p:cNvPr id="20" name="AutoShape 18"/>
            <p:cNvCxnSpPr>
              <a:cxnSpLocks noChangeShapeType="1"/>
              <a:stCxn id="25" idx="1"/>
              <a:endCxn id="12" idx="3"/>
            </p:cNvCxnSpPr>
            <p:nvPr/>
          </p:nvCxnSpPr>
          <p:spPr bwMode="auto">
            <a:xfrm rot="10800000" flipV="1">
              <a:off x="2994" y="2347"/>
              <a:ext cx="197" cy="5"/>
            </a:xfrm>
            <a:prstGeom prst="straightConnector1">
              <a:avLst/>
            </a:prstGeom>
            <a:noFill/>
            <a:ln w="9525">
              <a:solidFill>
                <a:srgbClr val="000000"/>
              </a:solidFill>
              <a:round/>
              <a:headEnd/>
              <a:tailEnd type="triangle" w="med" len="med"/>
            </a:ln>
          </p:spPr>
        </p:cxnSp>
        <p:cxnSp>
          <p:nvCxnSpPr>
            <p:cNvPr id="21" name="AutoShape 19"/>
            <p:cNvCxnSpPr>
              <a:cxnSpLocks noChangeShapeType="1"/>
              <a:endCxn id="13" idx="1"/>
            </p:cNvCxnSpPr>
            <p:nvPr/>
          </p:nvCxnSpPr>
          <p:spPr bwMode="auto">
            <a:xfrm rot="16200000" flipH="1">
              <a:off x="518" y="1958"/>
              <a:ext cx="1601" cy="722"/>
            </a:xfrm>
            <a:prstGeom prst="bentConnector2">
              <a:avLst/>
            </a:prstGeom>
            <a:noFill/>
            <a:ln w="9525">
              <a:solidFill>
                <a:srgbClr val="000000"/>
              </a:solidFill>
              <a:miter lim="800000"/>
              <a:headEnd/>
              <a:tailEnd type="triangle" w="med" len="med"/>
            </a:ln>
          </p:spPr>
        </p:cxnSp>
        <p:cxnSp>
          <p:nvCxnSpPr>
            <p:cNvPr id="22" name="AutoShape 20"/>
            <p:cNvCxnSpPr>
              <a:cxnSpLocks noChangeShapeType="1"/>
              <a:stCxn id="14" idx="6"/>
              <a:endCxn id="7" idx="1"/>
            </p:cNvCxnSpPr>
            <p:nvPr/>
          </p:nvCxnSpPr>
          <p:spPr bwMode="auto">
            <a:xfrm>
              <a:off x="1709" y="1435"/>
              <a:ext cx="252" cy="0"/>
            </a:xfrm>
            <a:prstGeom prst="straightConnector1">
              <a:avLst/>
            </a:prstGeom>
            <a:noFill/>
            <a:ln w="9525">
              <a:solidFill>
                <a:srgbClr val="000000"/>
              </a:solidFill>
              <a:round/>
              <a:headEnd/>
              <a:tailEnd type="triangle" w="med" len="med"/>
            </a:ln>
          </p:spPr>
        </p:cxnSp>
        <p:cxnSp>
          <p:nvCxnSpPr>
            <p:cNvPr id="23" name="AutoShape 21"/>
            <p:cNvCxnSpPr>
              <a:cxnSpLocks noChangeShapeType="1"/>
              <a:endCxn id="9" idx="2"/>
            </p:cNvCxnSpPr>
            <p:nvPr/>
          </p:nvCxnSpPr>
          <p:spPr bwMode="auto">
            <a:xfrm flipV="1">
              <a:off x="2352" y="1621"/>
              <a:ext cx="2128" cy="1115"/>
            </a:xfrm>
            <a:prstGeom prst="bentConnector2">
              <a:avLst/>
            </a:prstGeom>
            <a:noFill/>
            <a:ln w="9525">
              <a:solidFill>
                <a:srgbClr val="000000"/>
              </a:solidFill>
              <a:miter lim="800000"/>
              <a:headEnd/>
              <a:tailEnd type="triangle" w="med" len="med"/>
            </a:ln>
          </p:spPr>
        </p:cxnSp>
        <p:sp>
          <p:nvSpPr>
            <p:cNvPr id="24" name="Line 22"/>
            <p:cNvSpPr>
              <a:spLocks noChangeShapeType="1"/>
            </p:cNvSpPr>
            <p:nvPr/>
          </p:nvSpPr>
          <p:spPr bwMode="auto">
            <a:xfrm>
              <a:off x="1220" y="1435"/>
              <a:ext cx="302" cy="0"/>
            </a:xfrm>
            <a:prstGeom prst="line">
              <a:avLst/>
            </a:prstGeom>
            <a:noFill/>
            <a:ln w="9525">
              <a:solidFill>
                <a:srgbClr val="000000"/>
              </a:solidFill>
              <a:round/>
              <a:headEnd/>
              <a:tailEnd type="triangle" w="med" len="med"/>
            </a:ln>
          </p:spPr>
          <p:txBody>
            <a:bodyPr/>
            <a:lstStyle/>
            <a:p>
              <a:endParaRPr lang="en-US"/>
            </a:p>
          </p:txBody>
        </p:sp>
        <p:sp>
          <p:nvSpPr>
            <p:cNvPr id="25" name="AutoShape 23"/>
            <p:cNvSpPr>
              <a:spLocks noChangeArrowheads="1"/>
            </p:cNvSpPr>
            <p:nvPr/>
          </p:nvSpPr>
          <p:spPr bwMode="auto">
            <a:xfrm>
              <a:off x="3191" y="2160"/>
              <a:ext cx="691" cy="374"/>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Reference</a:t>
              </a:r>
            </a:p>
            <a:p>
              <a:pPr algn="ctr"/>
              <a:r>
                <a:rPr lang="en-US" sz="1400" b="1" dirty="0">
                  <a:solidFill>
                    <a:srgbClr val="000000"/>
                  </a:solidFill>
                </a:rPr>
                <a:t>Frames</a:t>
              </a:r>
            </a:p>
          </p:txBody>
        </p:sp>
        <p:cxnSp>
          <p:nvCxnSpPr>
            <p:cNvPr id="29" name="AutoShape 27"/>
            <p:cNvCxnSpPr>
              <a:cxnSpLocks noChangeShapeType="1"/>
              <a:stCxn id="12" idx="1"/>
              <a:endCxn id="14" idx="4"/>
            </p:cNvCxnSpPr>
            <p:nvPr/>
          </p:nvCxnSpPr>
          <p:spPr bwMode="auto">
            <a:xfrm rot="10800000">
              <a:off x="1615" y="1547"/>
              <a:ext cx="65" cy="805"/>
            </a:xfrm>
            <a:prstGeom prst="bentConnector2">
              <a:avLst/>
            </a:prstGeom>
            <a:noFill/>
            <a:ln w="9525">
              <a:solidFill>
                <a:schemeClr val="tx1"/>
              </a:solidFill>
              <a:miter lim="800000"/>
              <a:headEnd/>
              <a:tailEnd type="triangle" w="med" len="med"/>
            </a:ln>
            <a:effectLst/>
          </p:spPr>
        </p:cxnSp>
        <p:sp>
          <p:nvSpPr>
            <p:cNvPr id="30" name="Line 28"/>
            <p:cNvSpPr>
              <a:spLocks noChangeShapeType="1"/>
            </p:cNvSpPr>
            <p:nvPr/>
          </p:nvSpPr>
          <p:spPr bwMode="auto">
            <a:xfrm>
              <a:off x="1620" y="1876"/>
              <a:ext cx="2303" cy="6"/>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31" name="Rectangle 29"/>
          <p:cNvSpPr>
            <a:spLocks noChangeArrowheads="1"/>
          </p:cNvSpPr>
          <p:nvPr/>
        </p:nvSpPr>
        <p:spPr bwMode="auto">
          <a:xfrm>
            <a:off x="6500812" y="5105400"/>
            <a:ext cx="1371600" cy="838200"/>
          </a:xfrm>
          <a:prstGeom prst="rect">
            <a:avLst/>
          </a:prstGeom>
          <a:solidFill>
            <a:schemeClr val="bg1"/>
          </a:solidFill>
          <a:ln w="9525">
            <a:solidFill>
              <a:schemeClr val="tx1"/>
            </a:solidFill>
            <a:miter lim="800000"/>
            <a:headEnd/>
            <a:tailEnd/>
          </a:ln>
          <a:effectLst/>
        </p:spPr>
        <p:txBody>
          <a:bodyPr wrap="none" anchor="ctr"/>
          <a:lstStyle/>
          <a:p>
            <a:pPr algn="ctr"/>
            <a:endParaRPr lang="en-AU" sz="1800"/>
          </a:p>
        </p:txBody>
      </p:sp>
      <p:sp>
        <p:nvSpPr>
          <p:cNvPr id="32" name="Rectangle 30"/>
          <p:cNvSpPr>
            <a:spLocks noChangeArrowheads="1"/>
          </p:cNvSpPr>
          <p:nvPr/>
        </p:nvSpPr>
        <p:spPr bwMode="auto">
          <a:xfrm>
            <a:off x="7262812" y="5486400"/>
            <a:ext cx="1371600" cy="838200"/>
          </a:xfrm>
          <a:prstGeom prst="rect">
            <a:avLst/>
          </a:prstGeom>
          <a:solidFill>
            <a:schemeClr val="bg1"/>
          </a:solidFill>
          <a:ln w="9525">
            <a:solidFill>
              <a:schemeClr val="tx1"/>
            </a:solidFill>
            <a:miter lim="800000"/>
            <a:headEnd/>
            <a:tailEnd/>
          </a:ln>
          <a:effectLst/>
        </p:spPr>
        <p:txBody>
          <a:bodyPr wrap="none" anchor="ctr"/>
          <a:lstStyle/>
          <a:p>
            <a:pPr algn="ctr"/>
            <a:endParaRPr lang="en-AU" sz="1800"/>
          </a:p>
        </p:txBody>
      </p:sp>
      <p:sp>
        <p:nvSpPr>
          <p:cNvPr id="33" name="Rectangle 31"/>
          <p:cNvSpPr>
            <a:spLocks noChangeArrowheads="1"/>
          </p:cNvSpPr>
          <p:nvPr/>
        </p:nvSpPr>
        <p:spPr bwMode="auto">
          <a:xfrm>
            <a:off x="6881812" y="5257800"/>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32"/>
          <p:cNvSpPr>
            <a:spLocks noChangeArrowheads="1"/>
          </p:cNvSpPr>
          <p:nvPr/>
        </p:nvSpPr>
        <p:spPr bwMode="auto">
          <a:xfrm>
            <a:off x="7620000" y="5638800"/>
            <a:ext cx="2286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Rectangle 33"/>
          <p:cNvSpPr>
            <a:spLocks noChangeArrowheads="1"/>
          </p:cNvSpPr>
          <p:nvPr/>
        </p:nvSpPr>
        <p:spPr bwMode="auto">
          <a:xfrm>
            <a:off x="6729412" y="5410200"/>
            <a:ext cx="228600" cy="228600"/>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36" name="Line 34"/>
          <p:cNvSpPr>
            <a:spLocks noChangeShapeType="1"/>
          </p:cNvSpPr>
          <p:nvPr/>
        </p:nvSpPr>
        <p:spPr bwMode="auto">
          <a:xfrm flipV="1">
            <a:off x="6729412" y="5486400"/>
            <a:ext cx="152400" cy="1524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37" name="Text Box 35"/>
          <p:cNvSpPr txBox="1">
            <a:spLocks noChangeArrowheads="1"/>
          </p:cNvSpPr>
          <p:nvPr/>
        </p:nvSpPr>
        <p:spPr bwMode="auto">
          <a:xfrm>
            <a:off x="6934200" y="4797623"/>
            <a:ext cx="1026243" cy="307777"/>
          </a:xfrm>
          <a:prstGeom prst="rect">
            <a:avLst/>
          </a:prstGeom>
          <a:noFill/>
          <a:ln w="9525">
            <a:noFill/>
            <a:miter lim="800000"/>
            <a:headEnd/>
            <a:tailEnd/>
          </a:ln>
          <a:effectLst/>
        </p:spPr>
        <p:txBody>
          <a:bodyPr wrap="none">
            <a:spAutoFit/>
          </a:bodyPr>
          <a:lstStyle/>
          <a:p>
            <a:r>
              <a:rPr lang="fr-FR" sz="1400" dirty="0"/>
              <a:t>Frame N-1</a:t>
            </a:r>
            <a:endParaRPr lang="fr-FR" sz="1600" dirty="0"/>
          </a:p>
        </p:txBody>
      </p:sp>
      <p:sp>
        <p:nvSpPr>
          <p:cNvPr id="38" name="Text Box 36"/>
          <p:cNvSpPr txBox="1">
            <a:spLocks noChangeArrowheads="1"/>
          </p:cNvSpPr>
          <p:nvPr/>
        </p:nvSpPr>
        <p:spPr bwMode="auto">
          <a:xfrm>
            <a:off x="7828639" y="5181600"/>
            <a:ext cx="881973" cy="307777"/>
          </a:xfrm>
          <a:prstGeom prst="rect">
            <a:avLst/>
          </a:prstGeom>
          <a:noFill/>
          <a:ln w="9525">
            <a:noFill/>
            <a:miter lim="800000"/>
            <a:headEnd/>
            <a:tailEnd/>
          </a:ln>
          <a:effectLst/>
        </p:spPr>
        <p:txBody>
          <a:bodyPr wrap="none">
            <a:spAutoFit/>
          </a:bodyPr>
          <a:lstStyle/>
          <a:p>
            <a:r>
              <a:rPr lang="fr-FR" sz="1400" dirty="0"/>
              <a:t>Frame N</a:t>
            </a:r>
          </a:p>
        </p:txBody>
      </p:sp>
      <p:sp>
        <p:nvSpPr>
          <p:cNvPr id="39" name="Text Box 37"/>
          <p:cNvSpPr txBox="1">
            <a:spLocks noChangeArrowheads="1"/>
          </p:cNvSpPr>
          <p:nvPr/>
        </p:nvSpPr>
        <p:spPr bwMode="auto">
          <a:xfrm>
            <a:off x="5791200" y="6093023"/>
            <a:ext cx="1371600" cy="307777"/>
          </a:xfrm>
          <a:prstGeom prst="rect">
            <a:avLst/>
          </a:prstGeom>
          <a:noFill/>
          <a:ln w="9525">
            <a:noFill/>
            <a:miter lim="800000"/>
            <a:headEnd/>
            <a:tailEnd/>
          </a:ln>
          <a:effectLst/>
        </p:spPr>
        <p:txBody>
          <a:bodyPr wrap="square">
            <a:spAutoFit/>
          </a:bodyPr>
          <a:lstStyle/>
          <a:p>
            <a:r>
              <a:rPr lang="en-US" sz="1400" dirty="0"/>
              <a:t>Motion Vector</a:t>
            </a:r>
            <a:endParaRPr lang="en-US" sz="1800" dirty="0"/>
          </a:p>
        </p:txBody>
      </p:sp>
      <p:sp>
        <p:nvSpPr>
          <p:cNvPr id="59" name="AutoShape 5"/>
          <p:cNvSpPr>
            <a:spLocks noChangeArrowheads="1"/>
          </p:cNvSpPr>
          <p:nvPr/>
        </p:nvSpPr>
        <p:spPr bwMode="auto">
          <a:xfrm>
            <a:off x="533400" y="2362200"/>
            <a:ext cx="1000125" cy="592138"/>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Current </a:t>
            </a:r>
          </a:p>
          <a:p>
            <a:pPr algn="ctr"/>
            <a:r>
              <a:rPr lang="en-US" sz="1400" b="1" dirty="0">
                <a:solidFill>
                  <a:srgbClr val="000000"/>
                </a:solidFill>
              </a:rPr>
              <a:t>Frame</a:t>
            </a:r>
          </a:p>
        </p:txBody>
      </p:sp>
      <p:sp>
        <p:nvSpPr>
          <p:cNvPr id="60" name="AutoShape 5"/>
          <p:cNvSpPr>
            <a:spLocks noChangeArrowheads="1"/>
          </p:cNvSpPr>
          <p:nvPr/>
        </p:nvSpPr>
        <p:spPr bwMode="auto">
          <a:xfrm>
            <a:off x="7543800" y="2362200"/>
            <a:ext cx="1143000" cy="592138"/>
          </a:xfrm>
          <a:prstGeom prst="flowChartProcess">
            <a:avLst/>
          </a:prstGeom>
          <a:solidFill>
            <a:srgbClr val="FFFFFF"/>
          </a:solidFill>
          <a:ln w="9525">
            <a:solidFill>
              <a:srgbClr val="000000"/>
            </a:solidFill>
            <a:miter lim="800000"/>
            <a:headEnd/>
            <a:tailEnd/>
          </a:ln>
          <a:effectLst>
            <a:outerShdw dist="35921" dir="2700000" algn="ctr" rotWithShape="0">
              <a:srgbClr val="808080"/>
            </a:outerShdw>
          </a:effectLst>
        </p:spPr>
        <p:txBody>
          <a:bodyPr wrap="none" anchor="ctr"/>
          <a:lstStyle/>
          <a:p>
            <a:pPr algn="ctr"/>
            <a:r>
              <a:rPr lang="en-US" sz="1400" b="1" dirty="0">
                <a:solidFill>
                  <a:srgbClr val="000000"/>
                </a:solidFill>
              </a:rPr>
              <a:t>Bit stream</a:t>
            </a:r>
          </a:p>
        </p:txBody>
      </p:sp>
      <p:cxnSp>
        <p:nvCxnSpPr>
          <p:cNvPr id="63" name="Straight Arrow Connector 62"/>
          <p:cNvCxnSpPr>
            <a:endCxn id="60" idx="1"/>
          </p:cNvCxnSpPr>
          <p:nvPr/>
        </p:nvCxnSpPr>
        <p:spPr>
          <a:xfrm>
            <a:off x="7154863" y="2658269"/>
            <a:ext cx="388937"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 Standards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b="1" dirty="0"/>
              <a:t>MPEG-1</a:t>
            </a:r>
            <a:r>
              <a:rPr lang="en-US" sz="2400" dirty="0"/>
              <a:t>: Initial Audio/Video Compression Standard</a:t>
            </a:r>
          </a:p>
          <a:p>
            <a:pPr lvl="1" algn="just"/>
            <a:r>
              <a:rPr lang="en-US" sz="2200" dirty="0"/>
              <a:t>Total bit rate: 1.5 Mbps</a:t>
            </a:r>
          </a:p>
          <a:p>
            <a:pPr lvl="1" algn="just"/>
            <a:r>
              <a:rPr lang="en-US" sz="2200" dirty="0"/>
              <a:t>Video: 352x240 pixels/frame, 30 frames/s</a:t>
            </a:r>
          </a:p>
          <a:p>
            <a:pPr lvl="1" algn="just"/>
            <a:r>
              <a:rPr lang="en-US" sz="2200" dirty="0"/>
              <a:t>Audio: 2 channels, 48,000 samples/s, 16 bits/sample</a:t>
            </a:r>
          </a:p>
          <a:p>
            <a:pPr algn="just"/>
            <a:r>
              <a:rPr lang="en-US" sz="2400" b="1" dirty="0"/>
              <a:t>MPEG-2</a:t>
            </a:r>
            <a:r>
              <a:rPr lang="en-US" sz="2400" dirty="0"/>
              <a:t>: for better quality audio and video</a:t>
            </a:r>
          </a:p>
          <a:p>
            <a:pPr lvl="1" algn="just"/>
            <a:r>
              <a:rPr lang="en-US" sz="2200" dirty="0"/>
              <a:t>Total bit-rate: 4-80 Mbps</a:t>
            </a:r>
          </a:p>
          <a:p>
            <a:pPr lvl="1" algn="just"/>
            <a:r>
              <a:rPr lang="en-US" sz="2200" dirty="0"/>
              <a:t>Video:  720x480 pixels/frame, 30 frames/s</a:t>
            </a:r>
          </a:p>
          <a:p>
            <a:pPr lvl="1" algn="just"/>
            <a:r>
              <a:rPr lang="en-US" sz="2200" dirty="0"/>
              <a:t>Audio: 5.1 channels, Advanced Audio Coding (AAC)</a:t>
            </a:r>
          </a:p>
          <a:p>
            <a:pPr algn="just"/>
            <a:r>
              <a:rPr lang="en-US" sz="2400" b="1" dirty="0"/>
              <a:t>MPEG-4</a:t>
            </a:r>
            <a:r>
              <a:rPr lang="en-US" sz="2400" dirty="0"/>
              <a:t>: for a variety of applications with a wide range of quality and bit rate </a:t>
            </a:r>
          </a:p>
          <a:p>
            <a:pPr lvl="1" algn="just"/>
            <a:endParaRPr lang="en-US" sz="2200" dirty="0"/>
          </a:p>
          <a:p>
            <a:pPr algn="just"/>
            <a:endParaRPr lang="en-US" sz="2400" dirty="0"/>
          </a:p>
          <a:p>
            <a:pPr lvl="1" algn="just"/>
            <a:endParaRPr lang="en-US" sz="2200" dirty="0"/>
          </a:p>
          <a:p>
            <a:pPr algn="just"/>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 Typical MPEG Frame Display Order</a:t>
            </a:r>
          </a:p>
        </p:txBody>
      </p:sp>
      <p:sp>
        <p:nvSpPr>
          <p:cNvPr id="3" name="Content Placeholder 2"/>
          <p:cNvSpPr>
            <a:spLocks noGrp="1"/>
          </p:cNvSpPr>
          <p:nvPr>
            <p:ph idx="1"/>
          </p:nvPr>
        </p:nvSpPr>
        <p:spPr>
          <a:xfrm>
            <a:off x="457200" y="2249424"/>
            <a:ext cx="8229600" cy="4456176"/>
          </a:xfrm>
        </p:spPr>
        <p:txBody>
          <a:bodyPr>
            <a:normAutofit/>
          </a:bodyPr>
          <a:lstStyle/>
          <a:p>
            <a:pPr lvl="1" algn="just"/>
            <a:endParaRPr lang="en-US" sz="2400" b="1" dirty="0"/>
          </a:p>
          <a:p>
            <a:pPr lvl="1" algn="just"/>
            <a:endParaRPr lang="en-US" sz="2400" b="1" dirty="0"/>
          </a:p>
          <a:p>
            <a:pPr lvl="1" algn="just"/>
            <a:endParaRPr lang="en-US" sz="2400" b="1" dirty="0"/>
          </a:p>
          <a:p>
            <a:pPr lvl="1" algn="just"/>
            <a:endParaRPr lang="en-US" sz="2400" b="1" dirty="0"/>
          </a:p>
          <a:p>
            <a:pPr algn="just"/>
            <a:endParaRPr lang="en-US" b="1" dirty="0"/>
          </a:p>
          <a:p>
            <a:pPr algn="just"/>
            <a:endParaRPr lang="en-US" b="1" dirty="0"/>
          </a:p>
          <a:p>
            <a:pPr algn="just"/>
            <a:endParaRPr lang="en-US" b="1" dirty="0"/>
          </a:p>
          <a:p>
            <a:pPr algn="just"/>
            <a:endParaRPr lang="en-US" b="1" dirty="0"/>
          </a:p>
          <a:p>
            <a:pPr lvl="1" algn="just"/>
            <a:endParaRPr lang="en-US" sz="2200" dirty="0"/>
          </a:p>
          <a:p>
            <a:pPr algn="just"/>
            <a:endParaRPr lang="en-US" sz="2400" dirty="0"/>
          </a:p>
          <a:p>
            <a:pPr lvl="1" algn="just"/>
            <a:endParaRPr lang="en-US" sz="2200" dirty="0"/>
          </a:p>
          <a:p>
            <a:pPr algn="just"/>
            <a:endParaRPr lang="en-US" sz="2400" dirty="0"/>
          </a:p>
        </p:txBody>
      </p:sp>
      <p:grpSp>
        <p:nvGrpSpPr>
          <p:cNvPr id="4" name="Group 183"/>
          <p:cNvGrpSpPr>
            <a:grpSpLocks/>
          </p:cNvGrpSpPr>
          <p:nvPr/>
        </p:nvGrpSpPr>
        <p:grpSpPr bwMode="auto">
          <a:xfrm>
            <a:off x="990600" y="2286000"/>
            <a:ext cx="7239000" cy="2971800"/>
            <a:chOff x="624" y="2016"/>
            <a:chExt cx="4560" cy="1872"/>
          </a:xfrm>
        </p:grpSpPr>
        <p:sp>
          <p:nvSpPr>
            <p:cNvPr id="5" name="Rectangle 99"/>
            <p:cNvSpPr>
              <a:spLocks noChangeArrowheads="1"/>
            </p:cNvSpPr>
            <p:nvPr/>
          </p:nvSpPr>
          <p:spPr bwMode="auto">
            <a:xfrm>
              <a:off x="624" y="2016"/>
              <a:ext cx="4560" cy="1872"/>
            </a:xfrm>
            <a:prstGeom prst="rect">
              <a:avLst/>
            </a:prstGeom>
            <a:solidFill>
              <a:schemeClr val="accent1">
                <a:alpha val="50000"/>
              </a:schemeClr>
            </a:solidFill>
            <a:ln w="9525" algn="ctr">
              <a:solidFill>
                <a:schemeClr val="tx1"/>
              </a:solidFill>
              <a:miter lim="800000"/>
              <a:headEnd/>
              <a:tailEnd/>
            </a:ln>
            <a:effectLst/>
          </p:spPr>
          <p:txBody>
            <a:bodyPr wrap="none" anchor="ctr"/>
            <a:lstStyle/>
            <a:p>
              <a:endParaRPr lang="en-US"/>
            </a:p>
          </p:txBody>
        </p:sp>
        <p:grpSp>
          <p:nvGrpSpPr>
            <p:cNvPr id="6" name="Group 102"/>
            <p:cNvGrpSpPr>
              <a:grpSpLocks/>
            </p:cNvGrpSpPr>
            <p:nvPr/>
          </p:nvGrpSpPr>
          <p:grpSpPr bwMode="auto">
            <a:xfrm>
              <a:off x="1200" y="2528"/>
              <a:ext cx="336" cy="837"/>
              <a:chOff x="288" y="2976"/>
              <a:chExt cx="336" cy="864"/>
            </a:xfrm>
          </p:grpSpPr>
          <p:sp>
            <p:nvSpPr>
              <p:cNvPr id="82" name="Line 10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83" name="Line 10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84" name="Line 10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85" name="Line 10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7" name="Group 107"/>
            <p:cNvGrpSpPr>
              <a:grpSpLocks/>
            </p:cNvGrpSpPr>
            <p:nvPr/>
          </p:nvGrpSpPr>
          <p:grpSpPr bwMode="auto">
            <a:xfrm>
              <a:off x="1584" y="2528"/>
              <a:ext cx="336" cy="837"/>
              <a:chOff x="288" y="2976"/>
              <a:chExt cx="336" cy="864"/>
            </a:xfrm>
          </p:grpSpPr>
          <p:sp>
            <p:nvSpPr>
              <p:cNvPr id="78" name="Line 10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9" name="Line 10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80" name="Line 11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81" name="Line 11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8" name="Group 112"/>
            <p:cNvGrpSpPr>
              <a:grpSpLocks/>
            </p:cNvGrpSpPr>
            <p:nvPr/>
          </p:nvGrpSpPr>
          <p:grpSpPr bwMode="auto">
            <a:xfrm>
              <a:off x="1968" y="2528"/>
              <a:ext cx="336" cy="837"/>
              <a:chOff x="288" y="2976"/>
              <a:chExt cx="336" cy="864"/>
            </a:xfrm>
          </p:grpSpPr>
          <p:sp>
            <p:nvSpPr>
              <p:cNvPr id="74" name="Line 11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5" name="Line 11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76" name="Line 11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77" name="Line 11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9" name="Group 117"/>
            <p:cNvGrpSpPr>
              <a:grpSpLocks/>
            </p:cNvGrpSpPr>
            <p:nvPr/>
          </p:nvGrpSpPr>
          <p:grpSpPr bwMode="auto">
            <a:xfrm>
              <a:off x="2352" y="2528"/>
              <a:ext cx="336" cy="837"/>
              <a:chOff x="288" y="2976"/>
              <a:chExt cx="336" cy="864"/>
            </a:xfrm>
          </p:grpSpPr>
          <p:sp>
            <p:nvSpPr>
              <p:cNvPr id="70" name="Line 11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71" name="Line 11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72" name="Line 12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73" name="Line 12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0" name="Group 122"/>
            <p:cNvGrpSpPr>
              <a:grpSpLocks/>
            </p:cNvGrpSpPr>
            <p:nvPr/>
          </p:nvGrpSpPr>
          <p:grpSpPr bwMode="auto">
            <a:xfrm>
              <a:off x="2736" y="2528"/>
              <a:ext cx="336" cy="837"/>
              <a:chOff x="288" y="2976"/>
              <a:chExt cx="336" cy="864"/>
            </a:xfrm>
          </p:grpSpPr>
          <p:sp>
            <p:nvSpPr>
              <p:cNvPr id="66" name="Line 12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67" name="Line 12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8" name="Line 12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9" name="Line 12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1" name="Group 127"/>
            <p:cNvGrpSpPr>
              <a:grpSpLocks/>
            </p:cNvGrpSpPr>
            <p:nvPr/>
          </p:nvGrpSpPr>
          <p:grpSpPr bwMode="auto">
            <a:xfrm>
              <a:off x="3120" y="2528"/>
              <a:ext cx="336" cy="837"/>
              <a:chOff x="288" y="2976"/>
              <a:chExt cx="336" cy="864"/>
            </a:xfrm>
          </p:grpSpPr>
          <p:sp>
            <p:nvSpPr>
              <p:cNvPr id="62" name="Line 12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63" name="Line 12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4" name="Line 13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5" name="Line 13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2" name="Group 132"/>
            <p:cNvGrpSpPr>
              <a:grpSpLocks/>
            </p:cNvGrpSpPr>
            <p:nvPr/>
          </p:nvGrpSpPr>
          <p:grpSpPr bwMode="auto">
            <a:xfrm>
              <a:off x="3504" y="2528"/>
              <a:ext cx="336" cy="837"/>
              <a:chOff x="288" y="2976"/>
              <a:chExt cx="336" cy="864"/>
            </a:xfrm>
          </p:grpSpPr>
          <p:sp>
            <p:nvSpPr>
              <p:cNvPr id="58" name="Line 13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9" name="Line 13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60" name="Line 13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61" name="Line 13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3" name="Group 137"/>
            <p:cNvGrpSpPr>
              <a:grpSpLocks/>
            </p:cNvGrpSpPr>
            <p:nvPr/>
          </p:nvGrpSpPr>
          <p:grpSpPr bwMode="auto">
            <a:xfrm>
              <a:off x="3888" y="2528"/>
              <a:ext cx="336" cy="837"/>
              <a:chOff x="288" y="2976"/>
              <a:chExt cx="336" cy="864"/>
            </a:xfrm>
          </p:grpSpPr>
          <p:sp>
            <p:nvSpPr>
              <p:cNvPr id="54" name="Line 13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5" name="Line 13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56" name="Line 14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57" name="Line 14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4" name="Group 142"/>
            <p:cNvGrpSpPr>
              <a:grpSpLocks/>
            </p:cNvGrpSpPr>
            <p:nvPr/>
          </p:nvGrpSpPr>
          <p:grpSpPr bwMode="auto">
            <a:xfrm>
              <a:off x="4272" y="2528"/>
              <a:ext cx="336" cy="837"/>
              <a:chOff x="288" y="2976"/>
              <a:chExt cx="336" cy="864"/>
            </a:xfrm>
          </p:grpSpPr>
          <p:sp>
            <p:nvSpPr>
              <p:cNvPr id="50" name="Line 143"/>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51" name="Line 144"/>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52" name="Line 145"/>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53" name="Line 146"/>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grpSp>
          <p:nvGrpSpPr>
            <p:cNvPr id="15" name="Group 147"/>
            <p:cNvGrpSpPr>
              <a:grpSpLocks/>
            </p:cNvGrpSpPr>
            <p:nvPr/>
          </p:nvGrpSpPr>
          <p:grpSpPr bwMode="auto">
            <a:xfrm>
              <a:off x="4656" y="2528"/>
              <a:ext cx="336" cy="837"/>
              <a:chOff x="288" y="2976"/>
              <a:chExt cx="336" cy="864"/>
            </a:xfrm>
          </p:grpSpPr>
          <p:sp>
            <p:nvSpPr>
              <p:cNvPr id="46" name="Line 148"/>
              <p:cNvSpPr>
                <a:spLocks noChangeShapeType="1"/>
              </p:cNvSpPr>
              <p:nvPr/>
            </p:nvSpPr>
            <p:spPr bwMode="auto">
              <a:xfrm flipV="1">
                <a:off x="288" y="2976"/>
                <a:ext cx="336" cy="192"/>
              </a:xfrm>
              <a:prstGeom prst="line">
                <a:avLst/>
              </a:prstGeom>
              <a:noFill/>
              <a:ln w="12700">
                <a:solidFill>
                  <a:schemeClr val="tx1"/>
                </a:solidFill>
                <a:round/>
                <a:headEnd/>
                <a:tailEnd/>
              </a:ln>
              <a:effectLst/>
            </p:spPr>
            <p:txBody>
              <a:bodyPr/>
              <a:lstStyle/>
              <a:p>
                <a:endParaRPr lang="en-US"/>
              </a:p>
            </p:txBody>
          </p:sp>
          <p:sp>
            <p:nvSpPr>
              <p:cNvPr id="47" name="Line 149"/>
              <p:cNvSpPr>
                <a:spLocks noChangeShapeType="1"/>
              </p:cNvSpPr>
              <p:nvPr/>
            </p:nvSpPr>
            <p:spPr bwMode="auto">
              <a:xfrm flipV="1">
                <a:off x="288" y="3648"/>
                <a:ext cx="336" cy="192"/>
              </a:xfrm>
              <a:prstGeom prst="line">
                <a:avLst/>
              </a:prstGeom>
              <a:noFill/>
              <a:ln w="12700">
                <a:solidFill>
                  <a:schemeClr val="tx1"/>
                </a:solidFill>
                <a:round/>
                <a:headEnd/>
                <a:tailEnd/>
              </a:ln>
              <a:effectLst/>
            </p:spPr>
            <p:txBody>
              <a:bodyPr/>
              <a:lstStyle/>
              <a:p>
                <a:endParaRPr lang="en-US"/>
              </a:p>
            </p:txBody>
          </p:sp>
          <p:sp>
            <p:nvSpPr>
              <p:cNvPr id="48" name="Line 150"/>
              <p:cNvSpPr>
                <a:spLocks noChangeShapeType="1"/>
              </p:cNvSpPr>
              <p:nvPr/>
            </p:nvSpPr>
            <p:spPr bwMode="auto">
              <a:xfrm flipH="1" flipV="1">
                <a:off x="288" y="3168"/>
                <a:ext cx="0" cy="672"/>
              </a:xfrm>
              <a:prstGeom prst="line">
                <a:avLst/>
              </a:prstGeom>
              <a:noFill/>
              <a:ln w="12700">
                <a:solidFill>
                  <a:schemeClr val="tx1"/>
                </a:solidFill>
                <a:round/>
                <a:headEnd/>
                <a:tailEnd/>
              </a:ln>
              <a:effectLst/>
            </p:spPr>
            <p:txBody>
              <a:bodyPr/>
              <a:lstStyle/>
              <a:p>
                <a:endParaRPr lang="en-US"/>
              </a:p>
            </p:txBody>
          </p:sp>
          <p:sp>
            <p:nvSpPr>
              <p:cNvPr id="49" name="Line 151"/>
              <p:cNvSpPr>
                <a:spLocks noChangeShapeType="1"/>
              </p:cNvSpPr>
              <p:nvPr/>
            </p:nvSpPr>
            <p:spPr bwMode="auto">
              <a:xfrm flipH="1" flipV="1">
                <a:off x="624" y="2976"/>
                <a:ext cx="0" cy="672"/>
              </a:xfrm>
              <a:prstGeom prst="line">
                <a:avLst/>
              </a:prstGeom>
              <a:noFill/>
              <a:ln w="12700">
                <a:solidFill>
                  <a:schemeClr val="tx1"/>
                </a:solidFill>
                <a:round/>
                <a:headEnd/>
                <a:tailEnd/>
              </a:ln>
              <a:effectLst/>
            </p:spPr>
            <p:txBody>
              <a:bodyPr/>
              <a:lstStyle/>
              <a:p>
                <a:endParaRPr lang="en-US"/>
              </a:p>
            </p:txBody>
          </p:sp>
        </p:grpSp>
        <p:sp>
          <p:nvSpPr>
            <p:cNvPr id="16" name="Text Box 152"/>
            <p:cNvSpPr txBox="1">
              <a:spLocks noChangeArrowheads="1"/>
            </p:cNvSpPr>
            <p:nvPr/>
          </p:nvSpPr>
          <p:spPr bwMode="auto">
            <a:xfrm>
              <a:off x="129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0000"/>
                  </a:solidFill>
                  <a:latin typeface="Comic Sans MS" pitchFamily="66" charset="0"/>
                </a:rPr>
                <a:t>I</a:t>
              </a:r>
            </a:p>
          </p:txBody>
        </p:sp>
        <p:sp>
          <p:nvSpPr>
            <p:cNvPr id="17" name="Text Box 153"/>
            <p:cNvSpPr txBox="1">
              <a:spLocks noChangeArrowheads="1"/>
            </p:cNvSpPr>
            <p:nvPr/>
          </p:nvSpPr>
          <p:spPr bwMode="auto">
            <a:xfrm>
              <a:off x="1632"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18" name="Text Box 154"/>
            <p:cNvSpPr txBox="1">
              <a:spLocks noChangeArrowheads="1"/>
            </p:cNvSpPr>
            <p:nvPr/>
          </p:nvSpPr>
          <p:spPr bwMode="auto">
            <a:xfrm>
              <a:off x="201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19" name="Text Box 155"/>
            <p:cNvSpPr txBox="1">
              <a:spLocks noChangeArrowheads="1"/>
            </p:cNvSpPr>
            <p:nvPr/>
          </p:nvSpPr>
          <p:spPr bwMode="auto">
            <a:xfrm>
              <a:off x="2448"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9900"/>
                  </a:solidFill>
                  <a:latin typeface="Comic Sans MS" pitchFamily="66" charset="0"/>
                </a:rPr>
                <a:t>P</a:t>
              </a:r>
            </a:p>
          </p:txBody>
        </p:sp>
        <p:sp>
          <p:nvSpPr>
            <p:cNvPr id="20" name="Text Box 156"/>
            <p:cNvSpPr txBox="1">
              <a:spLocks noChangeArrowheads="1"/>
            </p:cNvSpPr>
            <p:nvPr/>
          </p:nvSpPr>
          <p:spPr bwMode="auto">
            <a:xfrm>
              <a:off x="2784"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1" name="Text Box 157"/>
            <p:cNvSpPr txBox="1">
              <a:spLocks noChangeArrowheads="1"/>
            </p:cNvSpPr>
            <p:nvPr/>
          </p:nvSpPr>
          <p:spPr bwMode="auto">
            <a:xfrm>
              <a:off x="3168"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2" name="Text Box 158"/>
            <p:cNvSpPr txBox="1">
              <a:spLocks noChangeArrowheads="1"/>
            </p:cNvSpPr>
            <p:nvPr/>
          </p:nvSpPr>
          <p:spPr bwMode="auto">
            <a:xfrm>
              <a:off x="3600"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9900"/>
                  </a:solidFill>
                  <a:latin typeface="Comic Sans MS" pitchFamily="66" charset="0"/>
                </a:rPr>
                <a:t>P</a:t>
              </a:r>
            </a:p>
          </p:txBody>
        </p:sp>
        <p:sp>
          <p:nvSpPr>
            <p:cNvPr id="23" name="Text Box 159"/>
            <p:cNvSpPr txBox="1">
              <a:spLocks noChangeArrowheads="1"/>
            </p:cNvSpPr>
            <p:nvPr/>
          </p:nvSpPr>
          <p:spPr bwMode="auto">
            <a:xfrm>
              <a:off x="3936"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4" name="Text Box 160"/>
            <p:cNvSpPr txBox="1">
              <a:spLocks noChangeArrowheads="1"/>
            </p:cNvSpPr>
            <p:nvPr/>
          </p:nvSpPr>
          <p:spPr bwMode="auto">
            <a:xfrm>
              <a:off x="4320"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00CCFF"/>
                  </a:solidFill>
                  <a:latin typeface="Comic Sans MS" pitchFamily="66" charset="0"/>
                </a:rPr>
                <a:t>B</a:t>
              </a:r>
            </a:p>
          </p:txBody>
        </p:sp>
        <p:sp>
          <p:nvSpPr>
            <p:cNvPr id="25" name="Text Box 161"/>
            <p:cNvSpPr txBox="1">
              <a:spLocks noChangeArrowheads="1"/>
            </p:cNvSpPr>
            <p:nvPr/>
          </p:nvSpPr>
          <p:spPr bwMode="auto">
            <a:xfrm>
              <a:off x="4704" y="2807"/>
              <a:ext cx="192" cy="250"/>
            </a:xfrm>
            <a:prstGeom prst="rect">
              <a:avLst/>
            </a:prstGeom>
            <a:noFill/>
            <a:ln w="9525" algn="ctr">
              <a:noFill/>
              <a:miter lim="800000"/>
              <a:headEnd/>
              <a:tailEnd/>
            </a:ln>
            <a:effectLst/>
          </p:spPr>
          <p:txBody>
            <a:bodyPr>
              <a:spAutoFit/>
            </a:bodyPr>
            <a:lstStyle/>
            <a:p>
              <a:pPr>
                <a:spcBef>
                  <a:spcPct val="50000"/>
                </a:spcBef>
              </a:pPr>
              <a:r>
                <a:rPr lang="en-US" altLang="zh-TW" sz="2000">
                  <a:solidFill>
                    <a:srgbClr val="FF0000"/>
                  </a:solidFill>
                  <a:latin typeface="Comic Sans MS" pitchFamily="66" charset="0"/>
                </a:rPr>
                <a:t>I</a:t>
              </a:r>
            </a:p>
          </p:txBody>
        </p:sp>
        <p:grpSp>
          <p:nvGrpSpPr>
            <p:cNvPr id="27" name="Group 163"/>
            <p:cNvGrpSpPr>
              <a:grpSpLocks/>
            </p:cNvGrpSpPr>
            <p:nvPr/>
          </p:nvGrpSpPr>
          <p:grpSpPr bwMode="auto">
            <a:xfrm>
              <a:off x="1536" y="2528"/>
              <a:ext cx="1968" cy="186"/>
              <a:chOff x="768" y="2880"/>
              <a:chExt cx="1968" cy="192"/>
            </a:xfrm>
          </p:grpSpPr>
          <p:cxnSp>
            <p:nvCxnSpPr>
              <p:cNvPr id="43" name="AutoShape 164"/>
              <p:cNvCxnSpPr>
                <a:cxnSpLocks noChangeShapeType="1"/>
                <a:stCxn id="85" idx="1"/>
                <a:endCxn id="72" idx="1"/>
              </p:cNvCxnSpPr>
              <p:nvPr/>
            </p:nvCxnSpPr>
            <p:spPr bwMode="auto">
              <a:xfrm rot="5400000" flipV="1">
                <a:off x="1080" y="2568"/>
                <a:ext cx="192" cy="816"/>
              </a:xfrm>
              <a:prstGeom prst="curvedConnector3">
                <a:avLst>
                  <a:gd name="adj1" fmla="val -150523"/>
                </a:avLst>
              </a:prstGeom>
              <a:noFill/>
              <a:ln w="19050">
                <a:solidFill>
                  <a:srgbClr val="FF0000"/>
                </a:solidFill>
                <a:round/>
                <a:headEnd/>
                <a:tailEnd type="triangle" w="med" len="med"/>
              </a:ln>
              <a:effectLst/>
            </p:spPr>
          </p:cxnSp>
          <p:cxnSp>
            <p:nvCxnSpPr>
              <p:cNvPr id="44" name="AutoShape 165"/>
              <p:cNvCxnSpPr>
                <a:cxnSpLocks noChangeShapeType="1"/>
              </p:cNvCxnSpPr>
              <p:nvPr/>
            </p:nvCxnSpPr>
            <p:spPr bwMode="auto">
              <a:xfrm rot="5400000" flipV="1">
                <a:off x="2232" y="2568"/>
                <a:ext cx="192" cy="816"/>
              </a:xfrm>
              <a:prstGeom prst="curvedConnector3">
                <a:avLst>
                  <a:gd name="adj1" fmla="val -150523"/>
                </a:avLst>
              </a:prstGeom>
              <a:noFill/>
              <a:ln w="19050">
                <a:solidFill>
                  <a:srgbClr val="FF0000"/>
                </a:solidFill>
                <a:round/>
                <a:headEnd/>
                <a:tailEnd type="triangle" w="med" len="med"/>
              </a:ln>
              <a:effectLst/>
            </p:spPr>
          </p:cxnSp>
        </p:grpSp>
        <p:cxnSp>
          <p:nvCxnSpPr>
            <p:cNvPr id="28" name="AutoShape 167"/>
            <p:cNvCxnSpPr>
              <a:cxnSpLocks noChangeShapeType="1"/>
              <a:stCxn id="83" idx="0"/>
              <a:endCxn id="79" idx="0"/>
            </p:cNvCxnSpPr>
            <p:nvPr/>
          </p:nvCxnSpPr>
          <p:spPr bwMode="auto">
            <a:xfrm rot="16200000" flipH="1">
              <a:off x="1391" y="3174"/>
              <a:ext cx="1" cy="384"/>
            </a:xfrm>
            <a:prstGeom prst="curvedConnector3">
              <a:avLst>
                <a:gd name="adj1" fmla="val 14400000"/>
              </a:avLst>
            </a:prstGeom>
            <a:noFill/>
            <a:ln w="19050">
              <a:solidFill>
                <a:srgbClr val="FF0000"/>
              </a:solidFill>
              <a:round/>
              <a:headEnd/>
              <a:tailEnd type="triangle" w="med" len="med"/>
            </a:ln>
            <a:effectLst/>
          </p:spPr>
        </p:cxnSp>
        <p:cxnSp>
          <p:nvCxnSpPr>
            <p:cNvPr id="29" name="AutoShape 168"/>
            <p:cNvCxnSpPr>
              <a:cxnSpLocks noChangeShapeType="1"/>
            </p:cNvCxnSpPr>
            <p:nvPr/>
          </p:nvCxnSpPr>
          <p:spPr bwMode="auto">
            <a:xfrm rot="16200000" flipH="1">
              <a:off x="2543" y="3174"/>
              <a:ext cx="1" cy="384"/>
            </a:xfrm>
            <a:prstGeom prst="curvedConnector3">
              <a:avLst>
                <a:gd name="adj1" fmla="val 14400000"/>
              </a:avLst>
            </a:prstGeom>
            <a:noFill/>
            <a:ln w="19050">
              <a:solidFill>
                <a:srgbClr val="FF9900"/>
              </a:solidFill>
              <a:round/>
              <a:headEnd/>
              <a:tailEnd type="triangle" w="med" len="med"/>
            </a:ln>
            <a:effectLst/>
          </p:spPr>
        </p:cxnSp>
        <p:cxnSp>
          <p:nvCxnSpPr>
            <p:cNvPr id="30" name="AutoShape 169"/>
            <p:cNvCxnSpPr>
              <a:cxnSpLocks noChangeShapeType="1"/>
            </p:cNvCxnSpPr>
            <p:nvPr/>
          </p:nvCxnSpPr>
          <p:spPr bwMode="auto">
            <a:xfrm rot="16200000" flipH="1">
              <a:off x="3695" y="3174"/>
              <a:ext cx="1" cy="384"/>
            </a:xfrm>
            <a:prstGeom prst="curvedConnector3">
              <a:avLst>
                <a:gd name="adj1" fmla="val 14400000"/>
              </a:avLst>
            </a:prstGeom>
            <a:noFill/>
            <a:ln w="19050">
              <a:solidFill>
                <a:srgbClr val="FF9900"/>
              </a:solidFill>
              <a:round/>
              <a:headEnd/>
              <a:tailEnd type="triangle" w="med" len="med"/>
            </a:ln>
            <a:effectLst/>
          </p:spPr>
        </p:cxnSp>
        <p:cxnSp>
          <p:nvCxnSpPr>
            <p:cNvPr id="31" name="AutoShape 170"/>
            <p:cNvCxnSpPr>
              <a:cxnSpLocks noChangeShapeType="1"/>
              <a:stCxn id="72" idx="0"/>
              <a:endCxn id="75" idx="0"/>
            </p:cNvCxnSpPr>
            <p:nvPr/>
          </p:nvCxnSpPr>
          <p:spPr bwMode="auto">
            <a:xfrm rot="5400000">
              <a:off x="2159" y="3174"/>
              <a:ext cx="1" cy="384"/>
            </a:xfrm>
            <a:prstGeom prst="curvedConnector3">
              <a:avLst>
                <a:gd name="adj1" fmla="val 14400000"/>
              </a:avLst>
            </a:prstGeom>
            <a:noFill/>
            <a:ln w="19050">
              <a:solidFill>
                <a:srgbClr val="FF9900"/>
              </a:solidFill>
              <a:round/>
              <a:headEnd/>
              <a:tailEnd type="triangle" w="med" len="med"/>
            </a:ln>
            <a:effectLst/>
          </p:spPr>
        </p:cxnSp>
        <p:cxnSp>
          <p:nvCxnSpPr>
            <p:cNvPr id="32" name="AutoShape 171"/>
            <p:cNvCxnSpPr>
              <a:cxnSpLocks noChangeShapeType="1"/>
            </p:cNvCxnSpPr>
            <p:nvPr/>
          </p:nvCxnSpPr>
          <p:spPr bwMode="auto">
            <a:xfrm rot="5400000">
              <a:off x="3311" y="3174"/>
              <a:ext cx="1" cy="384"/>
            </a:xfrm>
            <a:prstGeom prst="curvedConnector3">
              <a:avLst>
                <a:gd name="adj1" fmla="val 14400000"/>
              </a:avLst>
            </a:prstGeom>
            <a:noFill/>
            <a:ln w="19050">
              <a:solidFill>
                <a:srgbClr val="FF9900"/>
              </a:solidFill>
              <a:round/>
              <a:headEnd/>
              <a:tailEnd type="triangle" w="med" len="med"/>
            </a:ln>
            <a:effectLst/>
          </p:spPr>
        </p:cxnSp>
        <p:cxnSp>
          <p:nvCxnSpPr>
            <p:cNvPr id="33" name="AutoShape 172"/>
            <p:cNvCxnSpPr>
              <a:cxnSpLocks noChangeShapeType="1"/>
            </p:cNvCxnSpPr>
            <p:nvPr/>
          </p:nvCxnSpPr>
          <p:spPr bwMode="auto">
            <a:xfrm rot="5400000">
              <a:off x="4463" y="3174"/>
              <a:ext cx="1" cy="384"/>
            </a:xfrm>
            <a:prstGeom prst="curvedConnector3">
              <a:avLst>
                <a:gd name="adj1" fmla="val 14400000"/>
              </a:avLst>
            </a:prstGeom>
            <a:noFill/>
            <a:ln w="19050">
              <a:solidFill>
                <a:srgbClr val="FF0000"/>
              </a:solidFill>
              <a:round/>
              <a:headEnd/>
              <a:tailEnd type="triangle" w="med" len="med"/>
            </a:ln>
            <a:effectLst/>
          </p:spPr>
        </p:cxnSp>
        <p:cxnSp>
          <p:nvCxnSpPr>
            <p:cNvPr id="34" name="AutoShape 173"/>
            <p:cNvCxnSpPr>
              <a:cxnSpLocks noChangeShapeType="1"/>
              <a:stCxn id="71" idx="0"/>
              <a:endCxn id="79" idx="0"/>
            </p:cNvCxnSpPr>
            <p:nvPr/>
          </p:nvCxnSpPr>
          <p:spPr bwMode="auto">
            <a:xfrm rot="5400000">
              <a:off x="1967" y="2982"/>
              <a:ext cx="1" cy="768"/>
            </a:xfrm>
            <a:prstGeom prst="curvedConnector3">
              <a:avLst>
                <a:gd name="adj1" fmla="val 21000000"/>
              </a:avLst>
            </a:prstGeom>
            <a:noFill/>
            <a:ln w="19050">
              <a:solidFill>
                <a:srgbClr val="FF9900"/>
              </a:solidFill>
              <a:round/>
              <a:headEnd/>
              <a:tailEnd type="triangle" w="med" len="med"/>
            </a:ln>
            <a:effectLst/>
          </p:spPr>
        </p:cxnSp>
        <p:cxnSp>
          <p:nvCxnSpPr>
            <p:cNvPr id="35" name="AutoShape 174"/>
            <p:cNvCxnSpPr>
              <a:cxnSpLocks noChangeShapeType="1"/>
            </p:cNvCxnSpPr>
            <p:nvPr/>
          </p:nvCxnSpPr>
          <p:spPr bwMode="auto">
            <a:xfrm rot="5400000">
              <a:off x="3119" y="2982"/>
              <a:ext cx="1" cy="768"/>
            </a:xfrm>
            <a:prstGeom prst="curvedConnector3">
              <a:avLst>
                <a:gd name="adj1" fmla="val 21000000"/>
              </a:avLst>
            </a:prstGeom>
            <a:noFill/>
            <a:ln w="19050">
              <a:solidFill>
                <a:srgbClr val="FF9900"/>
              </a:solidFill>
              <a:round/>
              <a:headEnd/>
              <a:tailEnd type="triangle" w="med" len="med"/>
            </a:ln>
            <a:effectLst/>
          </p:spPr>
        </p:cxnSp>
        <p:cxnSp>
          <p:nvCxnSpPr>
            <p:cNvPr id="36" name="AutoShape 175"/>
            <p:cNvCxnSpPr>
              <a:cxnSpLocks noChangeShapeType="1"/>
              <a:stCxn id="84" idx="0"/>
              <a:endCxn id="76" idx="0"/>
            </p:cNvCxnSpPr>
            <p:nvPr/>
          </p:nvCxnSpPr>
          <p:spPr bwMode="auto">
            <a:xfrm rot="16200000" flipH="1">
              <a:off x="1583" y="2982"/>
              <a:ext cx="1" cy="768"/>
            </a:xfrm>
            <a:prstGeom prst="curvedConnector3">
              <a:avLst>
                <a:gd name="adj1" fmla="val -21000000"/>
              </a:avLst>
            </a:prstGeom>
            <a:noFill/>
            <a:ln w="19050">
              <a:solidFill>
                <a:srgbClr val="FF0000"/>
              </a:solidFill>
              <a:round/>
              <a:headEnd/>
              <a:tailEnd type="triangle" w="med" len="med"/>
            </a:ln>
            <a:effectLst/>
          </p:spPr>
        </p:cxnSp>
        <p:cxnSp>
          <p:nvCxnSpPr>
            <p:cNvPr id="37" name="AutoShape 176"/>
            <p:cNvCxnSpPr>
              <a:cxnSpLocks noChangeShapeType="1"/>
            </p:cNvCxnSpPr>
            <p:nvPr/>
          </p:nvCxnSpPr>
          <p:spPr bwMode="auto">
            <a:xfrm rot="16200000" flipH="1">
              <a:off x="2735" y="2982"/>
              <a:ext cx="1" cy="768"/>
            </a:xfrm>
            <a:prstGeom prst="curvedConnector3">
              <a:avLst>
                <a:gd name="adj1" fmla="val -21000000"/>
              </a:avLst>
            </a:prstGeom>
            <a:noFill/>
            <a:ln w="19050">
              <a:solidFill>
                <a:srgbClr val="FF9900"/>
              </a:solidFill>
              <a:round/>
              <a:headEnd/>
              <a:tailEnd type="triangle" w="med" len="med"/>
            </a:ln>
            <a:effectLst/>
          </p:spPr>
        </p:cxnSp>
        <p:cxnSp>
          <p:nvCxnSpPr>
            <p:cNvPr id="38" name="AutoShape 177"/>
            <p:cNvCxnSpPr>
              <a:cxnSpLocks noChangeShapeType="1"/>
            </p:cNvCxnSpPr>
            <p:nvPr/>
          </p:nvCxnSpPr>
          <p:spPr bwMode="auto">
            <a:xfrm rot="16200000" flipH="1">
              <a:off x="4271" y="2982"/>
              <a:ext cx="1" cy="768"/>
            </a:xfrm>
            <a:prstGeom prst="curvedConnector3">
              <a:avLst>
                <a:gd name="adj1" fmla="val -21000000"/>
              </a:avLst>
            </a:prstGeom>
            <a:noFill/>
            <a:ln w="19050">
              <a:solidFill>
                <a:srgbClr val="FF0000"/>
              </a:solidFill>
              <a:round/>
              <a:headEnd type="triangle" w="med" len="med"/>
              <a:tailEnd/>
            </a:ln>
            <a:effectLst/>
          </p:spPr>
        </p:cxnSp>
        <p:cxnSp>
          <p:nvCxnSpPr>
            <p:cNvPr id="39" name="AutoShape 178"/>
            <p:cNvCxnSpPr>
              <a:cxnSpLocks noChangeShapeType="1"/>
            </p:cNvCxnSpPr>
            <p:nvPr/>
          </p:nvCxnSpPr>
          <p:spPr bwMode="auto">
            <a:xfrm rot="5400000">
              <a:off x="3887" y="2982"/>
              <a:ext cx="1" cy="768"/>
            </a:xfrm>
            <a:prstGeom prst="curvedConnector3">
              <a:avLst>
                <a:gd name="adj1" fmla="val 21000000"/>
              </a:avLst>
            </a:prstGeom>
            <a:noFill/>
            <a:ln w="19050">
              <a:solidFill>
                <a:srgbClr val="FF9900"/>
              </a:solidFill>
              <a:round/>
              <a:headEnd type="triangle" w="med" len="med"/>
              <a:tailEnd/>
            </a:ln>
            <a:effectLst/>
          </p:spPr>
        </p:cxnSp>
        <p:sp>
          <p:nvSpPr>
            <p:cNvPr id="40" name="Text Box 179"/>
            <p:cNvSpPr txBox="1">
              <a:spLocks noChangeArrowheads="1"/>
            </p:cNvSpPr>
            <p:nvPr/>
          </p:nvSpPr>
          <p:spPr bwMode="auto">
            <a:xfrm>
              <a:off x="624" y="3648"/>
              <a:ext cx="4560" cy="213"/>
            </a:xfrm>
            <a:prstGeom prst="rect">
              <a:avLst/>
            </a:prstGeom>
            <a:noFill/>
            <a:ln w="9525" algn="ctr">
              <a:noFill/>
              <a:miter lim="800000"/>
              <a:headEnd/>
              <a:tailEnd/>
            </a:ln>
            <a:effectLst/>
          </p:spPr>
          <p:txBody>
            <a:bodyPr wrap="square">
              <a:spAutoFit/>
            </a:bodyPr>
            <a:lstStyle/>
            <a:p>
              <a:pPr algn="ctr">
                <a:spcBef>
                  <a:spcPct val="50000"/>
                </a:spcBef>
              </a:pPr>
              <a:r>
                <a:rPr lang="en-US" altLang="zh-TW" sz="1600" dirty="0"/>
                <a:t>Bidirectional Motion Compensation</a:t>
              </a:r>
            </a:p>
          </p:txBody>
        </p:sp>
        <p:sp>
          <p:nvSpPr>
            <p:cNvPr id="41" name="Text Box 180"/>
            <p:cNvSpPr txBox="1">
              <a:spLocks noChangeArrowheads="1"/>
            </p:cNvSpPr>
            <p:nvPr/>
          </p:nvSpPr>
          <p:spPr bwMode="auto">
            <a:xfrm>
              <a:off x="624" y="2016"/>
              <a:ext cx="4560" cy="213"/>
            </a:xfrm>
            <a:prstGeom prst="rect">
              <a:avLst/>
            </a:prstGeom>
            <a:noFill/>
            <a:ln w="9525" algn="ctr">
              <a:noFill/>
              <a:miter lim="800000"/>
              <a:headEnd/>
              <a:tailEnd/>
            </a:ln>
            <a:effectLst/>
          </p:spPr>
          <p:txBody>
            <a:bodyPr wrap="square">
              <a:spAutoFit/>
            </a:bodyPr>
            <a:lstStyle/>
            <a:p>
              <a:pPr algn="ctr">
                <a:spcBef>
                  <a:spcPct val="50000"/>
                </a:spcBef>
              </a:pPr>
              <a:r>
                <a:rPr lang="en-US" altLang="zh-TW" sz="1600" dirty="0"/>
                <a:t>Forward Motion Compensation</a:t>
              </a:r>
            </a:p>
          </p:txBody>
        </p:sp>
      </p:grpSp>
      <p:sp>
        <p:nvSpPr>
          <p:cNvPr id="86" name="TextBox 85"/>
          <p:cNvSpPr txBox="1"/>
          <p:nvPr/>
        </p:nvSpPr>
        <p:spPr>
          <a:xfrm>
            <a:off x="944146" y="5562600"/>
            <a:ext cx="7026282" cy="830997"/>
          </a:xfrm>
          <a:prstGeom prst="rect">
            <a:avLst/>
          </a:prstGeom>
          <a:noFill/>
        </p:spPr>
        <p:txBody>
          <a:bodyPr wrap="none" rtlCol="0">
            <a:spAutoFit/>
          </a:bodyPr>
          <a:lstStyle/>
          <a:p>
            <a:r>
              <a:rPr lang="en-US" sz="1600" b="1" dirty="0"/>
              <a:t>I-frame</a:t>
            </a:r>
            <a:r>
              <a:rPr lang="en-US" sz="1600" dirty="0"/>
              <a:t>: </a:t>
            </a:r>
            <a:r>
              <a:rPr lang="en-US" altLang="zh-TW" sz="1600" dirty="0"/>
              <a:t>Intra-coded frame</a:t>
            </a:r>
          </a:p>
          <a:p>
            <a:pPr marL="0" lvl="1"/>
            <a:r>
              <a:rPr lang="en-US" sz="1600" b="1" dirty="0"/>
              <a:t>P-frame</a:t>
            </a:r>
            <a:r>
              <a:rPr lang="en-US" sz="1600" dirty="0"/>
              <a:t>: </a:t>
            </a:r>
            <a:r>
              <a:rPr lang="en-US" altLang="zh-TW" sz="1600" dirty="0"/>
              <a:t>One directional motion prediction from a previous frame</a:t>
            </a:r>
          </a:p>
          <a:p>
            <a:pPr marL="0" lvl="1"/>
            <a:r>
              <a:rPr lang="en-US" altLang="zh-TW" sz="1600" b="1" dirty="0"/>
              <a:t>B-frame</a:t>
            </a:r>
            <a:r>
              <a:rPr lang="en-US" altLang="zh-TW" sz="1600" dirty="0"/>
              <a:t>: Bi-directional motion prediction from a previous or future frame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Video</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A video signal is a sequence of two dimensional (2D) images projected from a dynamic three dimensional (3D) scene onto the image plane of a video camera.</a:t>
            </a:r>
          </a:p>
          <a:p>
            <a:pPr algn="just"/>
            <a:endParaRPr lang="en-US" sz="2400" dirty="0"/>
          </a:p>
          <a:p>
            <a:pPr algn="just"/>
            <a:r>
              <a:rPr lang="en-US" sz="2400" dirty="0"/>
              <a:t>A video records the emitted and/or reflected light intensity from the objects. The intensity changes both in time and space.</a:t>
            </a:r>
          </a:p>
          <a:p>
            <a:pPr algn="just">
              <a:buNone/>
            </a:pPr>
            <a:r>
              <a:rPr lang="en-US" sz="2400" dirty="0"/>
              <a:t> </a:t>
            </a:r>
          </a:p>
          <a:p>
            <a:pPr algn="just"/>
            <a:endParaRPr lang="en-US" sz="2400" dirty="0"/>
          </a:p>
          <a:p>
            <a:pPr algn="just"/>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I-frames</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lnSpc>
                <a:spcPct val="90000"/>
              </a:lnSpc>
            </a:pPr>
            <a:r>
              <a:rPr lang="en-GB" sz="2600" dirty="0"/>
              <a:t>I-frames are encoded without reference to any other frames. Each frame is treated as a separate picture and the Y, C</a:t>
            </a:r>
            <a:r>
              <a:rPr lang="en-GB" sz="2600" baseline="-25000" dirty="0"/>
              <a:t>b</a:t>
            </a:r>
            <a:r>
              <a:rPr lang="en-GB" sz="2600" dirty="0"/>
              <a:t> and C</a:t>
            </a:r>
            <a:r>
              <a:rPr lang="en-GB" sz="2600" baseline="-25000" dirty="0"/>
              <a:t>r</a:t>
            </a:r>
            <a:r>
              <a:rPr lang="en-GB" sz="2600" dirty="0"/>
              <a:t> matrices are encoded separately using JPEG </a:t>
            </a:r>
          </a:p>
          <a:p>
            <a:pPr algn="just">
              <a:lnSpc>
                <a:spcPct val="90000"/>
              </a:lnSpc>
            </a:pPr>
            <a:endParaRPr lang="en-GB" sz="2600" dirty="0"/>
          </a:p>
          <a:p>
            <a:pPr algn="just">
              <a:lnSpc>
                <a:spcPct val="90000"/>
              </a:lnSpc>
            </a:pPr>
            <a:r>
              <a:rPr lang="en-GB" sz="2600" dirty="0"/>
              <a:t>I-frames must be repeated at regular intervals to avoid losing the whole picture as during transmission it can get corrupted and hence looses the frame </a:t>
            </a:r>
          </a:p>
          <a:p>
            <a:pPr algn="just">
              <a:lnSpc>
                <a:spcPct val="90000"/>
              </a:lnSpc>
            </a:pPr>
            <a:endParaRPr lang="en-GB" sz="2600" dirty="0"/>
          </a:p>
          <a:p>
            <a:pPr algn="just">
              <a:lnSpc>
                <a:spcPct val="90000"/>
              </a:lnSpc>
            </a:pPr>
            <a:r>
              <a:rPr lang="en-GB" sz="2600" dirty="0"/>
              <a:t>The number of frames/pictures between successive I-frames is known as a group of pictures (GOP). Typical values of GOP are 3 - 12</a:t>
            </a:r>
          </a:p>
          <a:p>
            <a:pPr lvl="1" algn="just"/>
            <a:endParaRPr lang="en-US" sz="2200" dirty="0"/>
          </a:p>
          <a:p>
            <a:pPr algn="just"/>
            <a:endParaRPr lang="en-US" sz="2400" dirty="0"/>
          </a:p>
          <a:p>
            <a:pPr lvl="1" algn="just"/>
            <a:endParaRPr lang="en-US" sz="2200" dirty="0"/>
          </a:p>
          <a:p>
            <a:pPr algn="just"/>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P-frames</a:t>
            </a:r>
          </a:p>
        </p:txBody>
      </p:sp>
      <p:sp>
        <p:nvSpPr>
          <p:cNvPr id="3" name="Content Placeholder 2"/>
          <p:cNvSpPr>
            <a:spLocks noGrp="1"/>
          </p:cNvSpPr>
          <p:nvPr>
            <p:ph idx="1"/>
          </p:nvPr>
        </p:nvSpPr>
        <p:spPr>
          <a:xfrm>
            <a:off x="457200" y="2249424"/>
            <a:ext cx="8229600" cy="4456176"/>
          </a:xfrm>
        </p:spPr>
        <p:txBody>
          <a:bodyPr>
            <a:normAutofit fontScale="85000" lnSpcReduction="20000"/>
          </a:bodyPr>
          <a:lstStyle/>
          <a:p>
            <a:pPr algn="just">
              <a:lnSpc>
                <a:spcPct val="90000"/>
              </a:lnSpc>
            </a:pPr>
            <a:r>
              <a:rPr lang="en-GB" sz="2600" dirty="0"/>
              <a:t>The encoding of the P-frame is relative to the contents of either a preceding I-frame or a preceding P-frame</a:t>
            </a:r>
          </a:p>
          <a:p>
            <a:pPr algn="just">
              <a:lnSpc>
                <a:spcPct val="90000"/>
              </a:lnSpc>
            </a:pPr>
            <a:endParaRPr lang="en-GB" sz="2600" dirty="0"/>
          </a:p>
          <a:p>
            <a:pPr algn="just">
              <a:lnSpc>
                <a:spcPct val="90000"/>
              </a:lnSpc>
            </a:pPr>
            <a:r>
              <a:rPr lang="en-GB" sz="2600" dirty="0"/>
              <a:t>P-frames are encoded using a combination of motion estimation and motion compensation</a:t>
            </a:r>
          </a:p>
          <a:p>
            <a:pPr lvl="1" algn="just">
              <a:lnSpc>
                <a:spcPct val="90000"/>
              </a:lnSpc>
            </a:pPr>
            <a:endParaRPr lang="en-GB" sz="2200" dirty="0"/>
          </a:p>
          <a:p>
            <a:pPr lvl="1" algn="just">
              <a:lnSpc>
                <a:spcPct val="90000"/>
              </a:lnSpc>
            </a:pPr>
            <a:r>
              <a:rPr lang="en-GB" sz="2400" dirty="0"/>
              <a:t>If the two contents are the same, only the</a:t>
            </a:r>
            <a:r>
              <a:rPr lang="en-GB" sz="2400" b="1" dirty="0"/>
              <a:t> address</a:t>
            </a:r>
            <a:r>
              <a:rPr lang="en-GB" sz="2400" dirty="0"/>
              <a:t> of the macro block in the reference frame is encoded</a:t>
            </a:r>
          </a:p>
          <a:p>
            <a:pPr lvl="1" algn="just">
              <a:lnSpc>
                <a:spcPct val="90000"/>
              </a:lnSpc>
            </a:pPr>
            <a:endParaRPr lang="en-GB" sz="2400" dirty="0"/>
          </a:p>
          <a:p>
            <a:pPr lvl="1" algn="just">
              <a:lnSpc>
                <a:spcPct val="90000"/>
              </a:lnSpc>
            </a:pPr>
            <a:r>
              <a:rPr lang="en-GB" sz="2400" dirty="0"/>
              <a:t>If the two contents are very close, both the motion vector and the difference matrices associated with the macro block in the reference frame are encoded.</a:t>
            </a:r>
          </a:p>
          <a:p>
            <a:pPr lvl="1" algn="just">
              <a:lnSpc>
                <a:spcPct val="90000"/>
              </a:lnSpc>
            </a:pPr>
            <a:endParaRPr lang="en-GB" sz="2400" dirty="0"/>
          </a:p>
          <a:p>
            <a:pPr lvl="1" algn="just">
              <a:lnSpc>
                <a:spcPct val="90000"/>
              </a:lnSpc>
            </a:pPr>
            <a:r>
              <a:rPr lang="en-GB" sz="2400" dirty="0"/>
              <a:t>If no close match is found, then the target macro block is encoded in the same way as a macro block in an I-frame</a:t>
            </a:r>
          </a:p>
          <a:p>
            <a:pPr algn="just">
              <a:lnSpc>
                <a:spcPct val="90000"/>
              </a:lnSpc>
            </a:pPr>
            <a:endParaRPr lang="en-GB" sz="2400" dirty="0"/>
          </a:p>
          <a:p>
            <a:pPr algn="just">
              <a:lnSpc>
                <a:spcPct val="90000"/>
              </a:lnSpc>
            </a:pPr>
            <a:r>
              <a:rPr lang="en-GB" sz="2600" dirty="0"/>
              <a:t>Number of P frames between I-frames is limited to avoid error propagation</a:t>
            </a:r>
          </a:p>
          <a:p>
            <a:pPr algn="just">
              <a:lnSpc>
                <a:spcPct val="90000"/>
              </a:lnSpc>
              <a:buNone/>
            </a:pPr>
            <a:endParaRPr lang="en-GB" sz="2400" dirty="0"/>
          </a:p>
          <a:p>
            <a:pPr lvl="1" algn="just">
              <a:lnSpc>
                <a:spcPct val="90000"/>
              </a:lnSpc>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B-frames</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a:t>Motion estimation works well in slow moving applications like video telephony</a:t>
            </a:r>
          </a:p>
          <a:p>
            <a:pPr algn="just">
              <a:lnSpc>
                <a:spcPct val="90000"/>
              </a:lnSpc>
            </a:pPr>
            <a:endParaRPr lang="en-GB" sz="2400" dirty="0"/>
          </a:p>
          <a:p>
            <a:pPr algn="just">
              <a:lnSpc>
                <a:spcPct val="90000"/>
              </a:lnSpc>
            </a:pPr>
            <a:r>
              <a:rPr lang="en-GB" sz="2400" dirty="0"/>
              <a:t>For fast moving video it will not work effectively. Hence </a:t>
            </a:r>
            <a:r>
              <a:rPr lang="en-GB" sz="2400" b="1" dirty="0"/>
              <a:t>B-frames (Bi-directional)</a:t>
            </a:r>
            <a:r>
              <a:rPr lang="en-GB" sz="2400" dirty="0"/>
              <a:t> are used. Their contents are predicted using the </a:t>
            </a:r>
            <a:r>
              <a:rPr lang="en-GB" sz="2400" i="1" dirty="0"/>
              <a:t>past</a:t>
            </a:r>
            <a:r>
              <a:rPr lang="en-GB" sz="2400" dirty="0"/>
              <a:t> and the </a:t>
            </a:r>
            <a:r>
              <a:rPr lang="en-GB" sz="2400" i="1" dirty="0"/>
              <a:t>future</a:t>
            </a:r>
            <a:r>
              <a:rPr lang="en-GB" sz="2400" dirty="0"/>
              <a:t> frames</a:t>
            </a:r>
          </a:p>
          <a:p>
            <a:pPr algn="just">
              <a:lnSpc>
                <a:spcPct val="90000"/>
              </a:lnSpc>
            </a:pPr>
            <a:endParaRPr lang="en-GB" sz="2400" dirty="0"/>
          </a:p>
          <a:p>
            <a:pPr algn="just">
              <a:lnSpc>
                <a:spcPct val="90000"/>
              </a:lnSpc>
            </a:pPr>
            <a:r>
              <a:rPr lang="en-GB" sz="2400" dirty="0"/>
              <a:t>B-frames provides highest level of compression and because they are not involved in the coding of other frames they do not propagate errors</a:t>
            </a:r>
            <a:endParaRPr lang="en-US" sz="2400" dirty="0"/>
          </a:p>
          <a:p>
            <a:pPr lvl="1" algn="just"/>
            <a:endParaRPr lang="en-US" sz="2200" dirty="0"/>
          </a:p>
          <a:p>
            <a:pPr algn="just"/>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MPEG-1 Encoder</a:t>
            </a:r>
          </a:p>
        </p:txBody>
      </p:sp>
      <p:graphicFrame>
        <p:nvGraphicFramePr>
          <p:cNvPr id="133122" name="Object 2"/>
          <p:cNvGraphicFramePr>
            <a:graphicFrameLocks noChangeAspect="1"/>
          </p:cNvGraphicFramePr>
          <p:nvPr/>
        </p:nvGraphicFramePr>
        <p:xfrm>
          <a:off x="1073149" y="2209800"/>
          <a:ext cx="7232651" cy="4477794"/>
        </p:xfrm>
        <a:graphic>
          <a:graphicData uri="http://schemas.openxmlformats.org/presentationml/2006/ole">
            <mc:AlternateContent xmlns:mc="http://schemas.openxmlformats.org/markup-compatibility/2006">
              <mc:Choice xmlns:v="urn:schemas-microsoft-com:vml" Requires="v">
                <p:oleObj name="Picture" r:id="rId2" imgW="6223000" imgH="3860800" progId="Word.Picture.8">
                  <p:embed/>
                </p:oleObj>
              </mc:Choice>
              <mc:Fallback>
                <p:oleObj name="Picture" r:id="rId2" imgW="6223000" imgH="3860800"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49" y="2209800"/>
                        <a:ext cx="7232651" cy="447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MPEG-1 Decoder</a:t>
            </a:r>
          </a:p>
        </p:txBody>
      </p:sp>
      <p:graphicFrame>
        <p:nvGraphicFramePr>
          <p:cNvPr id="134146" name="Object 2"/>
          <p:cNvGraphicFramePr>
            <a:graphicFrameLocks noChangeAspect="1"/>
          </p:cNvGraphicFramePr>
          <p:nvPr/>
        </p:nvGraphicFramePr>
        <p:xfrm>
          <a:off x="955675" y="2233612"/>
          <a:ext cx="7426325" cy="2871788"/>
        </p:xfrm>
        <a:graphic>
          <a:graphicData uri="http://schemas.openxmlformats.org/presentationml/2006/ole">
            <mc:AlternateContent xmlns:mc="http://schemas.openxmlformats.org/markup-compatibility/2006">
              <mc:Choice xmlns:v="urn:schemas-microsoft-com:vml" Requires="v">
                <p:oleObj name="Picture" r:id="rId2" imgW="6210300" imgH="2400300" progId="Word.Picture.8">
                  <p:embed/>
                </p:oleObj>
              </mc:Choice>
              <mc:Fallback>
                <p:oleObj name="Picture" r:id="rId2" imgW="6210300" imgH="2400300" progId="Word.Picture.8">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2233612"/>
                        <a:ext cx="7426325"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MPEG-1 Performance</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a:t>Compression for I-frames are similar to JPEG for Video typically 10:1 through to 20:1 depending on the complexity of the frame contents</a:t>
            </a:r>
          </a:p>
          <a:p>
            <a:pPr algn="just">
              <a:lnSpc>
                <a:spcPct val="90000"/>
              </a:lnSpc>
            </a:pPr>
            <a:endParaRPr lang="en-GB" sz="2400" dirty="0"/>
          </a:p>
          <a:p>
            <a:pPr algn="just">
              <a:lnSpc>
                <a:spcPct val="90000"/>
              </a:lnSpc>
            </a:pPr>
            <a:r>
              <a:rPr lang="en-GB" sz="2400" dirty="0"/>
              <a:t>P and B frames are higher compression and in the region of 20:1 through to 30:1 for P frame and 30:1 to 50:1 for B-frames</a:t>
            </a:r>
          </a:p>
          <a:p>
            <a:pPr algn="just">
              <a:lnSpc>
                <a:spcPct val="90000"/>
              </a:lnSpc>
            </a:pPr>
            <a:endParaRPr lang="en-GB" sz="2400" dirty="0"/>
          </a:p>
          <a:p>
            <a:pPr algn="just"/>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MPEG-1 Bit stream structure</a:t>
            </a:r>
          </a:p>
        </p:txBody>
      </p:sp>
      <p:sp>
        <p:nvSpPr>
          <p:cNvPr id="39" name="Text Box 4"/>
          <p:cNvSpPr txBox="1">
            <a:spLocks noChangeArrowheads="1"/>
          </p:cNvSpPr>
          <p:nvPr/>
        </p:nvSpPr>
        <p:spPr bwMode="auto">
          <a:xfrm>
            <a:off x="1447800" y="2283023"/>
            <a:ext cx="1828800" cy="307777"/>
          </a:xfrm>
          <a:prstGeom prst="rect">
            <a:avLst/>
          </a:prstGeom>
          <a:noFill/>
          <a:ln w="9525">
            <a:solidFill>
              <a:schemeClr val="tx1"/>
            </a:solidFill>
            <a:miter lim="800000"/>
            <a:headEnd/>
            <a:tailEnd/>
          </a:ln>
          <a:effectLst/>
        </p:spPr>
        <p:txBody>
          <a:bodyPr wrap="square">
            <a:spAutoFit/>
          </a:bodyPr>
          <a:lstStyle/>
          <a:p>
            <a:r>
              <a:rPr lang="en-US" sz="1400" dirty="0"/>
              <a:t>Video sequence #n-1</a:t>
            </a:r>
          </a:p>
        </p:txBody>
      </p:sp>
      <p:sp>
        <p:nvSpPr>
          <p:cNvPr id="44" name="Rectangle 43"/>
          <p:cNvSpPr/>
          <p:nvPr/>
        </p:nvSpPr>
        <p:spPr>
          <a:xfrm>
            <a:off x="12954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Box 4"/>
          <p:cNvSpPr txBox="1">
            <a:spLocks noChangeArrowheads="1"/>
          </p:cNvSpPr>
          <p:nvPr/>
        </p:nvSpPr>
        <p:spPr bwMode="auto">
          <a:xfrm>
            <a:off x="3429000" y="2283023"/>
            <a:ext cx="1828800" cy="307777"/>
          </a:xfrm>
          <a:prstGeom prst="rect">
            <a:avLst/>
          </a:prstGeom>
          <a:noFill/>
          <a:ln w="9525">
            <a:solidFill>
              <a:schemeClr val="tx1"/>
            </a:solidFill>
            <a:miter lim="800000"/>
            <a:headEnd/>
            <a:tailEnd/>
          </a:ln>
          <a:effectLst/>
        </p:spPr>
        <p:txBody>
          <a:bodyPr wrap="square">
            <a:spAutoFit/>
          </a:bodyPr>
          <a:lstStyle/>
          <a:p>
            <a:r>
              <a:rPr lang="en-US" sz="1400" dirty="0"/>
              <a:t>Video sequence #n</a:t>
            </a:r>
          </a:p>
        </p:txBody>
      </p:sp>
      <p:sp>
        <p:nvSpPr>
          <p:cNvPr id="46" name="Rectangle 45"/>
          <p:cNvSpPr/>
          <p:nvPr/>
        </p:nvSpPr>
        <p:spPr>
          <a:xfrm>
            <a:off x="32766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4"/>
          <p:cNvSpPr txBox="1">
            <a:spLocks noChangeArrowheads="1"/>
          </p:cNvSpPr>
          <p:nvPr/>
        </p:nvSpPr>
        <p:spPr bwMode="auto">
          <a:xfrm>
            <a:off x="5410200" y="2283023"/>
            <a:ext cx="1905000" cy="307777"/>
          </a:xfrm>
          <a:prstGeom prst="rect">
            <a:avLst/>
          </a:prstGeom>
          <a:noFill/>
          <a:ln w="9525">
            <a:solidFill>
              <a:schemeClr val="tx1"/>
            </a:solidFill>
            <a:miter lim="800000"/>
            <a:headEnd/>
            <a:tailEnd/>
          </a:ln>
          <a:effectLst/>
        </p:spPr>
        <p:txBody>
          <a:bodyPr wrap="square">
            <a:spAutoFit/>
          </a:bodyPr>
          <a:lstStyle/>
          <a:p>
            <a:r>
              <a:rPr lang="en-US" sz="1400" dirty="0"/>
              <a:t>Video sequence #n+1</a:t>
            </a:r>
          </a:p>
        </p:txBody>
      </p:sp>
      <p:sp>
        <p:nvSpPr>
          <p:cNvPr id="48" name="Rectangle 47"/>
          <p:cNvSpPr/>
          <p:nvPr/>
        </p:nvSpPr>
        <p:spPr>
          <a:xfrm>
            <a:off x="5257800" y="22830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 Box 4"/>
          <p:cNvSpPr txBox="1">
            <a:spLocks noChangeArrowheads="1"/>
          </p:cNvSpPr>
          <p:nvPr/>
        </p:nvSpPr>
        <p:spPr bwMode="auto">
          <a:xfrm>
            <a:off x="2438400" y="3118246"/>
            <a:ext cx="1066800" cy="307777"/>
          </a:xfrm>
          <a:prstGeom prst="rect">
            <a:avLst/>
          </a:prstGeom>
          <a:noFill/>
          <a:ln w="9525">
            <a:solidFill>
              <a:schemeClr val="tx1"/>
            </a:solidFill>
            <a:miter lim="800000"/>
            <a:headEnd/>
            <a:tailEnd/>
          </a:ln>
          <a:effectLst/>
        </p:spPr>
        <p:txBody>
          <a:bodyPr wrap="square">
            <a:spAutoFit/>
          </a:bodyPr>
          <a:lstStyle/>
          <a:p>
            <a:r>
              <a:rPr lang="en-US" sz="1400" dirty="0"/>
              <a:t>GOP #p+1</a:t>
            </a:r>
          </a:p>
        </p:txBody>
      </p:sp>
      <p:sp>
        <p:nvSpPr>
          <p:cNvPr id="50" name="Rectangle 49"/>
          <p:cNvSpPr/>
          <p:nvPr/>
        </p:nvSpPr>
        <p:spPr>
          <a:xfrm>
            <a:off x="2286000" y="3118246"/>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Box 4"/>
          <p:cNvSpPr txBox="1">
            <a:spLocks noChangeArrowheads="1"/>
          </p:cNvSpPr>
          <p:nvPr/>
        </p:nvSpPr>
        <p:spPr bwMode="auto">
          <a:xfrm>
            <a:off x="36576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a:t>GOP #p+2</a:t>
            </a:r>
          </a:p>
        </p:txBody>
      </p:sp>
      <p:sp>
        <p:nvSpPr>
          <p:cNvPr id="54" name="Rectangle 53"/>
          <p:cNvSpPr/>
          <p:nvPr/>
        </p:nvSpPr>
        <p:spPr>
          <a:xfrm>
            <a:off x="35052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 Box 4"/>
          <p:cNvSpPr txBox="1">
            <a:spLocks noChangeArrowheads="1"/>
          </p:cNvSpPr>
          <p:nvPr/>
        </p:nvSpPr>
        <p:spPr bwMode="auto">
          <a:xfrm>
            <a:off x="48768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a:t>GOP #p+3</a:t>
            </a:r>
          </a:p>
        </p:txBody>
      </p:sp>
      <p:sp>
        <p:nvSpPr>
          <p:cNvPr id="56" name="Rectangle 55"/>
          <p:cNvSpPr/>
          <p:nvPr/>
        </p:nvSpPr>
        <p:spPr>
          <a:xfrm>
            <a:off x="47244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Box 4"/>
          <p:cNvSpPr txBox="1">
            <a:spLocks noChangeArrowheads="1"/>
          </p:cNvSpPr>
          <p:nvPr/>
        </p:nvSpPr>
        <p:spPr bwMode="auto">
          <a:xfrm>
            <a:off x="60960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a:t>GOP #p+4</a:t>
            </a:r>
          </a:p>
        </p:txBody>
      </p:sp>
      <p:sp>
        <p:nvSpPr>
          <p:cNvPr id="58" name="Rectangle 57"/>
          <p:cNvSpPr/>
          <p:nvPr/>
        </p:nvSpPr>
        <p:spPr>
          <a:xfrm>
            <a:off x="59436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Box 4"/>
          <p:cNvSpPr txBox="1">
            <a:spLocks noChangeArrowheads="1"/>
          </p:cNvSpPr>
          <p:nvPr/>
        </p:nvSpPr>
        <p:spPr bwMode="auto">
          <a:xfrm>
            <a:off x="73152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a:t>GOP #p+5</a:t>
            </a:r>
          </a:p>
        </p:txBody>
      </p:sp>
      <p:sp>
        <p:nvSpPr>
          <p:cNvPr id="60" name="Rectangle 59"/>
          <p:cNvSpPr/>
          <p:nvPr/>
        </p:nvSpPr>
        <p:spPr>
          <a:xfrm>
            <a:off x="71628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4"/>
          <p:cNvSpPr txBox="1">
            <a:spLocks noChangeArrowheads="1"/>
          </p:cNvSpPr>
          <p:nvPr/>
        </p:nvSpPr>
        <p:spPr bwMode="auto">
          <a:xfrm>
            <a:off x="1219200" y="3121223"/>
            <a:ext cx="1066800" cy="307777"/>
          </a:xfrm>
          <a:prstGeom prst="rect">
            <a:avLst/>
          </a:prstGeom>
          <a:noFill/>
          <a:ln w="9525">
            <a:solidFill>
              <a:schemeClr val="tx1"/>
            </a:solidFill>
            <a:miter lim="800000"/>
            <a:headEnd/>
            <a:tailEnd/>
          </a:ln>
          <a:effectLst/>
        </p:spPr>
        <p:txBody>
          <a:bodyPr wrap="square">
            <a:spAutoFit/>
          </a:bodyPr>
          <a:lstStyle/>
          <a:p>
            <a:r>
              <a:rPr lang="en-US" sz="1400" dirty="0"/>
              <a:t>GOP #p</a:t>
            </a:r>
          </a:p>
        </p:txBody>
      </p:sp>
      <p:sp>
        <p:nvSpPr>
          <p:cNvPr id="62" name="Rectangle 61"/>
          <p:cNvSpPr/>
          <p:nvPr/>
        </p:nvSpPr>
        <p:spPr>
          <a:xfrm>
            <a:off x="1066800" y="3121223"/>
            <a:ext cx="152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4"/>
          <p:cNvSpPr txBox="1">
            <a:spLocks noChangeArrowheads="1"/>
          </p:cNvSpPr>
          <p:nvPr/>
        </p:nvSpPr>
        <p:spPr bwMode="auto">
          <a:xfrm>
            <a:off x="12192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a:t>Frame I</a:t>
            </a:r>
          </a:p>
        </p:txBody>
      </p:sp>
      <p:sp>
        <p:nvSpPr>
          <p:cNvPr id="65" name="Text Box 4"/>
          <p:cNvSpPr txBox="1">
            <a:spLocks noChangeArrowheads="1"/>
          </p:cNvSpPr>
          <p:nvPr/>
        </p:nvSpPr>
        <p:spPr bwMode="auto">
          <a:xfrm>
            <a:off x="24384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a:t>Frame B</a:t>
            </a:r>
          </a:p>
        </p:txBody>
      </p:sp>
      <p:sp>
        <p:nvSpPr>
          <p:cNvPr id="66" name="Rectangle 65"/>
          <p:cNvSpPr/>
          <p:nvPr/>
        </p:nvSpPr>
        <p:spPr>
          <a:xfrm>
            <a:off x="22860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0668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4"/>
          <p:cNvSpPr txBox="1">
            <a:spLocks noChangeArrowheads="1"/>
          </p:cNvSpPr>
          <p:nvPr/>
        </p:nvSpPr>
        <p:spPr bwMode="auto">
          <a:xfrm>
            <a:off x="36576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a:t>Frame B</a:t>
            </a:r>
          </a:p>
        </p:txBody>
      </p:sp>
      <p:sp>
        <p:nvSpPr>
          <p:cNvPr id="69" name="Rectangle 68"/>
          <p:cNvSpPr/>
          <p:nvPr/>
        </p:nvSpPr>
        <p:spPr>
          <a:xfrm>
            <a:off x="35052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4"/>
          <p:cNvSpPr txBox="1">
            <a:spLocks noChangeArrowheads="1"/>
          </p:cNvSpPr>
          <p:nvPr/>
        </p:nvSpPr>
        <p:spPr bwMode="auto">
          <a:xfrm>
            <a:off x="48768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a:t>Frame P</a:t>
            </a:r>
          </a:p>
        </p:txBody>
      </p:sp>
      <p:sp>
        <p:nvSpPr>
          <p:cNvPr id="71" name="Rectangle 70"/>
          <p:cNvSpPr/>
          <p:nvPr/>
        </p:nvSpPr>
        <p:spPr>
          <a:xfrm>
            <a:off x="47244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 Box 4"/>
          <p:cNvSpPr txBox="1">
            <a:spLocks noChangeArrowheads="1"/>
          </p:cNvSpPr>
          <p:nvPr/>
        </p:nvSpPr>
        <p:spPr bwMode="auto">
          <a:xfrm>
            <a:off x="6096000" y="4035623"/>
            <a:ext cx="1066800" cy="307777"/>
          </a:xfrm>
          <a:prstGeom prst="rect">
            <a:avLst/>
          </a:prstGeom>
          <a:noFill/>
          <a:ln w="9525">
            <a:solidFill>
              <a:schemeClr val="tx1"/>
            </a:solidFill>
            <a:miter lim="800000"/>
            <a:headEnd/>
            <a:tailEnd/>
          </a:ln>
          <a:effectLst/>
        </p:spPr>
        <p:txBody>
          <a:bodyPr wrap="square">
            <a:spAutoFit/>
          </a:bodyPr>
          <a:lstStyle/>
          <a:p>
            <a:r>
              <a:rPr lang="en-US" sz="1400" dirty="0"/>
              <a:t>…</a:t>
            </a:r>
          </a:p>
        </p:txBody>
      </p:sp>
      <p:sp>
        <p:nvSpPr>
          <p:cNvPr id="73" name="Rectangle 72"/>
          <p:cNvSpPr/>
          <p:nvPr/>
        </p:nvSpPr>
        <p:spPr>
          <a:xfrm>
            <a:off x="5943600" y="4035623"/>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 Box 4"/>
          <p:cNvSpPr txBox="1">
            <a:spLocks noChangeArrowheads="1"/>
          </p:cNvSpPr>
          <p:nvPr/>
        </p:nvSpPr>
        <p:spPr bwMode="auto">
          <a:xfrm>
            <a:off x="1219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76" name="Rectangle 75"/>
          <p:cNvSpPr/>
          <p:nvPr/>
        </p:nvSpPr>
        <p:spPr>
          <a:xfrm>
            <a:off x="1066800" y="4947046"/>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Box 4"/>
          <p:cNvSpPr txBox="1">
            <a:spLocks noChangeArrowheads="1"/>
          </p:cNvSpPr>
          <p:nvPr/>
        </p:nvSpPr>
        <p:spPr bwMode="auto">
          <a:xfrm>
            <a:off x="17526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79" name="Text Box 4"/>
          <p:cNvSpPr txBox="1">
            <a:spLocks noChangeArrowheads="1"/>
          </p:cNvSpPr>
          <p:nvPr/>
        </p:nvSpPr>
        <p:spPr bwMode="auto">
          <a:xfrm>
            <a:off x="22860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1" name="Text Box 4"/>
          <p:cNvSpPr txBox="1">
            <a:spLocks noChangeArrowheads="1"/>
          </p:cNvSpPr>
          <p:nvPr/>
        </p:nvSpPr>
        <p:spPr bwMode="auto">
          <a:xfrm>
            <a:off x="28194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2" name="Text Box 4"/>
          <p:cNvSpPr txBox="1">
            <a:spLocks noChangeArrowheads="1"/>
          </p:cNvSpPr>
          <p:nvPr/>
        </p:nvSpPr>
        <p:spPr bwMode="auto">
          <a:xfrm>
            <a:off x="3352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3" name="Text Box 4"/>
          <p:cNvSpPr txBox="1">
            <a:spLocks noChangeArrowheads="1"/>
          </p:cNvSpPr>
          <p:nvPr/>
        </p:nvSpPr>
        <p:spPr bwMode="auto">
          <a:xfrm>
            <a:off x="3886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4" name="Text Box 4"/>
          <p:cNvSpPr txBox="1">
            <a:spLocks noChangeArrowheads="1"/>
          </p:cNvSpPr>
          <p:nvPr/>
        </p:nvSpPr>
        <p:spPr bwMode="auto">
          <a:xfrm>
            <a:off x="44196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5" name="Text Box 4"/>
          <p:cNvSpPr txBox="1">
            <a:spLocks noChangeArrowheads="1"/>
          </p:cNvSpPr>
          <p:nvPr/>
        </p:nvSpPr>
        <p:spPr bwMode="auto">
          <a:xfrm>
            <a:off x="5105400" y="4944069"/>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6" name="Rectangle 85"/>
          <p:cNvSpPr/>
          <p:nvPr/>
        </p:nvSpPr>
        <p:spPr>
          <a:xfrm>
            <a:off x="4953000" y="4944069"/>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4"/>
          <p:cNvSpPr txBox="1">
            <a:spLocks noChangeArrowheads="1"/>
          </p:cNvSpPr>
          <p:nvPr/>
        </p:nvSpPr>
        <p:spPr bwMode="auto">
          <a:xfrm>
            <a:off x="5638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8" name="Text Box 4"/>
          <p:cNvSpPr txBox="1">
            <a:spLocks noChangeArrowheads="1"/>
          </p:cNvSpPr>
          <p:nvPr/>
        </p:nvSpPr>
        <p:spPr bwMode="auto">
          <a:xfrm>
            <a:off x="61722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89" name="Text Box 4"/>
          <p:cNvSpPr txBox="1">
            <a:spLocks noChangeArrowheads="1"/>
          </p:cNvSpPr>
          <p:nvPr/>
        </p:nvSpPr>
        <p:spPr bwMode="auto">
          <a:xfrm>
            <a:off x="67056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90" name="Text Box 4"/>
          <p:cNvSpPr txBox="1">
            <a:spLocks noChangeArrowheads="1"/>
          </p:cNvSpPr>
          <p:nvPr/>
        </p:nvSpPr>
        <p:spPr bwMode="auto">
          <a:xfrm>
            <a:off x="72390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91" name="Text Box 4"/>
          <p:cNvSpPr txBox="1">
            <a:spLocks noChangeArrowheads="1"/>
          </p:cNvSpPr>
          <p:nvPr/>
        </p:nvSpPr>
        <p:spPr bwMode="auto">
          <a:xfrm>
            <a:off x="7772400" y="4950023"/>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92" name="Text Box 4"/>
          <p:cNvSpPr txBox="1">
            <a:spLocks noChangeArrowheads="1"/>
          </p:cNvSpPr>
          <p:nvPr/>
        </p:nvSpPr>
        <p:spPr bwMode="auto">
          <a:xfrm>
            <a:off x="8305800" y="4947046"/>
            <a:ext cx="533400" cy="307777"/>
          </a:xfrm>
          <a:prstGeom prst="rect">
            <a:avLst/>
          </a:prstGeom>
          <a:noFill/>
          <a:ln w="9525">
            <a:solidFill>
              <a:schemeClr val="tx1"/>
            </a:solidFill>
            <a:miter lim="800000"/>
            <a:headEnd/>
            <a:tailEnd/>
          </a:ln>
          <a:effectLst/>
        </p:spPr>
        <p:txBody>
          <a:bodyPr wrap="square">
            <a:spAutoFit/>
          </a:bodyPr>
          <a:lstStyle/>
          <a:p>
            <a:r>
              <a:rPr lang="en-US" sz="1400" dirty="0"/>
              <a:t>MB</a:t>
            </a:r>
          </a:p>
        </p:txBody>
      </p:sp>
      <p:sp>
        <p:nvSpPr>
          <p:cNvPr id="94" name="Rectangle 93"/>
          <p:cNvSpPr/>
          <p:nvPr/>
        </p:nvSpPr>
        <p:spPr>
          <a:xfrm>
            <a:off x="1066800" y="5861446"/>
            <a:ext cx="152400"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Box 4"/>
          <p:cNvSpPr txBox="1">
            <a:spLocks noChangeArrowheads="1"/>
          </p:cNvSpPr>
          <p:nvPr/>
        </p:nvSpPr>
        <p:spPr bwMode="auto">
          <a:xfrm>
            <a:off x="1219200" y="5861446"/>
            <a:ext cx="1447800" cy="307777"/>
          </a:xfrm>
          <a:prstGeom prst="rect">
            <a:avLst/>
          </a:prstGeom>
          <a:noFill/>
          <a:ln w="9525">
            <a:solidFill>
              <a:schemeClr val="tx1"/>
            </a:solidFill>
            <a:miter lim="800000"/>
            <a:headEnd/>
            <a:tailEnd/>
          </a:ln>
          <a:effectLst/>
        </p:spPr>
        <p:txBody>
          <a:bodyPr wrap="square">
            <a:spAutoFit/>
          </a:bodyPr>
          <a:lstStyle/>
          <a:p>
            <a:r>
              <a:rPr lang="en-US" sz="1400" dirty="0"/>
              <a:t>Motion Vector</a:t>
            </a:r>
          </a:p>
        </p:txBody>
      </p:sp>
      <p:sp>
        <p:nvSpPr>
          <p:cNvPr id="96" name="Text Box 4"/>
          <p:cNvSpPr txBox="1">
            <a:spLocks noChangeArrowheads="1"/>
          </p:cNvSpPr>
          <p:nvPr/>
        </p:nvSpPr>
        <p:spPr bwMode="auto">
          <a:xfrm>
            <a:off x="2667000" y="5861446"/>
            <a:ext cx="914400" cy="307777"/>
          </a:xfrm>
          <a:prstGeom prst="rect">
            <a:avLst/>
          </a:prstGeom>
          <a:noFill/>
          <a:ln w="9525">
            <a:solidFill>
              <a:schemeClr val="tx1"/>
            </a:solidFill>
            <a:miter lim="800000"/>
            <a:headEnd/>
            <a:tailEnd/>
          </a:ln>
          <a:effectLst/>
        </p:spPr>
        <p:txBody>
          <a:bodyPr wrap="square">
            <a:spAutoFit/>
          </a:bodyPr>
          <a:lstStyle/>
          <a:p>
            <a:r>
              <a:rPr lang="en-US" sz="1400" dirty="0"/>
              <a:t>Block Y</a:t>
            </a:r>
            <a:endParaRPr lang="en-US" sz="1400" baseline="-25000" dirty="0"/>
          </a:p>
        </p:txBody>
      </p:sp>
      <p:sp>
        <p:nvSpPr>
          <p:cNvPr id="97" name="Text Box 4"/>
          <p:cNvSpPr txBox="1">
            <a:spLocks noChangeArrowheads="1"/>
          </p:cNvSpPr>
          <p:nvPr/>
        </p:nvSpPr>
        <p:spPr bwMode="auto">
          <a:xfrm>
            <a:off x="35814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a:t>Block Y</a:t>
            </a:r>
            <a:endParaRPr lang="en-US" sz="1400" baseline="-25000" dirty="0"/>
          </a:p>
        </p:txBody>
      </p:sp>
      <p:sp>
        <p:nvSpPr>
          <p:cNvPr id="98" name="Text Box 4"/>
          <p:cNvSpPr txBox="1">
            <a:spLocks noChangeArrowheads="1"/>
          </p:cNvSpPr>
          <p:nvPr/>
        </p:nvSpPr>
        <p:spPr bwMode="auto">
          <a:xfrm>
            <a:off x="44958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a:t>Block Y</a:t>
            </a:r>
            <a:endParaRPr lang="en-US" sz="1400" baseline="-25000" dirty="0"/>
          </a:p>
        </p:txBody>
      </p:sp>
      <p:sp>
        <p:nvSpPr>
          <p:cNvPr id="99" name="Text Box 4"/>
          <p:cNvSpPr txBox="1">
            <a:spLocks noChangeArrowheads="1"/>
          </p:cNvSpPr>
          <p:nvPr/>
        </p:nvSpPr>
        <p:spPr bwMode="auto">
          <a:xfrm>
            <a:off x="54102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a:t>Block Y</a:t>
            </a:r>
            <a:endParaRPr lang="en-US" sz="1400" baseline="-25000" dirty="0"/>
          </a:p>
        </p:txBody>
      </p:sp>
      <p:sp>
        <p:nvSpPr>
          <p:cNvPr id="100" name="Text Box 4"/>
          <p:cNvSpPr txBox="1">
            <a:spLocks noChangeArrowheads="1"/>
          </p:cNvSpPr>
          <p:nvPr/>
        </p:nvSpPr>
        <p:spPr bwMode="auto">
          <a:xfrm>
            <a:off x="63246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a:t>Block C</a:t>
            </a:r>
            <a:r>
              <a:rPr lang="en-US" sz="1400" baseline="-25000" dirty="0"/>
              <a:t>b</a:t>
            </a:r>
          </a:p>
        </p:txBody>
      </p:sp>
      <p:sp>
        <p:nvSpPr>
          <p:cNvPr id="101" name="Text Box 4"/>
          <p:cNvSpPr txBox="1">
            <a:spLocks noChangeArrowheads="1"/>
          </p:cNvSpPr>
          <p:nvPr/>
        </p:nvSpPr>
        <p:spPr bwMode="auto">
          <a:xfrm>
            <a:off x="7239000" y="5864423"/>
            <a:ext cx="914400" cy="307777"/>
          </a:xfrm>
          <a:prstGeom prst="rect">
            <a:avLst/>
          </a:prstGeom>
          <a:noFill/>
          <a:ln w="9525">
            <a:solidFill>
              <a:schemeClr val="tx1"/>
            </a:solidFill>
            <a:miter lim="800000"/>
            <a:headEnd/>
            <a:tailEnd/>
          </a:ln>
          <a:effectLst/>
        </p:spPr>
        <p:txBody>
          <a:bodyPr wrap="square">
            <a:spAutoFit/>
          </a:bodyPr>
          <a:lstStyle/>
          <a:p>
            <a:r>
              <a:rPr lang="en-US" sz="1400" dirty="0"/>
              <a:t>Block C</a:t>
            </a:r>
            <a:r>
              <a:rPr lang="en-US" sz="1400" baseline="-25000" dirty="0"/>
              <a:t>r</a:t>
            </a:r>
          </a:p>
        </p:txBody>
      </p:sp>
      <p:cxnSp>
        <p:nvCxnSpPr>
          <p:cNvPr id="103" name="Straight Connector 102"/>
          <p:cNvCxnSpPr>
            <a:stCxn id="46" idx="2"/>
            <a:endCxn id="62" idx="0"/>
          </p:cNvCxnSpPr>
          <p:nvPr/>
        </p:nvCxnSpPr>
        <p:spPr>
          <a:xfrm rot="5400000">
            <a:off x="1981200" y="1749623"/>
            <a:ext cx="53340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48" idx="2"/>
          </p:cNvCxnSpPr>
          <p:nvPr/>
        </p:nvCxnSpPr>
        <p:spPr>
          <a:xfrm rot="16200000" flipH="1">
            <a:off x="6589812" y="1332011"/>
            <a:ext cx="536377"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54" idx="2"/>
            <a:endCxn id="67" idx="0"/>
          </p:cNvCxnSpPr>
          <p:nvPr/>
        </p:nvCxnSpPr>
        <p:spPr>
          <a:xfrm rot="5400000">
            <a:off x="2057400" y="2511623"/>
            <a:ext cx="60960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6" idx="2"/>
          </p:cNvCxnSpPr>
          <p:nvPr/>
        </p:nvCxnSpPr>
        <p:spPr>
          <a:xfrm rot="16200000" flipH="1">
            <a:off x="5675412" y="2551211"/>
            <a:ext cx="612577"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69" idx="2"/>
            <a:endCxn id="76" idx="0"/>
          </p:cNvCxnSpPr>
          <p:nvPr/>
        </p:nvCxnSpPr>
        <p:spPr>
          <a:xfrm rot="5400000">
            <a:off x="2060377" y="3426023"/>
            <a:ext cx="603646"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1" idx="2"/>
          </p:cNvCxnSpPr>
          <p:nvPr/>
        </p:nvCxnSpPr>
        <p:spPr>
          <a:xfrm rot="16200000" flipH="1">
            <a:off x="6515100" y="2628900"/>
            <a:ext cx="609600" cy="403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94" idx="0"/>
          </p:cNvCxnSpPr>
          <p:nvPr/>
        </p:nvCxnSpPr>
        <p:spPr>
          <a:xfrm rot="10800000" flipV="1">
            <a:off x="1143000" y="5257800"/>
            <a:ext cx="1143000" cy="60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2819400" y="5257800"/>
            <a:ext cx="53340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52400" y="2667000"/>
            <a:ext cx="936475" cy="523220"/>
          </a:xfrm>
          <a:prstGeom prst="rect">
            <a:avLst/>
          </a:prstGeom>
          <a:noFill/>
        </p:spPr>
        <p:txBody>
          <a:bodyPr wrap="none" rtlCol="0">
            <a:spAutoFit/>
          </a:bodyPr>
          <a:lstStyle/>
          <a:p>
            <a:pPr algn="ctr"/>
            <a:r>
              <a:rPr lang="en-US" sz="1400" dirty="0"/>
              <a:t>Sequence</a:t>
            </a:r>
          </a:p>
          <a:p>
            <a:pPr algn="ctr"/>
            <a:r>
              <a:rPr lang="en-US" sz="1400" dirty="0"/>
              <a:t>Header</a:t>
            </a:r>
          </a:p>
        </p:txBody>
      </p:sp>
      <p:cxnSp>
        <p:nvCxnSpPr>
          <p:cNvPr id="123" name="Straight Arrow Connector 122"/>
          <p:cNvCxnSpPr>
            <a:endCxn id="44" idx="2"/>
          </p:cNvCxnSpPr>
          <p:nvPr/>
        </p:nvCxnSpPr>
        <p:spPr>
          <a:xfrm flipV="1">
            <a:off x="1143000" y="25878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20837" y="3515380"/>
            <a:ext cx="769763" cy="523220"/>
          </a:xfrm>
          <a:prstGeom prst="rect">
            <a:avLst/>
          </a:prstGeom>
          <a:noFill/>
        </p:spPr>
        <p:txBody>
          <a:bodyPr wrap="none" rtlCol="0">
            <a:spAutoFit/>
          </a:bodyPr>
          <a:lstStyle/>
          <a:p>
            <a:pPr algn="ctr"/>
            <a:r>
              <a:rPr lang="en-US" sz="1400" dirty="0"/>
              <a:t>GOP</a:t>
            </a:r>
          </a:p>
          <a:p>
            <a:pPr algn="ctr"/>
            <a:r>
              <a:rPr lang="en-US" sz="1400" dirty="0"/>
              <a:t>Header</a:t>
            </a:r>
          </a:p>
        </p:txBody>
      </p:sp>
      <p:cxnSp>
        <p:nvCxnSpPr>
          <p:cNvPr id="126" name="Straight Arrow Connector 125"/>
          <p:cNvCxnSpPr>
            <a:endCxn id="62" idx="2"/>
          </p:cNvCxnSpPr>
          <p:nvPr/>
        </p:nvCxnSpPr>
        <p:spPr>
          <a:xfrm flipV="1">
            <a:off x="914400" y="3426023"/>
            <a:ext cx="228600" cy="165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220837" y="4419600"/>
            <a:ext cx="769763" cy="523220"/>
          </a:xfrm>
          <a:prstGeom prst="rect">
            <a:avLst/>
          </a:prstGeom>
          <a:noFill/>
        </p:spPr>
        <p:txBody>
          <a:bodyPr wrap="none" rtlCol="0">
            <a:spAutoFit/>
          </a:bodyPr>
          <a:lstStyle/>
          <a:p>
            <a:pPr algn="ctr"/>
            <a:r>
              <a:rPr lang="en-US" sz="1400" dirty="0"/>
              <a:t>Frame</a:t>
            </a:r>
          </a:p>
          <a:p>
            <a:pPr algn="ctr"/>
            <a:r>
              <a:rPr lang="en-US" sz="1400" dirty="0"/>
              <a:t>Header</a:t>
            </a:r>
          </a:p>
        </p:txBody>
      </p:sp>
      <p:cxnSp>
        <p:nvCxnSpPr>
          <p:cNvPr id="128" name="Straight Arrow Connector 127"/>
          <p:cNvCxnSpPr>
            <a:endCxn id="67" idx="2"/>
          </p:cNvCxnSpPr>
          <p:nvPr/>
        </p:nvCxnSpPr>
        <p:spPr>
          <a:xfrm flipV="1">
            <a:off x="914400" y="4343400"/>
            <a:ext cx="228600" cy="155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28600" y="5420380"/>
            <a:ext cx="769763" cy="523220"/>
          </a:xfrm>
          <a:prstGeom prst="rect">
            <a:avLst/>
          </a:prstGeom>
          <a:noFill/>
        </p:spPr>
        <p:txBody>
          <a:bodyPr wrap="none" rtlCol="0">
            <a:spAutoFit/>
          </a:bodyPr>
          <a:lstStyle/>
          <a:p>
            <a:pPr algn="ctr"/>
            <a:r>
              <a:rPr lang="en-US" sz="1400" dirty="0"/>
              <a:t>Slide</a:t>
            </a:r>
          </a:p>
          <a:p>
            <a:pPr algn="ctr"/>
            <a:r>
              <a:rPr lang="en-US" sz="1400" dirty="0"/>
              <a:t>Header</a:t>
            </a:r>
          </a:p>
        </p:txBody>
      </p:sp>
      <p:cxnSp>
        <p:nvCxnSpPr>
          <p:cNvPr id="130" name="Straight Arrow Connector 129"/>
          <p:cNvCxnSpPr>
            <a:endCxn id="76" idx="2"/>
          </p:cNvCxnSpPr>
          <p:nvPr/>
        </p:nvCxnSpPr>
        <p:spPr>
          <a:xfrm flipV="1">
            <a:off x="914400" y="52548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28600" y="6334780"/>
            <a:ext cx="769763" cy="523220"/>
          </a:xfrm>
          <a:prstGeom prst="rect">
            <a:avLst/>
          </a:prstGeom>
          <a:noFill/>
        </p:spPr>
        <p:txBody>
          <a:bodyPr wrap="none" rtlCol="0">
            <a:spAutoFit/>
          </a:bodyPr>
          <a:lstStyle/>
          <a:p>
            <a:pPr algn="ctr"/>
            <a:r>
              <a:rPr lang="en-US" sz="1400" dirty="0"/>
              <a:t>MB</a:t>
            </a:r>
          </a:p>
          <a:p>
            <a:pPr algn="ctr"/>
            <a:r>
              <a:rPr lang="en-US" sz="1400" dirty="0"/>
              <a:t>Header</a:t>
            </a:r>
          </a:p>
        </p:txBody>
      </p:sp>
      <p:cxnSp>
        <p:nvCxnSpPr>
          <p:cNvPr id="140" name="Straight Arrow Connector 139"/>
          <p:cNvCxnSpPr/>
          <p:nvPr/>
        </p:nvCxnSpPr>
        <p:spPr>
          <a:xfrm flipV="1">
            <a:off x="914400" y="6169223"/>
            <a:ext cx="228600" cy="15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MPEG-2 Standard</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GB" sz="2400" dirty="0"/>
              <a:t>MPEG-2 is a higher-quality video coding standard at a bit rate of more than 4 Mbps </a:t>
            </a:r>
            <a:r>
              <a:rPr lang="en-US" sz="2400" dirty="0"/>
              <a:t>for video on demand (VOD), standard definition (SD) and high-definition (HD) digital TV broadcasting and for storing video on digital storage media like the DVD</a:t>
            </a:r>
            <a:endParaRPr lang="en-GB" sz="2400" dirty="0"/>
          </a:p>
          <a:p>
            <a:pPr algn="just">
              <a:lnSpc>
                <a:spcPct val="90000"/>
              </a:lnSpc>
            </a:pPr>
            <a:endParaRPr lang="en-GB" sz="2400" dirty="0"/>
          </a:p>
          <a:p>
            <a:pPr algn="just">
              <a:lnSpc>
                <a:spcPct val="90000"/>
              </a:lnSpc>
            </a:pPr>
            <a:r>
              <a:rPr lang="en-GB" sz="2400" dirty="0"/>
              <a:t>MPEG-2 supports interlaced video and alternative scan order.</a:t>
            </a:r>
          </a:p>
          <a:p>
            <a:pPr algn="just">
              <a:lnSpc>
                <a:spcPct val="90000"/>
              </a:lnSpc>
            </a:pPr>
            <a:endParaRPr lang="en-GB" sz="2400" dirty="0"/>
          </a:p>
          <a:p>
            <a:pPr algn="just">
              <a:lnSpc>
                <a:spcPct val="90000"/>
              </a:lnSpc>
            </a:pPr>
            <a:r>
              <a:rPr lang="en-US" sz="2400" dirty="0"/>
              <a:t>MPEG-2 have scalable coding and include error resilience techniques</a:t>
            </a:r>
            <a:endParaRPr lang="en-GB" sz="2400" dirty="0"/>
          </a:p>
          <a:p>
            <a:pPr algn="just">
              <a:lnSpc>
                <a:spcPct val="90000"/>
              </a:lnSpc>
            </a:pPr>
            <a:endParaRPr lang="en-GB" sz="2400" dirty="0"/>
          </a:p>
          <a:p>
            <a:pPr algn="just">
              <a:lnSpc>
                <a:spcPct val="90000"/>
              </a:lnSpc>
            </a:pPr>
            <a:endParaRPr lang="en-GB" sz="2400" dirty="0"/>
          </a:p>
          <a:p>
            <a:pPr algn="just"/>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MPEG-2 Interlaced Scan</a:t>
            </a:r>
          </a:p>
        </p:txBody>
      </p:sp>
      <p:sp>
        <p:nvSpPr>
          <p:cNvPr id="136" name="Rectangle 4"/>
          <p:cNvSpPr>
            <a:spLocks noChangeArrowheads="1"/>
          </p:cNvSpPr>
          <p:nvPr/>
        </p:nvSpPr>
        <p:spPr bwMode="auto">
          <a:xfrm>
            <a:off x="838200" y="2895600"/>
            <a:ext cx="3276600" cy="3048000"/>
          </a:xfrm>
          <a:prstGeom prst="rect">
            <a:avLst/>
          </a:prstGeom>
          <a:solidFill>
            <a:srgbClr val="3366FF">
              <a:alpha val="60001"/>
            </a:srgbClr>
          </a:solidFill>
          <a:ln w="19050" algn="ctr">
            <a:solidFill>
              <a:schemeClr val="tx1"/>
            </a:solidFill>
            <a:miter lim="800000"/>
            <a:headEnd/>
            <a:tailEnd/>
          </a:ln>
          <a:effectLst/>
        </p:spPr>
        <p:txBody>
          <a:bodyPr wrap="none" anchor="ctr"/>
          <a:lstStyle/>
          <a:p>
            <a:endParaRPr lang="en-US"/>
          </a:p>
        </p:txBody>
      </p:sp>
      <p:sp>
        <p:nvSpPr>
          <p:cNvPr id="137" name="Line 13"/>
          <p:cNvSpPr>
            <a:spLocks noChangeShapeType="1"/>
          </p:cNvSpPr>
          <p:nvPr/>
        </p:nvSpPr>
        <p:spPr bwMode="auto">
          <a:xfrm flipH="1">
            <a:off x="944563" y="4202113"/>
            <a:ext cx="3063875" cy="217487"/>
          </a:xfrm>
          <a:prstGeom prst="line">
            <a:avLst/>
          </a:prstGeom>
          <a:noFill/>
          <a:ln w="19050">
            <a:solidFill>
              <a:schemeClr val="tx1"/>
            </a:solidFill>
            <a:prstDash val="dash"/>
            <a:round/>
            <a:headEnd/>
            <a:tailEnd/>
          </a:ln>
          <a:effectLst/>
        </p:spPr>
        <p:txBody>
          <a:bodyPr/>
          <a:lstStyle/>
          <a:p>
            <a:endParaRPr lang="en-US"/>
          </a:p>
        </p:txBody>
      </p:sp>
      <p:sp>
        <p:nvSpPr>
          <p:cNvPr id="138" name="Line 16"/>
          <p:cNvSpPr>
            <a:spLocks noChangeShapeType="1"/>
          </p:cNvSpPr>
          <p:nvPr/>
        </p:nvSpPr>
        <p:spPr bwMode="auto">
          <a:xfrm flipH="1">
            <a:off x="944563" y="3113088"/>
            <a:ext cx="3063875" cy="217487"/>
          </a:xfrm>
          <a:prstGeom prst="line">
            <a:avLst/>
          </a:prstGeom>
          <a:noFill/>
          <a:ln w="19050">
            <a:solidFill>
              <a:schemeClr val="tx1"/>
            </a:solidFill>
            <a:prstDash val="dash"/>
            <a:round/>
            <a:headEnd/>
            <a:tailEnd/>
          </a:ln>
          <a:effectLst/>
        </p:spPr>
        <p:txBody>
          <a:bodyPr/>
          <a:lstStyle/>
          <a:p>
            <a:endParaRPr lang="en-US"/>
          </a:p>
        </p:txBody>
      </p:sp>
      <p:sp>
        <p:nvSpPr>
          <p:cNvPr id="139" name="Line 18"/>
          <p:cNvSpPr>
            <a:spLocks noChangeShapeType="1"/>
          </p:cNvSpPr>
          <p:nvPr/>
        </p:nvSpPr>
        <p:spPr bwMode="auto">
          <a:xfrm flipH="1">
            <a:off x="944563" y="3330575"/>
            <a:ext cx="3063875" cy="217488"/>
          </a:xfrm>
          <a:prstGeom prst="line">
            <a:avLst/>
          </a:prstGeom>
          <a:noFill/>
          <a:ln w="19050">
            <a:solidFill>
              <a:schemeClr val="tx1"/>
            </a:solidFill>
            <a:prstDash val="dash"/>
            <a:round/>
            <a:headEnd/>
            <a:tailEnd/>
          </a:ln>
          <a:effectLst/>
        </p:spPr>
        <p:txBody>
          <a:bodyPr/>
          <a:lstStyle/>
          <a:p>
            <a:endParaRPr lang="en-US"/>
          </a:p>
        </p:txBody>
      </p:sp>
      <p:sp>
        <p:nvSpPr>
          <p:cNvPr id="140" name="Line 19"/>
          <p:cNvSpPr>
            <a:spLocks noChangeShapeType="1"/>
          </p:cNvSpPr>
          <p:nvPr/>
        </p:nvSpPr>
        <p:spPr bwMode="auto">
          <a:xfrm flipH="1">
            <a:off x="944563" y="3548063"/>
            <a:ext cx="3063875" cy="219075"/>
          </a:xfrm>
          <a:prstGeom prst="line">
            <a:avLst/>
          </a:prstGeom>
          <a:noFill/>
          <a:ln w="19050">
            <a:solidFill>
              <a:schemeClr val="tx1"/>
            </a:solidFill>
            <a:prstDash val="dash"/>
            <a:round/>
            <a:headEnd/>
            <a:tailEnd/>
          </a:ln>
          <a:effectLst/>
        </p:spPr>
        <p:txBody>
          <a:bodyPr/>
          <a:lstStyle/>
          <a:p>
            <a:endParaRPr lang="en-US"/>
          </a:p>
        </p:txBody>
      </p:sp>
      <p:sp>
        <p:nvSpPr>
          <p:cNvPr id="141" name="Line 12"/>
          <p:cNvSpPr>
            <a:spLocks noChangeShapeType="1"/>
          </p:cNvSpPr>
          <p:nvPr/>
        </p:nvSpPr>
        <p:spPr bwMode="auto">
          <a:xfrm flipH="1">
            <a:off x="944563" y="3984625"/>
            <a:ext cx="3063875" cy="217488"/>
          </a:xfrm>
          <a:prstGeom prst="line">
            <a:avLst/>
          </a:prstGeom>
          <a:noFill/>
          <a:ln w="19050">
            <a:solidFill>
              <a:schemeClr val="tx1"/>
            </a:solidFill>
            <a:prstDash val="dash"/>
            <a:round/>
            <a:headEnd/>
            <a:tailEnd/>
          </a:ln>
          <a:effectLst/>
        </p:spPr>
        <p:txBody>
          <a:bodyPr/>
          <a:lstStyle/>
          <a:p>
            <a:endParaRPr lang="en-US"/>
          </a:p>
        </p:txBody>
      </p:sp>
      <p:sp>
        <p:nvSpPr>
          <p:cNvPr id="142" name="Line 20"/>
          <p:cNvSpPr>
            <a:spLocks noChangeShapeType="1"/>
          </p:cNvSpPr>
          <p:nvPr/>
        </p:nvSpPr>
        <p:spPr bwMode="auto">
          <a:xfrm flipH="1">
            <a:off x="944563" y="3767138"/>
            <a:ext cx="3063875" cy="217487"/>
          </a:xfrm>
          <a:prstGeom prst="line">
            <a:avLst/>
          </a:prstGeom>
          <a:noFill/>
          <a:ln w="19050">
            <a:solidFill>
              <a:schemeClr val="tx1"/>
            </a:solidFill>
            <a:prstDash val="dash"/>
            <a:round/>
            <a:headEnd/>
            <a:tailEnd/>
          </a:ln>
          <a:effectLst/>
        </p:spPr>
        <p:txBody>
          <a:bodyPr/>
          <a:lstStyle/>
          <a:p>
            <a:endParaRPr lang="en-US"/>
          </a:p>
        </p:txBody>
      </p:sp>
      <p:sp>
        <p:nvSpPr>
          <p:cNvPr id="143" name="Line 22"/>
          <p:cNvSpPr>
            <a:spLocks noChangeShapeType="1"/>
          </p:cNvSpPr>
          <p:nvPr/>
        </p:nvSpPr>
        <p:spPr bwMode="auto">
          <a:xfrm>
            <a:off x="944563" y="420211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4" name="Line 23"/>
          <p:cNvSpPr>
            <a:spLocks noChangeShapeType="1"/>
          </p:cNvSpPr>
          <p:nvPr/>
        </p:nvSpPr>
        <p:spPr bwMode="auto">
          <a:xfrm>
            <a:off x="944563" y="376713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5" name="Line 24"/>
          <p:cNvSpPr>
            <a:spLocks noChangeShapeType="1"/>
          </p:cNvSpPr>
          <p:nvPr/>
        </p:nvSpPr>
        <p:spPr bwMode="auto">
          <a:xfrm>
            <a:off x="944563" y="398462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6" name="Line 25"/>
          <p:cNvSpPr>
            <a:spLocks noChangeShapeType="1"/>
          </p:cNvSpPr>
          <p:nvPr/>
        </p:nvSpPr>
        <p:spPr bwMode="auto">
          <a:xfrm>
            <a:off x="944563" y="354806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7" name="Line 26"/>
          <p:cNvSpPr>
            <a:spLocks noChangeShapeType="1"/>
          </p:cNvSpPr>
          <p:nvPr/>
        </p:nvSpPr>
        <p:spPr bwMode="auto">
          <a:xfrm>
            <a:off x="944563" y="333057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8" name="Line 27"/>
          <p:cNvSpPr>
            <a:spLocks noChangeShapeType="1"/>
          </p:cNvSpPr>
          <p:nvPr/>
        </p:nvSpPr>
        <p:spPr bwMode="auto">
          <a:xfrm>
            <a:off x="944563" y="311308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49" name="Line 28"/>
          <p:cNvSpPr>
            <a:spLocks noChangeShapeType="1"/>
          </p:cNvSpPr>
          <p:nvPr/>
        </p:nvSpPr>
        <p:spPr bwMode="auto">
          <a:xfrm flipH="1">
            <a:off x="944563" y="5291138"/>
            <a:ext cx="3063875" cy="217487"/>
          </a:xfrm>
          <a:prstGeom prst="line">
            <a:avLst/>
          </a:prstGeom>
          <a:noFill/>
          <a:ln w="19050">
            <a:solidFill>
              <a:schemeClr val="tx1"/>
            </a:solidFill>
            <a:prstDash val="dash"/>
            <a:round/>
            <a:headEnd/>
            <a:tailEnd/>
          </a:ln>
          <a:effectLst/>
        </p:spPr>
        <p:txBody>
          <a:bodyPr/>
          <a:lstStyle/>
          <a:p>
            <a:endParaRPr lang="en-US"/>
          </a:p>
        </p:txBody>
      </p:sp>
      <p:sp>
        <p:nvSpPr>
          <p:cNvPr id="150" name="Line 30"/>
          <p:cNvSpPr>
            <a:spLocks noChangeShapeType="1"/>
          </p:cNvSpPr>
          <p:nvPr/>
        </p:nvSpPr>
        <p:spPr bwMode="auto">
          <a:xfrm flipH="1">
            <a:off x="944563" y="4419600"/>
            <a:ext cx="3063875" cy="217488"/>
          </a:xfrm>
          <a:prstGeom prst="line">
            <a:avLst/>
          </a:prstGeom>
          <a:noFill/>
          <a:ln w="19050">
            <a:solidFill>
              <a:schemeClr val="tx1"/>
            </a:solidFill>
            <a:prstDash val="dash"/>
            <a:round/>
            <a:headEnd/>
            <a:tailEnd/>
          </a:ln>
          <a:effectLst/>
        </p:spPr>
        <p:txBody>
          <a:bodyPr/>
          <a:lstStyle/>
          <a:p>
            <a:endParaRPr lang="en-US"/>
          </a:p>
        </p:txBody>
      </p:sp>
      <p:sp>
        <p:nvSpPr>
          <p:cNvPr id="151" name="Line 31"/>
          <p:cNvSpPr>
            <a:spLocks noChangeShapeType="1"/>
          </p:cNvSpPr>
          <p:nvPr/>
        </p:nvSpPr>
        <p:spPr bwMode="auto">
          <a:xfrm flipH="1">
            <a:off x="944563" y="4637088"/>
            <a:ext cx="3063875" cy="217487"/>
          </a:xfrm>
          <a:prstGeom prst="line">
            <a:avLst/>
          </a:prstGeom>
          <a:noFill/>
          <a:ln w="19050">
            <a:solidFill>
              <a:schemeClr val="tx1"/>
            </a:solidFill>
            <a:prstDash val="dash"/>
            <a:round/>
            <a:headEnd/>
            <a:tailEnd/>
          </a:ln>
          <a:effectLst/>
        </p:spPr>
        <p:txBody>
          <a:bodyPr/>
          <a:lstStyle/>
          <a:p>
            <a:endParaRPr lang="en-US"/>
          </a:p>
        </p:txBody>
      </p:sp>
      <p:sp>
        <p:nvSpPr>
          <p:cNvPr id="152" name="Line 32"/>
          <p:cNvSpPr>
            <a:spLocks noChangeShapeType="1"/>
          </p:cNvSpPr>
          <p:nvPr/>
        </p:nvSpPr>
        <p:spPr bwMode="auto">
          <a:xfrm flipH="1">
            <a:off x="944563" y="5072063"/>
            <a:ext cx="3063875" cy="219075"/>
          </a:xfrm>
          <a:prstGeom prst="line">
            <a:avLst/>
          </a:prstGeom>
          <a:noFill/>
          <a:ln w="19050">
            <a:solidFill>
              <a:schemeClr val="tx1"/>
            </a:solidFill>
            <a:prstDash val="dash"/>
            <a:round/>
            <a:headEnd/>
            <a:tailEnd/>
          </a:ln>
          <a:effectLst/>
        </p:spPr>
        <p:txBody>
          <a:bodyPr/>
          <a:lstStyle/>
          <a:p>
            <a:endParaRPr lang="en-US"/>
          </a:p>
        </p:txBody>
      </p:sp>
      <p:sp>
        <p:nvSpPr>
          <p:cNvPr id="153" name="Line 33"/>
          <p:cNvSpPr>
            <a:spLocks noChangeShapeType="1"/>
          </p:cNvSpPr>
          <p:nvPr/>
        </p:nvSpPr>
        <p:spPr bwMode="auto">
          <a:xfrm flipH="1">
            <a:off x="944563" y="4854575"/>
            <a:ext cx="3063875" cy="217488"/>
          </a:xfrm>
          <a:prstGeom prst="line">
            <a:avLst/>
          </a:prstGeom>
          <a:noFill/>
          <a:ln w="19050">
            <a:solidFill>
              <a:schemeClr val="tx1"/>
            </a:solidFill>
            <a:prstDash val="dash"/>
            <a:round/>
            <a:headEnd/>
            <a:tailEnd/>
          </a:ln>
          <a:effectLst/>
        </p:spPr>
        <p:txBody>
          <a:bodyPr/>
          <a:lstStyle/>
          <a:p>
            <a:endParaRPr lang="en-US"/>
          </a:p>
        </p:txBody>
      </p:sp>
      <p:sp>
        <p:nvSpPr>
          <p:cNvPr id="154" name="Line 34"/>
          <p:cNvSpPr>
            <a:spLocks noChangeShapeType="1"/>
          </p:cNvSpPr>
          <p:nvPr/>
        </p:nvSpPr>
        <p:spPr bwMode="auto">
          <a:xfrm>
            <a:off x="944563" y="529113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5" name="Line 35"/>
          <p:cNvSpPr>
            <a:spLocks noChangeShapeType="1"/>
          </p:cNvSpPr>
          <p:nvPr/>
        </p:nvSpPr>
        <p:spPr bwMode="auto">
          <a:xfrm>
            <a:off x="944563" y="485457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6" name="Line 36"/>
          <p:cNvSpPr>
            <a:spLocks noChangeShapeType="1"/>
          </p:cNvSpPr>
          <p:nvPr/>
        </p:nvSpPr>
        <p:spPr bwMode="auto">
          <a:xfrm>
            <a:off x="944563" y="507206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7" name="Line 37"/>
          <p:cNvSpPr>
            <a:spLocks noChangeShapeType="1"/>
          </p:cNvSpPr>
          <p:nvPr/>
        </p:nvSpPr>
        <p:spPr bwMode="auto">
          <a:xfrm>
            <a:off x="944563" y="4637088"/>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8" name="Line 38"/>
          <p:cNvSpPr>
            <a:spLocks noChangeShapeType="1"/>
          </p:cNvSpPr>
          <p:nvPr/>
        </p:nvSpPr>
        <p:spPr bwMode="auto">
          <a:xfrm>
            <a:off x="944563" y="4419600"/>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59" name="Line 42"/>
          <p:cNvSpPr>
            <a:spLocks noChangeShapeType="1"/>
          </p:cNvSpPr>
          <p:nvPr/>
        </p:nvSpPr>
        <p:spPr bwMode="auto">
          <a:xfrm flipH="1">
            <a:off x="944563" y="5508625"/>
            <a:ext cx="3063875" cy="217488"/>
          </a:xfrm>
          <a:prstGeom prst="line">
            <a:avLst/>
          </a:prstGeom>
          <a:noFill/>
          <a:ln w="19050">
            <a:solidFill>
              <a:schemeClr val="tx1"/>
            </a:solidFill>
            <a:prstDash val="dash"/>
            <a:round/>
            <a:headEnd/>
            <a:tailEnd/>
          </a:ln>
          <a:effectLst/>
        </p:spPr>
        <p:txBody>
          <a:bodyPr/>
          <a:lstStyle/>
          <a:p>
            <a:endParaRPr lang="en-US"/>
          </a:p>
        </p:txBody>
      </p:sp>
      <p:sp>
        <p:nvSpPr>
          <p:cNvPr id="160" name="Line 44"/>
          <p:cNvSpPr>
            <a:spLocks noChangeShapeType="1"/>
          </p:cNvSpPr>
          <p:nvPr/>
        </p:nvSpPr>
        <p:spPr bwMode="auto">
          <a:xfrm>
            <a:off x="944563" y="5726113"/>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61" name="Line 45"/>
          <p:cNvSpPr>
            <a:spLocks noChangeShapeType="1"/>
          </p:cNvSpPr>
          <p:nvPr/>
        </p:nvSpPr>
        <p:spPr bwMode="auto">
          <a:xfrm>
            <a:off x="944563" y="5508625"/>
            <a:ext cx="3063875" cy="0"/>
          </a:xfrm>
          <a:prstGeom prst="line">
            <a:avLst/>
          </a:prstGeom>
          <a:noFill/>
          <a:ln w="19050">
            <a:solidFill>
              <a:srgbClr val="FF9900"/>
            </a:solidFill>
            <a:round/>
            <a:headEnd/>
            <a:tailEnd type="triangle" w="med" len="med"/>
          </a:ln>
          <a:effectLst/>
        </p:spPr>
        <p:txBody>
          <a:bodyPr/>
          <a:lstStyle/>
          <a:p>
            <a:endParaRPr lang="en-US"/>
          </a:p>
        </p:txBody>
      </p:sp>
      <p:sp>
        <p:nvSpPr>
          <p:cNvPr id="162" name="Rectangle 48"/>
          <p:cNvSpPr>
            <a:spLocks noChangeArrowheads="1"/>
          </p:cNvSpPr>
          <p:nvPr/>
        </p:nvSpPr>
        <p:spPr bwMode="auto">
          <a:xfrm>
            <a:off x="5029200" y="2895600"/>
            <a:ext cx="3276600" cy="3048000"/>
          </a:xfrm>
          <a:prstGeom prst="rect">
            <a:avLst/>
          </a:prstGeom>
          <a:solidFill>
            <a:srgbClr val="3366FF">
              <a:alpha val="60001"/>
            </a:srgbClr>
          </a:solidFill>
          <a:ln w="19050" algn="ctr">
            <a:solidFill>
              <a:schemeClr val="tx1"/>
            </a:solidFill>
            <a:miter lim="800000"/>
            <a:headEnd/>
            <a:tailEnd/>
          </a:ln>
          <a:effectLst/>
        </p:spPr>
        <p:txBody>
          <a:bodyPr wrap="none" anchor="ctr"/>
          <a:lstStyle/>
          <a:p>
            <a:endParaRPr lang="en-US"/>
          </a:p>
        </p:txBody>
      </p:sp>
      <p:sp>
        <p:nvSpPr>
          <p:cNvPr id="163" name="Text Box 74"/>
          <p:cNvSpPr txBox="1">
            <a:spLocks noChangeArrowheads="1"/>
          </p:cNvSpPr>
          <p:nvPr/>
        </p:nvSpPr>
        <p:spPr bwMode="auto">
          <a:xfrm>
            <a:off x="1371600" y="2422525"/>
            <a:ext cx="2286000" cy="396875"/>
          </a:xfrm>
          <a:prstGeom prst="rect">
            <a:avLst/>
          </a:prstGeom>
          <a:noFill/>
          <a:ln w="9525" algn="ctr">
            <a:noFill/>
            <a:miter lim="800000"/>
            <a:headEnd/>
            <a:tailEnd/>
          </a:ln>
          <a:effectLst/>
        </p:spPr>
        <p:txBody>
          <a:bodyPr>
            <a:spAutoFit/>
          </a:bodyPr>
          <a:lstStyle/>
          <a:p>
            <a:pPr>
              <a:spcBef>
                <a:spcPct val="50000"/>
              </a:spcBef>
            </a:pPr>
            <a:r>
              <a:rPr lang="en-US" altLang="zh-TW" sz="2000" dirty="0"/>
              <a:t>Progressive Scan</a:t>
            </a:r>
          </a:p>
        </p:txBody>
      </p:sp>
      <p:sp>
        <p:nvSpPr>
          <p:cNvPr id="164" name="Text Box 75"/>
          <p:cNvSpPr txBox="1">
            <a:spLocks noChangeArrowheads="1"/>
          </p:cNvSpPr>
          <p:nvPr/>
        </p:nvSpPr>
        <p:spPr bwMode="auto">
          <a:xfrm>
            <a:off x="5638800" y="2438400"/>
            <a:ext cx="2286000" cy="396875"/>
          </a:xfrm>
          <a:prstGeom prst="rect">
            <a:avLst/>
          </a:prstGeom>
          <a:noFill/>
          <a:ln w="9525" algn="ctr">
            <a:noFill/>
            <a:miter lim="800000"/>
            <a:headEnd/>
            <a:tailEnd/>
          </a:ln>
          <a:effectLst/>
        </p:spPr>
        <p:txBody>
          <a:bodyPr>
            <a:spAutoFit/>
          </a:bodyPr>
          <a:lstStyle/>
          <a:p>
            <a:pPr>
              <a:spcBef>
                <a:spcPct val="50000"/>
              </a:spcBef>
            </a:pPr>
            <a:r>
              <a:rPr lang="en-US" altLang="zh-TW" sz="2000" dirty="0"/>
              <a:t>Interlaced Scan</a:t>
            </a:r>
          </a:p>
        </p:txBody>
      </p:sp>
      <p:sp>
        <p:nvSpPr>
          <p:cNvPr id="165" name="Line 85"/>
          <p:cNvSpPr>
            <a:spLocks noChangeShapeType="1"/>
          </p:cNvSpPr>
          <p:nvPr/>
        </p:nvSpPr>
        <p:spPr bwMode="auto">
          <a:xfrm flipH="1">
            <a:off x="5181600" y="3124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6" name="Line 97"/>
          <p:cNvSpPr>
            <a:spLocks noChangeShapeType="1"/>
          </p:cNvSpPr>
          <p:nvPr/>
        </p:nvSpPr>
        <p:spPr bwMode="auto">
          <a:xfrm flipH="1">
            <a:off x="5181600" y="3352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7" name="Line 98"/>
          <p:cNvSpPr>
            <a:spLocks noChangeShapeType="1"/>
          </p:cNvSpPr>
          <p:nvPr/>
        </p:nvSpPr>
        <p:spPr bwMode="auto">
          <a:xfrm flipH="1">
            <a:off x="5181600" y="35814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8" name="Line 99"/>
          <p:cNvSpPr>
            <a:spLocks noChangeShapeType="1"/>
          </p:cNvSpPr>
          <p:nvPr/>
        </p:nvSpPr>
        <p:spPr bwMode="auto">
          <a:xfrm flipH="1">
            <a:off x="5181600" y="3810000"/>
            <a:ext cx="2971800" cy="381000"/>
          </a:xfrm>
          <a:prstGeom prst="line">
            <a:avLst/>
          </a:prstGeom>
          <a:noFill/>
          <a:ln w="19050">
            <a:solidFill>
              <a:schemeClr val="tx1"/>
            </a:solidFill>
            <a:prstDash val="dash"/>
            <a:round/>
            <a:headEnd/>
            <a:tailEnd/>
          </a:ln>
          <a:effectLst/>
        </p:spPr>
        <p:txBody>
          <a:bodyPr/>
          <a:lstStyle/>
          <a:p>
            <a:endParaRPr lang="en-US"/>
          </a:p>
        </p:txBody>
      </p:sp>
      <p:sp>
        <p:nvSpPr>
          <p:cNvPr id="169" name="Line 100"/>
          <p:cNvSpPr>
            <a:spLocks noChangeShapeType="1"/>
          </p:cNvSpPr>
          <p:nvPr/>
        </p:nvSpPr>
        <p:spPr bwMode="auto">
          <a:xfrm flipH="1">
            <a:off x="5181600" y="40386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0" name="Line 101"/>
          <p:cNvSpPr>
            <a:spLocks noChangeShapeType="1"/>
          </p:cNvSpPr>
          <p:nvPr/>
        </p:nvSpPr>
        <p:spPr bwMode="auto">
          <a:xfrm flipH="1">
            <a:off x="5181600" y="4267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1" name="Line 102"/>
          <p:cNvSpPr>
            <a:spLocks noChangeShapeType="1"/>
          </p:cNvSpPr>
          <p:nvPr/>
        </p:nvSpPr>
        <p:spPr bwMode="auto">
          <a:xfrm flipH="1">
            <a:off x="5181600" y="4495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2" name="Line 103"/>
          <p:cNvSpPr>
            <a:spLocks noChangeShapeType="1"/>
          </p:cNvSpPr>
          <p:nvPr/>
        </p:nvSpPr>
        <p:spPr bwMode="auto">
          <a:xfrm flipH="1">
            <a:off x="5181600" y="46482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3" name="Line 104"/>
          <p:cNvSpPr>
            <a:spLocks noChangeShapeType="1"/>
          </p:cNvSpPr>
          <p:nvPr/>
        </p:nvSpPr>
        <p:spPr bwMode="auto">
          <a:xfrm flipH="1">
            <a:off x="5181600" y="48768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4" name="Line 105"/>
          <p:cNvSpPr>
            <a:spLocks noChangeShapeType="1"/>
          </p:cNvSpPr>
          <p:nvPr/>
        </p:nvSpPr>
        <p:spPr bwMode="auto">
          <a:xfrm flipH="1">
            <a:off x="5181600" y="51054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5" name="Line 106"/>
          <p:cNvSpPr>
            <a:spLocks noChangeShapeType="1"/>
          </p:cNvSpPr>
          <p:nvPr/>
        </p:nvSpPr>
        <p:spPr bwMode="auto">
          <a:xfrm flipH="1">
            <a:off x="5181600" y="5334000"/>
            <a:ext cx="2971800" cy="381000"/>
          </a:xfrm>
          <a:prstGeom prst="line">
            <a:avLst/>
          </a:prstGeom>
          <a:noFill/>
          <a:ln w="19050">
            <a:solidFill>
              <a:schemeClr val="tx1"/>
            </a:solidFill>
            <a:prstDash val="dash"/>
            <a:round/>
            <a:headEnd/>
            <a:tailEnd/>
          </a:ln>
          <a:effectLst/>
        </p:spPr>
        <p:txBody>
          <a:bodyPr/>
          <a:lstStyle/>
          <a:p>
            <a:endParaRPr lang="en-US"/>
          </a:p>
        </p:txBody>
      </p:sp>
      <p:sp>
        <p:nvSpPr>
          <p:cNvPr id="176" name="Line 124"/>
          <p:cNvSpPr>
            <a:spLocks noChangeShapeType="1"/>
          </p:cNvSpPr>
          <p:nvPr/>
        </p:nvSpPr>
        <p:spPr bwMode="auto">
          <a:xfrm>
            <a:off x="5105400" y="5737225"/>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77" name="Line 126"/>
          <p:cNvSpPr>
            <a:spLocks noChangeShapeType="1"/>
          </p:cNvSpPr>
          <p:nvPr/>
        </p:nvSpPr>
        <p:spPr bwMode="auto">
          <a:xfrm>
            <a:off x="5105400" y="4213225"/>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78" name="Line 127"/>
          <p:cNvSpPr>
            <a:spLocks noChangeShapeType="1"/>
          </p:cNvSpPr>
          <p:nvPr/>
        </p:nvSpPr>
        <p:spPr bwMode="auto">
          <a:xfrm>
            <a:off x="5105400" y="3778250"/>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79" name="Line 128"/>
          <p:cNvSpPr>
            <a:spLocks noChangeShapeType="1"/>
          </p:cNvSpPr>
          <p:nvPr/>
        </p:nvSpPr>
        <p:spPr bwMode="auto">
          <a:xfrm>
            <a:off x="5105400" y="3995738"/>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0" name="Line 129"/>
          <p:cNvSpPr>
            <a:spLocks noChangeShapeType="1"/>
          </p:cNvSpPr>
          <p:nvPr/>
        </p:nvSpPr>
        <p:spPr bwMode="auto">
          <a:xfrm>
            <a:off x="5105400" y="3559175"/>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1" name="Line 130"/>
          <p:cNvSpPr>
            <a:spLocks noChangeShapeType="1"/>
          </p:cNvSpPr>
          <p:nvPr/>
        </p:nvSpPr>
        <p:spPr bwMode="auto">
          <a:xfrm>
            <a:off x="5105400" y="3341688"/>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2" name="Line 131"/>
          <p:cNvSpPr>
            <a:spLocks noChangeShapeType="1"/>
          </p:cNvSpPr>
          <p:nvPr/>
        </p:nvSpPr>
        <p:spPr bwMode="auto">
          <a:xfrm>
            <a:off x="5105400" y="3124200"/>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3" name="Line 132"/>
          <p:cNvSpPr>
            <a:spLocks noChangeShapeType="1"/>
          </p:cNvSpPr>
          <p:nvPr/>
        </p:nvSpPr>
        <p:spPr bwMode="auto">
          <a:xfrm>
            <a:off x="5105400" y="5302250"/>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4" name="Line 133"/>
          <p:cNvSpPr>
            <a:spLocks noChangeShapeType="1"/>
          </p:cNvSpPr>
          <p:nvPr/>
        </p:nvSpPr>
        <p:spPr bwMode="auto">
          <a:xfrm>
            <a:off x="5105400" y="4865688"/>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5" name="Line 134"/>
          <p:cNvSpPr>
            <a:spLocks noChangeShapeType="1"/>
          </p:cNvSpPr>
          <p:nvPr/>
        </p:nvSpPr>
        <p:spPr bwMode="auto">
          <a:xfrm>
            <a:off x="5105400" y="5083175"/>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6" name="Line 135"/>
          <p:cNvSpPr>
            <a:spLocks noChangeShapeType="1"/>
          </p:cNvSpPr>
          <p:nvPr/>
        </p:nvSpPr>
        <p:spPr bwMode="auto">
          <a:xfrm>
            <a:off x="5105400" y="4648200"/>
            <a:ext cx="3063875" cy="0"/>
          </a:xfrm>
          <a:prstGeom prst="line">
            <a:avLst/>
          </a:prstGeom>
          <a:noFill/>
          <a:ln w="19050">
            <a:solidFill>
              <a:srgbClr val="FF3399"/>
            </a:solidFill>
            <a:round/>
            <a:headEnd/>
            <a:tailEnd type="triangle" w="med" len="med"/>
          </a:ln>
          <a:effectLst/>
        </p:spPr>
        <p:txBody>
          <a:bodyPr/>
          <a:lstStyle/>
          <a:p>
            <a:endParaRPr lang="en-US"/>
          </a:p>
        </p:txBody>
      </p:sp>
      <p:sp>
        <p:nvSpPr>
          <p:cNvPr id="187" name="Line 136"/>
          <p:cNvSpPr>
            <a:spLocks noChangeShapeType="1"/>
          </p:cNvSpPr>
          <p:nvPr/>
        </p:nvSpPr>
        <p:spPr bwMode="auto">
          <a:xfrm>
            <a:off x="5105400" y="4430713"/>
            <a:ext cx="3063875" cy="0"/>
          </a:xfrm>
          <a:prstGeom prst="line">
            <a:avLst/>
          </a:prstGeom>
          <a:noFill/>
          <a:ln w="19050">
            <a:solidFill>
              <a:srgbClr val="008000"/>
            </a:solidFill>
            <a:round/>
            <a:headEnd/>
            <a:tailEnd type="triangle" w="med" len="med"/>
          </a:ln>
          <a:effectLst/>
        </p:spPr>
        <p:txBody>
          <a:bodyPr/>
          <a:lstStyle/>
          <a:p>
            <a:endParaRPr lang="en-US"/>
          </a:p>
        </p:txBody>
      </p:sp>
      <p:sp>
        <p:nvSpPr>
          <p:cNvPr id="188" name="Line 137"/>
          <p:cNvSpPr>
            <a:spLocks noChangeShapeType="1"/>
          </p:cNvSpPr>
          <p:nvPr/>
        </p:nvSpPr>
        <p:spPr bwMode="auto">
          <a:xfrm>
            <a:off x="5105400" y="5519738"/>
            <a:ext cx="3063875" cy="0"/>
          </a:xfrm>
          <a:prstGeom prst="line">
            <a:avLst/>
          </a:prstGeom>
          <a:noFill/>
          <a:ln w="19050">
            <a:solidFill>
              <a:srgbClr val="FF3399"/>
            </a:solidFill>
            <a:round/>
            <a:headEnd/>
            <a:tailEnd type="triangle" w="med" len="med"/>
          </a:ln>
          <a:effec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MPEG-2 Alternative Scan Order</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endParaRPr lang="en-GB" sz="2400" dirty="0"/>
          </a:p>
          <a:p>
            <a:pPr algn="just">
              <a:lnSpc>
                <a:spcPct val="90000"/>
              </a:lnSpc>
            </a:pPr>
            <a:endParaRPr lang="en-GB" sz="2400" dirty="0"/>
          </a:p>
          <a:p>
            <a:pPr algn="just"/>
            <a:endParaRPr lang="en-US" sz="2400" dirty="0"/>
          </a:p>
        </p:txBody>
      </p:sp>
      <p:grpSp>
        <p:nvGrpSpPr>
          <p:cNvPr id="4" name="Group 518"/>
          <p:cNvGrpSpPr>
            <a:grpSpLocks/>
          </p:cNvGrpSpPr>
          <p:nvPr/>
        </p:nvGrpSpPr>
        <p:grpSpPr bwMode="auto">
          <a:xfrm>
            <a:off x="1447800" y="2133600"/>
            <a:ext cx="6781800" cy="2819400"/>
            <a:chOff x="1344" y="2428"/>
            <a:chExt cx="3312" cy="1364"/>
          </a:xfrm>
        </p:grpSpPr>
        <p:grpSp>
          <p:nvGrpSpPr>
            <p:cNvPr id="5" name="Group 230"/>
            <p:cNvGrpSpPr>
              <a:grpSpLocks/>
            </p:cNvGrpSpPr>
            <p:nvPr/>
          </p:nvGrpSpPr>
          <p:grpSpPr bwMode="auto">
            <a:xfrm>
              <a:off x="1344" y="2428"/>
              <a:ext cx="1268" cy="1364"/>
              <a:chOff x="5904" y="1276"/>
              <a:chExt cx="1268" cy="1364"/>
            </a:xfrm>
          </p:grpSpPr>
          <p:sp>
            <p:nvSpPr>
              <p:cNvPr id="120" name="Text Box 43"/>
              <p:cNvSpPr txBox="1">
                <a:spLocks noChangeArrowheads="1"/>
              </p:cNvSpPr>
              <p:nvPr/>
            </p:nvSpPr>
            <p:spPr bwMode="auto">
              <a:xfrm>
                <a:off x="6116" y="1276"/>
                <a:ext cx="1056" cy="164"/>
              </a:xfrm>
              <a:prstGeom prst="rect">
                <a:avLst/>
              </a:prstGeom>
              <a:noFill/>
              <a:ln w="9525" algn="ctr">
                <a:noFill/>
                <a:miter lim="800000"/>
                <a:headEnd/>
                <a:tailEnd/>
              </a:ln>
              <a:effectLst/>
            </p:spPr>
            <p:txBody>
              <a:bodyPr>
                <a:spAutoFit/>
              </a:bodyPr>
              <a:lstStyle/>
              <a:p>
                <a:pPr>
                  <a:spcBef>
                    <a:spcPct val="50000"/>
                  </a:spcBef>
                </a:pPr>
                <a:r>
                  <a:rPr lang="en-US" altLang="zh-TW" b="1" dirty="0"/>
                  <a:t>Zigzag scan</a:t>
                </a:r>
              </a:p>
            </p:txBody>
          </p:sp>
          <p:grpSp>
            <p:nvGrpSpPr>
              <p:cNvPr id="121" name="Group 96"/>
              <p:cNvGrpSpPr>
                <a:grpSpLocks/>
              </p:cNvGrpSpPr>
              <p:nvPr/>
            </p:nvGrpSpPr>
            <p:grpSpPr bwMode="auto">
              <a:xfrm>
                <a:off x="5904" y="1488"/>
                <a:ext cx="1152" cy="1152"/>
                <a:chOff x="5568" y="1632"/>
                <a:chExt cx="1152" cy="1152"/>
              </a:xfrm>
            </p:grpSpPr>
            <p:grpSp>
              <p:nvGrpSpPr>
                <p:cNvPr id="149" name="Group 13"/>
                <p:cNvGrpSpPr>
                  <a:grpSpLocks/>
                </p:cNvGrpSpPr>
                <p:nvPr/>
              </p:nvGrpSpPr>
              <p:grpSpPr bwMode="auto">
                <a:xfrm>
                  <a:off x="5568" y="1632"/>
                  <a:ext cx="576" cy="576"/>
                  <a:chOff x="192" y="1728"/>
                  <a:chExt cx="576" cy="576"/>
                </a:xfrm>
              </p:grpSpPr>
              <p:sp>
                <p:nvSpPr>
                  <p:cNvPr id="201" name="Rectangle 14"/>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2" name="Rectangle 15"/>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3" name="Rectangle 16"/>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4" name="Rectangle 17"/>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5" name="Rectangle 18"/>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6" name="Rectangle 19"/>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7" name="Rectangle 20"/>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8" name="Rectangle 21"/>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9" name="Rectangle 22"/>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0" name="Rectangle 23"/>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1" name="Rectangle 24"/>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2" name="Rectangle 25"/>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3" name="Rectangle 26"/>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4" name="Rectangle 27"/>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5" name="Rectangle 28"/>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16" name="Rectangle 29"/>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0" name="Group 45"/>
                <p:cNvGrpSpPr>
                  <a:grpSpLocks/>
                </p:cNvGrpSpPr>
                <p:nvPr/>
              </p:nvGrpSpPr>
              <p:grpSpPr bwMode="auto">
                <a:xfrm>
                  <a:off x="5568" y="2208"/>
                  <a:ext cx="576" cy="576"/>
                  <a:chOff x="192" y="1728"/>
                  <a:chExt cx="576" cy="576"/>
                </a:xfrm>
              </p:grpSpPr>
              <p:sp>
                <p:nvSpPr>
                  <p:cNvPr id="185" name="Rectangle 46"/>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6" name="Rectangle 47"/>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7" name="Rectangle 48"/>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8" name="Rectangle 49"/>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9" name="Rectangle 50"/>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0" name="Rectangle 51"/>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1" name="Rectangle 52"/>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2" name="Rectangle 53"/>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3" name="Rectangle 54"/>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4" name="Rectangle 55"/>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5" name="Rectangle 56"/>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6" name="Rectangle 57"/>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7" name="Rectangle 58"/>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8" name="Rectangle 59"/>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99" name="Rectangle 60"/>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00" name="Rectangle 61"/>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1" name="Group 62"/>
                <p:cNvGrpSpPr>
                  <a:grpSpLocks/>
                </p:cNvGrpSpPr>
                <p:nvPr/>
              </p:nvGrpSpPr>
              <p:grpSpPr bwMode="auto">
                <a:xfrm>
                  <a:off x="6144" y="1632"/>
                  <a:ext cx="576" cy="576"/>
                  <a:chOff x="192" y="1728"/>
                  <a:chExt cx="576" cy="576"/>
                </a:xfrm>
              </p:grpSpPr>
              <p:sp>
                <p:nvSpPr>
                  <p:cNvPr id="169" name="Rectangle 63"/>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0" name="Rectangle 64"/>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1" name="Rectangle 65"/>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2" name="Rectangle 66"/>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3" name="Rectangle 67"/>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4" name="Rectangle 68"/>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5" name="Rectangle 69"/>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6" name="Rectangle 70"/>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7" name="Rectangle 71"/>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8" name="Rectangle 72"/>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79" name="Rectangle 73"/>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0" name="Rectangle 74"/>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1" name="Rectangle 75"/>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2" name="Rectangle 76"/>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3" name="Rectangle 77"/>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84" name="Rectangle 78"/>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152" name="Group 79"/>
                <p:cNvGrpSpPr>
                  <a:grpSpLocks/>
                </p:cNvGrpSpPr>
                <p:nvPr/>
              </p:nvGrpSpPr>
              <p:grpSpPr bwMode="auto">
                <a:xfrm>
                  <a:off x="6144" y="2208"/>
                  <a:ext cx="576" cy="576"/>
                  <a:chOff x="192" y="1728"/>
                  <a:chExt cx="576" cy="576"/>
                </a:xfrm>
              </p:grpSpPr>
              <p:sp>
                <p:nvSpPr>
                  <p:cNvPr id="153" name="Rectangle 80"/>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4" name="Rectangle 81"/>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5" name="Rectangle 82"/>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6" name="Rectangle 83"/>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7" name="Rectangle 84"/>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8" name="Rectangle 85"/>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59" name="Rectangle 86"/>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0" name="Rectangle 87"/>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1" name="Rectangle 88"/>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2" name="Rectangle 89"/>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3" name="Rectangle 90"/>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4" name="Rectangle 91"/>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5" name="Rectangle 92"/>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6" name="Rectangle 93"/>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7" name="Rectangle 94"/>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68" name="Rectangle 95"/>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sp>
            <p:nvSpPr>
              <p:cNvPr id="122" name="Line 203"/>
              <p:cNvSpPr>
                <a:spLocks noChangeShapeType="1"/>
              </p:cNvSpPr>
              <p:nvPr/>
            </p:nvSpPr>
            <p:spPr bwMode="auto">
              <a:xfrm>
                <a:off x="5952" y="1536"/>
                <a:ext cx="192" cy="0"/>
              </a:xfrm>
              <a:prstGeom prst="line">
                <a:avLst/>
              </a:prstGeom>
              <a:noFill/>
              <a:ln w="25400">
                <a:solidFill>
                  <a:srgbClr val="FF9900"/>
                </a:solidFill>
                <a:round/>
                <a:headEnd/>
                <a:tailEnd type="triangle" w="med" len="med"/>
              </a:ln>
              <a:effectLst/>
            </p:spPr>
            <p:txBody>
              <a:bodyPr/>
              <a:lstStyle/>
              <a:p>
                <a:endParaRPr lang="en-US"/>
              </a:p>
            </p:txBody>
          </p:sp>
          <p:sp>
            <p:nvSpPr>
              <p:cNvPr id="123" name="Line 204"/>
              <p:cNvSpPr>
                <a:spLocks noChangeShapeType="1"/>
              </p:cNvSpPr>
              <p:nvPr/>
            </p:nvSpPr>
            <p:spPr bwMode="auto">
              <a:xfrm flipH="1">
                <a:off x="5952" y="1536"/>
                <a:ext cx="192" cy="192"/>
              </a:xfrm>
              <a:prstGeom prst="line">
                <a:avLst/>
              </a:prstGeom>
              <a:noFill/>
              <a:ln w="25400">
                <a:solidFill>
                  <a:srgbClr val="FF9900"/>
                </a:solidFill>
                <a:round/>
                <a:headEnd/>
                <a:tailEnd type="triangle" w="med" len="med"/>
              </a:ln>
              <a:effectLst/>
            </p:spPr>
            <p:txBody>
              <a:bodyPr/>
              <a:lstStyle/>
              <a:p>
                <a:endParaRPr lang="en-US"/>
              </a:p>
            </p:txBody>
          </p:sp>
          <p:sp>
            <p:nvSpPr>
              <p:cNvPr id="124" name="Line 205"/>
              <p:cNvSpPr>
                <a:spLocks noChangeShapeType="1"/>
              </p:cNvSpPr>
              <p:nvPr/>
            </p:nvSpPr>
            <p:spPr bwMode="auto">
              <a:xfrm flipH="1">
                <a:off x="5952" y="1728"/>
                <a:ext cx="0" cy="144"/>
              </a:xfrm>
              <a:prstGeom prst="line">
                <a:avLst/>
              </a:prstGeom>
              <a:noFill/>
              <a:ln w="25400">
                <a:solidFill>
                  <a:srgbClr val="FF9900"/>
                </a:solidFill>
                <a:round/>
                <a:headEnd/>
                <a:tailEnd type="triangle" w="med" len="med"/>
              </a:ln>
              <a:effectLst/>
            </p:spPr>
            <p:txBody>
              <a:bodyPr/>
              <a:lstStyle/>
              <a:p>
                <a:endParaRPr lang="en-US"/>
              </a:p>
            </p:txBody>
          </p:sp>
          <p:sp>
            <p:nvSpPr>
              <p:cNvPr id="125" name="Line 206"/>
              <p:cNvSpPr>
                <a:spLocks noChangeShapeType="1"/>
              </p:cNvSpPr>
              <p:nvPr/>
            </p:nvSpPr>
            <p:spPr bwMode="auto">
              <a:xfrm flipV="1">
                <a:off x="5952" y="1536"/>
                <a:ext cx="336" cy="336"/>
              </a:xfrm>
              <a:prstGeom prst="line">
                <a:avLst/>
              </a:prstGeom>
              <a:noFill/>
              <a:ln w="25400">
                <a:solidFill>
                  <a:srgbClr val="FF9900"/>
                </a:solidFill>
                <a:round/>
                <a:headEnd/>
                <a:tailEnd type="triangle" w="med" len="med"/>
              </a:ln>
              <a:effectLst/>
            </p:spPr>
            <p:txBody>
              <a:bodyPr/>
              <a:lstStyle/>
              <a:p>
                <a:endParaRPr lang="en-US"/>
              </a:p>
            </p:txBody>
          </p:sp>
          <p:sp>
            <p:nvSpPr>
              <p:cNvPr id="126" name="Line 207"/>
              <p:cNvSpPr>
                <a:spLocks noChangeShapeType="1"/>
              </p:cNvSpPr>
              <p:nvPr/>
            </p:nvSpPr>
            <p:spPr bwMode="auto">
              <a:xfrm flipV="1">
                <a:off x="5952" y="1536"/>
                <a:ext cx="480" cy="480"/>
              </a:xfrm>
              <a:prstGeom prst="line">
                <a:avLst/>
              </a:prstGeom>
              <a:noFill/>
              <a:ln w="25400">
                <a:solidFill>
                  <a:srgbClr val="FF9900"/>
                </a:solidFill>
                <a:round/>
                <a:headEnd type="triangle" w="med" len="med"/>
                <a:tailEnd/>
              </a:ln>
              <a:effectLst/>
            </p:spPr>
            <p:txBody>
              <a:bodyPr/>
              <a:lstStyle/>
              <a:p>
                <a:endParaRPr lang="en-US"/>
              </a:p>
            </p:txBody>
          </p:sp>
          <p:sp>
            <p:nvSpPr>
              <p:cNvPr id="127" name="Line 208"/>
              <p:cNvSpPr>
                <a:spLocks noChangeShapeType="1"/>
              </p:cNvSpPr>
              <p:nvPr/>
            </p:nvSpPr>
            <p:spPr bwMode="auto">
              <a:xfrm>
                <a:off x="6288"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28" name="Line 209"/>
              <p:cNvSpPr>
                <a:spLocks noChangeShapeType="1"/>
              </p:cNvSpPr>
              <p:nvPr/>
            </p:nvSpPr>
            <p:spPr bwMode="auto">
              <a:xfrm flipH="1">
                <a:off x="5952" y="2016"/>
                <a:ext cx="0" cy="144"/>
              </a:xfrm>
              <a:prstGeom prst="line">
                <a:avLst/>
              </a:prstGeom>
              <a:noFill/>
              <a:ln w="25400">
                <a:solidFill>
                  <a:srgbClr val="FF9900"/>
                </a:solidFill>
                <a:round/>
                <a:headEnd/>
                <a:tailEnd type="triangle" w="med" len="med"/>
              </a:ln>
              <a:effectLst/>
            </p:spPr>
            <p:txBody>
              <a:bodyPr/>
              <a:lstStyle/>
              <a:p>
                <a:endParaRPr lang="en-US"/>
              </a:p>
            </p:txBody>
          </p:sp>
          <p:sp>
            <p:nvSpPr>
              <p:cNvPr id="129" name="Line 210"/>
              <p:cNvSpPr>
                <a:spLocks noChangeShapeType="1"/>
              </p:cNvSpPr>
              <p:nvPr/>
            </p:nvSpPr>
            <p:spPr bwMode="auto">
              <a:xfrm flipV="1">
                <a:off x="5952" y="1536"/>
                <a:ext cx="624" cy="624"/>
              </a:xfrm>
              <a:prstGeom prst="line">
                <a:avLst/>
              </a:prstGeom>
              <a:noFill/>
              <a:ln w="25400">
                <a:solidFill>
                  <a:srgbClr val="FF9900"/>
                </a:solidFill>
                <a:round/>
                <a:headEnd/>
                <a:tailEnd type="triangle" w="med" len="med"/>
              </a:ln>
              <a:effectLst/>
            </p:spPr>
            <p:txBody>
              <a:bodyPr/>
              <a:lstStyle/>
              <a:p>
                <a:endParaRPr lang="en-US"/>
              </a:p>
            </p:txBody>
          </p:sp>
          <p:sp>
            <p:nvSpPr>
              <p:cNvPr id="130" name="Line 211"/>
              <p:cNvSpPr>
                <a:spLocks noChangeShapeType="1"/>
              </p:cNvSpPr>
              <p:nvPr/>
            </p:nvSpPr>
            <p:spPr bwMode="auto">
              <a:xfrm>
                <a:off x="6576"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31" name="Line 212"/>
              <p:cNvSpPr>
                <a:spLocks noChangeShapeType="1"/>
              </p:cNvSpPr>
              <p:nvPr/>
            </p:nvSpPr>
            <p:spPr bwMode="auto">
              <a:xfrm flipV="1">
                <a:off x="5952" y="1536"/>
                <a:ext cx="768" cy="768"/>
              </a:xfrm>
              <a:prstGeom prst="line">
                <a:avLst/>
              </a:prstGeom>
              <a:noFill/>
              <a:ln w="25400">
                <a:solidFill>
                  <a:srgbClr val="FF9900"/>
                </a:solidFill>
                <a:round/>
                <a:headEnd type="triangle" w="med" len="med"/>
                <a:tailEnd/>
              </a:ln>
              <a:effectLst/>
            </p:spPr>
            <p:txBody>
              <a:bodyPr/>
              <a:lstStyle/>
              <a:p>
                <a:endParaRPr lang="en-US"/>
              </a:p>
            </p:txBody>
          </p:sp>
          <p:sp>
            <p:nvSpPr>
              <p:cNvPr id="132" name="Line 213"/>
              <p:cNvSpPr>
                <a:spLocks noChangeShapeType="1"/>
              </p:cNvSpPr>
              <p:nvPr/>
            </p:nvSpPr>
            <p:spPr bwMode="auto">
              <a:xfrm flipH="1">
                <a:off x="5952" y="2304"/>
                <a:ext cx="0" cy="144"/>
              </a:xfrm>
              <a:prstGeom prst="line">
                <a:avLst/>
              </a:prstGeom>
              <a:noFill/>
              <a:ln w="25400">
                <a:solidFill>
                  <a:srgbClr val="FF9900"/>
                </a:solidFill>
                <a:round/>
                <a:headEnd/>
                <a:tailEnd type="triangle" w="med" len="med"/>
              </a:ln>
              <a:effectLst/>
            </p:spPr>
            <p:txBody>
              <a:bodyPr/>
              <a:lstStyle/>
              <a:p>
                <a:endParaRPr lang="en-US"/>
              </a:p>
            </p:txBody>
          </p:sp>
          <p:sp>
            <p:nvSpPr>
              <p:cNvPr id="133" name="Line 214"/>
              <p:cNvSpPr>
                <a:spLocks noChangeShapeType="1"/>
              </p:cNvSpPr>
              <p:nvPr/>
            </p:nvSpPr>
            <p:spPr bwMode="auto">
              <a:xfrm flipV="1">
                <a:off x="5952" y="1536"/>
                <a:ext cx="912" cy="912"/>
              </a:xfrm>
              <a:prstGeom prst="line">
                <a:avLst/>
              </a:prstGeom>
              <a:noFill/>
              <a:ln w="25400">
                <a:solidFill>
                  <a:srgbClr val="FF9900"/>
                </a:solidFill>
                <a:round/>
                <a:headEnd/>
                <a:tailEnd type="triangle" w="med" len="med"/>
              </a:ln>
              <a:effectLst/>
            </p:spPr>
            <p:txBody>
              <a:bodyPr/>
              <a:lstStyle/>
              <a:p>
                <a:endParaRPr lang="en-US"/>
              </a:p>
            </p:txBody>
          </p:sp>
          <p:sp>
            <p:nvSpPr>
              <p:cNvPr id="134" name="Line 215"/>
              <p:cNvSpPr>
                <a:spLocks noChangeShapeType="1"/>
              </p:cNvSpPr>
              <p:nvPr/>
            </p:nvSpPr>
            <p:spPr bwMode="auto">
              <a:xfrm>
                <a:off x="6864" y="1536"/>
                <a:ext cx="144" cy="0"/>
              </a:xfrm>
              <a:prstGeom prst="line">
                <a:avLst/>
              </a:prstGeom>
              <a:noFill/>
              <a:ln w="25400">
                <a:solidFill>
                  <a:srgbClr val="FF9900"/>
                </a:solidFill>
                <a:round/>
                <a:headEnd/>
                <a:tailEnd type="triangle" w="med" len="med"/>
              </a:ln>
              <a:effectLst/>
            </p:spPr>
            <p:txBody>
              <a:bodyPr/>
              <a:lstStyle/>
              <a:p>
                <a:endParaRPr lang="en-US"/>
              </a:p>
            </p:txBody>
          </p:sp>
          <p:sp>
            <p:nvSpPr>
              <p:cNvPr id="135" name="Line 216"/>
              <p:cNvSpPr>
                <a:spLocks noChangeShapeType="1"/>
              </p:cNvSpPr>
              <p:nvPr/>
            </p:nvSpPr>
            <p:spPr bwMode="auto">
              <a:xfrm flipV="1">
                <a:off x="5952" y="1536"/>
                <a:ext cx="1056" cy="1056"/>
              </a:xfrm>
              <a:prstGeom prst="line">
                <a:avLst/>
              </a:prstGeom>
              <a:noFill/>
              <a:ln w="25400">
                <a:solidFill>
                  <a:srgbClr val="FF9900"/>
                </a:solidFill>
                <a:round/>
                <a:headEnd type="triangle" w="med" len="med"/>
                <a:tailEnd/>
              </a:ln>
              <a:effectLst/>
            </p:spPr>
            <p:txBody>
              <a:bodyPr/>
              <a:lstStyle/>
              <a:p>
                <a:endParaRPr lang="en-US"/>
              </a:p>
            </p:txBody>
          </p:sp>
          <p:sp>
            <p:nvSpPr>
              <p:cNvPr id="136" name="Line 217"/>
              <p:cNvSpPr>
                <a:spLocks noChangeShapeType="1"/>
              </p:cNvSpPr>
              <p:nvPr/>
            </p:nvSpPr>
            <p:spPr bwMode="auto">
              <a:xfrm>
                <a:off x="5952"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37" name="Line 218"/>
              <p:cNvSpPr>
                <a:spLocks noChangeShapeType="1"/>
              </p:cNvSpPr>
              <p:nvPr/>
            </p:nvSpPr>
            <p:spPr bwMode="auto">
              <a:xfrm flipV="1">
                <a:off x="6096" y="1680"/>
                <a:ext cx="912" cy="912"/>
              </a:xfrm>
              <a:prstGeom prst="line">
                <a:avLst/>
              </a:prstGeom>
              <a:noFill/>
              <a:ln w="25400">
                <a:solidFill>
                  <a:srgbClr val="FF9900"/>
                </a:solidFill>
                <a:round/>
                <a:headEnd/>
                <a:tailEnd type="triangle" w="med" len="med"/>
              </a:ln>
              <a:effectLst/>
            </p:spPr>
            <p:txBody>
              <a:bodyPr/>
              <a:lstStyle/>
              <a:p>
                <a:endParaRPr lang="en-US"/>
              </a:p>
            </p:txBody>
          </p:sp>
          <p:sp>
            <p:nvSpPr>
              <p:cNvPr id="138" name="Line 219"/>
              <p:cNvSpPr>
                <a:spLocks noChangeShapeType="1"/>
              </p:cNvSpPr>
              <p:nvPr/>
            </p:nvSpPr>
            <p:spPr bwMode="auto">
              <a:xfrm flipH="1">
                <a:off x="7008" y="1680"/>
                <a:ext cx="0" cy="144"/>
              </a:xfrm>
              <a:prstGeom prst="line">
                <a:avLst/>
              </a:prstGeom>
              <a:noFill/>
              <a:ln w="25400">
                <a:solidFill>
                  <a:srgbClr val="FF9900"/>
                </a:solidFill>
                <a:round/>
                <a:headEnd/>
                <a:tailEnd type="triangle" w="med" len="med"/>
              </a:ln>
              <a:effectLst/>
            </p:spPr>
            <p:txBody>
              <a:bodyPr/>
              <a:lstStyle/>
              <a:p>
                <a:endParaRPr lang="en-US"/>
              </a:p>
            </p:txBody>
          </p:sp>
          <p:sp>
            <p:nvSpPr>
              <p:cNvPr id="139" name="Line 220"/>
              <p:cNvSpPr>
                <a:spLocks noChangeShapeType="1"/>
              </p:cNvSpPr>
              <p:nvPr/>
            </p:nvSpPr>
            <p:spPr bwMode="auto">
              <a:xfrm flipV="1">
                <a:off x="6240" y="1824"/>
                <a:ext cx="768" cy="768"/>
              </a:xfrm>
              <a:prstGeom prst="line">
                <a:avLst/>
              </a:prstGeom>
              <a:noFill/>
              <a:ln w="25400">
                <a:solidFill>
                  <a:srgbClr val="FF9900"/>
                </a:solidFill>
                <a:round/>
                <a:headEnd type="triangle" w="med" len="med"/>
                <a:tailEnd/>
              </a:ln>
              <a:effectLst/>
            </p:spPr>
            <p:txBody>
              <a:bodyPr/>
              <a:lstStyle/>
              <a:p>
                <a:endParaRPr lang="en-US"/>
              </a:p>
            </p:txBody>
          </p:sp>
          <p:sp>
            <p:nvSpPr>
              <p:cNvPr id="140" name="Line 221"/>
              <p:cNvSpPr>
                <a:spLocks noChangeShapeType="1"/>
              </p:cNvSpPr>
              <p:nvPr/>
            </p:nvSpPr>
            <p:spPr bwMode="auto">
              <a:xfrm>
                <a:off x="6240"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41" name="Line 222"/>
              <p:cNvSpPr>
                <a:spLocks noChangeShapeType="1"/>
              </p:cNvSpPr>
              <p:nvPr/>
            </p:nvSpPr>
            <p:spPr bwMode="auto">
              <a:xfrm flipV="1">
                <a:off x="6384" y="1968"/>
                <a:ext cx="624" cy="624"/>
              </a:xfrm>
              <a:prstGeom prst="line">
                <a:avLst/>
              </a:prstGeom>
              <a:noFill/>
              <a:ln w="25400">
                <a:solidFill>
                  <a:srgbClr val="FF9900"/>
                </a:solidFill>
                <a:round/>
                <a:headEnd/>
                <a:tailEnd type="triangle" w="med" len="med"/>
              </a:ln>
              <a:effectLst/>
            </p:spPr>
            <p:txBody>
              <a:bodyPr/>
              <a:lstStyle/>
              <a:p>
                <a:endParaRPr lang="en-US"/>
              </a:p>
            </p:txBody>
          </p:sp>
          <p:sp>
            <p:nvSpPr>
              <p:cNvPr id="142" name="Line 223"/>
              <p:cNvSpPr>
                <a:spLocks noChangeShapeType="1"/>
              </p:cNvSpPr>
              <p:nvPr/>
            </p:nvSpPr>
            <p:spPr bwMode="auto">
              <a:xfrm flipH="1">
                <a:off x="7008" y="1968"/>
                <a:ext cx="0" cy="144"/>
              </a:xfrm>
              <a:prstGeom prst="line">
                <a:avLst/>
              </a:prstGeom>
              <a:noFill/>
              <a:ln w="25400">
                <a:solidFill>
                  <a:srgbClr val="FF9900"/>
                </a:solidFill>
                <a:round/>
                <a:headEnd/>
                <a:tailEnd type="triangle" w="med" len="med"/>
              </a:ln>
              <a:effectLst/>
            </p:spPr>
            <p:txBody>
              <a:bodyPr/>
              <a:lstStyle/>
              <a:p>
                <a:endParaRPr lang="en-US"/>
              </a:p>
            </p:txBody>
          </p:sp>
          <p:sp>
            <p:nvSpPr>
              <p:cNvPr id="143" name="Line 224"/>
              <p:cNvSpPr>
                <a:spLocks noChangeShapeType="1"/>
              </p:cNvSpPr>
              <p:nvPr/>
            </p:nvSpPr>
            <p:spPr bwMode="auto">
              <a:xfrm flipV="1">
                <a:off x="6528" y="2112"/>
                <a:ext cx="480" cy="480"/>
              </a:xfrm>
              <a:prstGeom prst="line">
                <a:avLst/>
              </a:prstGeom>
              <a:noFill/>
              <a:ln w="25400">
                <a:solidFill>
                  <a:srgbClr val="FF9900"/>
                </a:solidFill>
                <a:round/>
                <a:headEnd type="triangle" w="med" len="med"/>
                <a:tailEnd/>
              </a:ln>
              <a:effectLst/>
            </p:spPr>
            <p:txBody>
              <a:bodyPr/>
              <a:lstStyle/>
              <a:p>
                <a:endParaRPr lang="en-US"/>
              </a:p>
            </p:txBody>
          </p:sp>
          <p:sp>
            <p:nvSpPr>
              <p:cNvPr id="144" name="Line 225"/>
              <p:cNvSpPr>
                <a:spLocks noChangeShapeType="1"/>
              </p:cNvSpPr>
              <p:nvPr/>
            </p:nvSpPr>
            <p:spPr bwMode="auto">
              <a:xfrm>
                <a:off x="6528" y="2592"/>
                <a:ext cx="144" cy="0"/>
              </a:xfrm>
              <a:prstGeom prst="line">
                <a:avLst/>
              </a:prstGeom>
              <a:noFill/>
              <a:ln w="25400">
                <a:solidFill>
                  <a:srgbClr val="FF9900"/>
                </a:solidFill>
                <a:round/>
                <a:headEnd/>
                <a:tailEnd type="triangle" w="med" len="med"/>
              </a:ln>
              <a:effectLst/>
            </p:spPr>
            <p:txBody>
              <a:bodyPr/>
              <a:lstStyle/>
              <a:p>
                <a:endParaRPr lang="en-US"/>
              </a:p>
            </p:txBody>
          </p:sp>
          <p:sp>
            <p:nvSpPr>
              <p:cNvPr id="145" name="Line 226"/>
              <p:cNvSpPr>
                <a:spLocks noChangeShapeType="1"/>
              </p:cNvSpPr>
              <p:nvPr/>
            </p:nvSpPr>
            <p:spPr bwMode="auto">
              <a:xfrm flipV="1">
                <a:off x="6672" y="2256"/>
                <a:ext cx="336" cy="336"/>
              </a:xfrm>
              <a:prstGeom prst="line">
                <a:avLst/>
              </a:prstGeom>
              <a:noFill/>
              <a:ln w="25400">
                <a:solidFill>
                  <a:srgbClr val="FF9900"/>
                </a:solidFill>
                <a:round/>
                <a:headEnd/>
                <a:tailEnd type="triangle" w="med" len="med"/>
              </a:ln>
              <a:effectLst/>
            </p:spPr>
            <p:txBody>
              <a:bodyPr/>
              <a:lstStyle/>
              <a:p>
                <a:endParaRPr lang="en-US"/>
              </a:p>
            </p:txBody>
          </p:sp>
          <p:sp>
            <p:nvSpPr>
              <p:cNvPr id="146" name="Line 227"/>
              <p:cNvSpPr>
                <a:spLocks noChangeShapeType="1"/>
              </p:cNvSpPr>
              <p:nvPr/>
            </p:nvSpPr>
            <p:spPr bwMode="auto">
              <a:xfrm flipH="1">
                <a:off x="7008" y="2256"/>
                <a:ext cx="0" cy="144"/>
              </a:xfrm>
              <a:prstGeom prst="line">
                <a:avLst/>
              </a:prstGeom>
              <a:noFill/>
              <a:ln w="25400">
                <a:solidFill>
                  <a:srgbClr val="FF9900"/>
                </a:solidFill>
                <a:round/>
                <a:headEnd/>
                <a:tailEnd type="triangle" w="med" len="med"/>
              </a:ln>
              <a:effectLst/>
            </p:spPr>
            <p:txBody>
              <a:bodyPr/>
              <a:lstStyle/>
              <a:p>
                <a:endParaRPr lang="en-US"/>
              </a:p>
            </p:txBody>
          </p:sp>
          <p:sp>
            <p:nvSpPr>
              <p:cNvPr id="147" name="Line 228"/>
              <p:cNvSpPr>
                <a:spLocks noChangeShapeType="1"/>
              </p:cNvSpPr>
              <p:nvPr/>
            </p:nvSpPr>
            <p:spPr bwMode="auto">
              <a:xfrm flipH="1">
                <a:off x="6816" y="2400"/>
                <a:ext cx="192" cy="192"/>
              </a:xfrm>
              <a:prstGeom prst="line">
                <a:avLst/>
              </a:prstGeom>
              <a:noFill/>
              <a:ln w="25400">
                <a:solidFill>
                  <a:srgbClr val="FF9900"/>
                </a:solidFill>
                <a:round/>
                <a:headEnd/>
                <a:tailEnd type="triangle" w="med" len="med"/>
              </a:ln>
              <a:effectLst/>
            </p:spPr>
            <p:txBody>
              <a:bodyPr/>
              <a:lstStyle/>
              <a:p>
                <a:endParaRPr lang="en-US"/>
              </a:p>
            </p:txBody>
          </p:sp>
          <p:sp>
            <p:nvSpPr>
              <p:cNvPr id="148" name="Line 229"/>
              <p:cNvSpPr>
                <a:spLocks noChangeShapeType="1"/>
              </p:cNvSpPr>
              <p:nvPr/>
            </p:nvSpPr>
            <p:spPr bwMode="auto">
              <a:xfrm>
                <a:off x="6816" y="2592"/>
                <a:ext cx="192" cy="0"/>
              </a:xfrm>
              <a:prstGeom prst="line">
                <a:avLst/>
              </a:prstGeom>
              <a:noFill/>
              <a:ln w="25400">
                <a:solidFill>
                  <a:srgbClr val="FF9900"/>
                </a:solidFill>
                <a:round/>
                <a:headEnd/>
                <a:tailEnd type="triangle" w="med" len="med"/>
              </a:ln>
              <a:effectLst/>
            </p:spPr>
            <p:txBody>
              <a:bodyPr/>
              <a:lstStyle/>
              <a:p>
                <a:endParaRPr lang="en-US"/>
              </a:p>
            </p:txBody>
          </p:sp>
        </p:grpSp>
        <p:grpSp>
          <p:nvGrpSpPr>
            <p:cNvPr id="6" name="Group 517"/>
            <p:cNvGrpSpPr>
              <a:grpSpLocks/>
            </p:cNvGrpSpPr>
            <p:nvPr/>
          </p:nvGrpSpPr>
          <p:grpSpPr bwMode="auto">
            <a:xfrm>
              <a:off x="3502" y="2428"/>
              <a:ext cx="1154" cy="1364"/>
              <a:chOff x="3262" y="2476"/>
              <a:chExt cx="1154" cy="1364"/>
            </a:xfrm>
          </p:grpSpPr>
          <p:sp>
            <p:nvSpPr>
              <p:cNvPr id="7" name="Text Box 232"/>
              <p:cNvSpPr txBox="1">
                <a:spLocks noChangeArrowheads="1"/>
              </p:cNvSpPr>
              <p:nvPr/>
            </p:nvSpPr>
            <p:spPr bwMode="auto">
              <a:xfrm>
                <a:off x="3262" y="2476"/>
                <a:ext cx="1154" cy="179"/>
              </a:xfrm>
              <a:prstGeom prst="rect">
                <a:avLst/>
              </a:prstGeom>
              <a:noFill/>
              <a:ln w="9525" algn="ctr">
                <a:noFill/>
                <a:miter lim="800000"/>
                <a:headEnd/>
                <a:tailEnd/>
              </a:ln>
              <a:effectLst/>
            </p:spPr>
            <p:txBody>
              <a:bodyPr wrap="square">
                <a:spAutoFit/>
              </a:bodyPr>
              <a:lstStyle/>
              <a:p>
                <a:pPr algn="ctr">
                  <a:spcBef>
                    <a:spcPct val="50000"/>
                  </a:spcBef>
                </a:pPr>
                <a:r>
                  <a:rPr lang="en-US" altLang="zh-TW" b="1" dirty="0"/>
                  <a:t>Alternate scan</a:t>
                </a:r>
              </a:p>
            </p:txBody>
          </p:sp>
          <p:grpSp>
            <p:nvGrpSpPr>
              <p:cNvPr id="8" name="Group 233"/>
              <p:cNvGrpSpPr>
                <a:grpSpLocks/>
              </p:cNvGrpSpPr>
              <p:nvPr/>
            </p:nvGrpSpPr>
            <p:grpSpPr bwMode="auto">
              <a:xfrm>
                <a:off x="3264" y="2688"/>
                <a:ext cx="1152" cy="1152"/>
                <a:chOff x="5568" y="1632"/>
                <a:chExt cx="1152" cy="1152"/>
              </a:xfrm>
            </p:grpSpPr>
            <p:grpSp>
              <p:nvGrpSpPr>
                <p:cNvPr id="52" name="Group 234"/>
                <p:cNvGrpSpPr>
                  <a:grpSpLocks/>
                </p:cNvGrpSpPr>
                <p:nvPr/>
              </p:nvGrpSpPr>
              <p:grpSpPr bwMode="auto">
                <a:xfrm>
                  <a:off x="5568" y="1632"/>
                  <a:ext cx="576" cy="576"/>
                  <a:chOff x="192" y="1728"/>
                  <a:chExt cx="576" cy="576"/>
                </a:xfrm>
              </p:grpSpPr>
              <p:sp>
                <p:nvSpPr>
                  <p:cNvPr id="104" name="Rectangle 235"/>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5" name="Rectangle 236"/>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6" name="Rectangle 237"/>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7" name="Rectangle 238"/>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8" name="Rectangle 239"/>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9" name="Rectangle 240"/>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0" name="Rectangle 241"/>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1" name="Rectangle 242"/>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2" name="Rectangle 243"/>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3" name="Rectangle 244"/>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4" name="Rectangle 245"/>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5" name="Rectangle 246"/>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6" name="Rectangle 247"/>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7" name="Rectangle 248"/>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8" name="Rectangle 249"/>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19" name="Rectangle 250"/>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3" name="Group 251"/>
                <p:cNvGrpSpPr>
                  <a:grpSpLocks/>
                </p:cNvGrpSpPr>
                <p:nvPr/>
              </p:nvGrpSpPr>
              <p:grpSpPr bwMode="auto">
                <a:xfrm>
                  <a:off x="5568" y="2208"/>
                  <a:ext cx="576" cy="576"/>
                  <a:chOff x="192" y="1728"/>
                  <a:chExt cx="576" cy="576"/>
                </a:xfrm>
              </p:grpSpPr>
              <p:sp>
                <p:nvSpPr>
                  <p:cNvPr id="88" name="Rectangle 252"/>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9" name="Rectangle 253"/>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0" name="Rectangle 254"/>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1" name="Rectangle 255"/>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2" name="Rectangle 256"/>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3" name="Rectangle 257"/>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4" name="Rectangle 258"/>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5" name="Rectangle 259"/>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6" name="Rectangle 260"/>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7" name="Rectangle 261"/>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8" name="Rectangle 262"/>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99" name="Rectangle 263"/>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0" name="Rectangle 264"/>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1" name="Rectangle 265"/>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2" name="Rectangle 266"/>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103" name="Rectangle 267"/>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4" name="Group 268"/>
                <p:cNvGrpSpPr>
                  <a:grpSpLocks/>
                </p:cNvGrpSpPr>
                <p:nvPr/>
              </p:nvGrpSpPr>
              <p:grpSpPr bwMode="auto">
                <a:xfrm>
                  <a:off x="6144" y="1632"/>
                  <a:ext cx="576" cy="576"/>
                  <a:chOff x="192" y="1728"/>
                  <a:chExt cx="576" cy="576"/>
                </a:xfrm>
              </p:grpSpPr>
              <p:sp>
                <p:nvSpPr>
                  <p:cNvPr id="72" name="Rectangle 269"/>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3" name="Rectangle 270"/>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4" name="Rectangle 271"/>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5" name="Rectangle 272"/>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6" name="Rectangle 273"/>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7" name="Rectangle 274"/>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8" name="Rectangle 275"/>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9" name="Rectangle 276"/>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0" name="Rectangle 277"/>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1" name="Rectangle 278"/>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2" name="Rectangle 279"/>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3" name="Rectangle 280"/>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4" name="Rectangle 281"/>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5" name="Rectangle 282"/>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6" name="Rectangle 283"/>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87" name="Rectangle 284"/>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nvGrpSpPr>
                <p:cNvPr id="55" name="Group 285"/>
                <p:cNvGrpSpPr>
                  <a:grpSpLocks/>
                </p:cNvGrpSpPr>
                <p:nvPr/>
              </p:nvGrpSpPr>
              <p:grpSpPr bwMode="auto">
                <a:xfrm>
                  <a:off x="6144" y="2208"/>
                  <a:ext cx="576" cy="576"/>
                  <a:chOff x="192" y="1728"/>
                  <a:chExt cx="576" cy="576"/>
                </a:xfrm>
              </p:grpSpPr>
              <p:sp>
                <p:nvSpPr>
                  <p:cNvPr id="56" name="Rectangle 286"/>
                  <p:cNvSpPr>
                    <a:spLocks noChangeArrowheads="1"/>
                  </p:cNvSpPr>
                  <p:nvPr/>
                </p:nvSpPr>
                <p:spPr bwMode="auto">
                  <a:xfrm>
                    <a:off x="192"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7" name="Rectangle 287"/>
                  <p:cNvSpPr>
                    <a:spLocks noChangeArrowheads="1"/>
                  </p:cNvSpPr>
                  <p:nvPr/>
                </p:nvSpPr>
                <p:spPr bwMode="auto">
                  <a:xfrm>
                    <a:off x="192"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8" name="Rectangle 288"/>
                  <p:cNvSpPr>
                    <a:spLocks noChangeArrowheads="1"/>
                  </p:cNvSpPr>
                  <p:nvPr/>
                </p:nvSpPr>
                <p:spPr bwMode="auto">
                  <a:xfrm>
                    <a:off x="192"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59" name="Rectangle 289"/>
                  <p:cNvSpPr>
                    <a:spLocks noChangeArrowheads="1"/>
                  </p:cNvSpPr>
                  <p:nvPr/>
                </p:nvSpPr>
                <p:spPr bwMode="auto">
                  <a:xfrm>
                    <a:off x="192"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0" name="Rectangle 290"/>
                  <p:cNvSpPr>
                    <a:spLocks noChangeArrowheads="1"/>
                  </p:cNvSpPr>
                  <p:nvPr/>
                </p:nvSpPr>
                <p:spPr bwMode="auto">
                  <a:xfrm>
                    <a:off x="336"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1" name="Rectangle 291"/>
                  <p:cNvSpPr>
                    <a:spLocks noChangeArrowheads="1"/>
                  </p:cNvSpPr>
                  <p:nvPr/>
                </p:nvSpPr>
                <p:spPr bwMode="auto">
                  <a:xfrm>
                    <a:off x="336"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2" name="Rectangle 292"/>
                  <p:cNvSpPr>
                    <a:spLocks noChangeArrowheads="1"/>
                  </p:cNvSpPr>
                  <p:nvPr/>
                </p:nvSpPr>
                <p:spPr bwMode="auto">
                  <a:xfrm>
                    <a:off x="336"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3" name="Rectangle 293"/>
                  <p:cNvSpPr>
                    <a:spLocks noChangeArrowheads="1"/>
                  </p:cNvSpPr>
                  <p:nvPr/>
                </p:nvSpPr>
                <p:spPr bwMode="auto">
                  <a:xfrm>
                    <a:off x="336"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4" name="Rectangle 294"/>
                  <p:cNvSpPr>
                    <a:spLocks noChangeArrowheads="1"/>
                  </p:cNvSpPr>
                  <p:nvPr/>
                </p:nvSpPr>
                <p:spPr bwMode="auto">
                  <a:xfrm>
                    <a:off x="480"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5" name="Rectangle 295"/>
                  <p:cNvSpPr>
                    <a:spLocks noChangeArrowheads="1"/>
                  </p:cNvSpPr>
                  <p:nvPr/>
                </p:nvSpPr>
                <p:spPr bwMode="auto">
                  <a:xfrm>
                    <a:off x="480"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6" name="Rectangle 296"/>
                  <p:cNvSpPr>
                    <a:spLocks noChangeArrowheads="1"/>
                  </p:cNvSpPr>
                  <p:nvPr/>
                </p:nvSpPr>
                <p:spPr bwMode="auto">
                  <a:xfrm>
                    <a:off x="480"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7" name="Rectangle 297"/>
                  <p:cNvSpPr>
                    <a:spLocks noChangeArrowheads="1"/>
                  </p:cNvSpPr>
                  <p:nvPr/>
                </p:nvSpPr>
                <p:spPr bwMode="auto">
                  <a:xfrm>
                    <a:off x="480"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8" name="Rectangle 298"/>
                  <p:cNvSpPr>
                    <a:spLocks noChangeArrowheads="1"/>
                  </p:cNvSpPr>
                  <p:nvPr/>
                </p:nvSpPr>
                <p:spPr bwMode="auto">
                  <a:xfrm>
                    <a:off x="624" y="1728"/>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69" name="Rectangle 299"/>
                  <p:cNvSpPr>
                    <a:spLocks noChangeArrowheads="1"/>
                  </p:cNvSpPr>
                  <p:nvPr/>
                </p:nvSpPr>
                <p:spPr bwMode="auto">
                  <a:xfrm>
                    <a:off x="624" y="1872"/>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0" name="Rectangle 300"/>
                  <p:cNvSpPr>
                    <a:spLocks noChangeArrowheads="1"/>
                  </p:cNvSpPr>
                  <p:nvPr/>
                </p:nvSpPr>
                <p:spPr bwMode="auto">
                  <a:xfrm>
                    <a:off x="624" y="2016"/>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71" name="Rectangle 301"/>
                  <p:cNvSpPr>
                    <a:spLocks noChangeArrowheads="1"/>
                  </p:cNvSpPr>
                  <p:nvPr/>
                </p:nvSpPr>
                <p:spPr bwMode="auto">
                  <a:xfrm>
                    <a:off x="624" y="2160"/>
                    <a:ext cx="144" cy="144"/>
                  </a:xfrm>
                  <a:prstGeom prst="rect">
                    <a:avLst/>
                  </a:prstGeom>
                  <a:solidFill>
                    <a:schemeClr val="accent1"/>
                  </a:solidFill>
                  <a:ln w="12700" algn="ctr">
                    <a:solidFill>
                      <a:schemeClr val="tx1"/>
                    </a:solidFill>
                    <a:miter lim="800000"/>
                    <a:headEnd/>
                    <a:tailEnd/>
                  </a:ln>
                  <a:effectLst/>
                </p:spPr>
                <p:txBody>
                  <a:bodyPr wrap="none" anchor="ctr"/>
                  <a:lstStyle/>
                  <a:p>
                    <a:endParaRPr lang="en-US"/>
                  </a:p>
                </p:txBody>
              </p:sp>
            </p:grpSp>
          </p:grpSp>
          <p:sp>
            <p:nvSpPr>
              <p:cNvPr id="9" name="Line 304"/>
              <p:cNvSpPr>
                <a:spLocks noChangeShapeType="1"/>
              </p:cNvSpPr>
              <p:nvPr/>
            </p:nvSpPr>
            <p:spPr bwMode="auto">
              <a:xfrm flipH="1">
                <a:off x="3312" y="2736"/>
                <a:ext cx="0" cy="480"/>
              </a:xfrm>
              <a:prstGeom prst="line">
                <a:avLst/>
              </a:prstGeom>
              <a:noFill/>
              <a:ln w="25400">
                <a:solidFill>
                  <a:srgbClr val="FF9900"/>
                </a:solidFill>
                <a:round/>
                <a:headEnd/>
                <a:tailEnd/>
              </a:ln>
              <a:effectLst/>
            </p:spPr>
            <p:txBody>
              <a:bodyPr/>
              <a:lstStyle/>
              <a:p>
                <a:endParaRPr lang="en-US"/>
              </a:p>
            </p:txBody>
          </p:sp>
          <p:sp>
            <p:nvSpPr>
              <p:cNvPr id="10" name="Line 316"/>
              <p:cNvSpPr>
                <a:spLocks noChangeShapeType="1"/>
              </p:cNvSpPr>
              <p:nvPr/>
            </p:nvSpPr>
            <p:spPr bwMode="auto">
              <a:xfrm>
                <a:off x="3312" y="3792"/>
                <a:ext cx="144" cy="0"/>
              </a:xfrm>
              <a:prstGeom prst="line">
                <a:avLst/>
              </a:prstGeom>
              <a:noFill/>
              <a:ln w="25400">
                <a:solidFill>
                  <a:srgbClr val="FF9900"/>
                </a:solidFill>
                <a:round/>
                <a:headEnd/>
                <a:tailEnd/>
              </a:ln>
              <a:effectLst/>
            </p:spPr>
            <p:txBody>
              <a:bodyPr/>
              <a:lstStyle/>
              <a:p>
                <a:endParaRPr lang="en-US"/>
              </a:p>
            </p:txBody>
          </p:sp>
          <p:sp>
            <p:nvSpPr>
              <p:cNvPr id="11" name="Line 330"/>
              <p:cNvSpPr>
                <a:spLocks noChangeShapeType="1"/>
              </p:cNvSpPr>
              <p:nvPr/>
            </p:nvSpPr>
            <p:spPr bwMode="auto">
              <a:xfrm flipV="1">
                <a:off x="3312" y="2736"/>
                <a:ext cx="192" cy="480"/>
              </a:xfrm>
              <a:prstGeom prst="line">
                <a:avLst/>
              </a:prstGeom>
              <a:noFill/>
              <a:ln w="25400">
                <a:solidFill>
                  <a:srgbClr val="FF9900"/>
                </a:solidFill>
                <a:round/>
                <a:headEnd/>
                <a:tailEnd/>
              </a:ln>
              <a:effectLst/>
            </p:spPr>
            <p:txBody>
              <a:bodyPr/>
              <a:lstStyle/>
              <a:p>
                <a:endParaRPr lang="en-US"/>
              </a:p>
            </p:txBody>
          </p:sp>
          <p:sp>
            <p:nvSpPr>
              <p:cNvPr id="12" name="Line 331"/>
              <p:cNvSpPr>
                <a:spLocks noChangeShapeType="1"/>
              </p:cNvSpPr>
              <p:nvPr/>
            </p:nvSpPr>
            <p:spPr bwMode="auto">
              <a:xfrm flipH="1">
                <a:off x="3504" y="2736"/>
                <a:ext cx="0" cy="192"/>
              </a:xfrm>
              <a:prstGeom prst="line">
                <a:avLst/>
              </a:prstGeom>
              <a:noFill/>
              <a:ln w="25400">
                <a:solidFill>
                  <a:srgbClr val="FF9900"/>
                </a:solidFill>
                <a:round/>
                <a:headEnd/>
                <a:tailEnd/>
              </a:ln>
              <a:effectLst/>
            </p:spPr>
            <p:txBody>
              <a:bodyPr/>
              <a:lstStyle/>
              <a:p>
                <a:endParaRPr lang="en-US"/>
              </a:p>
            </p:txBody>
          </p:sp>
          <p:sp>
            <p:nvSpPr>
              <p:cNvPr id="13" name="Line 332"/>
              <p:cNvSpPr>
                <a:spLocks noChangeShapeType="1"/>
              </p:cNvSpPr>
              <p:nvPr/>
            </p:nvSpPr>
            <p:spPr bwMode="auto">
              <a:xfrm flipH="1">
                <a:off x="3504" y="2736"/>
                <a:ext cx="144" cy="192"/>
              </a:xfrm>
              <a:prstGeom prst="line">
                <a:avLst/>
              </a:prstGeom>
              <a:noFill/>
              <a:ln w="25400">
                <a:solidFill>
                  <a:srgbClr val="FF9900"/>
                </a:solidFill>
                <a:round/>
                <a:headEnd/>
                <a:tailEnd/>
              </a:ln>
              <a:effectLst/>
            </p:spPr>
            <p:txBody>
              <a:bodyPr/>
              <a:lstStyle/>
              <a:p>
                <a:endParaRPr lang="en-US"/>
              </a:p>
            </p:txBody>
          </p:sp>
          <p:sp>
            <p:nvSpPr>
              <p:cNvPr id="14" name="Line 334"/>
              <p:cNvSpPr>
                <a:spLocks noChangeShapeType="1"/>
              </p:cNvSpPr>
              <p:nvPr/>
            </p:nvSpPr>
            <p:spPr bwMode="auto">
              <a:xfrm flipH="1">
                <a:off x="3648" y="2736"/>
                <a:ext cx="0" cy="192"/>
              </a:xfrm>
              <a:prstGeom prst="line">
                <a:avLst/>
              </a:prstGeom>
              <a:noFill/>
              <a:ln w="25400">
                <a:solidFill>
                  <a:srgbClr val="FF9900"/>
                </a:solidFill>
                <a:round/>
                <a:headEnd/>
                <a:tailEnd/>
              </a:ln>
              <a:effectLst/>
            </p:spPr>
            <p:txBody>
              <a:bodyPr/>
              <a:lstStyle/>
              <a:p>
                <a:endParaRPr lang="en-US"/>
              </a:p>
            </p:txBody>
          </p:sp>
          <p:sp>
            <p:nvSpPr>
              <p:cNvPr id="15" name="Line 335"/>
              <p:cNvSpPr>
                <a:spLocks noChangeShapeType="1"/>
              </p:cNvSpPr>
              <p:nvPr/>
            </p:nvSpPr>
            <p:spPr bwMode="auto">
              <a:xfrm flipH="1">
                <a:off x="3456" y="2928"/>
                <a:ext cx="192" cy="144"/>
              </a:xfrm>
              <a:prstGeom prst="line">
                <a:avLst/>
              </a:prstGeom>
              <a:noFill/>
              <a:ln w="25400">
                <a:solidFill>
                  <a:srgbClr val="FF9900"/>
                </a:solidFill>
                <a:round/>
                <a:headEnd/>
                <a:tailEnd/>
              </a:ln>
              <a:effectLst/>
            </p:spPr>
            <p:txBody>
              <a:bodyPr/>
              <a:lstStyle/>
              <a:p>
                <a:endParaRPr lang="en-US"/>
              </a:p>
            </p:txBody>
          </p:sp>
          <p:sp>
            <p:nvSpPr>
              <p:cNvPr id="16" name="Line 336"/>
              <p:cNvSpPr>
                <a:spLocks noChangeShapeType="1"/>
              </p:cNvSpPr>
              <p:nvPr/>
            </p:nvSpPr>
            <p:spPr bwMode="auto">
              <a:xfrm flipH="1">
                <a:off x="3456" y="3072"/>
                <a:ext cx="0" cy="192"/>
              </a:xfrm>
              <a:prstGeom prst="line">
                <a:avLst/>
              </a:prstGeom>
              <a:noFill/>
              <a:ln w="25400">
                <a:solidFill>
                  <a:srgbClr val="FF9900"/>
                </a:solidFill>
                <a:round/>
                <a:headEnd/>
                <a:tailEnd/>
              </a:ln>
              <a:effectLst/>
            </p:spPr>
            <p:txBody>
              <a:bodyPr/>
              <a:lstStyle/>
              <a:p>
                <a:endParaRPr lang="en-US"/>
              </a:p>
            </p:txBody>
          </p:sp>
          <p:sp>
            <p:nvSpPr>
              <p:cNvPr id="17" name="Line 406"/>
              <p:cNvSpPr>
                <a:spLocks noChangeShapeType="1"/>
              </p:cNvSpPr>
              <p:nvPr/>
            </p:nvSpPr>
            <p:spPr bwMode="auto">
              <a:xfrm flipH="1">
                <a:off x="3312" y="3264"/>
                <a:ext cx="144" cy="96"/>
              </a:xfrm>
              <a:prstGeom prst="line">
                <a:avLst/>
              </a:prstGeom>
              <a:noFill/>
              <a:ln w="25400">
                <a:solidFill>
                  <a:srgbClr val="FF9900"/>
                </a:solidFill>
                <a:round/>
                <a:headEnd/>
                <a:tailEnd/>
              </a:ln>
              <a:effectLst/>
            </p:spPr>
            <p:txBody>
              <a:bodyPr/>
              <a:lstStyle/>
              <a:p>
                <a:endParaRPr lang="en-US"/>
              </a:p>
            </p:txBody>
          </p:sp>
          <p:sp>
            <p:nvSpPr>
              <p:cNvPr id="18" name="Line 407"/>
              <p:cNvSpPr>
                <a:spLocks noChangeShapeType="1"/>
              </p:cNvSpPr>
              <p:nvPr/>
            </p:nvSpPr>
            <p:spPr bwMode="auto">
              <a:xfrm flipH="1">
                <a:off x="3312" y="3360"/>
                <a:ext cx="0" cy="432"/>
              </a:xfrm>
              <a:prstGeom prst="line">
                <a:avLst/>
              </a:prstGeom>
              <a:noFill/>
              <a:ln w="25400">
                <a:solidFill>
                  <a:srgbClr val="FF9900"/>
                </a:solidFill>
                <a:round/>
                <a:headEnd/>
                <a:tailEnd/>
              </a:ln>
              <a:effectLst/>
            </p:spPr>
            <p:txBody>
              <a:bodyPr/>
              <a:lstStyle/>
              <a:p>
                <a:endParaRPr lang="en-US"/>
              </a:p>
            </p:txBody>
          </p:sp>
          <p:sp>
            <p:nvSpPr>
              <p:cNvPr id="19" name="Line 408"/>
              <p:cNvSpPr>
                <a:spLocks noChangeShapeType="1"/>
              </p:cNvSpPr>
              <p:nvPr/>
            </p:nvSpPr>
            <p:spPr bwMode="auto">
              <a:xfrm flipH="1">
                <a:off x="3456" y="3360"/>
                <a:ext cx="0" cy="432"/>
              </a:xfrm>
              <a:prstGeom prst="line">
                <a:avLst/>
              </a:prstGeom>
              <a:noFill/>
              <a:ln w="25400">
                <a:solidFill>
                  <a:srgbClr val="FF9900"/>
                </a:solidFill>
                <a:round/>
                <a:headEnd/>
                <a:tailEnd/>
              </a:ln>
              <a:effectLst/>
            </p:spPr>
            <p:txBody>
              <a:bodyPr/>
              <a:lstStyle/>
              <a:p>
                <a:endParaRPr lang="en-US"/>
              </a:p>
            </p:txBody>
          </p:sp>
          <p:sp>
            <p:nvSpPr>
              <p:cNvPr id="20" name="Line 409"/>
              <p:cNvSpPr>
                <a:spLocks noChangeShapeType="1"/>
              </p:cNvSpPr>
              <p:nvPr/>
            </p:nvSpPr>
            <p:spPr bwMode="auto">
              <a:xfrm flipH="1">
                <a:off x="3456" y="3264"/>
                <a:ext cx="144" cy="96"/>
              </a:xfrm>
              <a:prstGeom prst="line">
                <a:avLst/>
              </a:prstGeom>
              <a:noFill/>
              <a:ln w="25400">
                <a:solidFill>
                  <a:srgbClr val="FF9900"/>
                </a:solidFill>
                <a:round/>
                <a:headEnd/>
                <a:tailEnd/>
              </a:ln>
              <a:effectLst/>
            </p:spPr>
            <p:txBody>
              <a:bodyPr/>
              <a:lstStyle/>
              <a:p>
                <a:endParaRPr lang="en-US"/>
              </a:p>
            </p:txBody>
          </p:sp>
          <p:sp>
            <p:nvSpPr>
              <p:cNvPr id="21" name="Line 410"/>
              <p:cNvSpPr>
                <a:spLocks noChangeShapeType="1"/>
              </p:cNvSpPr>
              <p:nvPr/>
            </p:nvSpPr>
            <p:spPr bwMode="auto">
              <a:xfrm flipH="1">
                <a:off x="3600" y="3072"/>
                <a:ext cx="0" cy="192"/>
              </a:xfrm>
              <a:prstGeom prst="line">
                <a:avLst/>
              </a:prstGeom>
              <a:noFill/>
              <a:ln w="25400">
                <a:solidFill>
                  <a:srgbClr val="FF9900"/>
                </a:solidFill>
                <a:round/>
                <a:headEnd/>
                <a:tailEnd/>
              </a:ln>
              <a:effectLst/>
            </p:spPr>
            <p:txBody>
              <a:bodyPr/>
              <a:lstStyle/>
              <a:p>
                <a:endParaRPr lang="en-US"/>
              </a:p>
            </p:txBody>
          </p:sp>
          <p:sp>
            <p:nvSpPr>
              <p:cNvPr id="22" name="Line 411"/>
              <p:cNvSpPr>
                <a:spLocks noChangeShapeType="1"/>
              </p:cNvSpPr>
              <p:nvPr/>
            </p:nvSpPr>
            <p:spPr bwMode="auto">
              <a:xfrm flipV="1">
                <a:off x="3600" y="2736"/>
                <a:ext cx="192" cy="336"/>
              </a:xfrm>
              <a:prstGeom prst="line">
                <a:avLst/>
              </a:prstGeom>
              <a:noFill/>
              <a:ln w="25400">
                <a:solidFill>
                  <a:srgbClr val="FF9900"/>
                </a:solidFill>
                <a:round/>
                <a:headEnd/>
                <a:tailEnd/>
              </a:ln>
              <a:effectLst/>
            </p:spPr>
            <p:txBody>
              <a:bodyPr/>
              <a:lstStyle/>
              <a:p>
                <a:endParaRPr lang="en-US"/>
              </a:p>
            </p:txBody>
          </p:sp>
          <p:sp>
            <p:nvSpPr>
              <p:cNvPr id="23" name="Line 413"/>
              <p:cNvSpPr>
                <a:spLocks noChangeShapeType="1"/>
              </p:cNvSpPr>
              <p:nvPr/>
            </p:nvSpPr>
            <p:spPr bwMode="auto">
              <a:xfrm flipH="1">
                <a:off x="3792" y="2736"/>
                <a:ext cx="0" cy="192"/>
              </a:xfrm>
              <a:prstGeom prst="line">
                <a:avLst/>
              </a:prstGeom>
              <a:noFill/>
              <a:ln w="25400">
                <a:solidFill>
                  <a:srgbClr val="FF9900"/>
                </a:solidFill>
                <a:round/>
                <a:headEnd/>
                <a:tailEnd/>
              </a:ln>
              <a:effectLst/>
            </p:spPr>
            <p:txBody>
              <a:bodyPr/>
              <a:lstStyle/>
              <a:p>
                <a:endParaRPr lang="en-US"/>
              </a:p>
            </p:txBody>
          </p:sp>
          <p:sp>
            <p:nvSpPr>
              <p:cNvPr id="24" name="Line 414"/>
              <p:cNvSpPr>
                <a:spLocks noChangeShapeType="1"/>
              </p:cNvSpPr>
              <p:nvPr/>
            </p:nvSpPr>
            <p:spPr bwMode="auto">
              <a:xfrm flipH="1">
                <a:off x="3792" y="2736"/>
                <a:ext cx="144" cy="192"/>
              </a:xfrm>
              <a:prstGeom prst="line">
                <a:avLst/>
              </a:prstGeom>
              <a:noFill/>
              <a:ln w="25400">
                <a:solidFill>
                  <a:srgbClr val="FF9900"/>
                </a:solidFill>
                <a:round/>
                <a:headEnd/>
                <a:tailEnd/>
              </a:ln>
              <a:effectLst/>
            </p:spPr>
            <p:txBody>
              <a:bodyPr/>
              <a:lstStyle/>
              <a:p>
                <a:endParaRPr lang="en-US"/>
              </a:p>
            </p:txBody>
          </p:sp>
          <p:sp>
            <p:nvSpPr>
              <p:cNvPr id="25" name="Line 415"/>
              <p:cNvSpPr>
                <a:spLocks noChangeShapeType="1"/>
              </p:cNvSpPr>
              <p:nvPr/>
            </p:nvSpPr>
            <p:spPr bwMode="auto">
              <a:xfrm flipH="1">
                <a:off x="3936" y="2736"/>
                <a:ext cx="0" cy="192"/>
              </a:xfrm>
              <a:prstGeom prst="line">
                <a:avLst/>
              </a:prstGeom>
              <a:noFill/>
              <a:ln w="25400">
                <a:solidFill>
                  <a:srgbClr val="FF9900"/>
                </a:solidFill>
                <a:round/>
                <a:headEnd/>
                <a:tailEnd/>
              </a:ln>
              <a:effectLst/>
            </p:spPr>
            <p:txBody>
              <a:bodyPr/>
              <a:lstStyle/>
              <a:p>
                <a:endParaRPr lang="en-US"/>
              </a:p>
            </p:txBody>
          </p:sp>
          <p:sp>
            <p:nvSpPr>
              <p:cNvPr id="26" name="Line 416"/>
              <p:cNvSpPr>
                <a:spLocks noChangeShapeType="1"/>
              </p:cNvSpPr>
              <p:nvPr/>
            </p:nvSpPr>
            <p:spPr bwMode="auto">
              <a:xfrm flipH="1">
                <a:off x="3744" y="2928"/>
                <a:ext cx="192" cy="144"/>
              </a:xfrm>
              <a:prstGeom prst="line">
                <a:avLst/>
              </a:prstGeom>
              <a:noFill/>
              <a:ln w="25400">
                <a:solidFill>
                  <a:srgbClr val="FF9900"/>
                </a:solidFill>
                <a:round/>
                <a:headEnd/>
                <a:tailEnd/>
              </a:ln>
              <a:effectLst/>
            </p:spPr>
            <p:txBody>
              <a:bodyPr/>
              <a:lstStyle/>
              <a:p>
                <a:endParaRPr lang="en-US"/>
              </a:p>
            </p:txBody>
          </p:sp>
          <p:sp>
            <p:nvSpPr>
              <p:cNvPr id="27" name="Line 417"/>
              <p:cNvSpPr>
                <a:spLocks noChangeShapeType="1"/>
              </p:cNvSpPr>
              <p:nvPr/>
            </p:nvSpPr>
            <p:spPr bwMode="auto">
              <a:xfrm flipH="1">
                <a:off x="3744" y="3072"/>
                <a:ext cx="0" cy="192"/>
              </a:xfrm>
              <a:prstGeom prst="line">
                <a:avLst/>
              </a:prstGeom>
              <a:noFill/>
              <a:ln w="25400">
                <a:solidFill>
                  <a:srgbClr val="FF9900"/>
                </a:solidFill>
                <a:round/>
                <a:headEnd/>
                <a:tailEnd/>
              </a:ln>
              <a:effectLst/>
            </p:spPr>
            <p:txBody>
              <a:bodyPr/>
              <a:lstStyle/>
              <a:p>
                <a:endParaRPr lang="en-US"/>
              </a:p>
            </p:txBody>
          </p:sp>
          <p:sp>
            <p:nvSpPr>
              <p:cNvPr id="28" name="Line 488"/>
              <p:cNvSpPr>
                <a:spLocks noChangeShapeType="1"/>
              </p:cNvSpPr>
              <p:nvPr/>
            </p:nvSpPr>
            <p:spPr bwMode="auto">
              <a:xfrm flipH="1">
                <a:off x="3600" y="3264"/>
                <a:ext cx="144" cy="96"/>
              </a:xfrm>
              <a:prstGeom prst="line">
                <a:avLst/>
              </a:prstGeom>
              <a:noFill/>
              <a:ln w="25400">
                <a:solidFill>
                  <a:srgbClr val="FF9900"/>
                </a:solidFill>
                <a:round/>
                <a:headEnd/>
                <a:tailEnd/>
              </a:ln>
              <a:effectLst/>
            </p:spPr>
            <p:txBody>
              <a:bodyPr/>
              <a:lstStyle/>
              <a:p>
                <a:endParaRPr lang="en-US"/>
              </a:p>
            </p:txBody>
          </p:sp>
          <p:sp>
            <p:nvSpPr>
              <p:cNvPr id="29" name="Line 489"/>
              <p:cNvSpPr>
                <a:spLocks noChangeShapeType="1"/>
              </p:cNvSpPr>
              <p:nvPr/>
            </p:nvSpPr>
            <p:spPr bwMode="auto">
              <a:xfrm flipH="1">
                <a:off x="3600" y="3360"/>
                <a:ext cx="0" cy="432"/>
              </a:xfrm>
              <a:prstGeom prst="line">
                <a:avLst/>
              </a:prstGeom>
              <a:noFill/>
              <a:ln w="25400">
                <a:solidFill>
                  <a:srgbClr val="FF9900"/>
                </a:solidFill>
                <a:round/>
                <a:headEnd/>
                <a:tailEnd/>
              </a:ln>
              <a:effectLst/>
            </p:spPr>
            <p:txBody>
              <a:bodyPr/>
              <a:lstStyle/>
              <a:p>
                <a:endParaRPr lang="en-US"/>
              </a:p>
            </p:txBody>
          </p:sp>
          <p:sp>
            <p:nvSpPr>
              <p:cNvPr id="30" name="Line 490"/>
              <p:cNvSpPr>
                <a:spLocks noChangeShapeType="1"/>
              </p:cNvSpPr>
              <p:nvPr/>
            </p:nvSpPr>
            <p:spPr bwMode="auto">
              <a:xfrm flipV="1">
                <a:off x="3600" y="3360"/>
                <a:ext cx="144" cy="432"/>
              </a:xfrm>
              <a:prstGeom prst="line">
                <a:avLst/>
              </a:prstGeom>
              <a:noFill/>
              <a:ln w="25400">
                <a:solidFill>
                  <a:srgbClr val="FF9900"/>
                </a:solidFill>
                <a:round/>
                <a:headEnd/>
                <a:tailEnd/>
              </a:ln>
              <a:effectLst/>
            </p:spPr>
            <p:txBody>
              <a:bodyPr/>
              <a:lstStyle/>
              <a:p>
                <a:endParaRPr lang="en-US"/>
              </a:p>
            </p:txBody>
          </p:sp>
          <p:sp>
            <p:nvSpPr>
              <p:cNvPr id="31" name="Line 491"/>
              <p:cNvSpPr>
                <a:spLocks noChangeShapeType="1"/>
              </p:cNvSpPr>
              <p:nvPr/>
            </p:nvSpPr>
            <p:spPr bwMode="auto">
              <a:xfrm flipH="1">
                <a:off x="3744" y="3360"/>
                <a:ext cx="0" cy="432"/>
              </a:xfrm>
              <a:prstGeom prst="line">
                <a:avLst/>
              </a:prstGeom>
              <a:noFill/>
              <a:ln w="25400">
                <a:solidFill>
                  <a:srgbClr val="FF9900"/>
                </a:solidFill>
                <a:round/>
                <a:headEnd/>
                <a:tailEnd/>
              </a:ln>
              <a:effectLst/>
            </p:spPr>
            <p:txBody>
              <a:bodyPr/>
              <a:lstStyle/>
              <a:p>
                <a:endParaRPr lang="en-US"/>
              </a:p>
            </p:txBody>
          </p:sp>
          <p:sp>
            <p:nvSpPr>
              <p:cNvPr id="32" name="Line 492"/>
              <p:cNvSpPr>
                <a:spLocks noChangeShapeType="1"/>
              </p:cNvSpPr>
              <p:nvPr/>
            </p:nvSpPr>
            <p:spPr bwMode="auto">
              <a:xfrm flipV="1">
                <a:off x="3744" y="3072"/>
                <a:ext cx="144" cy="720"/>
              </a:xfrm>
              <a:prstGeom prst="line">
                <a:avLst/>
              </a:prstGeom>
              <a:noFill/>
              <a:ln w="25400">
                <a:solidFill>
                  <a:srgbClr val="FF9900"/>
                </a:solidFill>
                <a:round/>
                <a:headEnd/>
                <a:tailEnd/>
              </a:ln>
              <a:effectLst/>
            </p:spPr>
            <p:txBody>
              <a:bodyPr/>
              <a:lstStyle/>
              <a:p>
                <a:endParaRPr lang="en-US"/>
              </a:p>
            </p:txBody>
          </p:sp>
          <p:sp>
            <p:nvSpPr>
              <p:cNvPr id="33" name="Line 493"/>
              <p:cNvSpPr>
                <a:spLocks noChangeShapeType="1"/>
              </p:cNvSpPr>
              <p:nvPr/>
            </p:nvSpPr>
            <p:spPr bwMode="auto">
              <a:xfrm flipH="1">
                <a:off x="3888" y="3072"/>
                <a:ext cx="0" cy="144"/>
              </a:xfrm>
              <a:prstGeom prst="line">
                <a:avLst/>
              </a:prstGeom>
              <a:noFill/>
              <a:ln w="25400">
                <a:solidFill>
                  <a:srgbClr val="FF9900"/>
                </a:solidFill>
                <a:round/>
                <a:headEnd/>
                <a:tailEnd/>
              </a:ln>
              <a:effectLst/>
            </p:spPr>
            <p:txBody>
              <a:bodyPr/>
              <a:lstStyle/>
              <a:p>
                <a:endParaRPr lang="en-US"/>
              </a:p>
            </p:txBody>
          </p:sp>
          <p:sp>
            <p:nvSpPr>
              <p:cNvPr id="34" name="Line 494"/>
              <p:cNvSpPr>
                <a:spLocks noChangeShapeType="1"/>
              </p:cNvSpPr>
              <p:nvPr/>
            </p:nvSpPr>
            <p:spPr bwMode="auto">
              <a:xfrm flipV="1">
                <a:off x="3888" y="2736"/>
                <a:ext cx="192" cy="480"/>
              </a:xfrm>
              <a:prstGeom prst="line">
                <a:avLst/>
              </a:prstGeom>
              <a:noFill/>
              <a:ln w="25400">
                <a:solidFill>
                  <a:srgbClr val="FF9900"/>
                </a:solidFill>
                <a:round/>
                <a:headEnd/>
                <a:tailEnd/>
              </a:ln>
              <a:effectLst/>
            </p:spPr>
            <p:txBody>
              <a:bodyPr/>
              <a:lstStyle/>
              <a:p>
                <a:endParaRPr lang="en-US"/>
              </a:p>
            </p:txBody>
          </p:sp>
          <p:sp>
            <p:nvSpPr>
              <p:cNvPr id="35" name="Line 495"/>
              <p:cNvSpPr>
                <a:spLocks noChangeShapeType="1"/>
              </p:cNvSpPr>
              <p:nvPr/>
            </p:nvSpPr>
            <p:spPr bwMode="auto">
              <a:xfrm flipH="1">
                <a:off x="4080" y="2736"/>
                <a:ext cx="0" cy="192"/>
              </a:xfrm>
              <a:prstGeom prst="line">
                <a:avLst/>
              </a:prstGeom>
              <a:noFill/>
              <a:ln w="25400">
                <a:solidFill>
                  <a:srgbClr val="FF9900"/>
                </a:solidFill>
                <a:round/>
                <a:headEnd/>
                <a:tailEnd/>
              </a:ln>
              <a:effectLst/>
            </p:spPr>
            <p:txBody>
              <a:bodyPr/>
              <a:lstStyle/>
              <a:p>
                <a:endParaRPr lang="en-US"/>
              </a:p>
            </p:txBody>
          </p:sp>
          <p:sp>
            <p:nvSpPr>
              <p:cNvPr id="36" name="Line 496"/>
              <p:cNvSpPr>
                <a:spLocks noChangeShapeType="1"/>
              </p:cNvSpPr>
              <p:nvPr/>
            </p:nvSpPr>
            <p:spPr bwMode="auto">
              <a:xfrm flipH="1">
                <a:off x="4080" y="2736"/>
                <a:ext cx="144" cy="192"/>
              </a:xfrm>
              <a:prstGeom prst="line">
                <a:avLst/>
              </a:prstGeom>
              <a:noFill/>
              <a:ln w="25400">
                <a:solidFill>
                  <a:srgbClr val="FF9900"/>
                </a:solidFill>
                <a:round/>
                <a:headEnd/>
                <a:tailEnd/>
              </a:ln>
              <a:effectLst/>
            </p:spPr>
            <p:txBody>
              <a:bodyPr/>
              <a:lstStyle/>
              <a:p>
                <a:endParaRPr lang="en-US"/>
              </a:p>
            </p:txBody>
          </p:sp>
          <p:sp>
            <p:nvSpPr>
              <p:cNvPr id="37" name="Line 499"/>
              <p:cNvSpPr>
                <a:spLocks noChangeShapeType="1"/>
              </p:cNvSpPr>
              <p:nvPr/>
            </p:nvSpPr>
            <p:spPr bwMode="auto">
              <a:xfrm flipH="1">
                <a:off x="4224" y="2736"/>
                <a:ext cx="0" cy="192"/>
              </a:xfrm>
              <a:prstGeom prst="line">
                <a:avLst/>
              </a:prstGeom>
              <a:noFill/>
              <a:ln w="25400">
                <a:solidFill>
                  <a:srgbClr val="FF9900"/>
                </a:solidFill>
                <a:round/>
                <a:headEnd/>
                <a:tailEnd/>
              </a:ln>
              <a:effectLst/>
            </p:spPr>
            <p:txBody>
              <a:bodyPr/>
              <a:lstStyle/>
              <a:p>
                <a:endParaRPr lang="en-US"/>
              </a:p>
            </p:txBody>
          </p:sp>
          <p:sp>
            <p:nvSpPr>
              <p:cNvPr id="38" name="Line 500"/>
              <p:cNvSpPr>
                <a:spLocks noChangeShapeType="1"/>
              </p:cNvSpPr>
              <p:nvPr/>
            </p:nvSpPr>
            <p:spPr bwMode="auto">
              <a:xfrm flipH="1">
                <a:off x="4080" y="2928"/>
                <a:ext cx="144" cy="144"/>
              </a:xfrm>
              <a:prstGeom prst="line">
                <a:avLst/>
              </a:prstGeom>
              <a:noFill/>
              <a:ln w="25400">
                <a:solidFill>
                  <a:srgbClr val="FF9900"/>
                </a:solidFill>
                <a:round/>
                <a:headEnd/>
                <a:tailEnd/>
              </a:ln>
              <a:effectLst/>
            </p:spPr>
            <p:txBody>
              <a:bodyPr/>
              <a:lstStyle/>
              <a:p>
                <a:endParaRPr lang="en-US"/>
              </a:p>
            </p:txBody>
          </p:sp>
          <p:sp>
            <p:nvSpPr>
              <p:cNvPr id="39" name="Line 501"/>
              <p:cNvSpPr>
                <a:spLocks noChangeShapeType="1"/>
              </p:cNvSpPr>
              <p:nvPr/>
            </p:nvSpPr>
            <p:spPr bwMode="auto">
              <a:xfrm flipH="1">
                <a:off x="4080" y="3072"/>
                <a:ext cx="0" cy="144"/>
              </a:xfrm>
              <a:prstGeom prst="line">
                <a:avLst/>
              </a:prstGeom>
              <a:noFill/>
              <a:ln w="25400">
                <a:solidFill>
                  <a:srgbClr val="FF9900"/>
                </a:solidFill>
                <a:round/>
                <a:headEnd/>
                <a:tailEnd/>
              </a:ln>
              <a:effectLst/>
            </p:spPr>
            <p:txBody>
              <a:bodyPr/>
              <a:lstStyle/>
              <a:p>
                <a:endParaRPr lang="en-US"/>
              </a:p>
            </p:txBody>
          </p:sp>
          <p:sp>
            <p:nvSpPr>
              <p:cNvPr id="40" name="Line 502"/>
              <p:cNvSpPr>
                <a:spLocks noChangeShapeType="1"/>
              </p:cNvSpPr>
              <p:nvPr/>
            </p:nvSpPr>
            <p:spPr bwMode="auto">
              <a:xfrm flipH="1">
                <a:off x="3888" y="3216"/>
                <a:ext cx="192" cy="144"/>
              </a:xfrm>
              <a:prstGeom prst="line">
                <a:avLst/>
              </a:prstGeom>
              <a:noFill/>
              <a:ln w="25400">
                <a:solidFill>
                  <a:srgbClr val="FF9900"/>
                </a:solidFill>
                <a:round/>
                <a:headEnd/>
                <a:tailEnd/>
              </a:ln>
              <a:effectLst/>
            </p:spPr>
            <p:txBody>
              <a:bodyPr/>
              <a:lstStyle/>
              <a:p>
                <a:endParaRPr lang="en-US"/>
              </a:p>
            </p:txBody>
          </p:sp>
          <p:sp>
            <p:nvSpPr>
              <p:cNvPr id="41" name="Line 503"/>
              <p:cNvSpPr>
                <a:spLocks noChangeShapeType="1"/>
              </p:cNvSpPr>
              <p:nvPr/>
            </p:nvSpPr>
            <p:spPr bwMode="auto">
              <a:xfrm flipH="1">
                <a:off x="3888" y="3360"/>
                <a:ext cx="0" cy="432"/>
              </a:xfrm>
              <a:prstGeom prst="line">
                <a:avLst/>
              </a:prstGeom>
              <a:noFill/>
              <a:ln w="25400">
                <a:solidFill>
                  <a:srgbClr val="FF9900"/>
                </a:solidFill>
                <a:round/>
                <a:headEnd/>
                <a:tailEnd/>
              </a:ln>
              <a:effectLst/>
            </p:spPr>
            <p:txBody>
              <a:bodyPr/>
              <a:lstStyle/>
              <a:p>
                <a:endParaRPr lang="en-US"/>
              </a:p>
            </p:txBody>
          </p:sp>
          <p:sp>
            <p:nvSpPr>
              <p:cNvPr id="42" name="Line 504"/>
              <p:cNvSpPr>
                <a:spLocks noChangeShapeType="1"/>
              </p:cNvSpPr>
              <p:nvPr/>
            </p:nvSpPr>
            <p:spPr bwMode="auto">
              <a:xfrm flipV="1">
                <a:off x="3888" y="3360"/>
                <a:ext cx="144" cy="432"/>
              </a:xfrm>
              <a:prstGeom prst="line">
                <a:avLst/>
              </a:prstGeom>
              <a:noFill/>
              <a:ln w="25400">
                <a:solidFill>
                  <a:srgbClr val="FF9900"/>
                </a:solidFill>
                <a:round/>
                <a:headEnd/>
                <a:tailEnd/>
              </a:ln>
              <a:effectLst/>
            </p:spPr>
            <p:txBody>
              <a:bodyPr/>
              <a:lstStyle/>
              <a:p>
                <a:endParaRPr lang="en-US"/>
              </a:p>
            </p:txBody>
          </p:sp>
          <p:sp>
            <p:nvSpPr>
              <p:cNvPr id="43" name="Line 505"/>
              <p:cNvSpPr>
                <a:spLocks noChangeShapeType="1"/>
              </p:cNvSpPr>
              <p:nvPr/>
            </p:nvSpPr>
            <p:spPr bwMode="auto">
              <a:xfrm flipH="1">
                <a:off x="4032" y="3360"/>
                <a:ext cx="0" cy="432"/>
              </a:xfrm>
              <a:prstGeom prst="line">
                <a:avLst/>
              </a:prstGeom>
              <a:noFill/>
              <a:ln w="25400">
                <a:solidFill>
                  <a:srgbClr val="FF9900"/>
                </a:solidFill>
                <a:round/>
                <a:headEnd/>
                <a:tailEnd/>
              </a:ln>
              <a:effectLst/>
            </p:spPr>
            <p:txBody>
              <a:bodyPr/>
              <a:lstStyle/>
              <a:p>
                <a:endParaRPr lang="en-US"/>
              </a:p>
            </p:txBody>
          </p:sp>
          <p:sp>
            <p:nvSpPr>
              <p:cNvPr id="44" name="Line 506"/>
              <p:cNvSpPr>
                <a:spLocks noChangeShapeType="1"/>
              </p:cNvSpPr>
              <p:nvPr/>
            </p:nvSpPr>
            <p:spPr bwMode="auto">
              <a:xfrm flipV="1">
                <a:off x="4032" y="3072"/>
                <a:ext cx="144" cy="720"/>
              </a:xfrm>
              <a:prstGeom prst="line">
                <a:avLst/>
              </a:prstGeom>
              <a:noFill/>
              <a:ln w="25400">
                <a:solidFill>
                  <a:srgbClr val="FF9900"/>
                </a:solidFill>
                <a:round/>
                <a:headEnd/>
                <a:tailEnd/>
              </a:ln>
              <a:effectLst/>
            </p:spPr>
            <p:txBody>
              <a:bodyPr/>
              <a:lstStyle/>
              <a:p>
                <a:endParaRPr lang="en-US"/>
              </a:p>
            </p:txBody>
          </p:sp>
          <p:sp>
            <p:nvSpPr>
              <p:cNvPr id="45" name="Line 507"/>
              <p:cNvSpPr>
                <a:spLocks noChangeShapeType="1"/>
              </p:cNvSpPr>
              <p:nvPr/>
            </p:nvSpPr>
            <p:spPr bwMode="auto">
              <a:xfrm flipH="1">
                <a:off x="4176" y="3072"/>
                <a:ext cx="0" cy="144"/>
              </a:xfrm>
              <a:prstGeom prst="line">
                <a:avLst/>
              </a:prstGeom>
              <a:noFill/>
              <a:ln w="25400">
                <a:solidFill>
                  <a:srgbClr val="FF9900"/>
                </a:solidFill>
                <a:round/>
                <a:headEnd/>
                <a:tailEnd/>
              </a:ln>
              <a:effectLst/>
            </p:spPr>
            <p:txBody>
              <a:bodyPr/>
              <a:lstStyle/>
              <a:p>
                <a:endParaRPr lang="en-US"/>
              </a:p>
            </p:txBody>
          </p:sp>
          <p:sp>
            <p:nvSpPr>
              <p:cNvPr id="46" name="Line 508"/>
              <p:cNvSpPr>
                <a:spLocks noChangeShapeType="1"/>
              </p:cNvSpPr>
              <p:nvPr/>
            </p:nvSpPr>
            <p:spPr bwMode="auto">
              <a:xfrm flipV="1">
                <a:off x="4176" y="2736"/>
                <a:ext cx="192" cy="480"/>
              </a:xfrm>
              <a:prstGeom prst="line">
                <a:avLst/>
              </a:prstGeom>
              <a:noFill/>
              <a:ln w="25400">
                <a:solidFill>
                  <a:srgbClr val="FF9900"/>
                </a:solidFill>
                <a:round/>
                <a:headEnd/>
                <a:tailEnd/>
              </a:ln>
              <a:effectLst/>
            </p:spPr>
            <p:txBody>
              <a:bodyPr/>
              <a:lstStyle/>
              <a:p>
                <a:endParaRPr lang="en-US"/>
              </a:p>
            </p:txBody>
          </p:sp>
          <p:sp>
            <p:nvSpPr>
              <p:cNvPr id="47" name="Line 509"/>
              <p:cNvSpPr>
                <a:spLocks noChangeShapeType="1"/>
              </p:cNvSpPr>
              <p:nvPr/>
            </p:nvSpPr>
            <p:spPr bwMode="auto">
              <a:xfrm flipH="1">
                <a:off x="4368" y="2736"/>
                <a:ext cx="0" cy="480"/>
              </a:xfrm>
              <a:prstGeom prst="line">
                <a:avLst/>
              </a:prstGeom>
              <a:noFill/>
              <a:ln w="25400">
                <a:solidFill>
                  <a:srgbClr val="FF9900"/>
                </a:solidFill>
                <a:round/>
                <a:headEnd/>
                <a:tailEnd/>
              </a:ln>
              <a:effectLst/>
            </p:spPr>
            <p:txBody>
              <a:bodyPr/>
              <a:lstStyle/>
              <a:p>
                <a:endParaRPr lang="en-US"/>
              </a:p>
            </p:txBody>
          </p:sp>
          <p:sp>
            <p:nvSpPr>
              <p:cNvPr id="48" name="Line 510"/>
              <p:cNvSpPr>
                <a:spLocks noChangeShapeType="1"/>
              </p:cNvSpPr>
              <p:nvPr/>
            </p:nvSpPr>
            <p:spPr bwMode="auto">
              <a:xfrm flipH="1">
                <a:off x="4176" y="3216"/>
                <a:ext cx="192" cy="144"/>
              </a:xfrm>
              <a:prstGeom prst="line">
                <a:avLst/>
              </a:prstGeom>
              <a:noFill/>
              <a:ln w="25400">
                <a:solidFill>
                  <a:srgbClr val="FF9900"/>
                </a:solidFill>
                <a:round/>
                <a:headEnd/>
                <a:tailEnd/>
              </a:ln>
              <a:effectLst/>
            </p:spPr>
            <p:txBody>
              <a:bodyPr/>
              <a:lstStyle/>
              <a:p>
                <a:endParaRPr lang="en-US"/>
              </a:p>
            </p:txBody>
          </p:sp>
          <p:sp>
            <p:nvSpPr>
              <p:cNvPr id="49" name="Line 511"/>
              <p:cNvSpPr>
                <a:spLocks noChangeShapeType="1"/>
              </p:cNvSpPr>
              <p:nvPr/>
            </p:nvSpPr>
            <p:spPr bwMode="auto">
              <a:xfrm flipH="1">
                <a:off x="4176" y="3360"/>
                <a:ext cx="0" cy="432"/>
              </a:xfrm>
              <a:prstGeom prst="line">
                <a:avLst/>
              </a:prstGeom>
              <a:noFill/>
              <a:ln w="25400">
                <a:solidFill>
                  <a:srgbClr val="FF9900"/>
                </a:solidFill>
                <a:round/>
                <a:headEnd/>
                <a:tailEnd/>
              </a:ln>
              <a:effectLst/>
            </p:spPr>
            <p:txBody>
              <a:bodyPr/>
              <a:lstStyle/>
              <a:p>
                <a:endParaRPr lang="en-US"/>
              </a:p>
            </p:txBody>
          </p:sp>
          <p:sp>
            <p:nvSpPr>
              <p:cNvPr id="50" name="Line 512"/>
              <p:cNvSpPr>
                <a:spLocks noChangeShapeType="1"/>
              </p:cNvSpPr>
              <p:nvPr/>
            </p:nvSpPr>
            <p:spPr bwMode="auto">
              <a:xfrm flipV="1">
                <a:off x="4176" y="3360"/>
                <a:ext cx="144" cy="432"/>
              </a:xfrm>
              <a:prstGeom prst="line">
                <a:avLst/>
              </a:prstGeom>
              <a:noFill/>
              <a:ln w="25400">
                <a:solidFill>
                  <a:srgbClr val="FF9900"/>
                </a:solidFill>
                <a:round/>
                <a:headEnd/>
                <a:tailEnd/>
              </a:ln>
              <a:effectLst/>
            </p:spPr>
            <p:txBody>
              <a:bodyPr/>
              <a:lstStyle/>
              <a:p>
                <a:endParaRPr lang="en-US"/>
              </a:p>
            </p:txBody>
          </p:sp>
          <p:sp>
            <p:nvSpPr>
              <p:cNvPr id="51" name="Line 513"/>
              <p:cNvSpPr>
                <a:spLocks noChangeShapeType="1"/>
              </p:cNvSpPr>
              <p:nvPr/>
            </p:nvSpPr>
            <p:spPr bwMode="auto">
              <a:xfrm flipH="1">
                <a:off x="4320" y="3360"/>
                <a:ext cx="0" cy="432"/>
              </a:xfrm>
              <a:prstGeom prst="line">
                <a:avLst/>
              </a:prstGeom>
              <a:noFill/>
              <a:ln w="25400">
                <a:solidFill>
                  <a:srgbClr val="FF9900"/>
                </a:solidFill>
                <a:round/>
                <a:headEnd/>
                <a:tailEnd/>
              </a:ln>
              <a:effectLst/>
            </p:spPr>
            <p:txBody>
              <a:bodyPr/>
              <a:lstStyle/>
              <a:p>
                <a:endParaRPr lang="en-US"/>
              </a:p>
            </p:txBody>
          </p:sp>
        </p:grpSp>
      </p:grpSp>
      <p:sp>
        <p:nvSpPr>
          <p:cNvPr id="222" name="Content Placeholder 2"/>
          <p:cNvSpPr txBox="1">
            <a:spLocks/>
          </p:cNvSpPr>
          <p:nvPr/>
        </p:nvSpPr>
        <p:spPr>
          <a:xfrm>
            <a:off x="609600" y="2249424"/>
            <a:ext cx="8229600" cy="4456176"/>
          </a:xfrm>
          <a:prstGeom prst="rect">
            <a:avLst/>
          </a:prstGeom>
        </p:spPr>
        <p:txBody>
          <a:bodyPr vert="horz">
            <a:normAutofit fontScale="92500" lnSpcReduction="20000"/>
          </a:bodyPr>
          <a:lstStyle/>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lang="en-GB" sz="2400" dirty="0"/>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90000"/>
              </a:lnSpc>
              <a:spcBef>
                <a:spcPts val="300"/>
              </a:spcBef>
              <a:spcAft>
                <a:spcPts val="0"/>
              </a:spcAft>
              <a:buClr>
                <a:schemeClr val="accent3"/>
              </a:buClr>
              <a:buSzTx/>
              <a:buFont typeface="Georgia"/>
              <a:buChar char="•"/>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Alternative scan</a:t>
            </a:r>
            <a:r>
              <a:rPr kumimoji="0" lang="en-GB" sz="2400" b="0" i="0" u="none" strike="noStrike" kern="1200" cap="none" spc="0" normalizeH="0" noProof="0" dirty="0">
                <a:ln>
                  <a:noFill/>
                </a:ln>
                <a:solidFill>
                  <a:schemeClr val="tx1"/>
                </a:solidFill>
                <a:effectLst/>
                <a:uLnTx/>
                <a:uFillTx/>
                <a:latin typeface="+mn-lt"/>
                <a:ea typeface="+mn-ea"/>
                <a:cs typeface="+mn-cs"/>
              </a:rPr>
              <a:t> order may improves the effectiveness of DCT on prediction errors. This is due to the fact that in interlaced video, the consecutive rows in the blocks are from different fields. Hence there is less correlation between them than between the alternative rows.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Composite vs. Component Video</a:t>
            </a:r>
          </a:p>
        </p:txBody>
      </p:sp>
      <p:sp>
        <p:nvSpPr>
          <p:cNvPr id="3" name="Content Placeholder 2"/>
          <p:cNvSpPr>
            <a:spLocks noGrp="1"/>
          </p:cNvSpPr>
          <p:nvPr>
            <p:ph idx="1"/>
          </p:nvPr>
        </p:nvSpPr>
        <p:spPr>
          <a:xfrm>
            <a:off x="457200" y="2249424"/>
            <a:ext cx="8229600" cy="4456176"/>
          </a:xfrm>
        </p:spPr>
        <p:txBody>
          <a:bodyPr>
            <a:normAutofit fontScale="92500"/>
          </a:bodyPr>
          <a:lstStyle/>
          <a:p>
            <a:pPr algn="just"/>
            <a:r>
              <a:rPr lang="en-US" sz="2400" dirty="0"/>
              <a:t>Ideally, a color video is specified by three function or signals, each describing one color component. A video in this format is known as component video.</a:t>
            </a:r>
          </a:p>
          <a:p>
            <a:pPr algn="just"/>
            <a:endParaRPr lang="en-US" sz="2400" dirty="0"/>
          </a:p>
          <a:p>
            <a:pPr algn="just"/>
            <a:r>
              <a:rPr lang="en-US" sz="2400" dirty="0"/>
              <a:t>In composite video, the three color signals are multiplexed into a single signal. A composite signal has bandwidth that is significantly lower than the sum of the bandwidth of three component signals, and hence, can be stored and transmitted efficiently. This is achieved at the expense of video quality.</a:t>
            </a:r>
          </a:p>
          <a:p>
            <a:pPr algn="just"/>
            <a:endParaRPr lang="en-US" sz="2400" dirty="0"/>
          </a:p>
          <a:p>
            <a:pPr algn="just"/>
            <a:r>
              <a:rPr lang="en-US" sz="2400" dirty="0"/>
              <a:t>S-video consists of two components, the luminance component and a single chrominance component.</a:t>
            </a:r>
          </a:p>
          <a:p>
            <a:pPr algn="just"/>
            <a:endParaRPr lang="en-US" sz="2400" dirty="0"/>
          </a:p>
          <a:p>
            <a:pPr algn="just"/>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MPEG-2 Scalable Coding</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US" sz="2400" dirty="0"/>
              <a:t>Scalable coding divides the audio-video stream into a base layer and some enhancement layers</a:t>
            </a:r>
          </a:p>
          <a:p>
            <a:pPr algn="just">
              <a:lnSpc>
                <a:spcPct val="90000"/>
              </a:lnSpc>
            </a:pPr>
            <a:endParaRPr lang="en-US" sz="2400" dirty="0"/>
          </a:p>
          <a:p>
            <a:pPr algn="just">
              <a:lnSpc>
                <a:spcPct val="90000"/>
              </a:lnSpc>
            </a:pPr>
            <a:r>
              <a:rPr lang="en-US" sz="2400" dirty="0"/>
              <a:t>When the base layer is decoded basic quality is achieved, but if the transmission channel allows it, decoding enhancement layers brings additional quality to the decoded stream.</a:t>
            </a:r>
          </a:p>
          <a:p>
            <a:pPr algn="just">
              <a:lnSpc>
                <a:spcPct val="90000"/>
              </a:lnSpc>
            </a:pPr>
            <a:endParaRPr lang="en-US" sz="2400" dirty="0"/>
          </a:p>
          <a:p>
            <a:pPr algn="just"/>
            <a:r>
              <a:rPr lang="en-US" sz="2400" dirty="0"/>
              <a:t>The types of scalability can be SNR scalability, spatial scalability, temporal scalability or hybrid (combination of the above).</a:t>
            </a:r>
          </a:p>
          <a:p>
            <a:pPr algn="just">
              <a:lnSpc>
                <a:spcPct val="90000"/>
              </a:lnSpc>
            </a:pPr>
            <a:endParaRPr lang="en-US" sz="2400" dirty="0"/>
          </a:p>
          <a:p>
            <a:pPr algn="just">
              <a:lnSpc>
                <a:spcPct val="90000"/>
              </a:lnSpc>
            </a:pPr>
            <a:endParaRPr lang="en-GB" sz="2400" dirty="0"/>
          </a:p>
          <a:p>
            <a:pPr algn="just">
              <a:lnSpc>
                <a:spcPct val="90000"/>
              </a:lnSpc>
            </a:pPr>
            <a:endParaRPr lang="en-GB" sz="2400" dirty="0"/>
          </a:p>
          <a:p>
            <a:pPr algn="just"/>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SNR Scalability</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US" sz="2400" dirty="0"/>
              <a:t>At the Base Layer, a coarse quantization of the DCT coefficients is employed which results in fewer bits and a relatively low quality video.</a:t>
            </a:r>
          </a:p>
          <a:p>
            <a:pPr algn="just">
              <a:lnSpc>
                <a:spcPct val="90000"/>
              </a:lnSpc>
            </a:pPr>
            <a:endParaRPr lang="en-US" sz="2400" dirty="0"/>
          </a:p>
          <a:p>
            <a:pPr algn="just">
              <a:lnSpc>
                <a:spcPct val="90000"/>
              </a:lnSpc>
            </a:pPr>
            <a:r>
              <a:rPr lang="en-US" sz="2400" dirty="0"/>
              <a:t>The coarsely quantized DCT coefficients are then inversely quantized and fed into the Enhancement Layer to be compared with the original DCT coefficients.</a:t>
            </a:r>
          </a:p>
          <a:p>
            <a:pPr algn="just">
              <a:lnSpc>
                <a:spcPct val="90000"/>
              </a:lnSpc>
            </a:pPr>
            <a:endParaRPr lang="en-US" sz="2400" dirty="0"/>
          </a:p>
          <a:p>
            <a:pPr algn="just">
              <a:lnSpc>
                <a:spcPct val="90000"/>
              </a:lnSpc>
            </a:pPr>
            <a:r>
              <a:rPr lang="en-US" sz="2400" dirty="0"/>
              <a:t>Their difference is finely quantized to generate a DCT coefficient refinement.</a:t>
            </a:r>
          </a:p>
          <a:p>
            <a:pPr algn="just">
              <a:lnSpc>
                <a:spcPct val="90000"/>
              </a:lnSpc>
            </a:pPr>
            <a:endParaRPr lang="en-GB" sz="2400" dirty="0"/>
          </a:p>
          <a:p>
            <a:pPr algn="just">
              <a:lnSpc>
                <a:spcPct val="90000"/>
              </a:lnSpc>
            </a:pPr>
            <a:endParaRPr lang="en-GB" sz="2400" dirty="0"/>
          </a:p>
          <a:p>
            <a:pPr algn="just"/>
            <a:endParaRPr lang="en-US" sz="2400" dirty="0"/>
          </a:p>
        </p:txBody>
      </p:sp>
    </p:spTree>
    <p:extLst>
      <p:ext uri="{BB962C8B-B14F-4D97-AF65-F5344CB8AC3E}">
        <p14:creationId xmlns:p14="http://schemas.microsoft.com/office/powerpoint/2010/main" val="218721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SNR Scalability</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DC coefficient: +3 </a:t>
            </a:r>
            <a:r>
              <a:rPr lang="en-US" sz="2200" dirty="0">
                <a:sym typeface="Wingdings" pitchFamily="2" charset="2"/>
              </a:rPr>
              <a:t> (2),(3)</a:t>
            </a:r>
          </a:p>
          <a:p>
            <a:pPr algn="just"/>
            <a:r>
              <a:rPr lang="en-US" sz="2200" dirty="0">
                <a:sym typeface="Wingdings" pitchFamily="2" charset="2"/>
              </a:rPr>
              <a:t>AC coefficients: </a:t>
            </a:r>
          </a:p>
          <a:p>
            <a:pPr lvl="1" algn="just"/>
            <a:r>
              <a:rPr lang="en-US" sz="2000" dirty="0">
                <a:sym typeface="Wingdings" pitchFamily="2" charset="2"/>
              </a:rPr>
              <a:t>(0,2) (-3) </a:t>
            </a:r>
          </a:p>
          <a:p>
            <a:pPr lvl="1" algn="just"/>
            <a:r>
              <a:rPr lang="en-US" sz="2000" dirty="0">
                <a:sym typeface="Wingdings" pitchFamily="2" charset="2"/>
              </a:rPr>
              <a:t>(1,2) (-3)</a:t>
            </a:r>
          </a:p>
          <a:p>
            <a:pPr lvl="1" algn="just"/>
            <a:r>
              <a:rPr lang="en-US" sz="2000" dirty="0">
                <a:sym typeface="Wingdings" pitchFamily="2" charset="2"/>
              </a:rPr>
              <a:t>(0,2) (-2)</a:t>
            </a:r>
          </a:p>
          <a:p>
            <a:pPr lvl="1" algn="just"/>
            <a:r>
              <a:rPr lang="en-US" sz="2000" dirty="0">
                <a:sym typeface="Wingdings" pitchFamily="2" charset="2"/>
              </a:rPr>
              <a:t>(0,3) (-6)</a:t>
            </a:r>
          </a:p>
          <a:p>
            <a:pPr lvl="1" algn="just"/>
            <a:r>
              <a:rPr lang="en-US" sz="2000" dirty="0">
                <a:sym typeface="Wingdings" pitchFamily="2" charset="2"/>
              </a:rPr>
              <a:t>(0,2) (2)</a:t>
            </a:r>
          </a:p>
          <a:p>
            <a:pPr lvl="1" algn="just"/>
            <a:r>
              <a:rPr lang="en-US" sz="2000" dirty="0">
                <a:sym typeface="Wingdings" pitchFamily="2" charset="2"/>
              </a:rPr>
              <a:t>…</a:t>
            </a:r>
          </a:p>
          <a:p>
            <a:pPr lvl="1" algn="just"/>
            <a:r>
              <a:rPr lang="en-US" sz="2000" dirty="0"/>
              <a:t>(0,0) </a:t>
            </a:r>
            <a:r>
              <a:rPr lang="en-US" sz="2000" dirty="0">
                <a:sym typeface="Wingdings" pitchFamily="2" charset="2"/>
              </a:rPr>
              <a:t> EOB</a:t>
            </a:r>
            <a:endParaRPr lang="en-US" sz="2000" dirty="0"/>
          </a:p>
          <a:p>
            <a:pPr algn="just"/>
            <a:r>
              <a:rPr lang="en-US" sz="2200" dirty="0"/>
              <a:t>AC coefficient is made up of a pair of symbols (</a:t>
            </a:r>
            <a:r>
              <a:rPr lang="en-US" sz="2200" i="1" dirty="0"/>
              <a:t>run length, size</a:t>
            </a:r>
            <a:r>
              <a:rPr lang="en-US" sz="2200" dirty="0"/>
              <a:t>) (</a:t>
            </a:r>
            <a:r>
              <a:rPr lang="en-US" sz="2200" i="1" dirty="0"/>
              <a:t>amplitude</a:t>
            </a:r>
            <a:r>
              <a:rPr lang="en-US" sz="2200" dirty="0"/>
              <a:t>). Run length is the number of zeros in the run. Size is the number of bits used to encode amplitude.</a:t>
            </a:r>
          </a:p>
        </p:txBody>
      </p:sp>
      <p:graphicFrame>
        <p:nvGraphicFramePr>
          <p:cNvPr id="14" name="Table 13"/>
          <p:cNvGraphicFramePr>
            <a:graphicFrameLocks noGrp="1"/>
          </p:cNvGraphicFramePr>
          <p:nvPr/>
        </p:nvGraphicFramePr>
        <p:xfrm>
          <a:off x="5105400" y="2286000"/>
          <a:ext cx="3581400" cy="2743200"/>
        </p:xfrm>
        <a:graphic>
          <a:graphicData uri="http://schemas.openxmlformats.org/drawingml/2006/table">
            <a:tbl>
              <a:tblPr firstRow="1" bandRow="1">
                <a:tableStyleId>{5940675A-B579-460E-94D1-54222C63F5DA}</a:tableStyleId>
              </a:tblPr>
              <a:tblGrid>
                <a:gridCol w="447675">
                  <a:extLst>
                    <a:ext uri="{9D8B030D-6E8A-4147-A177-3AD203B41FA5}">
                      <a16:colId xmlns:a16="http://schemas.microsoft.com/office/drawing/2014/main" val="20000"/>
                    </a:ext>
                  </a:extLst>
                </a:gridCol>
                <a:gridCol w="447675">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447675">
                  <a:extLst>
                    <a:ext uri="{9D8B030D-6E8A-4147-A177-3AD203B41FA5}">
                      <a16:colId xmlns:a16="http://schemas.microsoft.com/office/drawing/2014/main" val="20003"/>
                    </a:ext>
                  </a:extLst>
                </a:gridCol>
                <a:gridCol w="447675">
                  <a:extLst>
                    <a:ext uri="{9D8B030D-6E8A-4147-A177-3AD203B41FA5}">
                      <a16:colId xmlns:a16="http://schemas.microsoft.com/office/drawing/2014/main" val="20004"/>
                    </a:ext>
                  </a:extLst>
                </a:gridCol>
                <a:gridCol w="447675">
                  <a:extLst>
                    <a:ext uri="{9D8B030D-6E8A-4147-A177-3AD203B41FA5}">
                      <a16:colId xmlns:a16="http://schemas.microsoft.com/office/drawing/2014/main" val="20005"/>
                    </a:ext>
                  </a:extLst>
                </a:gridCol>
                <a:gridCol w="447675">
                  <a:extLst>
                    <a:ext uri="{9D8B030D-6E8A-4147-A177-3AD203B41FA5}">
                      <a16:colId xmlns:a16="http://schemas.microsoft.com/office/drawing/2014/main" val="20006"/>
                    </a:ext>
                  </a:extLst>
                </a:gridCol>
                <a:gridCol w="447675">
                  <a:extLst>
                    <a:ext uri="{9D8B030D-6E8A-4147-A177-3AD203B41FA5}">
                      <a16:colId xmlns:a16="http://schemas.microsoft.com/office/drawing/2014/main" val="20007"/>
                    </a:ext>
                  </a:extLst>
                </a:gridCol>
              </a:tblGrid>
              <a:tr h="342900">
                <a:tc>
                  <a:txBody>
                    <a:bodyPr/>
                    <a:lstStyle/>
                    <a:p>
                      <a:pPr algn="ctr"/>
                      <a:r>
                        <a:rPr lang="en-US" sz="1000" dirty="0"/>
                        <a:t>-26</a:t>
                      </a:r>
                    </a:p>
                  </a:txBody>
                  <a:tcPr marL="0" marR="0" marT="0" marB="0" anchor="ctr"/>
                </a:tc>
                <a:tc>
                  <a:txBody>
                    <a:bodyPr/>
                    <a:lstStyle/>
                    <a:p>
                      <a:pPr algn="ctr"/>
                      <a:r>
                        <a:rPr lang="en-US" sz="1000" dirty="0"/>
                        <a:t>-3</a:t>
                      </a:r>
                    </a:p>
                  </a:txBody>
                  <a:tcPr marL="0" marR="0" marT="0" marB="0" anchor="ctr"/>
                </a:tc>
                <a:tc>
                  <a:txBody>
                    <a:bodyPr/>
                    <a:lstStyle/>
                    <a:p>
                      <a:pPr algn="ctr"/>
                      <a:r>
                        <a:rPr lang="en-US" sz="1000" dirty="0"/>
                        <a:t>-6</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0"/>
                  </a:ext>
                </a:extLst>
              </a:tr>
              <a:tr h="342900">
                <a:tc>
                  <a:txBody>
                    <a:bodyPr/>
                    <a:lstStyle/>
                    <a:p>
                      <a:pPr algn="ctr"/>
                      <a:r>
                        <a:rPr lang="en-US" sz="1000" dirty="0"/>
                        <a:t>0</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1"/>
                  </a:ext>
                </a:extLst>
              </a:tr>
              <a:tr h="342900">
                <a:tc>
                  <a:txBody>
                    <a:bodyPr/>
                    <a:lstStyle/>
                    <a:p>
                      <a:pPr algn="ctr"/>
                      <a:r>
                        <a:rPr lang="en-US" sz="1000" dirty="0"/>
                        <a:t>-3</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5</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2"/>
                  </a:ext>
                </a:extLst>
              </a:tr>
              <a:tr h="342900">
                <a:tc>
                  <a:txBody>
                    <a:bodyPr/>
                    <a:lstStyle/>
                    <a:p>
                      <a:pPr algn="ctr"/>
                      <a:r>
                        <a:rPr lang="en-US" sz="1000" dirty="0"/>
                        <a:t>-4</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2</a:t>
                      </a:r>
                    </a:p>
                  </a:txBody>
                  <a:tcPr marL="0" marR="0" marT="0" marB="0" anchor="ctr"/>
                </a:tc>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3"/>
                  </a:ext>
                </a:extLst>
              </a:tr>
              <a:tr h="342900">
                <a:tc>
                  <a:txBody>
                    <a:bodyPr/>
                    <a:lstStyle/>
                    <a:p>
                      <a:pPr algn="ctr"/>
                      <a:r>
                        <a:rPr lang="en-US" sz="1000" dirty="0"/>
                        <a:t>1</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4"/>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5"/>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6"/>
                  </a:ext>
                </a:extLst>
              </a:tr>
              <a:tr h="342900">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tc>
                  <a:txBody>
                    <a:bodyPr/>
                    <a:lstStyle/>
                    <a:p>
                      <a:pPr algn="ctr"/>
                      <a:r>
                        <a:rPr lang="en-US" sz="1000" dirty="0"/>
                        <a:t>0</a:t>
                      </a:r>
                    </a:p>
                  </a:txBody>
                  <a:tcPr marL="0" marR="0" marT="0" marB="0" anchor="ctr"/>
                </a:tc>
                <a:extLst>
                  <a:ext uri="{0D108BD9-81ED-4DB2-BD59-A6C34878D82A}">
                    <a16:rowId xmlns:a16="http://schemas.microsoft.com/office/drawing/2014/main" val="10007"/>
                  </a:ext>
                </a:extLst>
              </a:tr>
            </a:tbl>
          </a:graphicData>
        </a:graphic>
      </p:graphicFrame>
      <p:cxnSp>
        <p:nvCxnSpPr>
          <p:cNvPr id="16" name="Straight Arrow Connector 15"/>
          <p:cNvCxnSpPr/>
          <p:nvPr/>
        </p:nvCxnSpPr>
        <p:spPr>
          <a:xfrm>
            <a:off x="5334000" y="2438400"/>
            <a:ext cx="4572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5334000" y="24384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181997" y="2972197"/>
            <a:ext cx="30400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334000" y="2438400"/>
            <a:ext cx="9906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4600" y="24384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1816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1628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334000" y="2438400"/>
            <a:ext cx="13716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334000" y="2438400"/>
            <a:ext cx="18288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flipV="1">
            <a:off x="5334000" y="24384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143500" y="43815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5334000" y="2438400"/>
            <a:ext cx="3200400" cy="2438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V="1">
            <a:off x="5715000" y="2819400"/>
            <a:ext cx="2743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172200" y="3124200"/>
            <a:ext cx="2286000" cy="1752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705600" y="3505200"/>
            <a:ext cx="1752600" cy="1371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162800" y="3810000"/>
            <a:ext cx="1295400" cy="106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543800" y="4191000"/>
            <a:ext cx="914400" cy="685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8001000" y="4495800"/>
            <a:ext cx="457200" cy="381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5334000" y="2438400"/>
            <a:ext cx="2743200" cy="2133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77200" y="24384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34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305006" y="2971800"/>
            <a:ext cx="305594"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72200" y="4876800"/>
            <a:ext cx="5334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8305800" y="36576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162800" y="4876800"/>
            <a:ext cx="3810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8305800" y="4343400"/>
            <a:ext cx="3048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001000" y="4876800"/>
            <a:ext cx="45720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Spatial Scalability</a:t>
            </a:r>
          </a:p>
        </p:txBody>
      </p:sp>
      <p:sp>
        <p:nvSpPr>
          <p:cNvPr id="6" name="Content Placeholder 2">
            <a:extLst>
              <a:ext uri="{FF2B5EF4-FFF2-40B4-BE49-F238E27FC236}">
                <a16:creationId xmlns:a16="http://schemas.microsoft.com/office/drawing/2014/main" id="{3AE5BD9A-A047-4B96-86D8-B341C69B0BBA}"/>
              </a:ext>
            </a:extLst>
          </p:cNvPr>
          <p:cNvSpPr>
            <a:spLocks noGrp="1"/>
          </p:cNvSpPr>
          <p:nvPr>
            <p:ph idx="1"/>
          </p:nvPr>
        </p:nvSpPr>
        <p:spPr>
          <a:xfrm>
            <a:off x="457200" y="2249424"/>
            <a:ext cx="8229600" cy="4456176"/>
          </a:xfrm>
        </p:spPr>
        <p:txBody>
          <a:bodyPr>
            <a:normAutofit/>
          </a:bodyPr>
          <a:lstStyle/>
          <a:p>
            <a:pPr algn="just">
              <a:lnSpc>
                <a:spcPct val="90000"/>
              </a:lnSpc>
            </a:pPr>
            <a:r>
              <a:rPr lang="en-US" sz="2400" dirty="0"/>
              <a:t>The Base Layer is designed to generate bitstream of reduced resolution pictures. When combined with the enhancement layer, pictures at the original resolution are produced.</a:t>
            </a:r>
          </a:p>
          <a:p>
            <a:pPr algn="just">
              <a:lnSpc>
                <a:spcPct val="90000"/>
              </a:lnSpc>
            </a:pPr>
            <a:endParaRPr lang="en-GB" sz="2400" dirty="0"/>
          </a:p>
          <a:p>
            <a:pPr algn="just">
              <a:lnSpc>
                <a:spcPct val="90000"/>
              </a:lnSpc>
            </a:pPr>
            <a:endParaRPr lang="en-GB" sz="2400" dirty="0"/>
          </a:p>
          <a:p>
            <a:pPr algn="just"/>
            <a:endParaRPr lang="en-US" sz="2400" dirty="0"/>
          </a:p>
        </p:txBody>
      </p:sp>
      <p:pic>
        <p:nvPicPr>
          <p:cNvPr id="10" name="Picture 9">
            <a:extLst>
              <a:ext uri="{FF2B5EF4-FFF2-40B4-BE49-F238E27FC236}">
                <a16:creationId xmlns:a16="http://schemas.microsoft.com/office/drawing/2014/main" id="{220336DB-D137-4158-BF31-F34C2B39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94" y="3842722"/>
            <a:ext cx="5660206" cy="286287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E50473D1-1E27-409D-BFCF-486D9D6AC917}"/>
              </a:ext>
            </a:extLst>
          </p:cNvPr>
          <p:cNvSpPr/>
          <p:nvPr/>
        </p:nvSpPr>
        <p:spPr>
          <a:xfrm>
            <a:off x="6531794" y="3842722"/>
            <a:ext cx="2155007" cy="978729"/>
          </a:xfrm>
          <a:prstGeom prst="rect">
            <a:avLst/>
          </a:prstGeom>
        </p:spPr>
        <p:txBody>
          <a:bodyPr wrap="square">
            <a:spAutoFit/>
          </a:bodyPr>
          <a:lstStyle/>
          <a:p>
            <a:pPr algn="just">
              <a:lnSpc>
                <a:spcPct val="90000"/>
              </a:lnSpc>
            </a:pPr>
            <a:r>
              <a:rPr lang="en-US" sz="1600" dirty="0"/>
              <a:t>Image from Base Layer is up-sampled and supplemented by Enhancement Layer.</a:t>
            </a:r>
          </a:p>
        </p:txBody>
      </p:sp>
    </p:spTree>
    <p:extLst>
      <p:ext uri="{BB962C8B-B14F-4D97-AF65-F5344CB8AC3E}">
        <p14:creationId xmlns:p14="http://schemas.microsoft.com/office/powerpoint/2010/main" val="3524436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Temporal Scalability</a:t>
            </a:r>
          </a:p>
        </p:txBody>
      </p:sp>
      <p:sp>
        <p:nvSpPr>
          <p:cNvPr id="3" name="Content Placeholder 2"/>
          <p:cNvSpPr>
            <a:spLocks noGrp="1"/>
          </p:cNvSpPr>
          <p:nvPr>
            <p:ph idx="1"/>
          </p:nvPr>
        </p:nvSpPr>
        <p:spPr>
          <a:xfrm>
            <a:off x="457200" y="2249424"/>
            <a:ext cx="8229600" cy="4456176"/>
          </a:xfrm>
        </p:spPr>
        <p:txBody>
          <a:bodyPr>
            <a:normAutofit/>
          </a:bodyPr>
          <a:lstStyle/>
          <a:p>
            <a:pPr algn="just">
              <a:lnSpc>
                <a:spcPct val="90000"/>
              </a:lnSpc>
            </a:pPr>
            <a:r>
              <a:rPr lang="en-US" sz="2400" dirty="0"/>
              <a:t>Temporal scalability provides different frame rate video. </a:t>
            </a:r>
          </a:p>
          <a:p>
            <a:pPr algn="just">
              <a:lnSpc>
                <a:spcPct val="90000"/>
              </a:lnSpc>
            </a:pPr>
            <a:endParaRPr lang="en-US" sz="2400" dirty="0"/>
          </a:p>
          <a:p>
            <a:pPr algn="just">
              <a:lnSpc>
                <a:spcPct val="90000"/>
              </a:lnSpc>
            </a:pPr>
            <a:r>
              <a:rPr lang="en-US" sz="2400" dirty="0"/>
              <a:t>The Base Layer yields the basic lower frame rate.</a:t>
            </a:r>
          </a:p>
          <a:p>
            <a:pPr algn="just">
              <a:lnSpc>
                <a:spcPct val="90000"/>
              </a:lnSpc>
            </a:pPr>
            <a:endParaRPr lang="en-US" sz="2400" dirty="0"/>
          </a:p>
          <a:p>
            <a:pPr algn="just">
              <a:lnSpc>
                <a:spcPct val="90000"/>
              </a:lnSpc>
            </a:pPr>
            <a:r>
              <a:rPr lang="en-US" sz="2400" dirty="0"/>
              <a:t>Higher rate video is obtained by decoding additional pictures in the data stream using temporal prediction with reference to the Base Layer pictures.</a:t>
            </a:r>
          </a:p>
          <a:p>
            <a:pPr algn="just">
              <a:lnSpc>
                <a:spcPct val="90000"/>
              </a:lnSpc>
            </a:pPr>
            <a:endParaRPr lang="en-GB" sz="2400" dirty="0"/>
          </a:p>
          <a:p>
            <a:pPr algn="just">
              <a:lnSpc>
                <a:spcPct val="90000"/>
              </a:lnSpc>
            </a:pPr>
            <a:endParaRPr lang="en-GB" sz="2400" dirty="0"/>
          </a:p>
          <a:p>
            <a:pPr algn="just"/>
            <a:endParaRPr lang="en-US" sz="2400" dirty="0"/>
          </a:p>
        </p:txBody>
      </p:sp>
    </p:spTree>
    <p:extLst>
      <p:ext uri="{BB962C8B-B14F-4D97-AF65-F5344CB8AC3E}">
        <p14:creationId xmlns:p14="http://schemas.microsoft.com/office/powerpoint/2010/main" val="3678901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MPEG-4 Standard</a:t>
            </a:r>
          </a:p>
        </p:txBody>
      </p:sp>
      <p:sp>
        <p:nvSpPr>
          <p:cNvPr id="3" name="Content Placeholder 2"/>
          <p:cNvSpPr>
            <a:spLocks noGrp="1"/>
          </p:cNvSpPr>
          <p:nvPr>
            <p:ph idx="1"/>
          </p:nvPr>
        </p:nvSpPr>
        <p:spPr>
          <a:xfrm>
            <a:off x="457200" y="2249424"/>
            <a:ext cx="8229600" cy="4456176"/>
          </a:xfrm>
        </p:spPr>
        <p:txBody>
          <a:bodyPr>
            <a:normAutofit/>
          </a:bodyPr>
          <a:lstStyle/>
          <a:p>
            <a:pPr marL="609600" indent="-609600" algn="just">
              <a:lnSpc>
                <a:spcPct val="90000"/>
              </a:lnSpc>
            </a:pPr>
            <a:r>
              <a:rPr lang="en-GB" sz="2400" dirty="0"/>
              <a:t>MPEG-4 is used for interactive multimedia applications over the Internet and over various entertainment networks.</a:t>
            </a:r>
          </a:p>
          <a:p>
            <a:pPr marL="609600" indent="-609600" algn="just">
              <a:lnSpc>
                <a:spcPct val="90000"/>
              </a:lnSpc>
            </a:pPr>
            <a:endParaRPr lang="en-GB" sz="2400" dirty="0"/>
          </a:p>
          <a:p>
            <a:pPr marL="609600" indent="-609600" algn="just">
              <a:lnSpc>
                <a:spcPct val="90000"/>
              </a:lnSpc>
            </a:pPr>
            <a:r>
              <a:rPr lang="en-GB" sz="2400" dirty="0"/>
              <a:t>MPEG standard contains features to enables the manipulation of the individual elements that make up a scene within a video.</a:t>
            </a:r>
          </a:p>
          <a:p>
            <a:pPr marL="609600" indent="-609600" algn="just">
              <a:lnSpc>
                <a:spcPct val="90000"/>
              </a:lnSpc>
            </a:pPr>
            <a:endParaRPr lang="en-GB" sz="2400" dirty="0"/>
          </a:p>
          <a:p>
            <a:pPr marL="609600" indent="-609600" algn="just">
              <a:lnSpc>
                <a:spcPct val="90000"/>
              </a:lnSpc>
            </a:pPr>
            <a:r>
              <a:rPr lang="en-GB" sz="2400" dirty="0"/>
              <a:t>In MPEG-4 each video frame is segmented into a number of video object planes (VOP) each of which will correspond to an AVO (Audio visual object) of interest.</a:t>
            </a:r>
          </a:p>
          <a:p>
            <a:pPr algn="just">
              <a:lnSpc>
                <a:spcPct val="90000"/>
              </a:lnSpc>
            </a:pPr>
            <a:endParaRPr lang="en-GB" sz="2400" dirty="0"/>
          </a:p>
          <a:p>
            <a:pPr algn="just">
              <a:lnSpc>
                <a:spcPct val="90000"/>
              </a:lnSpc>
            </a:pPr>
            <a:endParaRPr lang="en-GB" sz="2400" dirty="0"/>
          </a:p>
          <a:p>
            <a:pPr algn="just"/>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MPEG-4 Standard (Cont.)</a:t>
            </a:r>
          </a:p>
        </p:txBody>
      </p:sp>
      <p:sp>
        <p:nvSpPr>
          <p:cNvPr id="11" name="Content Placeholder 2">
            <a:extLst>
              <a:ext uri="{FF2B5EF4-FFF2-40B4-BE49-F238E27FC236}">
                <a16:creationId xmlns:a16="http://schemas.microsoft.com/office/drawing/2014/main" id="{74852681-D9ED-4193-9A7E-6FF26D137561}"/>
              </a:ext>
            </a:extLst>
          </p:cNvPr>
          <p:cNvSpPr>
            <a:spLocks noGrp="1"/>
          </p:cNvSpPr>
          <p:nvPr>
            <p:ph idx="1"/>
          </p:nvPr>
        </p:nvSpPr>
        <p:spPr>
          <a:xfrm>
            <a:off x="457200" y="2249424"/>
            <a:ext cx="8229600" cy="4456176"/>
          </a:xfrm>
        </p:spPr>
        <p:txBody>
          <a:bodyPr>
            <a:normAutofit/>
          </a:bodyPr>
          <a:lstStyle/>
          <a:p>
            <a:pPr marL="609600" indent="-609600" algn="just">
              <a:lnSpc>
                <a:spcPct val="90000"/>
              </a:lnSpc>
            </a:pPr>
            <a:r>
              <a:rPr lang="en-GB" sz="2400" dirty="0"/>
              <a:t>VOP is a time sample of a video object. VOPs can be encoded independently of each other or dependent on each other by using motion compensation. </a:t>
            </a:r>
          </a:p>
          <a:p>
            <a:pPr algn="just">
              <a:lnSpc>
                <a:spcPct val="90000"/>
              </a:lnSpc>
            </a:pPr>
            <a:endParaRPr lang="en-GB" sz="2400" dirty="0"/>
          </a:p>
          <a:p>
            <a:pPr algn="just">
              <a:lnSpc>
                <a:spcPct val="90000"/>
              </a:lnSpc>
            </a:pPr>
            <a:endParaRPr lang="en-GB" sz="2400" dirty="0"/>
          </a:p>
          <a:p>
            <a:pPr algn="just"/>
            <a:endParaRPr lang="en-US" sz="2400" dirty="0"/>
          </a:p>
        </p:txBody>
      </p:sp>
      <p:pic>
        <p:nvPicPr>
          <p:cNvPr id="136200" name="Picture 8" descr="Overview Of Mpeg-4 in MULTIMEDIA Tutorial 19 February 2020 - Learn ...">
            <a:extLst>
              <a:ext uri="{FF2B5EF4-FFF2-40B4-BE49-F238E27FC236}">
                <a16:creationId xmlns:a16="http://schemas.microsoft.com/office/drawing/2014/main" id="{AB786027-377B-4789-A323-390E1DCEE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05200"/>
            <a:ext cx="5152417"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F9353B1-1C15-4FE1-838A-52456FAB6BF3}"/>
              </a:ext>
            </a:extLst>
          </p:cNvPr>
          <p:cNvSpPr/>
          <p:nvPr/>
        </p:nvSpPr>
        <p:spPr>
          <a:xfrm>
            <a:off x="5861957" y="3556279"/>
            <a:ext cx="2743200" cy="1754326"/>
          </a:xfrm>
          <a:prstGeom prst="rect">
            <a:avLst/>
          </a:prstGeom>
        </p:spPr>
        <p:txBody>
          <a:bodyPr wrap="square">
            <a:spAutoFit/>
          </a:bodyPr>
          <a:lstStyle/>
          <a:p>
            <a:pPr algn="just"/>
            <a:r>
              <a:rPr lang="en-GB" dirty="0"/>
              <a:t>The VOP carries the shape, motion and texture information that defines the video object at a particular instant in time.</a:t>
            </a:r>
            <a:endParaRPr lang="en-US" dirty="0"/>
          </a:p>
        </p:txBody>
      </p:sp>
    </p:spTree>
    <p:extLst>
      <p:ext uri="{BB962C8B-B14F-4D97-AF65-F5344CB8AC3E}">
        <p14:creationId xmlns:p14="http://schemas.microsoft.com/office/powerpoint/2010/main" val="2385566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MPEG-4 Standard (Cont.)</a:t>
            </a:r>
          </a:p>
        </p:txBody>
      </p:sp>
      <p:sp>
        <p:nvSpPr>
          <p:cNvPr id="3" name="Content Placeholder 2"/>
          <p:cNvSpPr>
            <a:spLocks noGrp="1"/>
          </p:cNvSpPr>
          <p:nvPr>
            <p:ph idx="1"/>
          </p:nvPr>
        </p:nvSpPr>
        <p:spPr>
          <a:xfrm>
            <a:off x="457200" y="2249424"/>
            <a:ext cx="8229600" cy="4456176"/>
          </a:xfrm>
        </p:spPr>
        <p:txBody>
          <a:bodyPr>
            <a:normAutofit/>
          </a:bodyPr>
          <a:lstStyle/>
          <a:p>
            <a:pPr marL="609600" indent="-609600" algn="just">
              <a:lnSpc>
                <a:spcPct val="90000"/>
              </a:lnSpc>
            </a:pPr>
            <a:r>
              <a:rPr lang="en-GB" sz="2400" dirty="0"/>
              <a:t>Each audio and video object has a separate </a:t>
            </a:r>
            <a:r>
              <a:rPr lang="en-GB" sz="2400" b="1" dirty="0"/>
              <a:t>object descriptor</a:t>
            </a:r>
            <a:r>
              <a:rPr lang="en-GB" sz="2400" dirty="0"/>
              <a:t> associated with it, which allows the object to be manipulated by the viewer prior to it being decoded and played out.</a:t>
            </a:r>
          </a:p>
          <a:p>
            <a:pPr marL="609600" indent="-609600" algn="just">
              <a:lnSpc>
                <a:spcPct val="90000"/>
              </a:lnSpc>
            </a:pPr>
            <a:endParaRPr lang="en-GB" sz="2400" dirty="0"/>
          </a:p>
          <a:p>
            <a:pPr marL="609600" indent="-609600" algn="just">
              <a:lnSpc>
                <a:spcPct val="90000"/>
              </a:lnSpc>
            </a:pPr>
            <a:r>
              <a:rPr lang="en-GB" sz="2400" dirty="0"/>
              <a:t>Before being compressed each scene is defined in the form of a background and one or more foreground audio-visual objects (AVOs).</a:t>
            </a:r>
          </a:p>
          <a:p>
            <a:pPr marL="609600" indent="-609600" algn="just">
              <a:lnSpc>
                <a:spcPct val="90000"/>
              </a:lnSpc>
            </a:pPr>
            <a:endParaRPr lang="en-GB" sz="2400" dirty="0"/>
          </a:p>
          <a:p>
            <a:pPr marL="609600" indent="-609600" algn="just">
              <a:lnSpc>
                <a:spcPct val="90000"/>
              </a:lnSpc>
            </a:pPr>
            <a:r>
              <a:rPr lang="en-GB" sz="2400" dirty="0"/>
              <a:t>The audio associated with an AVO is compressed depending on the available bit rate of the transmission channel and the sound quality required.</a:t>
            </a:r>
          </a:p>
          <a:p>
            <a:pPr algn="just">
              <a:lnSpc>
                <a:spcPct val="90000"/>
              </a:lnSpc>
            </a:pPr>
            <a:endParaRPr lang="en-GB" sz="2400" dirty="0"/>
          </a:p>
          <a:p>
            <a:pPr algn="just"/>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286000" y="2286000"/>
            <a:ext cx="5943600" cy="4191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dirty="0"/>
              <a:t>MPEG-4 Standard (Cont.)</a:t>
            </a:r>
          </a:p>
        </p:txBody>
      </p:sp>
      <p:sp>
        <p:nvSpPr>
          <p:cNvPr id="6" name="Rectangle 5"/>
          <p:cNvSpPr/>
          <p:nvPr/>
        </p:nvSpPr>
        <p:spPr>
          <a:xfrm>
            <a:off x="2438400" y="38100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VOP</a:t>
            </a:r>
          </a:p>
          <a:p>
            <a:pPr algn="ctr"/>
            <a:r>
              <a:rPr lang="en-US" sz="1400" dirty="0"/>
              <a:t>Identification + Definition</a:t>
            </a:r>
          </a:p>
        </p:txBody>
      </p:sp>
      <p:sp>
        <p:nvSpPr>
          <p:cNvPr id="8" name="Rectangle 7"/>
          <p:cNvSpPr/>
          <p:nvPr/>
        </p:nvSpPr>
        <p:spPr>
          <a:xfrm>
            <a:off x="2819400" y="58674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Audio encoding</a:t>
            </a:r>
          </a:p>
        </p:txBody>
      </p:sp>
      <p:sp>
        <p:nvSpPr>
          <p:cNvPr id="9" name="Rectangle 8"/>
          <p:cNvSpPr/>
          <p:nvPr/>
        </p:nvSpPr>
        <p:spPr>
          <a:xfrm>
            <a:off x="4572000" y="29718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VOP 0 encoding</a:t>
            </a:r>
          </a:p>
        </p:txBody>
      </p:sp>
      <p:sp>
        <p:nvSpPr>
          <p:cNvPr id="10" name="Rectangle 9"/>
          <p:cNvSpPr/>
          <p:nvPr/>
        </p:nvSpPr>
        <p:spPr>
          <a:xfrm>
            <a:off x="4572000" y="39624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VOP 1 encoding</a:t>
            </a:r>
          </a:p>
        </p:txBody>
      </p:sp>
      <p:sp>
        <p:nvSpPr>
          <p:cNvPr id="11" name="Rectangle 10"/>
          <p:cNvSpPr/>
          <p:nvPr/>
        </p:nvSpPr>
        <p:spPr>
          <a:xfrm>
            <a:off x="4572000" y="4953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VOP 2 encoding</a:t>
            </a:r>
          </a:p>
        </p:txBody>
      </p:sp>
      <p:cxnSp>
        <p:nvCxnSpPr>
          <p:cNvPr id="13" name="Straight Arrow Connector 12"/>
          <p:cNvCxnSpPr>
            <a:stCxn id="6" idx="3"/>
            <a:endCxn id="10" idx="1"/>
          </p:cNvCxnSpPr>
          <p:nvPr/>
        </p:nvCxnSpPr>
        <p:spPr>
          <a:xfrm>
            <a:off x="3810000" y="4267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705600" y="2438400"/>
            <a:ext cx="13716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Transmission Multiplexer</a:t>
            </a:r>
          </a:p>
        </p:txBody>
      </p:sp>
      <p:cxnSp>
        <p:nvCxnSpPr>
          <p:cNvPr id="17" name="Straight Arrow Connector 16"/>
          <p:cNvCxnSpPr>
            <a:endCxn id="9" idx="1"/>
          </p:cNvCxnSpPr>
          <p:nvPr/>
        </p:nvCxnSpPr>
        <p:spPr>
          <a:xfrm>
            <a:off x="4191000" y="3276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1" idx="1"/>
          </p:cNvCxnSpPr>
          <p:nvPr/>
        </p:nvCxnSpPr>
        <p:spPr>
          <a:xfrm>
            <a:off x="4191000" y="52578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810000" y="3657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810000" y="40386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4958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810000" y="48768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p:cNvCxnSpPr>
          <p:nvPr/>
        </p:nvCxnSpPr>
        <p:spPr>
          <a:xfrm>
            <a:off x="5715000" y="3276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a:off x="5715000" y="42672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p:cNvCxnSpPr>
          <p:nvPr/>
        </p:nvCxnSpPr>
        <p:spPr>
          <a:xfrm>
            <a:off x="5715000" y="5257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3"/>
          </p:cNvCxnSpPr>
          <p:nvPr/>
        </p:nvCxnSpPr>
        <p:spPr>
          <a:xfrm>
            <a:off x="4648200" y="6096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24200" y="2590800"/>
            <a:ext cx="3581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6" idx="0"/>
          </p:cNvCxnSpPr>
          <p:nvPr/>
        </p:nvCxnSpPr>
        <p:spPr>
          <a:xfrm rot="5400000">
            <a:off x="2514600" y="32004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 idx="1"/>
          </p:cNvCxnSpPr>
          <p:nvPr/>
        </p:nvCxnSpPr>
        <p:spPr>
          <a:xfrm>
            <a:off x="1905000" y="4267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8" idx="1"/>
          </p:cNvCxnSpPr>
          <p:nvPr/>
        </p:nvCxnSpPr>
        <p:spPr>
          <a:xfrm>
            <a:off x="1828800" y="6096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2162" y="4114800"/>
            <a:ext cx="1130438" cy="307777"/>
          </a:xfrm>
          <a:prstGeom prst="rect">
            <a:avLst/>
          </a:prstGeom>
          <a:noFill/>
        </p:spPr>
        <p:txBody>
          <a:bodyPr wrap="none" rtlCol="0">
            <a:spAutoFit/>
          </a:bodyPr>
          <a:lstStyle/>
          <a:p>
            <a:r>
              <a:rPr lang="en-US" sz="1400" dirty="0"/>
              <a:t>Video Input</a:t>
            </a:r>
          </a:p>
        </p:txBody>
      </p:sp>
      <p:sp>
        <p:nvSpPr>
          <p:cNvPr id="49" name="TextBox 48"/>
          <p:cNvSpPr txBox="1"/>
          <p:nvPr/>
        </p:nvSpPr>
        <p:spPr>
          <a:xfrm>
            <a:off x="609600" y="5940623"/>
            <a:ext cx="1146468" cy="307777"/>
          </a:xfrm>
          <a:prstGeom prst="rect">
            <a:avLst/>
          </a:prstGeom>
          <a:noFill/>
        </p:spPr>
        <p:txBody>
          <a:bodyPr wrap="none" rtlCol="0">
            <a:spAutoFit/>
          </a:bodyPr>
          <a:lstStyle/>
          <a:p>
            <a:r>
              <a:rPr lang="en-US" sz="1400" dirty="0"/>
              <a:t>Audio Input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Composite vs. Component Video</a:t>
            </a:r>
          </a:p>
        </p:txBody>
      </p:sp>
      <p:pic>
        <p:nvPicPr>
          <p:cNvPr id="7" name="Picture 6" descr="A close up of a device&#10;&#10;Description automatically generated">
            <a:extLst>
              <a:ext uri="{FF2B5EF4-FFF2-40B4-BE49-F238E27FC236}">
                <a16:creationId xmlns:a16="http://schemas.microsoft.com/office/drawing/2014/main" id="{AEE1CE0E-2219-4AA7-98A2-4D57229E15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712"/>
          <a:stretch/>
        </p:blipFill>
        <p:spPr>
          <a:xfrm>
            <a:off x="685801" y="2362200"/>
            <a:ext cx="3352800" cy="2031206"/>
          </a:xfrm>
          <a:prstGeom prst="rect">
            <a:avLst/>
          </a:prstGeom>
        </p:spPr>
      </p:pic>
      <p:pic>
        <p:nvPicPr>
          <p:cNvPr id="9" name="Picture 8" descr="A picture containing cable&#10;&#10;Description automatically generated">
            <a:extLst>
              <a:ext uri="{FF2B5EF4-FFF2-40B4-BE49-F238E27FC236}">
                <a16:creationId xmlns:a16="http://schemas.microsoft.com/office/drawing/2014/main" id="{1EA063C3-D8A4-4FD2-8A8A-91F049C89F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0216" y="2346332"/>
            <a:ext cx="2195384" cy="1572787"/>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CA05390E-C0E0-4117-A0DC-0A18DA6435FF}"/>
              </a:ext>
            </a:extLst>
          </p:cNvPr>
          <p:cNvPicPr>
            <a:picLocks noChangeAspect="1"/>
          </p:cNvPicPr>
          <p:nvPr/>
        </p:nvPicPr>
        <p:blipFill rotWithShape="1">
          <a:blip r:embed="rId4">
            <a:extLst>
              <a:ext uri="{28A0092B-C50C-407E-A947-70E740481C1C}">
                <a14:useLocalDpi xmlns:a14="http://schemas.microsoft.com/office/drawing/2010/main" val="0"/>
              </a:ext>
            </a:extLst>
          </a:blip>
          <a:srcRect l="3333" t="12222" r="1667" b="20000"/>
          <a:stretch/>
        </p:blipFill>
        <p:spPr>
          <a:xfrm>
            <a:off x="762000" y="4800600"/>
            <a:ext cx="3276600" cy="1753268"/>
          </a:xfrm>
          <a:prstGeom prst="rect">
            <a:avLst/>
          </a:prstGeom>
        </p:spPr>
      </p:pic>
      <p:pic>
        <p:nvPicPr>
          <p:cNvPr id="13" name="Picture 12" descr="A pair of headphones&#10;&#10;Description automatically generated">
            <a:extLst>
              <a:ext uri="{FF2B5EF4-FFF2-40B4-BE49-F238E27FC236}">
                <a16:creationId xmlns:a16="http://schemas.microsoft.com/office/drawing/2014/main" id="{5EF1E405-FD39-4432-9F32-D7AB8177B9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3435" b="5039"/>
          <a:stretch/>
        </p:blipFill>
        <p:spPr>
          <a:xfrm>
            <a:off x="7106508" y="2362200"/>
            <a:ext cx="1498600" cy="1371600"/>
          </a:xfrm>
          <a:prstGeom prst="rect">
            <a:avLst/>
          </a:prstGeom>
        </p:spPr>
      </p:pic>
      <p:pic>
        <p:nvPicPr>
          <p:cNvPr id="15" name="Picture 14" descr="A close up of a logo&#10;&#10;Description automatically generated">
            <a:extLst>
              <a:ext uri="{FF2B5EF4-FFF2-40B4-BE49-F238E27FC236}">
                <a16:creationId xmlns:a16="http://schemas.microsoft.com/office/drawing/2014/main" id="{35BB9213-2AC8-4A1F-A9AF-7955320A81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68690" y="4071519"/>
            <a:ext cx="3936418" cy="2404905"/>
          </a:xfrm>
          <a:prstGeom prst="rect">
            <a:avLst/>
          </a:prstGeom>
        </p:spPr>
      </p:pic>
    </p:spTree>
    <p:extLst>
      <p:ext uri="{BB962C8B-B14F-4D97-AF65-F5344CB8AC3E}">
        <p14:creationId xmlns:p14="http://schemas.microsoft.com/office/powerpoint/2010/main" val="225818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Video Raster</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The analog TV systems of today use raster scan for video capture and display, which can be interlaced or progressive.</a:t>
            </a:r>
          </a:p>
          <a:p>
            <a:pPr algn="just"/>
            <a:endParaRPr lang="en-US" sz="2400" dirty="0"/>
          </a:p>
          <a:p>
            <a:pPr algn="just"/>
            <a:r>
              <a:rPr lang="en-US" sz="2400" dirty="0"/>
              <a:t>The progressive scanning scans an image sequentially from line 1 to the final line of the raster to create a video frame.</a:t>
            </a:r>
          </a:p>
          <a:p>
            <a:pPr algn="just"/>
            <a:endParaRPr lang="en-US" sz="2400" dirty="0"/>
          </a:p>
          <a:p>
            <a:pPr algn="just"/>
            <a:r>
              <a:rPr lang="en-US" sz="2400" dirty="0"/>
              <a:t>The interlaced scanning scans odd lines in field 1 and even lines in field 2. Together field 1 and 2 constitute one frame. </a:t>
            </a:r>
          </a:p>
          <a:p>
            <a:pPr algn="just"/>
            <a:endParaRPr lang="en-US" sz="2400" dirty="0"/>
          </a:p>
          <a:p>
            <a:pPr algn="just"/>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Video Raster</a:t>
            </a:r>
          </a:p>
        </p:txBody>
      </p:sp>
      <p:pic>
        <p:nvPicPr>
          <p:cNvPr id="135170" name="Picture 2" descr="Cathode-ray tube | technology | Britannica">
            <a:extLst>
              <a:ext uri="{FF2B5EF4-FFF2-40B4-BE49-F238E27FC236}">
                <a16:creationId xmlns:a16="http://schemas.microsoft.com/office/drawing/2014/main" id="{157B92FE-7EB9-4E94-80F3-F5FA51D99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38909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90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Refresh rate</a:t>
            </a:r>
          </a:p>
        </p:txBody>
      </p:sp>
      <p:sp>
        <p:nvSpPr>
          <p:cNvPr id="3" name="Content Placeholder 2"/>
          <p:cNvSpPr>
            <a:spLocks noGrp="1"/>
          </p:cNvSpPr>
          <p:nvPr>
            <p:ph idx="1"/>
          </p:nvPr>
        </p:nvSpPr>
        <p:spPr>
          <a:xfrm>
            <a:off x="457200" y="2249424"/>
            <a:ext cx="8229600" cy="4456176"/>
          </a:xfrm>
        </p:spPr>
        <p:txBody>
          <a:bodyPr>
            <a:normAutofit fontScale="92500" lnSpcReduction="20000"/>
          </a:bodyPr>
          <a:lstStyle/>
          <a:p>
            <a:pPr algn="just"/>
            <a:r>
              <a:rPr lang="en-US" sz="2400" dirty="0"/>
              <a:t>The frequency between the display of two still images is known as the refresh rate and is expressed in Hz or frames per second.</a:t>
            </a:r>
          </a:p>
          <a:p>
            <a:pPr algn="just"/>
            <a:endParaRPr lang="en-US" sz="2400" dirty="0"/>
          </a:p>
          <a:p>
            <a:pPr algn="just"/>
            <a:r>
              <a:rPr lang="en-US" sz="2400" dirty="0"/>
              <a:t>The movie industry uses a refresh rate of 24 frames per second.</a:t>
            </a:r>
          </a:p>
          <a:p>
            <a:pPr algn="just"/>
            <a:endParaRPr lang="en-US" sz="2400" dirty="0"/>
          </a:p>
          <a:p>
            <a:pPr algn="just"/>
            <a:r>
              <a:rPr lang="en-US" sz="2400" dirty="0"/>
              <a:t>For a fix bandwidth, the interlaced scan provides a video signal with twice the display refresh rate for a given line count as compared to the progressive scan. This higher refresh rate improves the appearance of objects motion. </a:t>
            </a:r>
          </a:p>
          <a:p>
            <a:pPr algn="just"/>
            <a:endParaRPr lang="en-US" sz="2400" dirty="0"/>
          </a:p>
          <a:p>
            <a:pPr algn="just"/>
            <a:r>
              <a:rPr lang="en-US" sz="2400" dirty="0"/>
              <a:t>However, interlaced scan  causes interlacing effects if recorded objects move fast to be in different positions when each individual field is captured.</a:t>
            </a:r>
          </a:p>
          <a:p>
            <a:pPr algn="just"/>
            <a:endParaRPr lang="en-US" sz="2400" dirty="0"/>
          </a:p>
          <a:p>
            <a:pPr algn="just"/>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Analog Television System</a:t>
            </a:r>
          </a:p>
        </p:txBody>
      </p:sp>
      <p:graphicFrame>
        <p:nvGraphicFramePr>
          <p:cNvPr id="5" name="Content Placeholder 4"/>
          <p:cNvGraphicFramePr>
            <a:graphicFrameLocks noGrp="1"/>
          </p:cNvGraphicFramePr>
          <p:nvPr>
            <p:ph idx="1"/>
          </p:nvPr>
        </p:nvGraphicFramePr>
        <p:xfrm>
          <a:off x="685800" y="2286000"/>
          <a:ext cx="8001001" cy="2767544"/>
        </p:xfrm>
        <a:graphic>
          <a:graphicData uri="http://schemas.openxmlformats.org/drawingml/2006/table">
            <a:tbl>
              <a:tblPr firstRow="1" bandRow="1">
                <a:tableStyleId>{5C22544A-7EE6-4342-B048-85BDC9FD1C3A}</a:tableStyleId>
              </a:tblPr>
              <a:tblGrid>
                <a:gridCol w="3538904">
                  <a:extLst>
                    <a:ext uri="{9D8B030D-6E8A-4147-A177-3AD203B41FA5}">
                      <a16:colId xmlns:a16="http://schemas.microsoft.com/office/drawing/2014/main" val="20000"/>
                    </a:ext>
                  </a:extLst>
                </a:gridCol>
                <a:gridCol w="1686240">
                  <a:extLst>
                    <a:ext uri="{9D8B030D-6E8A-4147-A177-3AD203B41FA5}">
                      <a16:colId xmlns:a16="http://schemas.microsoft.com/office/drawing/2014/main" val="20001"/>
                    </a:ext>
                  </a:extLst>
                </a:gridCol>
                <a:gridCol w="1468001">
                  <a:extLst>
                    <a:ext uri="{9D8B030D-6E8A-4147-A177-3AD203B41FA5}">
                      <a16:colId xmlns:a16="http://schemas.microsoft.com/office/drawing/2014/main" val="20002"/>
                    </a:ext>
                  </a:extLst>
                </a:gridCol>
                <a:gridCol w="1307856">
                  <a:extLst>
                    <a:ext uri="{9D8B030D-6E8A-4147-A177-3AD203B41FA5}">
                      <a16:colId xmlns:a16="http://schemas.microsoft.com/office/drawing/2014/main" val="20003"/>
                    </a:ext>
                  </a:extLst>
                </a:gridCol>
              </a:tblGrid>
              <a:tr h="345943">
                <a:tc>
                  <a:txBody>
                    <a:bodyPr/>
                    <a:lstStyle/>
                    <a:p>
                      <a:pPr algn="ctr"/>
                      <a:r>
                        <a:rPr lang="en-US" sz="1600" dirty="0"/>
                        <a:t>Parameters</a:t>
                      </a:r>
                    </a:p>
                  </a:txBody>
                  <a:tcPr/>
                </a:tc>
                <a:tc>
                  <a:txBody>
                    <a:bodyPr/>
                    <a:lstStyle/>
                    <a:p>
                      <a:pPr algn="ctr"/>
                      <a:r>
                        <a:rPr lang="en-US" sz="1600" dirty="0"/>
                        <a:t>NTSC</a:t>
                      </a:r>
                    </a:p>
                  </a:txBody>
                  <a:tcPr/>
                </a:tc>
                <a:tc>
                  <a:txBody>
                    <a:bodyPr/>
                    <a:lstStyle/>
                    <a:p>
                      <a:pPr algn="ctr"/>
                      <a:r>
                        <a:rPr lang="en-US" sz="1600" dirty="0"/>
                        <a:t>PAL</a:t>
                      </a:r>
                    </a:p>
                  </a:txBody>
                  <a:tcPr/>
                </a:tc>
                <a:tc>
                  <a:txBody>
                    <a:bodyPr/>
                    <a:lstStyle/>
                    <a:p>
                      <a:pPr algn="ctr"/>
                      <a:r>
                        <a:rPr lang="en-US" sz="1600" dirty="0"/>
                        <a:t>SECAM</a:t>
                      </a:r>
                    </a:p>
                  </a:txBody>
                  <a:tcPr/>
                </a:tc>
                <a:extLst>
                  <a:ext uri="{0D108BD9-81ED-4DB2-BD59-A6C34878D82A}">
                    <a16:rowId xmlns:a16="http://schemas.microsoft.com/office/drawing/2014/main" val="10000"/>
                  </a:ext>
                </a:extLst>
              </a:tr>
              <a:tr h="345943">
                <a:tc>
                  <a:txBody>
                    <a:bodyPr/>
                    <a:lstStyle/>
                    <a:p>
                      <a:r>
                        <a:rPr lang="en-US" sz="1600" dirty="0"/>
                        <a:t>Field</a:t>
                      </a:r>
                      <a:r>
                        <a:rPr lang="en-US" sz="1600" baseline="0" dirty="0"/>
                        <a:t> Rate</a:t>
                      </a:r>
                      <a:endParaRPr lang="en-US" sz="1600" dirty="0"/>
                    </a:p>
                  </a:txBody>
                  <a:tcPr/>
                </a:tc>
                <a:tc>
                  <a:txBody>
                    <a:bodyPr/>
                    <a:lstStyle/>
                    <a:p>
                      <a:pPr algn="ctr"/>
                      <a:r>
                        <a:rPr lang="en-US" sz="1600" dirty="0"/>
                        <a:t>59.94</a:t>
                      </a:r>
                    </a:p>
                  </a:txBody>
                  <a:tcPr/>
                </a:tc>
                <a:tc>
                  <a:txBody>
                    <a:bodyPr/>
                    <a:lstStyle/>
                    <a:p>
                      <a:pPr algn="ctr"/>
                      <a:r>
                        <a:rPr lang="en-US" sz="1600" dirty="0"/>
                        <a:t>50</a:t>
                      </a:r>
                    </a:p>
                  </a:txBody>
                  <a:tcPr/>
                </a:tc>
                <a:tc>
                  <a:txBody>
                    <a:bodyPr/>
                    <a:lstStyle/>
                    <a:p>
                      <a:pPr algn="ctr"/>
                      <a:r>
                        <a:rPr lang="en-US" sz="1600" dirty="0"/>
                        <a:t>50</a:t>
                      </a:r>
                    </a:p>
                  </a:txBody>
                  <a:tcPr/>
                </a:tc>
                <a:extLst>
                  <a:ext uri="{0D108BD9-81ED-4DB2-BD59-A6C34878D82A}">
                    <a16:rowId xmlns:a16="http://schemas.microsoft.com/office/drawing/2014/main" val="10001"/>
                  </a:ext>
                </a:extLst>
              </a:tr>
              <a:tr h="345943">
                <a:tc>
                  <a:txBody>
                    <a:bodyPr/>
                    <a:lstStyle/>
                    <a:p>
                      <a:r>
                        <a:rPr lang="en-US" sz="1600" dirty="0"/>
                        <a:t>Line No./Frame</a:t>
                      </a:r>
                    </a:p>
                  </a:txBody>
                  <a:tcPr/>
                </a:tc>
                <a:tc>
                  <a:txBody>
                    <a:bodyPr/>
                    <a:lstStyle/>
                    <a:p>
                      <a:pPr algn="ctr"/>
                      <a:r>
                        <a:rPr lang="en-US" sz="1600" dirty="0"/>
                        <a:t>525</a:t>
                      </a:r>
                    </a:p>
                  </a:txBody>
                  <a:tcPr/>
                </a:tc>
                <a:tc>
                  <a:txBody>
                    <a:bodyPr/>
                    <a:lstStyle/>
                    <a:p>
                      <a:pPr algn="ctr"/>
                      <a:r>
                        <a:rPr lang="en-US" sz="1600" dirty="0"/>
                        <a:t>625</a:t>
                      </a:r>
                    </a:p>
                  </a:txBody>
                  <a:tcPr/>
                </a:tc>
                <a:tc>
                  <a:txBody>
                    <a:bodyPr/>
                    <a:lstStyle/>
                    <a:p>
                      <a:pPr algn="ctr"/>
                      <a:r>
                        <a:rPr lang="en-US" sz="1600" dirty="0"/>
                        <a:t>625</a:t>
                      </a:r>
                    </a:p>
                  </a:txBody>
                  <a:tcPr/>
                </a:tc>
                <a:extLst>
                  <a:ext uri="{0D108BD9-81ED-4DB2-BD59-A6C34878D82A}">
                    <a16:rowId xmlns:a16="http://schemas.microsoft.com/office/drawing/2014/main" val="10002"/>
                  </a:ext>
                </a:extLst>
              </a:tr>
              <a:tr h="345943">
                <a:tc>
                  <a:txBody>
                    <a:bodyPr/>
                    <a:lstStyle/>
                    <a:p>
                      <a:r>
                        <a:rPr lang="en-US" sz="1600" dirty="0"/>
                        <a:t>Line Rate (Line/s)</a:t>
                      </a:r>
                    </a:p>
                  </a:txBody>
                  <a:tcPr/>
                </a:tc>
                <a:tc>
                  <a:txBody>
                    <a:bodyPr/>
                    <a:lstStyle/>
                    <a:p>
                      <a:pPr algn="ctr"/>
                      <a:r>
                        <a:rPr lang="en-US" sz="1600" dirty="0"/>
                        <a:t>15,750</a:t>
                      </a:r>
                    </a:p>
                  </a:txBody>
                  <a:tcPr/>
                </a:tc>
                <a:tc>
                  <a:txBody>
                    <a:bodyPr/>
                    <a:lstStyle/>
                    <a:p>
                      <a:pPr algn="ctr"/>
                      <a:r>
                        <a:rPr lang="en-US" sz="1600" dirty="0"/>
                        <a:t>15,625</a:t>
                      </a:r>
                    </a:p>
                  </a:txBody>
                  <a:tcPr/>
                </a:tc>
                <a:tc>
                  <a:txBody>
                    <a:bodyPr/>
                    <a:lstStyle/>
                    <a:p>
                      <a:pPr algn="ctr"/>
                      <a:r>
                        <a:rPr lang="en-US" sz="1600" dirty="0"/>
                        <a:t>15,625</a:t>
                      </a:r>
                    </a:p>
                  </a:txBody>
                  <a:tcPr/>
                </a:tc>
                <a:extLst>
                  <a:ext uri="{0D108BD9-81ED-4DB2-BD59-A6C34878D82A}">
                    <a16:rowId xmlns:a16="http://schemas.microsoft.com/office/drawing/2014/main" val="10003"/>
                  </a:ext>
                </a:extLst>
              </a:tr>
              <a:tr h="345943">
                <a:tc>
                  <a:txBody>
                    <a:bodyPr/>
                    <a:lstStyle/>
                    <a:p>
                      <a:r>
                        <a:rPr lang="en-US" sz="1600" dirty="0"/>
                        <a:t>Luminance Bandwidth (MHz)</a:t>
                      </a:r>
                    </a:p>
                  </a:txBody>
                  <a:tcPr/>
                </a:tc>
                <a:tc>
                  <a:txBody>
                    <a:bodyPr/>
                    <a:lstStyle/>
                    <a:p>
                      <a:pPr algn="ctr"/>
                      <a:r>
                        <a:rPr lang="en-US" sz="1600" dirty="0"/>
                        <a:t>4.2</a:t>
                      </a:r>
                    </a:p>
                  </a:txBody>
                  <a:tcPr/>
                </a:tc>
                <a:tc>
                  <a:txBody>
                    <a:bodyPr/>
                    <a:lstStyle/>
                    <a:p>
                      <a:pPr algn="ctr"/>
                      <a:r>
                        <a:rPr lang="en-US" sz="1600" dirty="0"/>
                        <a:t>5.0,</a:t>
                      </a:r>
                      <a:r>
                        <a:rPr lang="en-US" sz="1600" baseline="0" dirty="0"/>
                        <a:t> 5.5</a:t>
                      </a:r>
                      <a:endParaRPr lang="en-US" sz="1600" dirty="0"/>
                    </a:p>
                  </a:txBody>
                  <a:tcPr/>
                </a:tc>
                <a:tc>
                  <a:txBody>
                    <a:bodyPr/>
                    <a:lstStyle/>
                    <a:p>
                      <a:pPr algn="ctr"/>
                      <a:r>
                        <a:rPr lang="en-US" sz="1600" dirty="0"/>
                        <a:t>6.0</a:t>
                      </a:r>
                    </a:p>
                  </a:txBody>
                  <a:tcPr/>
                </a:tc>
                <a:extLst>
                  <a:ext uri="{0D108BD9-81ED-4DB2-BD59-A6C34878D82A}">
                    <a16:rowId xmlns:a16="http://schemas.microsoft.com/office/drawing/2014/main" val="10004"/>
                  </a:ext>
                </a:extLst>
              </a:tr>
              <a:tr h="345943">
                <a:tc>
                  <a:txBody>
                    <a:bodyPr/>
                    <a:lstStyle/>
                    <a:p>
                      <a:r>
                        <a:rPr lang="en-US" sz="1600" dirty="0"/>
                        <a:t>Chrominance Bandwidth (MHz)</a:t>
                      </a:r>
                    </a:p>
                  </a:txBody>
                  <a:tcPr/>
                </a:tc>
                <a:tc>
                  <a:txBody>
                    <a:bodyPr/>
                    <a:lstStyle/>
                    <a:p>
                      <a:pPr algn="ctr"/>
                      <a:r>
                        <a:rPr lang="en-US" sz="1600" dirty="0"/>
                        <a:t>1.5 (I), 0.5 (Q)</a:t>
                      </a:r>
                    </a:p>
                  </a:txBody>
                  <a:tcPr/>
                </a:tc>
                <a:tc>
                  <a:txBody>
                    <a:bodyPr/>
                    <a:lstStyle/>
                    <a:p>
                      <a:pPr algn="ctr"/>
                      <a:r>
                        <a:rPr lang="en-US" sz="1600" dirty="0"/>
                        <a:t>1.3 (U,V)</a:t>
                      </a:r>
                    </a:p>
                  </a:txBody>
                  <a:tcPr/>
                </a:tc>
                <a:tc>
                  <a:txBody>
                    <a:bodyPr/>
                    <a:lstStyle/>
                    <a:p>
                      <a:pPr algn="ctr"/>
                      <a:r>
                        <a:rPr lang="en-US" sz="1600" dirty="0"/>
                        <a:t>1.0 (U,V)</a:t>
                      </a:r>
                    </a:p>
                  </a:txBody>
                  <a:tcPr/>
                </a:tc>
                <a:extLst>
                  <a:ext uri="{0D108BD9-81ED-4DB2-BD59-A6C34878D82A}">
                    <a16:rowId xmlns:a16="http://schemas.microsoft.com/office/drawing/2014/main" val="10005"/>
                  </a:ext>
                </a:extLst>
              </a:tr>
              <a:tr h="345943">
                <a:tc>
                  <a:txBody>
                    <a:bodyPr/>
                    <a:lstStyle/>
                    <a:p>
                      <a:r>
                        <a:rPr lang="en-US" sz="1600" dirty="0"/>
                        <a:t>Audio Subcarrier</a:t>
                      </a:r>
                    </a:p>
                  </a:txBody>
                  <a:tcPr/>
                </a:tc>
                <a:tc>
                  <a:txBody>
                    <a:bodyPr/>
                    <a:lstStyle/>
                    <a:p>
                      <a:pPr algn="ctr"/>
                      <a:r>
                        <a:rPr lang="en-US" sz="1600" dirty="0"/>
                        <a:t>4.5</a:t>
                      </a:r>
                    </a:p>
                  </a:txBody>
                  <a:tcPr/>
                </a:tc>
                <a:tc>
                  <a:txBody>
                    <a:bodyPr/>
                    <a:lstStyle/>
                    <a:p>
                      <a:pPr algn="ctr"/>
                      <a:r>
                        <a:rPr lang="en-US" sz="1600" dirty="0"/>
                        <a:t>5.5, 6.0</a:t>
                      </a:r>
                    </a:p>
                  </a:txBody>
                  <a:tcPr/>
                </a:tc>
                <a:tc>
                  <a:txBody>
                    <a:bodyPr/>
                    <a:lstStyle/>
                    <a:p>
                      <a:pPr algn="ctr"/>
                      <a:r>
                        <a:rPr lang="en-US" sz="1600" dirty="0"/>
                        <a:t>6.5</a:t>
                      </a:r>
                    </a:p>
                  </a:txBody>
                  <a:tcPr/>
                </a:tc>
                <a:extLst>
                  <a:ext uri="{0D108BD9-81ED-4DB2-BD59-A6C34878D82A}">
                    <a16:rowId xmlns:a16="http://schemas.microsoft.com/office/drawing/2014/main" val="10006"/>
                  </a:ext>
                </a:extLst>
              </a:tr>
              <a:tr h="345943">
                <a:tc>
                  <a:txBody>
                    <a:bodyPr/>
                    <a:lstStyle/>
                    <a:p>
                      <a:r>
                        <a:rPr lang="en-US" sz="1600" dirty="0"/>
                        <a:t>Composite Signal Bandwidth (MHz)</a:t>
                      </a:r>
                    </a:p>
                  </a:txBody>
                  <a:tcPr/>
                </a:tc>
                <a:tc>
                  <a:txBody>
                    <a:bodyPr/>
                    <a:lstStyle/>
                    <a:p>
                      <a:pPr algn="ctr"/>
                      <a:r>
                        <a:rPr lang="en-US" sz="1600" dirty="0"/>
                        <a:t>6.0</a:t>
                      </a:r>
                    </a:p>
                  </a:txBody>
                  <a:tcPr/>
                </a:tc>
                <a:tc>
                  <a:txBody>
                    <a:bodyPr/>
                    <a:lstStyle/>
                    <a:p>
                      <a:pPr algn="ctr"/>
                      <a:r>
                        <a:rPr lang="en-US" sz="1600" dirty="0"/>
                        <a:t>8.0, 8.5</a:t>
                      </a:r>
                    </a:p>
                  </a:txBody>
                  <a:tcPr/>
                </a:tc>
                <a:tc>
                  <a:txBody>
                    <a:bodyPr/>
                    <a:lstStyle/>
                    <a:p>
                      <a:pPr algn="ctr"/>
                      <a:r>
                        <a:rPr lang="en-US" sz="1600" dirty="0"/>
                        <a:t>8.0</a:t>
                      </a:r>
                    </a:p>
                  </a:txBody>
                  <a:tcPr/>
                </a:tc>
                <a:extLst>
                  <a:ext uri="{0D108BD9-81ED-4DB2-BD59-A6C34878D82A}">
                    <a16:rowId xmlns:a16="http://schemas.microsoft.com/office/drawing/2014/main" val="10007"/>
                  </a:ext>
                </a:extLst>
              </a:tr>
            </a:tbl>
          </a:graphicData>
        </a:graphic>
      </p:graphicFrame>
      <p:sp>
        <p:nvSpPr>
          <p:cNvPr id="6" name="Content Placeholder 2"/>
          <p:cNvSpPr txBox="1">
            <a:spLocks/>
          </p:cNvSpPr>
          <p:nvPr/>
        </p:nvSpPr>
        <p:spPr>
          <a:xfrm>
            <a:off x="457200" y="2249424"/>
            <a:ext cx="8229600" cy="4456176"/>
          </a:xfrm>
          <a:prstGeom prst="rect">
            <a:avLst/>
          </a:prstGeom>
        </p:spPr>
        <p:txBody>
          <a:bodyPr vert="horz">
            <a:normAutofit fontScale="85000" lnSpcReduction="20000"/>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US" sz="2400" dirty="0"/>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HDTV enhances</a:t>
            </a:r>
            <a:r>
              <a:rPr kumimoji="0" lang="en-US" sz="2400" b="0" i="0" u="none" strike="noStrike" kern="1200" cap="none" spc="0" normalizeH="0" noProof="0" dirty="0">
                <a:ln>
                  <a:noFill/>
                </a:ln>
                <a:solidFill>
                  <a:schemeClr val="tx1"/>
                </a:solidFill>
                <a:effectLst/>
                <a:uLnTx/>
                <a:uFillTx/>
                <a:latin typeface="+mn-lt"/>
                <a:ea typeface="+mn-ea"/>
                <a:cs typeface="+mn-cs"/>
              </a:rPr>
              <a:t> the visual impact by employing a wider screen (16:9) and sampling resolution of 60 frames/s, and 720 line/frame.</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n-US" sz="2400" baseline="0" dirty="0"/>
              <a:t>For</a:t>
            </a:r>
            <a:r>
              <a:rPr lang="en-US" sz="2400" dirty="0"/>
              <a:t> computer display, much higher temporal and spatial sampling rates are needed (e.g., SVGA has 72 fps and a resolution of 1024x720 pixels).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Wagon-wheel effect</a:t>
            </a:r>
          </a:p>
        </p:txBody>
      </p:sp>
      <p:pic>
        <p:nvPicPr>
          <p:cNvPr id="4" name="Online Media 5" title="The wagon wheel effect">
            <a:hlinkClick r:id="" action="ppaction://media"/>
            <a:extLst>
              <a:ext uri="{FF2B5EF4-FFF2-40B4-BE49-F238E27FC236}">
                <a16:creationId xmlns:a16="http://schemas.microsoft.com/office/drawing/2014/main" id="{76D91F18-9F37-483E-812F-3EEA148CAA2A}"/>
              </a:ext>
            </a:extLst>
          </p:cNvPr>
          <p:cNvPicPr>
            <a:picLocks noRot="1" noChangeAspect="1"/>
          </p:cNvPicPr>
          <p:nvPr>
            <a:videoFile r:link="rId1"/>
          </p:nvPr>
        </p:nvPicPr>
        <p:blipFill>
          <a:blip r:embed="rId3"/>
          <a:stretch>
            <a:fillRect/>
          </a:stretch>
        </p:blipFill>
        <p:spPr>
          <a:xfrm>
            <a:off x="876300" y="2286000"/>
            <a:ext cx="7391400" cy="4157663"/>
          </a:xfrm>
          <a:prstGeom prst="rect">
            <a:avLst/>
          </a:prstGeom>
        </p:spPr>
      </p:pic>
    </p:spTree>
    <p:extLst>
      <p:ext uri="{BB962C8B-B14F-4D97-AF65-F5344CB8AC3E}">
        <p14:creationId xmlns:p14="http://schemas.microsoft.com/office/powerpoint/2010/main" val="406433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DCA99E06EF1E4686D55E5D38B35F2E" ma:contentTypeVersion="2" ma:contentTypeDescription="Create a new document." ma:contentTypeScope="" ma:versionID="57bbce2894dbff72616bd17acae15bc0">
  <xsd:schema xmlns:xsd="http://www.w3.org/2001/XMLSchema" xmlns:xs="http://www.w3.org/2001/XMLSchema" xmlns:p="http://schemas.microsoft.com/office/2006/metadata/properties" xmlns:ns2="7d526a88-71b4-405d-86fd-9b9f081c900b" targetNamespace="http://schemas.microsoft.com/office/2006/metadata/properties" ma:root="true" ma:fieldsID="8ef12f4aca5dfe40ba4bcfb0e570f664" ns2:_="">
    <xsd:import namespace="7d526a88-71b4-405d-86fd-9b9f081c90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526a88-71b4-405d-86fd-9b9f081c90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C8B21B-3D84-4888-A93F-8CAFCACCF5D6}">
  <ds:schemaRefs>
    <ds:schemaRef ds:uri="http://schemas.microsoft.com/sharepoint/v3/contenttype/forms"/>
  </ds:schemaRefs>
</ds:datastoreItem>
</file>

<file path=customXml/itemProps2.xml><?xml version="1.0" encoding="utf-8"?>
<ds:datastoreItem xmlns:ds="http://schemas.openxmlformats.org/officeDocument/2006/customXml" ds:itemID="{69F4DE4B-4C80-4553-886D-30F9845AD8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526a88-71b4-405d-86fd-9b9f081c9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6098</TotalTime>
  <Words>2406</Words>
  <Application>Microsoft Office PowerPoint</Application>
  <PresentationFormat>On-screen Show (4:3)</PresentationFormat>
  <Paragraphs>409</Paragraphs>
  <Slides>38</Slides>
  <Notes>1</Notes>
  <HiddenSlides>0</HiddenSlides>
  <MMClips>1</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Urban</vt:lpstr>
      <vt:lpstr>VIDEO AND VIDEO COMPRESSION</vt:lpstr>
      <vt:lpstr>Analog Video</vt:lpstr>
      <vt:lpstr>Composite vs. Component Video</vt:lpstr>
      <vt:lpstr>Composite vs. Component Video</vt:lpstr>
      <vt:lpstr>Analog Video Raster</vt:lpstr>
      <vt:lpstr>Analog Video Raster</vt:lpstr>
      <vt:lpstr>Refresh rate</vt:lpstr>
      <vt:lpstr>Analog Television System</vt:lpstr>
      <vt:lpstr>Wagon-wheel effect</vt:lpstr>
      <vt:lpstr>Digital Video</vt:lpstr>
      <vt:lpstr>Video Compression</vt:lpstr>
      <vt:lpstr>Video Compression (Cont.)</vt:lpstr>
      <vt:lpstr>Motion Estimation</vt:lpstr>
      <vt:lpstr>Motion Estimation (Cont.)</vt:lpstr>
      <vt:lpstr>Motion Estimation (Cont.)</vt:lpstr>
      <vt:lpstr>Motion Compensation</vt:lpstr>
      <vt:lpstr>Schematic Process of Motion Estimation</vt:lpstr>
      <vt:lpstr>MPEG Standards</vt:lpstr>
      <vt:lpstr>A Typical MPEG Frame Display Order</vt:lpstr>
      <vt:lpstr>I-frames</vt:lpstr>
      <vt:lpstr>P-frames</vt:lpstr>
      <vt:lpstr>B-frames</vt:lpstr>
      <vt:lpstr>MPEG-1 Encoder</vt:lpstr>
      <vt:lpstr>MPEG-1 Decoder</vt:lpstr>
      <vt:lpstr>MPEG-1 Performance</vt:lpstr>
      <vt:lpstr>MPEG-1 Bit stream structure</vt:lpstr>
      <vt:lpstr>MPEG-2 Standard</vt:lpstr>
      <vt:lpstr>MPEG-2 Interlaced Scan</vt:lpstr>
      <vt:lpstr>MPEG-2 Alternative Scan Order</vt:lpstr>
      <vt:lpstr>MPEG-2 Scalable Coding</vt:lpstr>
      <vt:lpstr>SNR Scalability</vt:lpstr>
      <vt:lpstr>SNR Scalability</vt:lpstr>
      <vt:lpstr>Spatial Scalability</vt:lpstr>
      <vt:lpstr>Temporal Scalability</vt:lpstr>
      <vt:lpstr>MPEG-4 Standard</vt:lpstr>
      <vt:lpstr>MPEG-4 Standard (Cont.)</vt:lpstr>
      <vt:lpstr>MPEG-4 Standard (Cont.)</vt:lpstr>
      <vt:lpstr>MPEG-4 Standard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353</cp:revision>
  <dcterms:created xsi:type="dcterms:W3CDTF">2006-08-16T00:00:00Z</dcterms:created>
  <dcterms:modified xsi:type="dcterms:W3CDTF">2023-05-14T16:57:33Z</dcterms:modified>
</cp:coreProperties>
</file>