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Roboto"/>
      <p:regular r:id="rId42"/>
      <p:bold r:id="rId43"/>
      <p:italic r:id="rId44"/>
      <p:boldItalic r:id="rId45"/>
    </p:embeddedFont>
    <p:embeddedFont>
      <p:font typeface="Inria Sans"/>
      <p:regular r:id="rId46"/>
      <p:bold r:id="rId47"/>
      <p:italic r:id="rId48"/>
      <p:boldItalic r:id="rId49"/>
    </p:embeddedFont>
    <p:embeddedFont>
      <p:font typeface="Titillium Web"/>
      <p:regular r:id="rId50"/>
      <p:bold r:id="rId51"/>
      <p:italic r:id="rId52"/>
      <p:boldItalic r:id="rId53"/>
    </p:embeddedFont>
    <p:embeddedFont>
      <p:font typeface="Saira Semi Condensed"/>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6" roundtripDataSignature="AMtx7miLI87rJZKm6jglLAXmOrPrvYNU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Roboto-regular.fntdata"/><Relationship Id="rId41" Type="http://schemas.openxmlformats.org/officeDocument/2006/relationships/slide" Target="slides/slide37.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InriaSans-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InriaSans-italic.fntdata"/><Relationship Id="rId47" Type="http://schemas.openxmlformats.org/officeDocument/2006/relationships/font" Target="fonts/InriaSans-bold.fntdata"/><Relationship Id="rId49" Type="http://schemas.openxmlformats.org/officeDocument/2006/relationships/font" Target="fonts/Inria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TitilliumWeb-bold.fntdata"/><Relationship Id="rId50" Type="http://schemas.openxmlformats.org/officeDocument/2006/relationships/font" Target="fonts/TitilliumWeb-regular.fntdata"/><Relationship Id="rId53" Type="http://schemas.openxmlformats.org/officeDocument/2006/relationships/font" Target="fonts/TitilliumWeb-boldItalic.fntdata"/><Relationship Id="rId52" Type="http://schemas.openxmlformats.org/officeDocument/2006/relationships/font" Target="fonts/TitilliumWeb-italic.fntdata"/><Relationship Id="rId11" Type="http://schemas.openxmlformats.org/officeDocument/2006/relationships/slide" Target="slides/slide7.xml"/><Relationship Id="rId55" Type="http://schemas.openxmlformats.org/officeDocument/2006/relationships/font" Target="fonts/SairaSemiCondensed-bold.fntdata"/><Relationship Id="rId10" Type="http://schemas.openxmlformats.org/officeDocument/2006/relationships/slide" Target="slides/slide6.xml"/><Relationship Id="rId54" Type="http://schemas.openxmlformats.org/officeDocument/2006/relationships/font" Target="fonts/SairaSemiCondensed-regular.fntdata"/><Relationship Id="rId13" Type="http://schemas.openxmlformats.org/officeDocument/2006/relationships/slide" Target="slides/slide9.xml"/><Relationship Id="rId12" Type="http://schemas.openxmlformats.org/officeDocument/2006/relationships/slide" Target="slides/slide8.xml"/><Relationship Id="rId56"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39"/>
          <p:cNvGrpSpPr/>
          <p:nvPr/>
        </p:nvGrpSpPr>
        <p:grpSpPr>
          <a:xfrm>
            <a:off x="0" y="0"/>
            <a:ext cx="9143998" cy="5143471"/>
            <a:chOff x="0" y="0"/>
            <a:chExt cx="9143998" cy="5143471"/>
          </a:xfrm>
        </p:grpSpPr>
        <p:sp>
          <p:nvSpPr>
            <p:cNvPr id="11" name="Google Shape;11;p39"/>
            <p:cNvSpPr/>
            <p:nvPr/>
          </p:nvSpPr>
          <p:spPr>
            <a:xfrm>
              <a:off x="7804386" y="3246725"/>
              <a:ext cx="1339607" cy="1788411"/>
            </a:xfrm>
            <a:custGeom>
              <a:rect b="b" l="l" r="r" t="t"/>
              <a:pathLst>
                <a:path extrusionOk="0" h="17087" w="12799">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9"/>
            <p:cNvSpPr/>
            <p:nvPr/>
          </p:nvSpPr>
          <p:spPr>
            <a:xfrm>
              <a:off x="6075625" y="4536204"/>
              <a:ext cx="787081" cy="607266"/>
            </a:xfrm>
            <a:custGeom>
              <a:rect b="b" l="l" r="r" t="t"/>
              <a:pathLst>
                <a:path extrusionOk="0" h="5802" w="752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a:off x="0" y="0"/>
              <a:ext cx="3388529" cy="5074369"/>
            </a:xfrm>
            <a:custGeom>
              <a:rect b="b" l="l" r="r" t="t"/>
              <a:pathLst>
                <a:path extrusionOk="0" h="48482" w="32375">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a:off x="7809200" y="0"/>
              <a:ext cx="543002" cy="408403"/>
            </a:xfrm>
            <a:custGeom>
              <a:rect b="b" l="l" r="r" t="t"/>
              <a:pathLst>
                <a:path extrusionOk="0" h="3902" w="5188">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6814982" y="0"/>
              <a:ext cx="546665" cy="408403"/>
            </a:xfrm>
            <a:custGeom>
              <a:rect b="b" l="l" r="r" t="t"/>
              <a:pathLst>
                <a:path extrusionOk="0" h="3902" w="5223">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9"/>
            <p:cNvSpPr/>
            <p:nvPr/>
          </p:nvSpPr>
          <p:spPr>
            <a:xfrm>
              <a:off x="1113118" y="4538507"/>
              <a:ext cx="1033567" cy="604964"/>
            </a:xfrm>
            <a:custGeom>
              <a:rect b="b" l="l" r="r" t="t"/>
              <a:pathLst>
                <a:path extrusionOk="0" h="5780" w="9875">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9"/>
            <p:cNvSpPr/>
            <p:nvPr/>
          </p:nvSpPr>
          <p:spPr>
            <a:xfrm>
              <a:off x="3845621" y="4533797"/>
              <a:ext cx="1780038" cy="609674"/>
            </a:xfrm>
            <a:custGeom>
              <a:rect b="b" l="l" r="r" t="t"/>
              <a:pathLst>
                <a:path extrusionOk="0" h="5825" w="17007">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8300919" y="0"/>
              <a:ext cx="843077" cy="1293031"/>
            </a:xfrm>
            <a:custGeom>
              <a:rect b="b" l="l" r="r" t="t"/>
              <a:pathLst>
                <a:path extrusionOk="0" h="12354" w="8055">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8799755" y="3252691"/>
              <a:ext cx="344243" cy="619198"/>
            </a:xfrm>
            <a:custGeom>
              <a:rect b="b" l="l" r="r" t="t"/>
              <a:pathLst>
                <a:path extrusionOk="0" h="5916" w="3289">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9"/>
            <p:cNvSpPr/>
            <p:nvPr/>
          </p:nvSpPr>
          <p:spPr>
            <a:xfrm>
              <a:off x="2489470" y="0"/>
              <a:ext cx="6654496" cy="5143447"/>
            </a:xfrm>
            <a:custGeom>
              <a:rect b="b" l="l" r="r" t="t"/>
              <a:pathLst>
                <a:path extrusionOk="0" h="49142" w="63579">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rgbClr val="FFFFFF">
                    <a:alpha val="45098"/>
                  </a:srgbClr>
                </a:gs>
                <a:gs pos="9000">
                  <a:srgbClr val="FFFFFF">
                    <a:alpha val="45098"/>
                  </a:srgbClr>
                </a:gs>
                <a:gs pos="42000">
                  <a:srgbClr val="FFFFFF">
                    <a:alpha val="45098"/>
                  </a:srgbClr>
                </a:gs>
                <a:gs pos="100000">
                  <a:srgbClr val="FFFFFF">
                    <a:alpha val="45098"/>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39"/>
          <p:cNvSpPr txBox="1"/>
          <p:nvPr>
            <p:ph type="ctrTitle"/>
          </p:nvPr>
        </p:nvSpPr>
        <p:spPr>
          <a:xfrm>
            <a:off x="1823925" y="1991825"/>
            <a:ext cx="6634200" cy="11598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lvl1pPr lvl="0" algn="l">
              <a:lnSpc>
                <a:spcPct val="90000"/>
              </a:lnSpc>
              <a:spcBef>
                <a:spcPts val="0"/>
              </a:spcBef>
              <a:spcAft>
                <a:spcPts val="0"/>
              </a:spcAft>
              <a:buSzPts val="5400"/>
              <a:buNone/>
              <a:defRPr sz="5400"/>
            </a:lvl1pPr>
            <a:lvl2pPr lvl="1" algn="l">
              <a:lnSpc>
                <a:spcPct val="90000"/>
              </a:lnSpc>
              <a:spcBef>
                <a:spcPts val="0"/>
              </a:spcBef>
              <a:spcAft>
                <a:spcPts val="0"/>
              </a:spcAft>
              <a:buSzPts val="5400"/>
              <a:buNone/>
              <a:defRPr sz="5400"/>
            </a:lvl2pPr>
            <a:lvl3pPr lvl="2" algn="l">
              <a:lnSpc>
                <a:spcPct val="90000"/>
              </a:lnSpc>
              <a:spcBef>
                <a:spcPts val="0"/>
              </a:spcBef>
              <a:spcAft>
                <a:spcPts val="0"/>
              </a:spcAft>
              <a:buSzPts val="5400"/>
              <a:buNone/>
              <a:defRPr sz="5400"/>
            </a:lvl3pPr>
            <a:lvl4pPr lvl="3" algn="l">
              <a:lnSpc>
                <a:spcPct val="90000"/>
              </a:lnSpc>
              <a:spcBef>
                <a:spcPts val="0"/>
              </a:spcBef>
              <a:spcAft>
                <a:spcPts val="0"/>
              </a:spcAft>
              <a:buSzPts val="5400"/>
              <a:buNone/>
              <a:defRPr sz="5400"/>
            </a:lvl4pPr>
            <a:lvl5pPr lvl="4" algn="l">
              <a:lnSpc>
                <a:spcPct val="90000"/>
              </a:lnSpc>
              <a:spcBef>
                <a:spcPts val="0"/>
              </a:spcBef>
              <a:spcAft>
                <a:spcPts val="0"/>
              </a:spcAft>
              <a:buSzPts val="5400"/>
              <a:buNone/>
              <a:defRPr sz="5400"/>
            </a:lvl5pPr>
            <a:lvl6pPr lvl="5" algn="l">
              <a:lnSpc>
                <a:spcPct val="90000"/>
              </a:lnSpc>
              <a:spcBef>
                <a:spcPts val="0"/>
              </a:spcBef>
              <a:spcAft>
                <a:spcPts val="0"/>
              </a:spcAft>
              <a:buSzPts val="5400"/>
              <a:buNone/>
              <a:defRPr sz="5400"/>
            </a:lvl6pPr>
            <a:lvl7pPr lvl="6" algn="l">
              <a:lnSpc>
                <a:spcPct val="90000"/>
              </a:lnSpc>
              <a:spcBef>
                <a:spcPts val="0"/>
              </a:spcBef>
              <a:spcAft>
                <a:spcPts val="0"/>
              </a:spcAft>
              <a:buSzPts val="5400"/>
              <a:buNone/>
              <a:defRPr sz="5400"/>
            </a:lvl7pPr>
            <a:lvl8pPr lvl="7" algn="l">
              <a:lnSpc>
                <a:spcPct val="90000"/>
              </a:lnSpc>
              <a:spcBef>
                <a:spcPts val="0"/>
              </a:spcBef>
              <a:spcAft>
                <a:spcPts val="0"/>
              </a:spcAft>
              <a:buSzPts val="5400"/>
              <a:buNone/>
              <a:defRPr sz="5400"/>
            </a:lvl8pPr>
            <a:lvl9pPr lvl="8" algn="l">
              <a:lnSpc>
                <a:spcPct val="90000"/>
              </a:lnSpc>
              <a:spcBef>
                <a:spcPts val="0"/>
              </a:spcBef>
              <a:spcAft>
                <a:spcPts val="0"/>
              </a:spcAft>
              <a:buSzPts val="5400"/>
              <a:buNone/>
              <a:defRPr sz="5400"/>
            </a:lvl9pPr>
          </a:lstStyle>
          <a:p/>
        </p:txBody>
      </p:sp>
      <p:grpSp>
        <p:nvGrpSpPr>
          <p:cNvPr id="22" name="Google Shape;22;p39"/>
          <p:cNvGrpSpPr/>
          <p:nvPr/>
        </p:nvGrpSpPr>
        <p:grpSpPr>
          <a:xfrm>
            <a:off x="0" y="1872550"/>
            <a:ext cx="1615075" cy="1398164"/>
            <a:chOff x="375912" y="847485"/>
            <a:chExt cx="405788" cy="351315"/>
          </a:xfrm>
        </p:grpSpPr>
        <p:sp>
          <p:nvSpPr>
            <p:cNvPr id="23" name="Google Shape;23;p39"/>
            <p:cNvSpPr/>
            <p:nvPr/>
          </p:nvSpPr>
          <p:spPr>
            <a:xfrm>
              <a:off x="375912" y="847485"/>
              <a:ext cx="256500" cy="351300"/>
            </a:xfrm>
            <a:prstGeom prst="rect">
              <a:avLst/>
            </a:prstGeom>
            <a:gradFill>
              <a:gsLst>
                <a:gs pos="0">
                  <a:srgbClr val="FFFFFF">
                    <a:alpha val="32156"/>
                  </a:srgbClr>
                </a:gs>
                <a:gs pos="100000">
                  <a:srgbClr val="00FFEE">
                    <a:alpha val="3215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9"/>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5" name="Shape 25"/>
        <p:cNvGrpSpPr/>
        <p:nvPr/>
      </p:nvGrpSpPr>
      <p:grpSpPr>
        <a:xfrm>
          <a:off x="0" y="0"/>
          <a:ext cx="0" cy="0"/>
          <a:chOff x="0" y="0"/>
          <a:chExt cx="0" cy="0"/>
        </a:xfrm>
      </p:grpSpPr>
      <p:grpSp>
        <p:nvGrpSpPr>
          <p:cNvPr id="26" name="Google Shape;26;p40"/>
          <p:cNvGrpSpPr/>
          <p:nvPr/>
        </p:nvGrpSpPr>
        <p:grpSpPr>
          <a:xfrm>
            <a:off x="0" y="0"/>
            <a:ext cx="9144037" cy="5143497"/>
            <a:chOff x="0" y="0"/>
            <a:chExt cx="9144037" cy="5143497"/>
          </a:xfrm>
        </p:grpSpPr>
        <p:sp>
          <p:nvSpPr>
            <p:cNvPr id="27" name="Google Shape;27;p40"/>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0"/>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0"/>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0"/>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0"/>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0"/>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0"/>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0"/>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0"/>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0"/>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0"/>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40"/>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0"/>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40" name="Google Shape;40;p40"/>
          <p:cNvSpPr txBox="1"/>
          <p:nvPr>
            <p:ph idx="1" type="body"/>
          </p:nvPr>
        </p:nvSpPr>
        <p:spPr>
          <a:xfrm>
            <a:off x="1207774" y="1430150"/>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lvl1pPr indent="-355600" lvl="0" marL="457200" algn="l">
              <a:lnSpc>
                <a:spcPct val="100000"/>
              </a:lnSpc>
              <a:spcBef>
                <a:spcPts val="0"/>
              </a:spcBef>
              <a:spcAft>
                <a:spcPts val="0"/>
              </a:spcAft>
              <a:buSzPts val="2000"/>
              <a:buChar char="⬥"/>
              <a:defRPr sz="2000"/>
            </a:lvl1pPr>
            <a:lvl2pPr indent="-355600" lvl="1" marL="914400" algn="l">
              <a:lnSpc>
                <a:spcPct val="100000"/>
              </a:lnSpc>
              <a:spcBef>
                <a:spcPts val="600"/>
              </a:spcBef>
              <a:spcAft>
                <a:spcPts val="0"/>
              </a:spcAft>
              <a:buSzPts val="2000"/>
              <a:buChar char="⬦"/>
              <a:defRPr sz="2000"/>
            </a:lvl2pPr>
            <a:lvl3pPr indent="-355600" lvl="2" marL="1371600" algn="l">
              <a:lnSpc>
                <a:spcPct val="100000"/>
              </a:lnSpc>
              <a:spcBef>
                <a:spcPts val="600"/>
              </a:spcBef>
              <a:spcAft>
                <a:spcPts val="0"/>
              </a:spcAft>
              <a:buSzPts val="2000"/>
              <a:buChar char="⬩"/>
              <a:defRPr sz="2000"/>
            </a:lvl3pPr>
            <a:lvl4pPr indent="-355600" lvl="3" marL="1828800" algn="l">
              <a:lnSpc>
                <a:spcPct val="100000"/>
              </a:lnSpc>
              <a:spcBef>
                <a:spcPts val="600"/>
              </a:spcBef>
              <a:spcAft>
                <a:spcPts val="0"/>
              </a:spcAft>
              <a:buSzPts val="2000"/>
              <a:buChar char="●"/>
              <a:defRPr sz="2000"/>
            </a:lvl4pPr>
            <a:lvl5pPr indent="-355600" lvl="4" marL="2286000" algn="l">
              <a:lnSpc>
                <a:spcPct val="100000"/>
              </a:lnSpc>
              <a:spcBef>
                <a:spcPts val="600"/>
              </a:spcBef>
              <a:spcAft>
                <a:spcPts val="0"/>
              </a:spcAft>
              <a:buSzPts val="2000"/>
              <a:buChar char="○"/>
              <a:defRPr sz="2000"/>
            </a:lvl5pPr>
            <a:lvl6pPr indent="-355600" lvl="5" marL="2743200" algn="l">
              <a:lnSpc>
                <a:spcPct val="100000"/>
              </a:lnSpc>
              <a:spcBef>
                <a:spcPts val="600"/>
              </a:spcBef>
              <a:spcAft>
                <a:spcPts val="0"/>
              </a:spcAft>
              <a:buSzPts val="2000"/>
              <a:buChar char="■"/>
              <a:defRPr sz="2000"/>
            </a:lvl6pPr>
            <a:lvl7pPr indent="-355600" lvl="6" marL="3200400" algn="l">
              <a:lnSpc>
                <a:spcPct val="100000"/>
              </a:lnSpc>
              <a:spcBef>
                <a:spcPts val="600"/>
              </a:spcBef>
              <a:spcAft>
                <a:spcPts val="0"/>
              </a:spcAft>
              <a:buSzPts val="2000"/>
              <a:buChar char="●"/>
              <a:defRPr sz="2000"/>
            </a:lvl7pPr>
            <a:lvl8pPr indent="-355600" lvl="7" marL="3657600" algn="l">
              <a:lnSpc>
                <a:spcPct val="100000"/>
              </a:lnSpc>
              <a:spcBef>
                <a:spcPts val="600"/>
              </a:spcBef>
              <a:spcAft>
                <a:spcPts val="0"/>
              </a:spcAft>
              <a:buSzPts val="2000"/>
              <a:buChar char="○"/>
              <a:defRPr sz="2000"/>
            </a:lvl8pPr>
            <a:lvl9pPr indent="-355600" lvl="8" marL="4114800" algn="l">
              <a:lnSpc>
                <a:spcPct val="100000"/>
              </a:lnSpc>
              <a:spcBef>
                <a:spcPts val="600"/>
              </a:spcBef>
              <a:spcAft>
                <a:spcPts val="600"/>
              </a:spcAft>
              <a:buSzPts val="2000"/>
              <a:buChar char="■"/>
              <a:defRPr sz="2000"/>
            </a:lvl9pPr>
          </a:lstStyle>
          <a:p/>
        </p:txBody>
      </p:sp>
      <p:sp>
        <p:nvSpPr>
          <p:cNvPr id="41" name="Google Shape;41;p40"/>
          <p:cNvSpPr txBox="1"/>
          <p:nvPr>
            <p:ph idx="2" type="body"/>
          </p:nvPr>
        </p:nvSpPr>
        <p:spPr>
          <a:xfrm>
            <a:off x="4792488" y="1430150"/>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lvl1pPr indent="-355600" lvl="0" marL="457200" algn="l">
              <a:lnSpc>
                <a:spcPct val="100000"/>
              </a:lnSpc>
              <a:spcBef>
                <a:spcPts val="0"/>
              </a:spcBef>
              <a:spcAft>
                <a:spcPts val="0"/>
              </a:spcAft>
              <a:buSzPts val="2000"/>
              <a:buChar char="⬥"/>
              <a:defRPr sz="2000"/>
            </a:lvl1pPr>
            <a:lvl2pPr indent="-355600" lvl="1" marL="914400" algn="l">
              <a:lnSpc>
                <a:spcPct val="100000"/>
              </a:lnSpc>
              <a:spcBef>
                <a:spcPts val="600"/>
              </a:spcBef>
              <a:spcAft>
                <a:spcPts val="0"/>
              </a:spcAft>
              <a:buSzPts val="2000"/>
              <a:buChar char="⬦"/>
              <a:defRPr sz="2000"/>
            </a:lvl2pPr>
            <a:lvl3pPr indent="-355600" lvl="2" marL="1371600" algn="l">
              <a:lnSpc>
                <a:spcPct val="100000"/>
              </a:lnSpc>
              <a:spcBef>
                <a:spcPts val="600"/>
              </a:spcBef>
              <a:spcAft>
                <a:spcPts val="0"/>
              </a:spcAft>
              <a:buSzPts val="2000"/>
              <a:buChar char="⬩"/>
              <a:defRPr sz="2000"/>
            </a:lvl3pPr>
            <a:lvl4pPr indent="-355600" lvl="3" marL="1828800" algn="l">
              <a:lnSpc>
                <a:spcPct val="100000"/>
              </a:lnSpc>
              <a:spcBef>
                <a:spcPts val="600"/>
              </a:spcBef>
              <a:spcAft>
                <a:spcPts val="0"/>
              </a:spcAft>
              <a:buSzPts val="2000"/>
              <a:buChar char="●"/>
              <a:defRPr sz="2000"/>
            </a:lvl4pPr>
            <a:lvl5pPr indent="-355600" lvl="4" marL="2286000" algn="l">
              <a:lnSpc>
                <a:spcPct val="100000"/>
              </a:lnSpc>
              <a:spcBef>
                <a:spcPts val="600"/>
              </a:spcBef>
              <a:spcAft>
                <a:spcPts val="0"/>
              </a:spcAft>
              <a:buSzPts val="2000"/>
              <a:buChar char="○"/>
              <a:defRPr sz="2000"/>
            </a:lvl5pPr>
            <a:lvl6pPr indent="-355600" lvl="5" marL="2743200" algn="l">
              <a:lnSpc>
                <a:spcPct val="100000"/>
              </a:lnSpc>
              <a:spcBef>
                <a:spcPts val="600"/>
              </a:spcBef>
              <a:spcAft>
                <a:spcPts val="0"/>
              </a:spcAft>
              <a:buSzPts val="2000"/>
              <a:buChar char="■"/>
              <a:defRPr sz="2000"/>
            </a:lvl6pPr>
            <a:lvl7pPr indent="-355600" lvl="6" marL="3200400" algn="l">
              <a:lnSpc>
                <a:spcPct val="100000"/>
              </a:lnSpc>
              <a:spcBef>
                <a:spcPts val="600"/>
              </a:spcBef>
              <a:spcAft>
                <a:spcPts val="0"/>
              </a:spcAft>
              <a:buSzPts val="2000"/>
              <a:buChar char="●"/>
              <a:defRPr sz="2000"/>
            </a:lvl7pPr>
            <a:lvl8pPr indent="-355600" lvl="7" marL="3657600" algn="l">
              <a:lnSpc>
                <a:spcPct val="100000"/>
              </a:lnSpc>
              <a:spcBef>
                <a:spcPts val="600"/>
              </a:spcBef>
              <a:spcAft>
                <a:spcPts val="0"/>
              </a:spcAft>
              <a:buSzPts val="2000"/>
              <a:buChar char="○"/>
              <a:defRPr sz="2000"/>
            </a:lvl8pPr>
            <a:lvl9pPr indent="-355600" lvl="8" marL="4114800" algn="l">
              <a:lnSpc>
                <a:spcPct val="100000"/>
              </a:lnSpc>
              <a:spcBef>
                <a:spcPts val="600"/>
              </a:spcBef>
              <a:spcAft>
                <a:spcPts val="600"/>
              </a:spcAft>
              <a:buSzPts val="2000"/>
              <a:buChar char="■"/>
              <a:defRPr sz="2000"/>
            </a:lvl9pPr>
          </a:lstStyle>
          <a:p/>
        </p:txBody>
      </p:sp>
      <p:sp>
        <p:nvSpPr>
          <p:cNvPr id="42" name="Google Shape;42;p40"/>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grpSp>
        <p:nvGrpSpPr>
          <p:cNvPr id="43" name="Google Shape;43;p40"/>
          <p:cNvGrpSpPr/>
          <p:nvPr/>
        </p:nvGrpSpPr>
        <p:grpSpPr>
          <a:xfrm>
            <a:off x="2" y="870200"/>
            <a:ext cx="1055444" cy="306027"/>
            <a:chOff x="-429922" y="847489"/>
            <a:chExt cx="1211622" cy="351311"/>
          </a:xfrm>
        </p:grpSpPr>
        <p:sp>
          <p:nvSpPr>
            <p:cNvPr id="44" name="Google Shape;44;p40"/>
            <p:cNvSpPr/>
            <p:nvPr/>
          </p:nvSpPr>
          <p:spPr>
            <a:xfrm>
              <a:off x="-429922" y="847489"/>
              <a:ext cx="1062300" cy="351300"/>
            </a:xfrm>
            <a:prstGeom prst="rect">
              <a:avLst/>
            </a:prstGeom>
            <a:gradFill>
              <a:gsLst>
                <a:gs pos="0">
                  <a:srgbClr val="FFFFFF">
                    <a:alpha val="32156"/>
                  </a:srgbClr>
                </a:gs>
                <a:gs pos="100000">
                  <a:srgbClr val="00FFEE">
                    <a:alpha val="3215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0"/>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13000">
              <a:schemeClr val="accent3"/>
            </a:gs>
            <a:gs pos="31000">
              <a:schemeClr val="accen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1pPr>
            <a:lvl2pPr lvl="1"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2pPr>
            <a:lvl3pPr lvl="2"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3pPr>
            <a:lvl4pPr lvl="3"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4pPr>
            <a:lvl5pPr lvl="4"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5pPr>
            <a:lvl6pPr lvl="5"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6pPr>
            <a:lvl7pPr lvl="6"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7pPr>
            <a:lvl8pPr lvl="7"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8pPr>
            <a:lvl9pPr lvl="8"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9pPr>
          </a:lstStyle>
          <a:p/>
        </p:txBody>
      </p:sp>
      <p:sp>
        <p:nvSpPr>
          <p:cNvPr id="7" name="Google Shape;7;p38"/>
          <p:cNvSpPr txBox="1"/>
          <p:nvPr>
            <p:ph idx="1" type="body"/>
          </p:nvPr>
        </p:nvSpPr>
        <p:spPr>
          <a:xfrm>
            <a:off x="1207850" y="1430148"/>
            <a:ext cx="6728400" cy="30339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lvl1pPr indent="-342900" lvl="0" marL="457200" marR="0" rtl="0" algn="l">
              <a:lnSpc>
                <a:spcPct val="100000"/>
              </a:lnSpc>
              <a:spcBef>
                <a:spcPts val="0"/>
              </a:spcBef>
              <a:spcAft>
                <a:spcPts val="0"/>
              </a:spcAft>
              <a:buClr>
                <a:schemeClr val="accent4"/>
              </a:buClr>
              <a:buSzPts val="1800"/>
              <a:buFont typeface="Inria Sans"/>
              <a:buChar char="⬥"/>
              <a:defRPr b="0" i="0" sz="2400" u="none" cap="none" strike="noStrike">
                <a:solidFill>
                  <a:schemeClr val="dk1"/>
                </a:solidFill>
                <a:latin typeface="Inria Sans"/>
                <a:ea typeface="Inria Sans"/>
                <a:cs typeface="Inria Sans"/>
                <a:sym typeface="Inria Sans"/>
              </a:defRPr>
            </a:lvl1pPr>
            <a:lvl2pPr indent="-342900" lvl="1" marL="914400" marR="0" rtl="0" algn="l">
              <a:lnSpc>
                <a:spcPct val="100000"/>
              </a:lnSpc>
              <a:spcBef>
                <a:spcPts val="600"/>
              </a:spcBef>
              <a:spcAft>
                <a:spcPts val="0"/>
              </a:spcAft>
              <a:buClr>
                <a:schemeClr val="accent3"/>
              </a:buClr>
              <a:buSzPts val="1800"/>
              <a:buFont typeface="Inria Sans"/>
              <a:buChar char="⬦"/>
              <a:defRPr b="0" i="0" sz="2400" u="none" cap="none" strike="noStrike">
                <a:solidFill>
                  <a:schemeClr val="dk1"/>
                </a:solidFill>
                <a:latin typeface="Inria Sans"/>
                <a:ea typeface="Inria Sans"/>
                <a:cs typeface="Inria Sans"/>
                <a:sym typeface="Inria Sans"/>
              </a:defRPr>
            </a:lvl2pPr>
            <a:lvl3pPr indent="-381000" lvl="2" marL="1371600" marR="0" rtl="0" algn="l">
              <a:lnSpc>
                <a:spcPct val="100000"/>
              </a:lnSpc>
              <a:spcBef>
                <a:spcPts val="600"/>
              </a:spcBef>
              <a:spcAft>
                <a:spcPts val="0"/>
              </a:spcAft>
              <a:buClr>
                <a:schemeClr val="accent2"/>
              </a:buClr>
              <a:buSzPts val="2400"/>
              <a:buFont typeface="Inria Sans"/>
              <a:buChar char="⬩"/>
              <a:defRPr b="0" i="0" sz="2400" u="none" cap="none" strike="noStrike">
                <a:solidFill>
                  <a:schemeClr val="dk1"/>
                </a:solidFill>
                <a:latin typeface="Inria Sans"/>
                <a:ea typeface="Inria Sans"/>
                <a:cs typeface="Inria Sans"/>
                <a:sym typeface="Inria Sans"/>
              </a:defRPr>
            </a:lvl3pPr>
            <a:lvl4pPr indent="-381000" lvl="3" marL="1828800" marR="0" rtl="0" algn="l">
              <a:lnSpc>
                <a:spcPct val="100000"/>
              </a:lnSpc>
              <a:spcBef>
                <a:spcPts val="600"/>
              </a:spcBef>
              <a:spcAft>
                <a:spcPts val="0"/>
              </a:spcAft>
              <a:buClr>
                <a:schemeClr val="dk1"/>
              </a:buClr>
              <a:buSzPts val="2400"/>
              <a:buFont typeface="Inria Sans"/>
              <a:buChar char="●"/>
              <a:defRPr b="0" i="0" sz="2400" u="none" cap="none" strike="noStrike">
                <a:solidFill>
                  <a:schemeClr val="dk1"/>
                </a:solidFill>
                <a:latin typeface="Inria Sans"/>
                <a:ea typeface="Inria Sans"/>
                <a:cs typeface="Inria Sans"/>
                <a:sym typeface="Inria Sans"/>
              </a:defRPr>
            </a:lvl4pPr>
            <a:lvl5pPr indent="-381000" lvl="4" marL="2286000" marR="0" rtl="0" algn="l">
              <a:lnSpc>
                <a:spcPct val="100000"/>
              </a:lnSpc>
              <a:spcBef>
                <a:spcPts val="600"/>
              </a:spcBef>
              <a:spcAft>
                <a:spcPts val="0"/>
              </a:spcAft>
              <a:buClr>
                <a:schemeClr val="dk1"/>
              </a:buClr>
              <a:buSzPts val="2400"/>
              <a:buFont typeface="Inria Sans"/>
              <a:buChar char="○"/>
              <a:defRPr b="0" i="0" sz="2400" u="none" cap="none" strike="noStrike">
                <a:solidFill>
                  <a:schemeClr val="dk1"/>
                </a:solidFill>
                <a:latin typeface="Inria Sans"/>
                <a:ea typeface="Inria Sans"/>
                <a:cs typeface="Inria Sans"/>
                <a:sym typeface="Inria Sans"/>
              </a:defRPr>
            </a:lvl5pPr>
            <a:lvl6pPr indent="-381000" lvl="5" marL="2743200" marR="0" rtl="0" algn="l">
              <a:lnSpc>
                <a:spcPct val="100000"/>
              </a:lnSpc>
              <a:spcBef>
                <a:spcPts val="600"/>
              </a:spcBef>
              <a:spcAft>
                <a:spcPts val="0"/>
              </a:spcAft>
              <a:buClr>
                <a:schemeClr val="dk1"/>
              </a:buClr>
              <a:buSzPts val="2400"/>
              <a:buFont typeface="Inria Sans"/>
              <a:buChar char="■"/>
              <a:defRPr b="0" i="0" sz="2400" u="none" cap="none" strike="noStrike">
                <a:solidFill>
                  <a:schemeClr val="dk1"/>
                </a:solidFill>
                <a:latin typeface="Inria Sans"/>
                <a:ea typeface="Inria Sans"/>
                <a:cs typeface="Inria Sans"/>
                <a:sym typeface="Inria Sans"/>
              </a:defRPr>
            </a:lvl6pPr>
            <a:lvl7pPr indent="-381000" lvl="6" marL="3200400" marR="0" rtl="0" algn="l">
              <a:lnSpc>
                <a:spcPct val="100000"/>
              </a:lnSpc>
              <a:spcBef>
                <a:spcPts val="600"/>
              </a:spcBef>
              <a:spcAft>
                <a:spcPts val="0"/>
              </a:spcAft>
              <a:buClr>
                <a:schemeClr val="dk1"/>
              </a:buClr>
              <a:buSzPts val="2400"/>
              <a:buFont typeface="Inria Sans"/>
              <a:buChar char="●"/>
              <a:defRPr b="0" i="0" sz="2400" u="none" cap="none" strike="noStrike">
                <a:solidFill>
                  <a:schemeClr val="dk1"/>
                </a:solidFill>
                <a:latin typeface="Inria Sans"/>
                <a:ea typeface="Inria Sans"/>
                <a:cs typeface="Inria Sans"/>
                <a:sym typeface="Inria Sans"/>
              </a:defRPr>
            </a:lvl7pPr>
            <a:lvl8pPr indent="-381000" lvl="7" marL="3657600" marR="0" rtl="0" algn="l">
              <a:lnSpc>
                <a:spcPct val="100000"/>
              </a:lnSpc>
              <a:spcBef>
                <a:spcPts val="600"/>
              </a:spcBef>
              <a:spcAft>
                <a:spcPts val="0"/>
              </a:spcAft>
              <a:buClr>
                <a:schemeClr val="dk1"/>
              </a:buClr>
              <a:buSzPts val="2400"/>
              <a:buFont typeface="Inria Sans"/>
              <a:buChar char="○"/>
              <a:defRPr b="0" i="0" sz="2400" u="none" cap="none" strike="noStrike">
                <a:solidFill>
                  <a:schemeClr val="dk1"/>
                </a:solidFill>
                <a:latin typeface="Inria Sans"/>
                <a:ea typeface="Inria Sans"/>
                <a:cs typeface="Inria Sans"/>
                <a:sym typeface="Inria Sans"/>
              </a:defRPr>
            </a:lvl8pPr>
            <a:lvl9pPr indent="-381000" lvl="8" marL="4114800" marR="0" rtl="0" algn="l">
              <a:lnSpc>
                <a:spcPct val="100000"/>
              </a:lnSpc>
              <a:spcBef>
                <a:spcPts val="600"/>
              </a:spcBef>
              <a:spcAft>
                <a:spcPts val="600"/>
              </a:spcAft>
              <a:buClr>
                <a:schemeClr val="dk1"/>
              </a:buClr>
              <a:buSzPts val="2400"/>
              <a:buFont typeface="Inria Sans"/>
              <a:buChar char="■"/>
              <a:defRPr b="0" i="0" sz="2400" u="none" cap="none" strike="noStrike">
                <a:solidFill>
                  <a:schemeClr val="dk1"/>
                </a:solidFill>
                <a:latin typeface="Inria Sans"/>
                <a:ea typeface="Inria Sans"/>
                <a:cs typeface="Inria Sans"/>
                <a:sym typeface="Inria Sans"/>
              </a:defRPr>
            </a:lvl9pPr>
          </a:lstStyle>
          <a:p/>
        </p:txBody>
      </p:sp>
      <p:sp>
        <p:nvSpPr>
          <p:cNvPr id="8" name="Google Shape;8;p38"/>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37.png"/><Relationship Id="rId5"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3.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26.png"/><Relationship Id="rId5" Type="http://schemas.openxmlformats.org/officeDocument/2006/relationships/image" Target="../media/image34.png"/><Relationship Id="rId6"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ctrTitle"/>
          </p:nvPr>
        </p:nvSpPr>
        <p:spPr>
          <a:xfrm>
            <a:off x="1619388" y="487877"/>
            <a:ext cx="6634200" cy="11598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5400"/>
              <a:buNone/>
            </a:pPr>
            <a:r>
              <a:rPr lang="en-US">
                <a:latin typeface="Times New Roman"/>
                <a:ea typeface="Times New Roman"/>
                <a:cs typeface="Times New Roman"/>
                <a:sym typeface="Times New Roman"/>
              </a:rPr>
              <a:t>Giao thức an toàn mang</a:t>
            </a:r>
            <a:endParaRPr>
              <a:latin typeface="Times New Roman"/>
              <a:ea typeface="Times New Roman"/>
              <a:cs typeface="Times New Roman"/>
              <a:sym typeface="Times New Roman"/>
            </a:endParaRPr>
          </a:p>
        </p:txBody>
      </p:sp>
      <p:grpSp>
        <p:nvGrpSpPr>
          <p:cNvPr id="51" name="Google Shape;51;p1"/>
          <p:cNvGrpSpPr/>
          <p:nvPr/>
        </p:nvGrpSpPr>
        <p:grpSpPr>
          <a:xfrm>
            <a:off x="794159" y="2195739"/>
            <a:ext cx="635183" cy="564280"/>
            <a:chOff x="5292575" y="3681900"/>
            <a:chExt cx="420150" cy="373275"/>
          </a:xfrm>
        </p:grpSpPr>
        <p:sp>
          <p:nvSpPr>
            <p:cNvPr id="52" name="Google Shape;52;p1"/>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
          <p:cNvSpPr txBox="1"/>
          <p:nvPr/>
        </p:nvSpPr>
        <p:spPr>
          <a:xfrm>
            <a:off x="1728527" y="1386067"/>
            <a:ext cx="6634200" cy="5078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700" u="none" cap="none" strike="noStrike">
                <a:solidFill>
                  <a:schemeClr val="dk1"/>
                </a:solidFill>
                <a:latin typeface="Times New Roman"/>
                <a:ea typeface="Times New Roman"/>
                <a:cs typeface="Times New Roman"/>
                <a:sym typeface="Times New Roman"/>
              </a:rPr>
              <a:t>Bài 2: Triển khai giao thức Kerberos</a:t>
            </a:r>
            <a:endParaRPr b="1" i="0" sz="2700" u="none" cap="none" strike="noStrike">
              <a:solidFill>
                <a:schemeClr val="dk1"/>
              </a:solidFill>
              <a:latin typeface="Times New Roman"/>
              <a:ea typeface="Times New Roman"/>
              <a:cs typeface="Times New Roman"/>
              <a:sym typeface="Times New Roman"/>
            </a:endParaRPr>
          </a:p>
        </p:txBody>
      </p:sp>
      <p:sp>
        <p:nvSpPr>
          <p:cNvPr id="60" name="Google Shape;60;p1"/>
          <p:cNvSpPr txBox="1"/>
          <p:nvPr/>
        </p:nvSpPr>
        <p:spPr>
          <a:xfrm>
            <a:off x="4824663" y="2987992"/>
            <a:ext cx="4182555" cy="142199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Sinh viên thực hiện :Nguyễn Văn Điệp</a:t>
            </a:r>
            <a:endParaRPr/>
          </a:p>
          <a:p>
            <a:pPr indent="0" lvl="0" marL="0" marR="0" rtl="0" algn="l">
              <a:lnSpc>
                <a:spcPct val="15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Mã sinh viên: AT160511</a:t>
            </a:r>
            <a:endParaRPr/>
          </a:p>
          <a:p>
            <a:pPr indent="0" lvl="0" marL="0" marR="0" rtl="0" algn="l">
              <a:lnSpc>
                <a:spcPct val="15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GVHD: TS.Trần Thị Lượng</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b="1" lang="en-US" sz="2000">
                <a:latin typeface="Times New Roman"/>
                <a:ea typeface="Times New Roman"/>
                <a:cs typeface="Times New Roman"/>
                <a:sym typeface="Times New Roman"/>
              </a:rPr>
              <a:t>Kết quả bắt gói tin sau khi máy Client đăng nhập tài khoản xác thực với Server</a:t>
            </a:r>
            <a:endParaRPr sz="2000">
              <a:latin typeface="Times New Roman"/>
              <a:ea typeface="Times New Roman"/>
              <a:cs typeface="Times New Roman"/>
              <a:sym typeface="Times New Roman"/>
            </a:endParaRPr>
          </a:p>
        </p:txBody>
      </p:sp>
      <p:sp>
        <p:nvSpPr>
          <p:cNvPr id="130" name="Google Shape;130;p10"/>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31" name="Google Shape;131;p10"/>
          <p:cNvPicPr preferRelativeResize="0"/>
          <p:nvPr/>
        </p:nvPicPr>
        <p:blipFill rotWithShape="1">
          <a:blip r:embed="rId3">
            <a:alphaModFix/>
          </a:blip>
          <a:srcRect b="0" l="0" r="0" t="0"/>
          <a:stretch/>
        </p:blipFill>
        <p:spPr>
          <a:xfrm>
            <a:off x="1693850" y="1597425"/>
            <a:ext cx="5756275" cy="347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1"/>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b="1" lang="en-US" sz="2000">
                <a:latin typeface="Times New Roman"/>
                <a:ea typeface="Times New Roman"/>
                <a:cs typeface="Times New Roman"/>
                <a:sym typeface="Times New Roman"/>
              </a:rPr>
              <a:t>Gói tin AS-REQ</a:t>
            </a:r>
            <a:endParaRPr sz="2000">
              <a:latin typeface="Times New Roman"/>
              <a:ea typeface="Times New Roman"/>
              <a:cs typeface="Times New Roman"/>
              <a:sym typeface="Times New Roman"/>
            </a:endParaRPr>
          </a:p>
        </p:txBody>
      </p:sp>
      <p:sp>
        <p:nvSpPr>
          <p:cNvPr id="137" name="Google Shape;137;p11"/>
          <p:cNvSpPr txBox="1"/>
          <p:nvPr>
            <p:ph idx="1" type="body"/>
          </p:nvPr>
        </p:nvSpPr>
        <p:spPr>
          <a:xfrm>
            <a:off x="446886" y="1430150"/>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just">
              <a:lnSpc>
                <a:spcPct val="100000"/>
              </a:lnSpc>
              <a:spcBef>
                <a:spcPts val="0"/>
              </a:spcBef>
              <a:spcAft>
                <a:spcPts val="0"/>
              </a:spcAft>
              <a:buSzPts val="2000"/>
              <a:buChar char="⬥"/>
            </a:pPr>
            <a:r>
              <a:rPr lang="en-US" sz="1800">
                <a:solidFill>
                  <a:schemeClr val="dk1"/>
                </a:solidFill>
                <a:latin typeface="Arial"/>
                <a:ea typeface="Arial"/>
                <a:cs typeface="Arial"/>
                <a:sym typeface="Arial"/>
              </a:rPr>
              <a:t>AS-REQ là yêu cầu người dùng xác thực ban đầu(khởi tạo dich vụ) yêu</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cầu này được chuyển trực tiếp tới các thành phần được gọi là KDC</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Authentication Server (AS). Username: user1</a:t>
            </a:r>
            <a:endParaRPr sz="1800">
              <a:solidFill>
                <a:schemeClr val="dk1"/>
              </a:solidFill>
              <a:latin typeface="Arial"/>
              <a:ea typeface="Arial"/>
              <a:cs typeface="Arial"/>
              <a:sym typeface="Arial"/>
            </a:endParaRPr>
          </a:p>
        </p:txBody>
      </p:sp>
      <p:sp>
        <p:nvSpPr>
          <p:cNvPr id="138" name="Google Shape;138;p11"/>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39" name="Google Shape;139;p11"/>
          <p:cNvPicPr preferRelativeResize="0"/>
          <p:nvPr/>
        </p:nvPicPr>
        <p:blipFill rotWithShape="1">
          <a:blip r:embed="rId3">
            <a:alphaModFix/>
          </a:blip>
          <a:srcRect b="0" l="0" r="0" t="0"/>
          <a:stretch/>
        </p:blipFill>
        <p:spPr>
          <a:xfrm>
            <a:off x="4029132" y="1144438"/>
            <a:ext cx="4786693" cy="36440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type="title"/>
          </p:nvPr>
        </p:nvSpPr>
        <p:spPr>
          <a:xfrm>
            <a:off x="1147730" y="1078850"/>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b="1" lang="en-US" sz="2000">
                <a:latin typeface="Times New Roman"/>
                <a:ea typeface="Times New Roman"/>
                <a:cs typeface="Times New Roman"/>
                <a:sym typeface="Times New Roman"/>
              </a:rPr>
              <a:t>Gói tin AS-REP</a:t>
            </a:r>
            <a:br>
              <a:rPr b="1" lang="en-US" sz="3200">
                <a:latin typeface="Arial"/>
                <a:ea typeface="Arial"/>
                <a:cs typeface="Arial"/>
                <a:sym typeface="Arial"/>
              </a:rPr>
            </a:br>
            <a:endParaRPr/>
          </a:p>
        </p:txBody>
      </p:sp>
      <p:sp>
        <p:nvSpPr>
          <p:cNvPr id="145" name="Google Shape;145;p12"/>
          <p:cNvSpPr txBox="1"/>
          <p:nvPr>
            <p:ph idx="1" type="body"/>
          </p:nvPr>
        </p:nvSpPr>
        <p:spPr>
          <a:xfrm>
            <a:off x="466909" y="1430150"/>
            <a:ext cx="3417622"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just">
              <a:lnSpc>
                <a:spcPct val="100000"/>
              </a:lnSpc>
              <a:spcBef>
                <a:spcPts val="0"/>
              </a:spcBef>
              <a:spcAft>
                <a:spcPts val="0"/>
              </a:spcAft>
              <a:buSzPts val="2000"/>
              <a:buChar char="⬥"/>
            </a:pPr>
            <a:r>
              <a:rPr lang="en-US" sz="1800">
                <a:latin typeface="Arial"/>
                <a:ea typeface="Arial"/>
                <a:cs typeface="Arial"/>
                <a:sym typeface="Arial"/>
              </a:rPr>
              <a:t>AS-REP là trả lời của máy chủ xác thực để yêu cầu trước đó. </a:t>
            </a:r>
            <a:endParaRPr sz="1800">
              <a:latin typeface="Arial"/>
              <a:ea typeface="Arial"/>
              <a:cs typeface="Arial"/>
              <a:sym typeface="Arial"/>
            </a:endParaRPr>
          </a:p>
          <a:p>
            <a:pPr indent="-355600" lvl="0" marL="457200" rtl="0" algn="just">
              <a:lnSpc>
                <a:spcPct val="100000"/>
              </a:lnSpc>
              <a:spcBef>
                <a:spcPts val="0"/>
              </a:spcBef>
              <a:spcAft>
                <a:spcPts val="0"/>
              </a:spcAft>
              <a:buSzPts val="2000"/>
              <a:buChar char="⬥"/>
            </a:pPr>
            <a:r>
              <a:rPr lang="en-US" sz="1800">
                <a:latin typeface="Arial"/>
                <a:ea typeface="Arial"/>
                <a:cs typeface="Arial"/>
                <a:sym typeface="Arial"/>
              </a:rPr>
              <a:t>Về cơ bản</a:t>
            </a:r>
            <a:br>
              <a:rPr lang="en-US" sz="1800">
                <a:latin typeface="Arial"/>
                <a:ea typeface="Arial"/>
                <a:cs typeface="Arial"/>
                <a:sym typeface="Arial"/>
              </a:rPr>
            </a:br>
            <a:r>
              <a:rPr lang="en-US" sz="1800">
                <a:latin typeface="Arial"/>
                <a:ea typeface="Arial"/>
                <a:cs typeface="Arial"/>
                <a:sym typeface="Arial"/>
              </a:rPr>
              <a:t>nó chứa TGT (mã hóa bằng cách sử dụng khóa TGS bí mật) và khóa phiên</a:t>
            </a:r>
            <a:br>
              <a:rPr lang="en-US" sz="1800">
                <a:latin typeface="Arial"/>
                <a:ea typeface="Arial"/>
                <a:cs typeface="Arial"/>
                <a:sym typeface="Arial"/>
              </a:rPr>
            </a:br>
            <a:r>
              <a:rPr lang="en-US" sz="1800">
                <a:latin typeface="Arial"/>
                <a:ea typeface="Arial"/>
                <a:cs typeface="Arial"/>
                <a:sym typeface="Arial"/>
              </a:rPr>
              <a:t>(được mã hóa bằng khóa bí mật của người dùng yêu cầu).</a:t>
            </a:r>
            <a:endParaRPr sz="1800">
              <a:latin typeface="Arial"/>
              <a:ea typeface="Arial"/>
              <a:cs typeface="Arial"/>
              <a:sym typeface="Arial"/>
            </a:endParaRPr>
          </a:p>
        </p:txBody>
      </p:sp>
      <p:sp>
        <p:nvSpPr>
          <p:cNvPr id="146" name="Google Shape;146;p12"/>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47" name="Google Shape;147;p12"/>
          <p:cNvPicPr preferRelativeResize="0"/>
          <p:nvPr/>
        </p:nvPicPr>
        <p:blipFill rotWithShape="1">
          <a:blip r:embed="rId3">
            <a:alphaModFix/>
          </a:blip>
          <a:srcRect b="0" l="0" r="0" t="0"/>
          <a:stretch/>
        </p:blipFill>
        <p:spPr>
          <a:xfrm>
            <a:off x="4215358" y="1351472"/>
            <a:ext cx="4825379" cy="27131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3"/>
          <p:cNvSpPr txBox="1"/>
          <p:nvPr>
            <p:ph type="title"/>
          </p:nvPr>
        </p:nvSpPr>
        <p:spPr>
          <a:xfrm>
            <a:off x="1207800" y="1018707"/>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b="1" lang="en-US" sz="2000">
                <a:latin typeface="Times New Roman"/>
                <a:ea typeface="Times New Roman"/>
                <a:cs typeface="Times New Roman"/>
                <a:sym typeface="Times New Roman"/>
              </a:rPr>
              <a:t>Gói tin TGS-REQ</a:t>
            </a:r>
            <a:br>
              <a:rPr b="1" lang="en-US" sz="3200">
                <a:latin typeface="Arial"/>
                <a:ea typeface="Arial"/>
                <a:cs typeface="Arial"/>
                <a:sym typeface="Arial"/>
              </a:rPr>
            </a:br>
            <a:endParaRPr/>
          </a:p>
        </p:txBody>
      </p:sp>
      <p:sp>
        <p:nvSpPr>
          <p:cNvPr id="153" name="Google Shape;153;p13"/>
          <p:cNvSpPr txBox="1"/>
          <p:nvPr>
            <p:ph idx="1" type="body"/>
          </p:nvPr>
        </p:nvSpPr>
        <p:spPr>
          <a:xfrm>
            <a:off x="473585" y="1430150"/>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just">
              <a:lnSpc>
                <a:spcPct val="100000"/>
              </a:lnSpc>
              <a:spcBef>
                <a:spcPts val="0"/>
              </a:spcBef>
              <a:spcAft>
                <a:spcPts val="0"/>
              </a:spcAft>
              <a:buSzPts val="2000"/>
              <a:buChar char="⬥"/>
            </a:pPr>
            <a:r>
              <a:rPr lang="en-US" sz="1800">
                <a:latin typeface="Arial"/>
                <a:ea typeface="Arial"/>
                <a:cs typeface="Arial"/>
                <a:sym typeface="Arial"/>
              </a:rPr>
              <a:t>TGS-REQ là yêu cầu từ khách hàng đến Cấp vé máy chủ (TGS) cho một</a:t>
            </a:r>
            <a:br>
              <a:rPr lang="en-US" sz="1800">
                <a:latin typeface="Arial"/>
                <a:ea typeface="Arial"/>
                <a:cs typeface="Arial"/>
                <a:sym typeface="Arial"/>
              </a:rPr>
            </a:br>
            <a:r>
              <a:rPr lang="en-US" sz="1800">
                <a:latin typeface="Arial"/>
                <a:ea typeface="Arial"/>
                <a:cs typeface="Arial"/>
                <a:sym typeface="Arial"/>
              </a:rPr>
              <a:t>vé thông hành. Về cơ bản nó chứa TGT (mã hóa bằng cách sử dụng khóa TGS bí</a:t>
            </a:r>
            <a:br>
              <a:rPr lang="en-US" sz="1800">
                <a:latin typeface="Arial"/>
                <a:ea typeface="Arial"/>
                <a:cs typeface="Arial"/>
                <a:sym typeface="Arial"/>
              </a:rPr>
            </a:br>
            <a:r>
              <a:rPr lang="en-US" sz="1800">
                <a:latin typeface="Arial"/>
                <a:ea typeface="Arial"/>
                <a:cs typeface="Arial"/>
                <a:sym typeface="Arial"/>
              </a:rPr>
              <a:t>mật) và khóa phiên (được mã hóa bằng khóa bí mật của người dùng yêu cầu).</a:t>
            </a:r>
            <a:endParaRPr sz="1800">
              <a:latin typeface="Arial"/>
              <a:ea typeface="Arial"/>
              <a:cs typeface="Arial"/>
              <a:sym typeface="Arial"/>
            </a:endParaRPr>
          </a:p>
        </p:txBody>
      </p:sp>
      <p:sp>
        <p:nvSpPr>
          <p:cNvPr id="154" name="Google Shape;154;p13"/>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55" name="Google Shape;155;p13"/>
          <p:cNvPicPr preferRelativeResize="0"/>
          <p:nvPr/>
        </p:nvPicPr>
        <p:blipFill rotWithShape="1">
          <a:blip r:embed="rId3">
            <a:alphaModFix/>
          </a:blip>
          <a:srcRect b="0" l="0" r="0" t="0"/>
          <a:stretch/>
        </p:blipFill>
        <p:spPr>
          <a:xfrm>
            <a:off x="4124811" y="1430151"/>
            <a:ext cx="4818955" cy="31925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
          <p:cNvSpPr txBox="1"/>
          <p:nvPr>
            <p:ph type="title"/>
          </p:nvPr>
        </p:nvSpPr>
        <p:spPr>
          <a:xfrm>
            <a:off x="1207774" y="1029042"/>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b="1" lang="en-US" sz="1800">
                <a:latin typeface="Times New Roman"/>
                <a:ea typeface="Times New Roman"/>
                <a:cs typeface="Times New Roman"/>
                <a:sym typeface="Times New Roman"/>
              </a:rPr>
              <a:t>Gói tin TGS-REP</a:t>
            </a:r>
            <a:br>
              <a:rPr b="1" lang="en-US" sz="3200">
                <a:latin typeface="Arial"/>
                <a:ea typeface="Arial"/>
                <a:cs typeface="Arial"/>
                <a:sym typeface="Arial"/>
              </a:rPr>
            </a:br>
            <a:endParaRPr/>
          </a:p>
        </p:txBody>
      </p:sp>
      <p:sp>
        <p:nvSpPr>
          <p:cNvPr id="161" name="Google Shape;161;p14"/>
          <p:cNvSpPr txBox="1"/>
          <p:nvPr>
            <p:ph idx="1" type="body"/>
          </p:nvPr>
        </p:nvSpPr>
        <p:spPr>
          <a:xfrm>
            <a:off x="386815" y="1380342"/>
            <a:ext cx="3611181"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just">
              <a:lnSpc>
                <a:spcPct val="100000"/>
              </a:lnSpc>
              <a:spcBef>
                <a:spcPts val="0"/>
              </a:spcBef>
              <a:spcAft>
                <a:spcPts val="0"/>
              </a:spcAft>
              <a:buSzPts val="2000"/>
              <a:buChar char="⬥"/>
            </a:pPr>
            <a:r>
              <a:rPr lang="en-US" sz="1800">
                <a:solidFill>
                  <a:schemeClr val="dk1"/>
                </a:solidFill>
                <a:latin typeface="Arial"/>
                <a:ea typeface="Arial"/>
                <a:cs typeface="Arial"/>
                <a:sym typeface="Arial"/>
              </a:rPr>
              <a:t>TGS_REP là trả lời của Cấp vé máy chủ để yêu cầu trước đó. </a:t>
            </a:r>
            <a:endParaRPr/>
          </a:p>
          <a:p>
            <a:pPr indent="-355600" lvl="0" marL="457200" rtl="0" algn="just">
              <a:lnSpc>
                <a:spcPct val="100000"/>
              </a:lnSpc>
              <a:spcBef>
                <a:spcPts val="0"/>
              </a:spcBef>
              <a:spcAft>
                <a:spcPts val="0"/>
              </a:spcAft>
              <a:buSzPts val="2000"/>
              <a:buChar char="⬥"/>
            </a:pPr>
            <a:r>
              <a:rPr lang="en-US" sz="1800">
                <a:solidFill>
                  <a:schemeClr val="dk1"/>
                </a:solidFill>
                <a:latin typeface="Arial"/>
                <a:ea typeface="Arial"/>
                <a:cs typeface="Arial"/>
                <a:sym typeface="Arial"/>
              </a:rPr>
              <a:t>Nằm bên</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trong là vé dịch vụ theo yêu cầu (được mã hóa với khóa bí mật của dịch vụ) và phiên dịch vụ một khóa tạo ra bởi TGS và được mã hóa bằng khóa phiên trước đó được tạo ra bởi AS.</a:t>
            </a:r>
            <a:br>
              <a:rPr lang="en-US" sz="2000">
                <a:latin typeface="Calibri"/>
                <a:ea typeface="Calibri"/>
                <a:cs typeface="Calibri"/>
                <a:sym typeface="Calibri"/>
              </a:rPr>
            </a:br>
            <a:endParaRPr sz="2000">
              <a:latin typeface="Calibri"/>
              <a:ea typeface="Calibri"/>
              <a:cs typeface="Calibri"/>
              <a:sym typeface="Calibri"/>
            </a:endParaRPr>
          </a:p>
          <a:p>
            <a:pPr indent="-228600" lvl="0" marL="457200" rtl="0" algn="l">
              <a:lnSpc>
                <a:spcPct val="100000"/>
              </a:lnSpc>
              <a:spcBef>
                <a:spcPts val="0"/>
              </a:spcBef>
              <a:spcAft>
                <a:spcPts val="0"/>
              </a:spcAft>
              <a:buSzPts val="2000"/>
              <a:buNone/>
            </a:pPr>
            <a:r>
              <a:t/>
            </a:r>
            <a:endParaRPr/>
          </a:p>
        </p:txBody>
      </p:sp>
      <p:sp>
        <p:nvSpPr>
          <p:cNvPr id="162" name="Google Shape;162;p14"/>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63" name="Google Shape;163;p14"/>
          <p:cNvPicPr preferRelativeResize="0"/>
          <p:nvPr/>
        </p:nvPicPr>
        <p:blipFill rotWithShape="1">
          <a:blip r:embed="rId3">
            <a:alphaModFix/>
          </a:blip>
          <a:srcRect b="0" l="0" r="0" t="0"/>
          <a:stretch/>
        </p:blipFill>
        <p:spPr>
          <a:xfrm>
            <a:off x="4446709" y="1430150"/>
            <a:ext cx="4544766" cy="28241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1194451" y="1108144"/>
            <a:ext cx="6888311"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br>
              <a:rPr lang="en-US" sz="2800">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2. SỬ DỤNG MIT KERBEROS (KHÔNG PHẢI KERBEROS 	TÍCH HỢP SẴN TRONG CÁC HỆ ĐIỀU HÀNH)</a:t>
            </a:r>
            <a:br>
              <a:rPr lang="en-US" sz="2800">
                <a:solidFill>
                  <a:schemeClr val="dk1"/>
                </a:solidFill>
                <a:latin typeface="Times New Roman"/>
                <a:ea typeface="Times New Roman"/>
                <a:cs typeface="Times New Roman"/>
                <a:sym typeface="Times New Roman"/>
              </a:rPr>
            </a:b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sp>
        <p:nvSpPr>
          <p:cNvPr id="169" name="Google Shape;169;p15"/>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70" name="Google Shape;170;p15"/>
          <p:cNvPicPr preferRelativeResize="0"/>
          <p:nvPr/>
        </p:nvPicPr>
        <p:blipFill rotWithShape="1">
          <a:blip r:embed="rId3">
            <a:alphaModFix/>
          </a:blip>
          <a:srcRect b="0" l="0" r="0" t="0"/>
          <a:stretch/>
        </p:blipFill>
        <p:spPr>
          <a:xfrm>
            <a:off x="3215290" y="1467660"/>
            <a:ext cx="5776185" cy="3211582"/>
          </a:xfrm>
          <a:prstGeom prst="rect">
            <a:avLst/>
          </a:prstGeom>
          <a:noFill/>
          <a:ln>
            <a:noFill/>
          </a:ln>
        </p:spPr>
      </p:pic>
      <p:sp>
        <p:nvSpPr>
          <p:cNvPr id="171" name="Google Shape;171;p15"/>
          <p:cNvSpPr txBox="1"/>
          <p:nvPr>
            <p:ph idx="1" type="body"/>
          </p:nvPr>
        </p:nvSpPr>
        <p:spPr>
          <a:xfrm>
            <a:off x="266675" y="1459444"/>
            <a:ext cx="3417622"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just">
              <a:lnSpc>
                <a:spcPct val="100000"/>
              </a:lnSpc>
              <a:spcBef>
                <a:spcPts val="0"/>
              </a:spcBef>
              <a:spcAft>
                <a:spcPts val="0"/>
              </a:spcAft>
              <a:buSzPts val="2000"/>
              <a:buChar char="⬥"/>
            </a:pPr>
            <a:r>
              <a:rPr lang="en-US" sz="1800">
                <a:latin typeface="Arial"/>
                <a:ea typeface="Arial"/>
                <a:cs typeface="Arial"/>
                <a:sym typeface="Arial"/>
              </a:rPr>
              <a:t>Mô hình mạng</a:t>
            </a:r>
            <a:endParaRPr sz="18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sz="2800">
                <a:latin typeface="Times New Roman"/>
                <a:ea typeface="Times New Roman"/>
                <a:cs typeface="Times New Roman"/>
                <a:sym typeface="Times New Roman"/>
              </a:rPr>
              <a:t>Cấu hình VMWARE</a:t>
            </a:r>
            <a:endParaRPr sz="2800">
              <a:latin typeface="Times New Roman"/>
              <a:ea typeface="Times New Roman"/>
              <a:cs typeface="Times New Roman"/>
              <a:sym typeface="Times New Roman"/>
            </a:endParaRPr>
          </a:p>
        </p:txBody>
      </p:sp>
      <p:sp>
        <p:nvSpPr>
          <p:cNvPr id="177" name="Google Shape;177;p16"/>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78" name="Google Shape;178;p16"/>
          <p:cNvPicPr preferRelativeResize="0"/>
          <p:nvPr/>
        </p:nvPicPr>
        <p:blipFill rotWithShape="1">
          <a:blip r:embed="rId3">
            <a:alphaModFix/>
          </a:blip>
          <a:srcRect b="0" l="0" r="0" t="0"/>
          <a:stretch/>
        </p:blipFill>
        <p:spPr>
          <a:xfrm>
            <a:off x="1854232" y="1320000"/>
            <a:ext cx="5756275" cy="326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sz="2800">
                <a:latin typeface="Times New Roman"/>
                <a:ea typeface="Times New Roman"/>
                <a:cs typeface="Times New Roman"/>
                <a:sym typeface="Times New Roman"/>
              </a:rPr>
              <a:t>Cấu hình trên client và server</a:t>
            </a:r>
            <a:endParaRPr sz="2800">
              <a:latin typeface="Times New Roman"/>
              <a:ea typeface="Times New Roman"/>
              <a:cs typeface="Times New Roman"/>
              <a:sym typeface="Times New Roman"/>
            </a:endParaRPr>
          </a:p>
        </p:txBody>
      </p:sp>
      <p:sp>
        <p:nvSpPr>
          <p:cNvPr id="184" name="Google Shape;184;p17"/>
          <p:cNvSpPr txBox="1"/>
          <p:nvPr>
            <p:ph idx="1" type="body"/>
          </p:nvPr>
        </p:nvSpPr>
        <p:spPr>
          <a:xfrm>
            <a:off x="1207774" y="1430150"/>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Đều thêm network Adapter là VMnet3 và VMnet5</a:t>
            </a:r>
            <a:endParaRPr sz="1800">
              <a:latin typeface="Times New Roman"/>
              <a:ea typeface="Times New Roman"/>
              <a:cs typeface="Times New Roman"/>
              <a:sym typeface="Times New Roman"/>
            </a:endParaRPr>
          </a:p>
        </p:txBody>
      </p:sp>
      <p:sp>
        <p:nvSpPr>
          <p:cNvPr id="185" name="Google Shape;185;p17"/>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86" name="Google Shape;186;p17"/>
          <p:cNvPicPr preferRelativeResize="0"/>
          <p:nvPr/>
        </p:nvPicPr>
        <p:blipFill rotWithShape="1">
          <a:blip r:embed="rId3">
            <a:alphaModFix/>
          </a:blip>
          <a:srcRect b="0" l="0" r="0" t="0"/>
          <a:stretch/>
        </p:blipFill>
        <p:spPr>
          <a:xfrm>
            <a:off x="4947776" y="1403079"/>
            <a:ext cx="3534488" cy="34689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sz="2000">
                <a:latin typeface="Times New Roman"/>
                <a:ea typeface="Times New Roman"/>
                <a:cs typeface="Times New Roman"/>
                <a:sym typeface="Times New Roman"/>
              </a:rPr>
              <a:t>2.1 Cấu hình trên Kerberos server</a:t>
            </a:r>
            <a:endParaRPr sz="2000">
              <a:latin typeface="Times New Roman"/>
              <a:ea typeface="Times New Roman"/>
              <a:cs typeface="Times New Roman"/>
              <a:sym typeface="Times New Roman"/>
            </a:endParaRPr>
          </a:p>
        </p:txBody>
      </p:sp>
      <p:sp>
        <p:nvSpPr>
          <p:cNvPr id="192" name="Google Shape;192;p18"/>
          <p:cNvSpPr txBox="1"/>
          <p:nvPr>
            <p:ph idx="1" type="body"/>
          </p:nvPr>
        </p:nvSpPr>
        <p:spPr>
          <a:xfrm>
            <a:off x="807307" y="1436824"/>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Cấu hình ip :”10.8.12.1”</a:t>
            </a:r>
            <a:endParaRPr sz="1800">
              <a:latin typeface="Times New Roman"/>
              <a:ea typeface="Times New Roman"/>
              <a:cs typeface="Times New Roman"/>
              <a:sym typeface="Times New Roman"/>
            </a:endParaRPr>
          </a:p>
        </p:txBody>
      </p:sp>
      <p:sp>
        <p:nvSpPr>
          <p:cNvPr id="193" name="Google Shape;193;p18"/>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94" name="Google Shape;194;p18"/>
          <p:cNvPicPr preferRelativeResize="0"/>
          <p:nvPr/>
        </p:nvPicPr>
        <p:blipFill rotWithShape="1">
          <a:blip r:embed="rId3">
            <a:alphaModFix/>
          </a:blip>
          <a:srcRect b="0" l="0" r="0" t="0"/>
          <a:stretch/>
        </p:blipFill>
        <p:spPr>
          <a:xfrm>
            <a:off x="4605372" y="1484023"/>
            <a:ext cx="3958268" cy="29271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ph idx="1" type="body"/>
          </p:nvPr>
        </p:nvSpPr>
        <p:spPr>
          <a:xfrm>
            <a:off x="1027354" y="1008718"/>
            <a:ext cx="3143700" cy="418673"/>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Đặt hostname cho server</a:t>
            </a:r>
            <a:endParaRPr/>
          </a:p>
          <a:p>
            <a:pPr indent="-228600" lvl="0" marL="457200" rtl="0" algn="l">
              <a:lnSpc>
                <a:spcPct val="100000"/>
              </a:lnSpc>
              <a:spcBef>
                <a:spcPts val="0"/>
              </a:spcBef>
              <a:spcAft>
                <a:spcPts val="0"/>
              </a:spcAft>
              <a:buSzPts val="2000"/>
              <a:buNone/>
            </a:pPr>
            <a:r>
              <a:t/>
            </a:r>
            <a:endParaRPr/>
          </a:p>
        </p:txBody>
      </p:sp>
      <p:sp>
        <p:nvSpPr>
          <p:cNvPr id="200" name="Google Shape;200;p19"/>
          <p:cNvSpPr txBox="1"/>
          <p:nvPr>
            <p:ph idx="2" type="body"/>
          </p:nvPr>
        </p:nvSpPr>
        <p:spPr>
          <a:xfrm>
            <a:off x="1027354" y="2863632"/>
            <a:ext cx="7222005" cy="477696"/>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Thêm địa chỉ IP và tên các máy vào hosts: Sửa file /etc/hosts</a:t>
            </a:r>
            <a:endParaRPr/>
          </a:p>
          <a:p>
            <a:pPr indent="-228600" lvl="0" marL="457200" rtl="0" algn="l">
              <a:lnSpc>
                <a:spcPct val="100000"/>
              </a:lnSpc>
              <a:spcBef>
                <a:spcPts val="0"/>
              </a:spcBef>
              <a:spcAft>
                <a:spcPts val="0"/>
              </a:spcAft>
              <a:buSzPts val="2000"/>
              <a:buNone/>
            </a:pPr>
            <a:r>
              <a:t/>
            </a:r>
            <a:endParaRPr/>
          </a:p>
        </p:txBody>
      </p:sp>
      <p:sp>
        <p:nvSpPr>
          <p:cNvPr id="201" name="Google Shape;201;p19"/>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02" name="Google Shape;202;p19"/>
          <p:cNvPicPr preferRelativeResize="0"/>
          <p:nvPr/>
        </p:nvPicPr>
        <p:blipFill rotWithShape="1">
          <a:blip r:embed="rId3">
            <a:alphaModFix/>
          </a:blip>
          <a:srcRect b="0" l="0" r="0" t="0"/>
          <a:stretch/>
        </p:blipFill>
        <p:spPr>
          <a:xfrm>
            <a:off x="1473374" y="1453682"/>
            <a:ext cx="5286199" cy="1223489"/>
          </a:xfrm>
          <a:prstGeom prst="rect">
            <a:avLst/>
          </a:prstGeom>
          <a:noFill/>
          <a:ln>
            <a:noFill/>
          </a:ln>
        </p:spPr>
      </p:pic>
      <p:pic>
        <p:nvPicPr>
          <p:cNvPr id="203" name="Google Shape;203;p19"/>
          <p:cNvPicPr preferRelativeResize="0"/>
          <p:nvPr/>
        </p:nvPicPr>
        <p:blipFill rotWithShape="1">
          <a:blip r:embed="rId4">
            <a:alphaModFix/>
          </a:blip>
          <a:srcRect b="0" l="0" r="0" t="0"/>
          <a:stretch/>
        </p:blipFill>
        <p:spPr>
          <a:xfrm>
            <a:off x="1473374" y="3236553"/>
            <a:ext cx="3619500" cy="209550"/>
          </a:xfrm>
          <a:prstGeom prst="rect">
            <a:avLst/>
          </a:prstGeom>
          <a:noFill/>
          <a:ln>
            <a:noFill/>
          </a:ln>
        </p:spPr>
      </p:pic>
      <p:pic>
        <p:nvPicPr>
          <p:cNvPr id="204" name="Google Shape;204;p19"/>
          <p:cNvPicPr preferRelativeResize="0"/>
          <p:nvPr/>
        </p:nvPicPr>
        <p:blipFill rotWithShape="1">
          <a:blip r:embed="rId5">
            <a:alphaModFix/>
          </a:blip>
          <a:srcRect b="0" l="0" r="0" t="0"/>
          <a:stretch/>
        </p:blipFill>
        <p:spPr>
          <a:xfrm>
            <a:off x="1473374" y="3576955"/>
            <a:ext cx="5756275" cy="14141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sz="3600"/>
              <a:t>MỤC LỤC</a:t>
            </a:r>
            <a:endParaRPr sz="3600"/>
          </a:p>
        </p:txBody>
      </p:sp>
      <p:sp>
        <p:nvSpPr>
          <p:cNvPr id="66" name="Google Shape;66;p2"/>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67" name="Google Shape;67;p2"/>
          <p:cNvSpPr txBox="1"/>
          <p:nvPr/>
        </p:nvSpPr>
        <p:spPr>
          <a:xfrm>
            <a:off x="1106905" y="1648462"/>
            <a:ext cx="7533270" cy="276082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Times New Roman"/>
                <a:ea typeface="Times New Roman"/>
                <a:cs typeface="Times New Roman"/>
                <a:sym typeface="Times New Roman"/>
              </a:rPr>
              <a:t>TRIỂN KHAI ĐƯỢC HỆ THỐNG SỬ DỤNG XÁC THỰC KERBEROS</a:t>
            </a:r>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 </a:t>
            </a:r>
            <a:r>
              <a:rPr b="0" i="0" lang="en-US" sz="1800" u="none" cap="none" strike="noStrike">
                <a:solidFill>
                  <a:schemeClr val="dk1"/>
                </a:solidFill>
                <a:latin typeface="Times New Roman"/>
                <a:ea typeface="Times New Roman"/>
                <a:cs typeface="Times New Roman"/>
                <a:sym typeface="Times New Roman"/>
              </a:rPr>
              <a:t>SỬ DỤNG MIT KERBEROS (KHÔNG PHẢI KERBEROS TÍCH HỢP SẴN TRONG CÁC HỆ ĐIỀU HÀNH)</a:t>
            </a:r>
            <a:endParaRPr/>
          </a:p>
          <a:p>
            <a:pPr indent="0" lvl="0" marL="0" marR="0" rtl="0" algn="just">
              <a:lnSpc>
                <a:spcPct val="15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ph idx="1" type="body"/>
          </p:nvPr>
        </p:nvSpPr>
        <p:spPr>
          <a:xfrm>
            <a:off x="1440330" y="788173"/>
            <a:ext cx="5513131" cy="432022"/>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Cài đặt gói MIT Kerberos trên máy server</a:t>
            </a:r>
            <a:endParaRPr/>
          </a:p>
          <a:p>
            <a:pPr indent="-228600" lvl="0" marL="457200" rtl="0" algn="l">
              <a:lnSpc>
                <a:spcPct val="100000"/>
              </a:lnSpc>
              <a:spcBef>
                <a:spcPts val="0"/>
              </a:spcBef>
              <a:spcAft>
                <a:spcPts val="0"/>
              </a:spcAft>
              <a:buSzPts val="2000"/>
              <a:buNone/>
            </a:pPr>
            <a:r>
              <a:t/>
            </a:r>
            <a:endParaRPr sz="1800"/>
          </a:p>
        </p:txBody>
      </p:sp>
      <p:sp>
        <p:nvSpPr>
          <p:cNvPr id="210" name="Google Shape;210;p20"/>
          <p:cNvSpPr txBox="1"/>
          <p:nvPr>
            <p:ph idx="2" type="body"/>
          </p:nvPr>
        </p:nvSpPr>
        <p:spPr>
          <a:xfrm>
            <a:off x="1586438" y="2139728"/>
            <a:ext cx="5971123" cy="432022"/>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2000">
                <a:latin typeface="Roboto"/>
                <a:ea typeface="Roboto"/>
                <a:cs typeface="Roboto"/>
                <a:sym typeface="Roboto"/>
              </a:rPr>
              <a:t>Sửa file /var/kerberos/krb5kdc/kdc.conf</a:t>
            </a:r>
            <a:endParaRPr/>
          </a:p>
          <a:p>
            <a:pPr indent="0" lvl="0" marL="101600" rtl="0" algn="l">
              <a:lnSpc>
                <a:spcPct val="100000"/>
              </a:lnSpc>
              <a:spcBef>
                <a:spcPts val="0"/>
              </a:spcBef>
              <a:spcAft>
                <a:spcPts val="0"/>
              </a:spcAft>
              <a:buSzPts val="2000"/>
              <a:buNone/>
            </a:pPr>
            <a:r>
              <a:t/>
            </a:r>
            <a:endParaRPr sz="2000">
              <a:latin typeface="Roboto"/>
              <a:ea typeface="Roboto"/>
              <a:cs typeface="Roboto"/>
              <a:sym typeface="Roboto"/>
            </a:endParaRPr>
          </a:p>
          <a:p>
            <a:pPr indent="-355600" lvl="0" marL="457200" rtl="0" algn="l">
              <a:lnSpc>
                <a:spcPct val="100000"/>
              </a:lnSpc>
              <a:spcBef>
                <a:spcPts val="0"/>
              </a:spcBef>
              <a:spcAft>
                <a:spcPts val="0"/>
              </a:spcAft>
              <a:buSzPts val="2000"/>
              <a:buChar char="⬥"/>
            </a:pPr>
            <a:r>
              <a:rPr lang="en-US" sz="2000">
                <a:latin typeface="Times New Roman"/>
                <a:ea typeface="Times New Roman"/>
                <a:cs typeface="Times New Roman"/>
                <a:sym typeface="Times New Roman"/>
              </a:rPr>
              <a:t>Thay thế tên miền mặc định EXAMPLE.COM 🡪 Tên miền đặt mới là NGUYENVANDIEP.COM</a:t>
            </a:r>
            <a:endParaRPr/>
          </a:p>
          <a:p>
            <a:pPr indent="-355600" lvl="0" marL="457200" rtl="0" algn="l">
              <a:lnSpc>
                <a:spcPct val="100000"/>
              </a:lnSpc>
              <a:spcBef>
                <a:spcPts val="0"/>
              </a:spcBef>
              <a:spcAft>
                <a:spcPts val="0"/>
              </a:spcAft>
              <a:buSzPts val="2000"/>
              <a:buChar char="⬥"/>
            </a:pPr>
            <a:r>
              <a:rPr lang="en-US" sz="2000">
                <a:latin typeface="Times New Roman"/>
                <a:ea typeface="Times New Roman"/>
                <a:cs typeface="Times New Roman"/>
                <a:sym typeface="Times New Roman"/>
              </a:rPr>
              <a:t>Bỏ dấu # chú thích ở trước master_key_type</a:t>
            </a:r>
            <a:endParaRPr sz="2000">
              <a:latin typeface="Times New Roman"/>
              <a:ea typeface="Times New Roman"/>
              <a:cs typeface="Times New Roman"/>
              <a:sym typeface="Times New Roman"/>
            </a:endParaRPr>
          </a:p>
          <a:p>
            <a:pPr indent="0" lvl="0" marL="101600" rtl="0" algn="l">
              <a:lnSpc>
                <a:spcPct val="100000"/>
              </a:lnSpc>
              <a:spcBef>
                <a:spcPts val="0"/>
              </a:spcBef>
              <a:spcAft>
                <a:spcPts val="0"/>
              </a:spcAft>
              <a:buSzPts val="2000"/>
              <a:buNone/>
            </a:pPr>
            <a:r>
              <a:t/>
            </a:r>
            <a:endParaRPr/>
          </a:p>
        </p:txBody>
      </p:sp>
      <p:sp>
        <p:nvSpPr>
          <p:cNvPr id="211" name="Google Shape;211;p20"/>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12" name="Google Shape;212;p20"/>
          <p:cNvPicPr preferRelativeResize="0"/>
          <p:nvPr/>
        </p:nvPicPr>
        <p:blipFill rotWithShape="1">
          <a:blip r:embed="rId3">
            <a:alphaModFix/>
          </a:blip>
          <a:srcRect b="0" l="0" r="0" t="0"/>
          <a:stretch/>
        </p:blipFill>
        <p:spPr>
          <a:xfrm>
            <a:off x="1914350" y="1253282"/>
            <a:ext cx="5756275" cy="172720"/>
          </a:xfrm>
          <a:prstGeom prst="rect">
            <a:avLst/>
          </a:prstGeom>
          <a:noFill/>
          <a:ln>
            <a:noFill/>
          </a:ln>
        </p:spPr>
      </p:pic>
      <p:pic>
        <p:nvPicPr>
          <p:cNvPr id="213" name="Google Shape;213;p20"/>
          <p:cNvPicPr preferRelativeResize="0"/>
          <p:nvPr/>
        </p:nvPicPr>
        <p:blipFill rotWithShape="1">
          <a:blip r:embed="rId4">
            <a:alphaModFix/>
          </a:blip>
          <a:srcRect b="0" l="0" r="0" t="0"/>
          <a:stretch/>
        </p:blipFill>
        <p:spPr>
          <a:xfrm>
            <a:off x="2051179" y="2461715"/>
            <a:ext cx="4775208" cy="2200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19" name="Google Shape;219;p21"/>
          <p:cNvPicPr preferRelativeResize="0"/>
          <p:nvPr/>
        </p:nvPicPr>
        <p:blipFill rotWithShape="1">
          <a:blip r:embed="rId3">
            <a:alphaModFix/>
          </a:blip>
          <a:srcRect b="0" l="0" r="0" t="0"/>
          <a:stretch/>
        </p:blipFill>
        <p:spPr>
          <a:xfrm>
            <a:off x="1229171" y="214607"/>
            <a:ext cx="7142857" cy="471428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idx="1" type="body"/>
          </p:nvPr>
        </p:nvSpPr>
        <p:spPr>
          <a:xfrm>
            <a:off x="1340160" y="852635"/>
            <a:ext cx="3143700" cy="410682"/>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Sửa file /etc/krb5.conf</a:t>
            </a:r>
            <a:endParaRPr/>
          </a:p>
          <a:p>
            <a:pPr indent="0" lvl="0" marL="101600" rtl="0" algn="l">
              <a:lnSpc>
                <a:spcPct val="100000"/>
              </a:lnSpc>
              <a:spcBef>
                <a:spcPts val="0"/>
              </a:spcBef>
              <a:spcAft>
                <a:spcPts val="0"/>
              </a:spcAft>
              <a:buSzPts val="2000"/>
              <a:buNone/>
            </a:pPr>
            <a:r>
              <a:t/>
            </a:r>
            <a:endParaRPr/>
          </a:p>
        </p:txBody>
      </p:sp>
      <p:sp>
        <p:nvSpPr>
          <p:cNvPr id="225" name="Google Shape;225;p22"/>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26" name="Google Shape;226;p22"/>
          <p:cNvPicPr preferRelativeResize="0"/>
          <p:nvPr/>
        </p:nvPicPr>
        <p:blipFill rotWithShape="1">
          <a:blip r:embed="rId3">
            <a:alphaModFix/>
          </a:blip>
          <a:srcRect b="0" l="0" r="0" t="0"/>
          <a:stretch/>
        </p:blipFill>
        <p:spPr>
          <a:xfrm>
            <a:off x="4339390" y="962726"/>
            <a:ext cx="3352800" cy="152400"/>
          </a:xfrm>
          <a:prstGeom prst="rect">
            <a:avLst/>
          </a:prstGeom>
          <a:noFill/>
          <a:ln>
            <a:noFill/>
          </a:ln>
        </p:spPr>
      </p:pic>
      <p:pic>
        <p:nvPicPr>
          <p:cNvPr id="227" name="Google Shape;227;p22"/>
          <p:cNvPicPr preferRelativeResize="0"/>
          <p:nvPr/>
        </p:nvPicPr>
        <p:blipFill rotWithShape="1">
          <a:blip r:embed="rId4">
            <a:alphaModFix/>
          </a:blip>
          <a:srcRect b="0" l="0" r="0" t="0"/>
          <a:stretch/>
        </p:blipFill>
        <p:spPr>
          <a:xfrm>
            <a:off x="1840299" y="1289608"/>
            <a:ext cx="5463402" cy="370149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ph idx="1" type="body"/>
          </p:nvPr>
        </p:nvSpPr>
        <p:spPr>
          <a:xfrm>
            <a:off x="1307754" y="855016"/>
            <a:ext cx="6087517" cy="480489"/>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Sửa file /var/kerberos/krb5kdc/kadm5.acl</a:t>
            </a:r>
            <a:endParaRPr/>
          </a:p>
          <a:p>
            <a:pPr indent="-228600" lvl="0" marL="457200" rtl="0" algn="l">
              <a:lnSpc>
                <a:spcPct val="100000"/>
              </a:lnSpc>
              <a:spcBef>
                <a:spcPts val="0"/>
              </a:spcBef>
              <a:spcAft>
                <a:spcPts val="0"/>
              </a:spcAft>
              <a:buSzPts val="2000"/>
              <a:buNone/>
            </a:pPr>
            <a:r>
              <a:t/>
            </a:r>
            <a:endParaRPr/>
          </a:p>
        </p:txBody>
      </p:sp>
      <p:sp>
        <p:nvSpPr>
          <p:cNvPr id="233" name="Google Shape;233;p23"/>
          <p:cNvSpPr txBox="1"/>
          <p:nvPr>
            <p:ph idx="2" type="body"/>
          </p:nvPr>
        </p:nvSpPr>
        <p:spPr>
          <a:xfrm>
            <a:off x="1307754" y="2616481"/>
            <a:ext cx="5325839" cy="367351"/>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Tạo một cơ sở dữ liệu MIT Kerberos </a:t>
            </a:r>
            <a:endParaRPr/>
          </a:p>
          <a:p>
            <a:pPr indent="-228600" lvl="0" marL="457200" rtl="0" algn="l">
              <a:lnSpc>
                <a:spcPct val="100000"/>
              </a:lnSpc>
              <a:spcBef>
                <a:spcPts val="0"/>
              </a:spcBef>
              <a:spcAft>
                <a:spcPts val="0"/>
              </a:spcAft>
              <a:buSzPts val="2000"/>
              <a:buNone/>
            </a:pPr>
            <a:r>
              <a:t/>
            </a:r>
            <a:endParaRPr/>
          </a:p>
        </p:txBody>
      </p:sp>
      <p:sp>
        <p:nvSpPr>
          <p:cNvPr id="234" name="Google Shape;234;p23"/>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35" name="Google Shape;235;p23"/>
          <p:cNvPicPr preferRelativeResize="0"/>
          <p:nvPr/>
        </p:nvPicPr>
        <p:blipFill rotWithShape="1">
          <a:blip r:embed="rId3">
            <a:alphaModFix/>
          </a:blip>
          <a:srcRect b="0" l="0" r="0" t="0"/>
          <a:stretch/>
        </p:blipFill>
        <p:spPr>
          <a:xfrm>
            <a:off x="1748729" y="1144702"/>
            <a:ext cx="4839335" cy="238125"/>
          </a:xfrm>
          <a:prstGeom prst="rect">
            <a:avLst/>
          </a:prstGeom>
          <a:noFill/>
          <a:ln>
            <a:noFill/>
          </a:ln>
        </p:spPr>
      </p:pic>
      <p:pic>
        <p:nvPicPr>
          <p:cNvPr id="236" name="Google Shape;236;p23"/>
          <p:cNvPicPr preferRelativeResize="0"/>
          <p:nvPr/>
        </p:nvPicPr>
        <p:blipFill rotWithShape="1">
          <a:blip r:embed="rId4">
            <a:alphaModFix/>
          </a:blip>
          <a:srcRect b="0" l="0" r="0" t="0"/>
          <a:stretch/>
        </p:blipFill>
        <p:spPr>
          <a:xfrm>
            <a:off x="1748729" y="1388228"/>
            <a:ext cx="3876675" cy="1038225"/>
          </a:xfrm>
          <a:prstGeom prst="rect">
            <a:avLst/>
          </a:prstGeom>
          <a:noFill/>
          <a:ln>
            <a:noFill/>
          </a:ln>
        </p:spPr>
      </p:pic>
      <p:pic>
        <p:nvPicPr>
          <p:cNvPr id="237" name="Google Shape;237;p23"/>
          <p:cNvPicPr preferRelativeResize="0"/>
          <p:nvPr/>
        </p:nvPicPr>
        <p:blipFill rotWithShape="1">
          <a:blip r:embed="rId5">
            <a:alphaModFix/>
          </a:blip>
          <a:srcRect b="0" l="0" r="0" t="0"/>
          <a:stretch/>
        </p:blipFill>
        <p:spPr>
          <a:xfrm>
            <a:off x="1748729" y="3020314"/>
            <a:ext cx="5756275" cy="14427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ph idx="1" type="body"/>
          </p:nvPr>
        </p:nvSpPr>
        <p:spPr>
          <a:xfrm>
            <a:off x="1207813" y="178866"/>
            <a:ext cx="7432362" cy="78366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2000">
                <a:latin typeface="Roboto"/>
                <a:ea typeface="Roboto"/>
                <a:cs typeface="Roboto"/>
                <a:sym typeface="Roboto"/>
              </a:rPr>
              <a:t>Chạy dịch vụ MIT Kerberos và enable tạo đường link chạy mỗi khi khởi động server</a:t>
            </a:r>
            <a:endParaRPr/>
          </a:p>
        </p:txBody>
      </p:sp>
      <p:sp>
        <p:nvSpPr>
          <p:cNvPr id="243" name="Google Shape;243;p24"/>
          <p:cNvSpPr txBox="1"/>
          <p:nvPr>
            <p:ph idx="2" type="body"/>
          </p:nvPr>
        </p:nvSpPr>
        <p:spPr>
          <a:xfrm>
            <a:off x="1428299" y="2742880"/>
            <a:ext cx="7104761" cy="589867"/>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2000">
                <a:latin typeface="Roboto"/>
                <a:ea typeface="Roboto"/>
                <a:cs typeface="Roboto"/>
                <a:sym typeface="Roboto"/>
              </a:rPr>
              <a:t>Tạo user quản trị “admin” và user người dùng “user1”</a:t>
            </a:r>
            <a:endParaRPr/>
          </a:p>
          <a:p>
            <a:pPr indent="-228600" lvl="0" marL="457200" rtl="0" algn="l">
              <a:lnSpc>
                <a:spcPct val="100000"/>
              </a:lnSpc>
              <a:spcBef>
                <a:spcPts val="0"/>
              </a:spcBef>
              <a:spcAft>
                <a:spcPts val="0"/>
              </a:spcAft>
              <a:buSzPts val="2000"/>
              <a:buNone/>
            </a:pPr>
            <a:r>
              <a:t/>
            </a:r>
            <a:endParaRPr/>
          </a:p>
        </p:txBody>
      </p:sp>
      <p:sp>
        <p:nvSpPr>
          <p:cNvPr id="244" name="Google Shape;244;p24"/>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45" name="Google Shape;245;p24"/>
          <p:cNvPicPr preferRelativeResize="0"/>
          <p:nvPr/>
        </p:nvPicPr>
        <p:blipFill rotWithShape="1">
          <a:blip r:embed="rId3">
            <a:alphaModFix/>
          </a:blip>
          <a:srcRect b="0" l="0" r="0" t="0"/>
          <a:stretch/>
        </p:blipFill>
        <p:spPr>
          <a:xfrm>
            <a:off x="1535413" y="962526"/>
            <a:ext cx="7104762" cy="1438095"/>
          </a:xfrm>
          <a:prstGeom prst="rect">
            <a:avLst/>
          </a:prstGeom>
          <a:noFill/>
          <a:ln>
            <a:noFill/>
          </a:ln>
        </p:spPr>
      </p:pic>
      <p:pic>
        <p:nvPicPr>
          <p:cNvPr id="246" name="Google Shape;246;p24"/>
          <p:cNvPicPr preferRelativeResize="0"/>
          <p:nvPr/>
        </p:nvPicPr>
        <p:blipFill rotWithShape="1">
          <a:blip r:embed="rId4">
            <a:alphaModFix/>
          </a:blip>
          <a:srcRect b="0" l="0" r="0" t="0"/>
          <a:stretch/>
        </p:blipFill>
        <p:spPr>
          <a:xfrm>
            <a:off x="2103212" y="3184281"/>
            <a:ext cx="4937576" cy="1863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ph idx="1" type="body"/>
          </p:nvPr>
        </p:nvSpPr>
        <p:spPr>
          <a:xfrm>
            <a:off x="1376216" y="852635"/>
            <a:ext cx="7081984"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Tạo tệp keytab và thêm domain server Kerberos và Database </a:t>
            </a:r>
            <a:endParaRPr/>
          </a:p>
          <a:p>
            <a:pPr indent="-228600" lvl="0" marL="457200" rtl="0" algn="l">
              <a:lnSpc>
                <a:spcPct val="100000"/>
              </a:lnSpc>
              <a:spcBef>
                <a:spcPts val="0"/>
              </a:spcBef>
              <a:spcAft>
                <a:spcPts val="0"/>
              </a:spcAft>
              <a:buSzPts val="2000"/>
              <a:buNone/>
            </a:pPr>
            <a:r>
              <a:t/>
            </a:r>
            <a:endParaRPr/>
          </a:p>
        </p:txBody>
      </p:sp>
      <p:sp>
        <p:nvSpPr>
          <p:cNvPr id="252" name="Google Shape;252;p25"/>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53" name="Google Shape;253;p25"/>
          <p:cNvPicPr preferRelativeResize="0"/>
          <p:nvPr/>
        </p:nvPicPr>
        <p:blipFill rotWithShape="1">
          <a:blip r:embed="rId3">
            <a:alphaModFix/>
          </a:blip>
          <a:srcRect b="0" l="0" r="0" t="0"/>
          <a:stretch/>
        </p:blipFill>
        <p:spPr>
          <a:xfrm>
            <a:off x="1185807" y="1843178"/>
            <a:ext cx="7133333" cy="145714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6"/>
          <p:cNvSpPr txBox="1"/>
          <p:nvPr>
            <p:ph idx="1" type="body"/>
          </p:nvPr>
        </p:nvSpPr>
        <p:spPr>
          <a:xfrm>
            <a:off x="1252648" y="622496"/>
            <a:ext cx="7563175" cy="4053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Thoát kadmin.local và chỉnh sửa file /etc/ssh/ssh_config</a:t>
            </a:r>
            <a:endParaRPr sz="1800">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2000"/>
              <a:buNone/>
            </a:pPr>
            <a:r>
              <a:t/>
            </a:r>
            <a:endParaRPr/>
          </a:p>
        </p:txBody>
      </p:sp>
      <p:sp>
        <p:nvSpPr>
          <p:cNvPr id="259" name="Google Shape;259;p26"/>
          <p:cNvSpPr txBox="1"/>
          <p:nvPr>
            <p:ph idx="2" type="body"/>
          </p:nvPr>
        </p:nvSpPr>
        <p:spPr>
          <a:xfrm>
            <a:off x="1252648" y="1904163"/>
            <a:ext cx="5309385" cy="352426"/>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Bỏ dấu # và kích hoạt 2 dòng lệnh này</a:t>
            </a:r>
            <a:endParaRPr/>
          </a:p>
          <a:p>
            <a:pPr indent="-228600" lvl="0" marL="457200" rtl="0" algn="l">
              <a:lnSpc>
                <a:spcPct val="100000"/>
              </a:lnSpc>
              <a:spcBef>
                <a:spcPts val="0"/>
              </a:spcBef>
              <a:spcAft>
                <a:spcPts val="0"/>
              </a:spcAft>
              <a:buSzPts val="2000"/>
              <a:buNone/>
            </a:pPr>
            <a:r>
              <a:t/>
            </a:r>
            <a:endParaRPr/>
          </a:p>
        </p:txBody>
      </p:sp>
      <p:sp>
        <p:nvSpPr>
          <p:cNvPr id="260" name="Google Shape;260;p26"/>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61" name="Google Shape;261;p26"/>
          <p:cNvPicPr preferRelativeResize="0"/>
          <p:nvPr/>
        </p:nvPicPr>
        <p:blipFill rotWithShape="1">
          <a:blip r:embed="rId3">
            <a:alphaModFix/>
          </a:blip>
          <a:srcRect b="0" l="0" r="0" t="0"/>
          <a:stretch/>
        </p:blipFill>
        <p:spPr>
          <a:xfrm>
            <a:off x="1666624" y="1050990"/>
            <a:ext cx="3933825" cy="352425"/>
          </a:xfrm>
          <a:prstGeom prst="rect">
            <a:avLst/>
          </a:prstGeom>
          <a:noFill/>
          <a:ln>
            <a:noFill/>
          </a:ln>
        </p:spPr>
      </p:pic>
      <p:pic>
        <p:nvPicPr>
          <p:cNvPr id="262" name="Google Shape;262;p26"/>
          <p:cNvPicPr preferRelativeResize="0"/>
          <p:nvPr/>
        </p:nvPicPr>
        <p:blipFill rotWithShape="1">
          <a:blip r:embed="rId4">
            <a:alphaModFix/>
          </a:blip>
          <a:srcRect b="0" l="0" r="0" t="0"/>
          <a:stretch/>
        </p:blipFill>
        <p:spPr>
          <a:xfrm>
            <a:off x="1700482" y="2464684"/>
            <a:ext cx="3057952" cy="409632"/>
          </a:xfrm>
          <a:prstGeom prst="rect">
            <a:avLst/>
          </a:prstGeom>
          <a:noFill/>
          <a:ln>
            <a:noFill/>
          </a:ln>
        </p:spPr>
      </p:pic>
      <p:sp>
        <p:nvSpPr>
          <p:cNvPr id="263" name="Google Shape;263;p26"/>
          <p:cNvSpPr txBox="1"/>
          <p:nvPr/>
        </p:nvSpPr>
        <p:spPr>
          <a:xfrm>
            <a:off x="1252649" y="3471073"/>
            <a:ext cx="5309385" cy="352426"/>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marR="0" rtl="0" algn="l">
              <a:lnSpc>
                <a:spcPct val="100000"/>
              </a:lnSpc>
              <a:spcBef>
                <a:spcPts val="0"/>
              </a:spcBef>
              <a:spcAft>
                <a:spcPts val="0"/>
              </a:spcAft>
              <a:buClr>
                <a:schemeClr val="accent4"/>
              </a:buClr>
              <a:buSzPts val="2000"/>
              <a:buFont typeface="Inria Sans"/>
              <a:buChar char="⬥"/>
            </a:pPr>
            <a:r>
              <a:rPr b="0" i="0" lang="en-US" sz="1800" u="none" cap="none" strike="noStrike">
                <a:solidFill>
                  <a:schemeClr val="dk1"/>
                </a:solidFill>
                <a:latin typeface="Times New Roman"/>
                <a:ea typeface="Times New Roman"/>
                <a:cs typeface="Times New Roman"/>
                <a:sym typeface="Times New Roman"/>
              </a:rPr>
              <a:t>Khởi động lại dịch vụ ssh</a:t>
            </a:r>
            <a:endParaRPr b="0" i="0" sz="1800" u="none" cap="none" strike="noStrike">
              <a:solidFill>
                <a:schemeClr val="dk1"/>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chemeClr val="accent4"/>
              </a:buClr>
              <a:buSzPts val="2000"/>
              <a:buFont typeface="Inria Sans"/>
              <a:buNone/>
            </a:pPr>
            <a:r>
              <a:t/>
            </a:r>
            <a:endParaRPr b="0" i="0" sz="1800" u="none" cap="none" strike="noStrike">
              <a:solidFill>
                <a:schemeClr val="dk1"/>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chemeClr val="accent4"/>
              </a:buClr>
              <a:buSzPts val="2000"/>
              <a:buFont typeface="Inria Sans"/>
              <a:buNone/>
            </a:pPr>
            <a:r>
              <a:t/>
            </a:r>
            <a:endParaRPr b="0" i="0" sz="2000" u="none" cap="none" strike="noStrike">
              <a:solidFill>
                <a:schemeClr val="dk1"/>
              </a:solidFill>
              <a:latin typeface="Inria Sans"/>
              <a:ea typeface="Inria Sans"/>
              <a:cs typeface="Inria Sans"/>
              <a:sym typeface="Inria Sans"/>
            </a:endParaRPr>
          </a:p>
        </p:txBody>
      </p:sp>
      <p:pic>
        <p:nvPicPr>
          <p:cNvPr id="264" name="Google Shape;264;p26"/>
          <p:cNvPicPr preferRelativeResize="0"/>
          <p:nvPr/>
        </p:nvPicPr>
        <p:blipFill rotWithShape="1">
          <a:blip r:embed="rId5">
            <a:alphaModFix/>
          </a:blip>
          <a:srcRect b="0" l="0" r="0" t="0"/>
          <a:stretch/>
        </p:blipFill>
        <p:spPr>
          <a:xfrm>
            <a:off x="1666624" y="3926735"/>
            <a:ext cx="5148609" cy="255414"/>
          </a:xfrm>
          <a:prstGeom prst="rect">
            <a:avLst/>
          </a:prstGeom>
          <a:noFill/>
          <a:ln>
            <a:noFill/>
          </a:ln>
        </p:spPr>
      </p:pic>
      <p:pic>
        <p:nvPicPr>
          <p:cNvPr id="265" name="Google Shape;265;p26"/>
          <p:cNvPicPr preferRelativeResize="0"/>
          <p:nvPr/>
        </p:nvPicPr>
        <p:blipFill rotWithShape="1">
          <a:blip r:embed="rId6">
            <a:alphaModFix/>
          </a:blip>
          <a:srcRect b="0" l="0" r="0" t="0"/>
          <a:stretch/>
        </p:blipFill>
        <p:spPr>
          <a:xfrm>
            <a:off x="1666624" y="4420256"/>
            <a:ext cx="6939693" cy="25541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idx="1" type="body"/>
          </p:nvPr>
        </p:nvSpPr>
        <p:spPr>
          <a:xfrm>
            <a:off x="1207812" y="447550"/>
            <a:ext cx="6552594" cy="1204765"/>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Tắt dịch vụ firewalld bằng câu lệnh:	 </a:t>
            </a:r>
            <a:endParaRPr/>
          </a:p>
          <a:p>
            <a:pPr indent="0" lvl="0" marL="101600" rtl="0" algn="ctr">
              <a:lnSpc>
                <a:spcPct val="100000"/>
              </a:lnSpc>
              <a:spcBef>
                <a:spcPts val="0"/>
              </a:spcBef>
              <a:spcAft>
                <a:spcPts val="0"/>
              </a:spcAft>
              <a:buSzPts val="2000"/>
              <a:buNone/>
            </a:pPr>
            <a:r>
              <a:rPr lang="en-US" sz="1800">
                <a:latin typeface="Times New Roman"/>
                <a:ea typeface="Times New Roman"/>
                <a:cs typeface="Times New Roman"/>
                <a:sym typeface="Times New Roman"/>
              </a:rPr>
              <a:t>“systemctl stop firewalld.service”</a:t>
            </a:r>
            <a:endParaRPr/>
          </a:p>
        </p:txBody>
      </p:sp>
      <p:sp>
        <p:nvSpPr>
          <p:cNvPr id="271" name="Google Shape;271;p27"/>
          <p:cNvSpPr txBox="1"/>
          <p:nvPr>
            <p:ph idx="2" type="body"/>
          </p:nvPr>
        </p:nvSpPr>
        <p:spPr>
          <a:xfrm>
            <a:off x="1207812" y="1221178"/>
            <a:ext cx="6071293" cy="354276"/>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Tạo người dùng user1</a:t>
            </a:r>
            <a:endParaRPr sz="1800">
              <a:latin typeface="Times New Roman"/>
              <a:ea typeface="Times New Roman"/>
              <a:cs typeface="Times New Roman"/>
              <a:sym typeface="Times New Roman"/>
            </a:endParaRPr>
          </a:p>
        </p:txBody>
      </p:sp>
      <p:sp>
        <p:nvSpPr>
          <p:cNvPr id="272" name="Google Shape;272;p27"/>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73" name="Google Shape;273;p27"/>
          <p:cNvPicPr preferRelativeResize="0"/>
          <p:nvPr/>
        </p:nvPicPr>
        <p:blipFill rotWithShape="1">
          <a:blip r:embed="rId3">
            <a:alphaModFix/>
          </a:blip>
          <a:srcRect b="0" l="0" r="0" t="0"/>
          <a:stretch/>
        </p:blipFill>
        <p:spPr>
          <a:xfrm>
            <a:off x="2091691" y="1508286"/>
            <a:ext cx="5295717" cy="344371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8"/>
          <p:cNvSpPr txBox="1"/>
          <p:nvPr>
            <p:ph type="title"/>
          </p:nvPr>
        </p:nvSpPr>
        <p:spPr>
          <a:xfrm>
            <a:off x="1207774" y="614875"/>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br>
              <a:rPr lang="en-US" sz="3200">
                <a:latin typeface="Roboto"/>
                <a:ea typeface="Roboto"/>
                <a:cs typeface="Roboto"/>
                <a:sym typeface="Roboto"/>
              </a:rPr>
            </a:br>
            <a:r>
              <a:rPr lang="en-US" sz="1800">
                <a:latin typeface="Times New Roman"/>
                <a:ea typeface="Times New Roman"/>
                <a:cs typeface="Times New Roman"/>
                <a:sym typeface="Times New Roman"/>
              </a:rPr>
              <a:t>Truy cập vào user “user1”  và tạo một vé xác thực cho nó</a:t>
            </a:r>
            <a:endParaRPr sz="1800"/>
          </a:p>
        </p:txBody>
      </p:sp>
      <p:sp>
        <p:nvSpPr>
          <p:cNvPr id="279" name="Google Shape;279;p28"/>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80" name="Google Shape;280;p28"/>
          <p:cNvPicPr preferRelativeResize="0"/>
          <p:nvPr/>
        </p:nvPicPr>
        <p:blipFill rotWithShape="1">
          <a:blip r:embed="rId3">
            <a:alphaModFix/>
          </a:blip>
          <a:srcRect b="0" l="0" r="0" t="0"/>
          <a:stretch/>
        </p:blipFill>
        <p:spPr>
          <a:xfrm>
            <a:off x="1023442" y="1714380"/>
            <a:ext cx="7097115" cy="171473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txBox="1"/>
          <p:nvPr>
            <p:ph type="title"/>
          </p:nvPr>
        </p:nvSpPr>
        <p:spPr>
          <a:xfrm>
            <a:off x="1207800" y="963790"/>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b="1" lang="en-US" sz="2000">
                <a:latin typeface="Times New Roman"/>
                <a:ea typeface="Times New Roman"/>
                <a:cs typeface="Times New Roman"/>
                <a:sym typeface="Times New Roman"/>
              </a:rPr>
              <a:t>2.2. Cấu hình trên máy client</a:t>
            </a:r>
            <a:br>
              <a:rPr b="1"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p:txBody>
      </p:sp>
      <p:sp>
        <p:nvSpPr>
          <p:cNvPr id="286" name="Google Shape;286;p29"/>
          <p:cNvSpPr txBox="1"/>
          <p:nvPr>
            <p:ph idx="1" type="body"/>
          </p:nvPr>
        </p:nvSpPr>
        <p:spPr>
          <a:xfrm>
            <a:off x="1207774" y="1430150"/>
            <a:ext cx="7033858" cy="639282"/>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Cài đặt địa chỉ IP</a:t>
            </a:r>
            <a:endParaRPr/>
          </a:p>
          <a:p>
            <a:pPr indent="-228600" lvl="0" marL="457200" rtl="0" algn="l">
              <a:lnSpc>
                <a:spcPct val="100000"/>
              </a:lnSpc>
              <a:spcBef>
                <a:spcPts val="0"/>
              </a:spcBef>
              <a:spcAft>
                <a:spcPts val="0"/>
              </a:spcAft>
              <a:buSzPts val="2000"/>
              <a:buNone/>
            </a:pPr>
            <a:r>
              <a:t/>
            </a:r>
            <a:endParaRPr/>
          </a:p>
        </p:txBody>
      </p:sp>
      <p:sp>
        <p:nvSpPr>
          <p:cNvPr id="287" name="Google Shape;287;p29"/>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88" name="Google Shape;288;p29"/>
          <p:cNvPicPr preferRelativeResize="0"/>
          <p:nvPr/>
        </p:nvPicPr>
        <p:blipFill rotWithShape="1">
          <a:blip r:embed="rId3">
            <a:alphaModFix/>
          </a:blip>
          <a:srcRect b="0" l="0" r="0" t="0"/>
          <a:stretch/>
        </p:blipFill>
        <p:spPr>
          <a:xfrm>
            <a:off x="4638354" y="1139440"/>
            <a:ext cx="4001821" cy="36913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1207774" y="1069088"/>
            <a:ext cx="7432401" cy="252454"/>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sz="1800">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TRIỂN KHAI ĐƯỢC HỆ THỐNG SỬ DỤNG XÁC THỰC KERBEROS</a:t>
            </a:r>
            <a:br>
              <a:rPr lang="en-US" sz="3200">
                <a:solidFill>
                  <a:schemeClr val="dk1"/>
                </a:solidFill>
                <a:latin typeface="Times New Roman"/>
                <a:ea typeface="Times New Roman"/>
                <a:cs typeface="Times New Roman"/>
                <a:sym typeface="Times New Roman"/>
              </a:rPr>
            </a:br>
            <a:endParaRPr/>
          </a:p>
        </p:txBody>
      </p:sp>
      <p:sp>
        <p:nvSpPr>
          <p:cNvPr id="73" name="Google Shape;73;p3"/>
          <p:cNvSpPr txBox="1"/>
          <p:nvPr>
            <p:ph idx="1" type="body"/>
          </p:nvPr>
        </p:nvSpPr>
        <p:spPr>
          <a:xfrm>
            <a:off x="513631" y="1430150"/>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Mô hình thực hiện</a:t>
            </a:r>
            <a:endParaRPr sz="1800">
              <a:latin typeface="Times New Roman"/>
              <a:ea typeface="Times New Roman"/>
              <a:cs typeface="Times New Roman"/>
              <a:sym typeface="Times New Roman"/>
            </a:endParaRPr>
          </a:p>
        </p:txBody>
      </p:sp>
      <p:sp>
        <p:nvSpPr>
          <p:cNvPr id="74" name="Google Shape;74;p3"/>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75" name="Google Shape;75;p3"/>
          <p:cNvPicPr preferRelativeResize="0"/>
          <p:nvPr/>
        </p:nvPicPr>
        <p:blipFill rotWithShape="1">
          <a:blip r:embed="rId3">
            <a:alphaModFix/>
          </a:blip>
          <a:srcRect b="0" l="0" r="0" t="0"/>
          <a:stretch/>
        </p:blipFill>
        <p:spPr>
          <a:xfrm>
            <a:off x="1518160" y="2164851"/>
            <a:ext cx="5867400" cy="2295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txBox="1"/>
          <p:nvPr>
            <p:ph idx="1" type="body"/>
          </p:nvPr>
        </p:nvSpPr>
        <p:spPr>
          <a:xfrm>
            <a:off x="1207813" y="840603"/>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Đặt hostname cho client</a:t>
            </a:r>
            <a:endParaRPr/>
          </a:p>
          <a:p>
            <a:pPr indent="-228600" lvl="0" marL="457200" rtl="0" algn="l">
              <a:lnSpc>
                <a:spcPct val="100000"/>
              </a:lnSpc>
              <a:spcBef>
                <a:spcPts val="0"/>
              </a:spcBef>
              <a:spcAft>
                <a:spcPts val="0"/>
              </a:spcAft>
              <a:buSzPts val="2000"/>
              <a:buNone/>
            </a:pPr>
            <a:r>
              <a:t/>
            </a:r>
            <a:endParaRPr/>
          </a:p>
        </p:txBody>
      </p:sp>
      <p:sp>
        <p:nvSpPr>
          <p:cNvPr id="294" name="Google Shape;294;p30"/>
          <p:cNvSpPr txBox="1"/>
          <p:nvPr>
            <p:ph idx="2" type="body"/>
          </p:nvPr>
        </p:nvSpPr>
        <p:spPr>
          <a:xfrm>
            <a:off x="1207813" y="1725300"/>
            <a:ext cx="613145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2000">
                <a:latin typeface="Times New Roman"/>
                <a:ea typeface="Times New Roman"/>
                <a:cs typeface="Times New Roman"/>
                <a:sym typeface="Times New Roman"/>
              </a:rPr>
              <a:t>Thêm địa chỉ IP và tên các máy vào hosts: Sửa file /etc/hosts</a:t>
            </a:r>
            <a:endParaRPr/>
          </a:p>
          <a:p>
            <a:pPr indent="-228600" lvl="0" marL="457200" rtl="0" algn="l">
              <a:lnSpc>
                <a:spcPct val="100000"/>
              </a:lnSpc>
              <a:spcBef>
                <a:spcPts val="0"/>
              </a:spcBef>
              <a:spcAft>
                <a:spcPts val="0"/>
              </a:spcAft>
              <a:buSzPts val="2000"/>
              <a:buNone/>
            </a:pPr>
            <a:r>
              <a:t/>
            </a:r>
            <a:endParaRPr/>
          </a:p>
        </p:txBody>
      </p:sp>
      <p:sp>
        <p:nvSpPr>
          <p:cNvPr id="295" name="Google Shape;295;p30"/>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96" name="Google Shape;296;p30"/>
          <p:cNvPicPr preferRelativeResize="0"/>
          <p:nvPr/>
        </p:nvPicPr>
        <p:blipFill rotWithShape="1">
          <a:blip r:embed="rId3">
            <a:alphaModFix/>
          </a:blip>
          <a:srcRect b="0" l="0" r="0" t="0"/>
          <a:stretch/>
        </p:blipFill>
        <p:spPr>
          <a:xfrm>
            <a:off x="1473375" y="1185675"/>
            <a:ext cx="5756275" cy="244475"/>
          </a:xfrm>
          <a:prstGeom prst="rect">
            <a:avLst/>
          </a:prstGeom>
          <a:noFill/>
          <a:ln>
            <a:noFill/>
          </a:ln>
        </p:spPr>
      </p:pic>
      <p:pic>
        <p:nvPicPr>
          <p:cNvPr id="297" name="Google Shape;297;p30"/>
          <p:cNvPicPr preferRelativeResize="0"/>
          <p:nvPr/>
        </p:nvPicPr>
        <p:blipFill rotWithShape="1">
          <a:blip r:embed="rId4">
            <a:alphaModFix/>
          </a:blip>
          <a:srcRect b="0" l="0" r="0" t="0"/>
          <a:stretch/>
        </p:blipFill>
        <p:spPr>
          <a:xfrm>
            <a:off x="1582988" y="2571750"/>
            <a:ext cx="5756275" cy="147828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1"/>
          <p:cNvSpPr txBox="1"/>
          <p:nvPr>
            <p:ph idx="1" type="body"/>
          </p:nvPr>
        </p:nvSpPr>
        <p:spPr>
          <a:xfrm>
            <a:off x="1097250" y="938850"/>
            <a:ext cx="4707805" cy="4913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Copy file /etc/krb5.conf</a:t>
            </a:r>
            <a:endParaRPr/>
          </a:p>
          <a:p>
            <a:pPr indent="-228600" lvl="0" marL="457200" rtl="0" algn="l">
              <a:lnSpc>
                <a:spcPct val="100000"/>
              </a:lnSpc>
              <a:spcBef>
                <a:spcPts val="0"/>
              </a:spcBef>
              <a:spcAft>
                <a:spcPts val="0"/>
              </a:spcAft>
              <a:buSzPts val="2000"/>
              <a:buNone/>
            </a:pPr>
            <a:r>
              <a:t/>
            </a:r>
            <a:endParaRPr/>
          </a:p>
        </p:txBody>
      </p:sp>
      <p:sp>
        <p:nvSpPr>
          <p:cNvPr id="303" name="Google Shape;303;p31"/>
          <p:cNvSpPr txBox="1"/>
          <p:nvPr>
            <p:ph idx="2" type="body"/>
          </p:nvPr>
        </p:nvSpPr>
        <p:spPr>
          <a:xfrm>
            <a:off x="1097250" y="3284620"/>
            <a:ext cx="6838938" cy="625643"/>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Kết nối đến máy MIT Kerberos Server để kiểm tra</a:t>
            </a:r>
            <a:endParaRPr sz="1800">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2000"/>
              <a:buNone/>
            </a:pPr>
            <a:r>
              <a:t/>
            </a:r>
            <a:endParaRPr/>
          </a:p>
        </p:txBody>
      </p:sp>
      <p:sp>
        <p:nvSpPr>
          <p:cNvPr id="304" name="Google Shape;304;p31"/>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305" name="Google Shape;305;p31"/>
          <p:cNvPicPr preferRelativeResize="0"/>
          <p:nvPr/>
        </p:nvPicPr>
        <p:blipFill rotWithShape="1">
          <a:blip r:embed="rId3">
            <a:alphaModFix/>
          </a:blip>
          <a:srcRect b="0" l="0" r="0" t="0"/>
          <a:stretch/>
        </p:blipFill>
        <p:spPr>
          <a:xfrm>
            <a:off x="1425349" y="1430150"/>
            <a:ext cx="7390476" cy="1552381"/>
          </a:xfrm>
          <a:prstGeom prst="rect">
            <a:avLst/>
          </a:prstGeom>
          <a:noFill/>
          <a:ln>
            <a:noFill/>
          </a:ln>
        </p:spPr>
      </p:pic>
      <p:pic>
        <p:nvPicPr>
          <p:cNvPr id="306" name="Google Shape;306;p31"/>
          <p:cNvPicPr preferRelativeResize="0"/>
          <p:nvPr/>
        </p:nvPicPr>
        <p:blipFill rotWithShape="1">
          <a:blip r:embed="rId4">
            <a:alphaModFix/>
          </a:blip>
          <a:srcRect b="0" l="0" r="0" t="0"/>
          <a:stretch/>
        </p:blipFill>
        <p:spPr>
          <a:xfrm>
            <a:off x="1425349" y="3910263"/>
            <a:ext cx="5062063" cy="71287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type="title"/>
          </p:nvPr>
        </p:nvSpPr>
        <p:spPr>
          <a:xfrm>
            <a:off x="1207800" y="1078850"/>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b="1" lang="en-US" sz="2000">
                <a:latin typeface="Times New Roman"/>
                <a:ea typeface="Times New Roman"/>
                <a:cs typeface="Times New Roman"/>
                <a:sym typeface="Times New Roman"/>
              </a:rPr>
              <a:t>2.3. Kết quả bắt gói tin</a:t>
            </a:r>
            <a:br>
              <a:rPr b="1" lang="en-US" sz="3200">
                <a:latin typeface="Cambria"/>
                <a:ea typeface="Cambria"/>
                <a:cs typeface="Cambria"/>
                <a:sym typeface="Cambria"/>
              </a:rPr>
            </a:br>
            <a:endParaRPr/>
          </a:p>
        </p:txBody>
      </p:sp>
      <p:sp>
        <p:nvSpPr>
          <p:cNvPr id="312" name="Google Shape;312;p32"/>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313" name="Google Shape;313;p32"/>
          <p:cNvPicPr preferRelativeResize="0"/>
          <p:nvPr/>
        </p:nvPicPr>
        <p:blipFill rotWithShape="1">
          <a:blip r:embed="rId3">
            <a:alphaModFix/>
          </a:blip>
          <a:srcRect b="0" l="0" r="0" t="0"/>
          <a:stretch/>
        </p:blipFill>
        <p:spPr>
          <a:xfrm>
            <a:off x="1791413" y="1254500"/>
            <a:ext cx="5896765" cy="36312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type="title"/>
          </p:nvPr>
        </p:nvSpPr>
        <p:spPr>
          <a:xfrm>
            <a:off x="1428288" y="1078850"/>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sz="1800">
                <a:latin typeface="Times New Roman"/>
                <a:ea typeface="Times New Roman"/>
                <a:cs typeface="Times New Roman"/>
                <a:sym typeface="Times New Roman"/>
              </a:rPr>
              <a:t>Gói tin AS-REQ</a:t>
            </a:r>
            <a:br>
              <a:rPr lang="en-US" sz="3200">
                <a:latin typeface="Roboto"/>
                <a:ea typeface="Roboto"/>
                <a:cs typeface="Roboto"/>
                <a:sym typeface="Roboto"/>
              </a:rPr>
            </a:br>
            <a:endParaRPr/>
          </a:p>
        </p:txBody>
      </p:sp>
      <p:sp>
        <p:nvSpPr>
          <p:cNvPr id="319" name="Google Shape;319;p33"/>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320" name="Google Shape;320;p33"/>
          <p:cNvPicPr preferRelativeResize="0"/>
          <p:nvPr/>
        </p:nvPicPr>
        <p:blipFill rotWithShape="1">
          <a:blip r:embed="rId3">
            <a:alphaModFix/>
          </a:blip>
          <a:srcRect b="0" l="0" r="0" t="0"/>
          <a:stretch/>
        </p:blipFill>
        <p:spPr>
          <a:xfrm>
            <a:off x="1915646" y="1383935"/>
            <a:ext cx="5753684" cy="360716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4"/>
          <p:cNvSpPr txBox="1"/>
          <p:nvPr>
            <p:ph type="title"/>
          </p:nvPr>
        </p:nvSpPr>
        <p:spPr>
          <a:xfrm>
            <a:off x="1428288" y="1078850"/>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sz="1800">
                <a:latin typeface="Times New Roman"/>
                <a:ea typeface="Times New Roman"/>
                <a:cs typeface="Times New Roman"/>
                <a:sym typeface="Times New Roman"/>
              </a:rPr>
              <a:t>Gói tin AS-REP</a:t>
            </a:r>
            <a:br>
              <a:rPr lang="en-US" sz="3200">
                <a:latin typeface="Roboto"/>
                <a:ea typeface="Roboto"/>
                <a:cs typeface="Roboto"/>
                <a:sym typeface="Roboto"/>
              </a:rPr>
            </a:br>
            <a:endParaRPr/>
          </a:p>
        </p:txBody>
      </p:sp>
      <p:sp>
        <p:nvSpPr>
          <p:cNvPr id="326" name="Google Shape;326;p34"/>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327" name="Google Shape;327;p34"/>
          <p:cNvPicPr preferRelativeResize="0"/>
          <p:nvPr/>
        </p:nvPicPr>
        <p:blipFill rotWithShape="1">
          <a:blip r:embed="rId3">
            <a:alphaModFix/>
          </a:blip>
          <a:srcRect b="0" l="0" r="0" t="0"/>
          <a:stretch/>
        </p:blipFill>
        <p:spPr>
          <a:xfrm>
            <a:off x="1620871" y="1254500"/>
            <a:ext cx="6343233" cy="360658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Gói tin client gọi dịch vụ từ server</a:t>
            </a:r>
            <a:endParaRPr/>
          </a:p>
        </p:txBody>
      </p:sp>
      <p:sp>
        <p:nvSpPr>
          <p:cNvPr id="333" name="Google Shape;333;p35"/>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334" name="Google Shape;334;p35"/>
          <p:cNvPicPr preferRelativeResize="0"/>
          <p:nvPr/>
        </p:nvPicPr>
        <p:blipFill rotWithShape="1">
          <a:blip r:embed="rId3">
            <a:alphaModFix/>
          </a:blip>
          <a:srcRect b="0" l="0" r="0" t="0"/>
          <a:stretch/>
        </p:blipFill>
        <p:spPr>
          <a:xfrm>
            <a:off x="1669799" y="1545932"/>
            <a:ext cx="6006347" cy="324251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6"/>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sz="1800">
                <a:latin typeface="Times New Roman"/>
                <a:ea typeface="Times New Roman"/>
                <a:cs typeface="Times New Roman"/>
                <a:sym typeface="Times New Roman"/>
              </a:rPr>
              <a:t>Gói tin server phản hồi cho client</a:t>
            </a:r>
            <a:endParaRPr sz="1800">
              <a:latin typeface="Times New Roman"/>
              <a:ea typeface="Times New Roman"/>
              <a:cs typeface="Times New Roman"/>
              <a:sym typeface="Times New Roman"/>
            </a:endParaRPr>
          </a:p>
        </p:txBody>
      </p:sp>
      <p:sp>
        <p:nvSpPr>
          <p:cNvPr id="340" name="Google Shape;340;p36"/>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341" name="Google Shape;341;p36"/>
          <p:cNvPicPr preferRelativeResize="0"/>
          <p:nvPr/>
        </p:nvPicPr>
        <p:blipFill rotWithShape="1">
          <a:blip r:embed="rId3">
            <a:alphaModFix/>
          </a:blip>
          <a:srcRect b="0" l="0" r="0" t="0"/>
          <a:stretch/>
        </p:blipFill>
        <p:spPr>
          <a:xfrm>
            <a:off x="1573546" y="1457875"/>
            <a:ext cx="5756275" cy="3330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descr="Những Hình Nền Powerpoint Thank You, Cảm Ơn Dùng Cho Slide Kết Thúc" id="347" name="Google Shape;347;p37"/>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Thiết lập IP cho máy client, server và tiến hành ping thử </a:t>
            </a:r>
            <a:endParaRPr sz="2000">
              <a:latin typeface="Times New Roman"/>
              <a:ea typeface="Times New Roman"/>
              <a:cs typeface="Times New Roman"/>
              <a:sym typeface="Times New Roman"/>
            </a:endParaRPr>
          </a:p>
        </p:txBody>
      </p:sp>
      <p:sp>
        <p:nvSpPr>
          <p:cNvPr id="81" name="Google Shape;81;p4"/>
          <p:cNvSpPr txBox="1"/>
          <p:nvPr>
            <p:ph idx="1" type="body"/>
          </p:nvPr>
        </p:nvSpPr>
        <p:spPr>
          <a:xfrm>
            <a:off x="1207774" y="1430150"/>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Trên win 7</a:t>
            </a:r>
            <a:endParaRPr sz="1800">
              <a:latin typeface="Times New Roman"/>
              <a:ea typeface="Times New Roman"/>
              <a:cs typeface="Times New Roman"/>
              <a:sym typeface="Times New Roman"/>
            </a:endParaRPr>
          </a:p>
        </p:txBody>
      </p:sp>
      <p:sp>
        <p:nvSpPr>
          <p:cNvPr id="82" name="Google Shape;82;p4"/>
          <p:cNvSpPr txBox="1"/>
          <p:nvPr>
            <p:ph idx="2" type="body"/>
          </p:nvPr>
        </p:nvSpPr>
        <p:spPr>
          <a:xfrm>
            <a:off x="4792488" y="1430150"/>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Trên server</a:t>
            </a:r>
            <a:endParaRPr sz="1800">
              <a:latin typeface="Times New Roman"/>
              <a:ea typeface="Times New Roman"/>
              <a:cs typeface="Times New Roman"/>
              <a:sym typeface="Times New Roman"/>
            </a:endParaRPr>
          </a:p>
        </p:txBody>
      </p:sp>
      <p:sp>
        <p:nvSpPr>
          <p:cNvPr id="83" name="Google Shape;83;p4"/>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84" name="Google Shape;84;p4"/>
          <p:cNvPicPr preferRelativeResize="0"/>
          <p:nvPr/>
        </p:nvPicPr>
        <p:blipFill rotWithShape="1">
          <a:blip r:embed="rId3">
            <a:alphaModFix/>
          </a:blip>
          <a:srcRect b="0" l="0" r="0" t="0"/>
          <a:stretch/>
        </p:blipFill>
        <p:spPr>
          <a:xfrm>
            <a:off x="1306419" y="1859602"/>
            <a:ext cx="2584787" cy="2836348"/>
          </a:xfrm>
          <a:prstGeom prst="rect">
            <a:avLst/>
          </a:prstGeom>
          <a:noFill/>
          <a:ln>
            <a:noFill/>
          </a:ln>
        </p:spPr>
      </p:pic>
      <p:pic>
        <p:nvPicPr>
          <p:cNvPr id="85" name="Google Shape;85;p4"/>
          <p:cNvPicPr preferRelativeResize="0"/>
          <p:nvPr/>
        </p:nvPicPr>
        <p:blipFill rotWithShape="1">
          <a:blip r:embed="rId4">
            <a:alphaModFix/>
          </a:blip>
          <a:srcRect b="0" l="0" r="0" t="0"/>
          <a:stretch/>
        </p:blipFill>
        <p:spPr>
          <a:xfrm>
            <a:off x="5038322" y="1859602"/>
            <a:ext cx="2584787" cy="29055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sz="2000">
                <a:latin typeface="Times New Roman"/>
                <a:ea typeface="Times New Roman"/>
                <a:cs typeface="Times New Roman"/>
                <a:sym typeface="Times New Roman"/>
              </a:rPr>
              <a:t>Ping thử từ win 7 đến server</a:t>
            </a:r>
            <a:endParaRPr sz="2000">
              <a:latin typeface="Times New Roman"/>
              <a:ea typeface="Times New Roman"/>
              <a:cs typeface="Times New Roman"/>
              <a:sym typeface="Times New Roman"/>
            </a:endParaRPr>
          </a:p>
        </p:txBody>
      </p:sp>
      <p:sp>
        <p:nvSpPr>
          <p:cNvPr id="91" name="Google Shape;91;p5"/>
          <p:cNvSpPr txBox="1"/>
          <p:nvPr>
            <p:ph idx="1" type="body"/>
          </p:nvPr>
        </p:nvSpPr>
        <p:spPr>
          <a:xfrm>
            <a:off x="813982" y="1416801"/>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Ping thành công</a:t>
            </a:r>
            <a:endParaRPr sz="1800">
              <a:latin typeface="Times New Roman"/>
              <a:ea typeface="Times New Roman"/>
              <a:cs typeface="Times New Roman"/>
              <a:sym typeface="Times New Roman"/>
            </a:endParaRPr>
          </a:p>
        </p:txBody>
      </p:sp>
      <p:sp>
        <p:nvSpPr>
          <p:cNvPr id="92" name="Google Shape;92;p5"/>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93" name="Google Shape;93;p5"/>
          <p:cNvPicPr preferRelativeResize="0"/>
          <p:nvPr/>
        </p:nvPicPr>
        <p:blipFill rotWithShape="1">
          <a:blip r:embed="rId3">
            <a:alphaModFix/>
          </a:blip>
          <a:srcRect b="0" l="0" r="0" t="0"/>
          <a:stretch/>
        </p:blipFill>
        <p:spPr>
          <a:xfrm>
            <a:off x="3294584" y="1350484"/>
            <a:ext cx="5756275" cy="29375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b="1" lang="en-US" sz="2000">
                <a:latin typeface="Times New Roman"/>
                <a:ea typeface="Times New Roman"/>
                <a:cs typeface="Times New Roman"/>
                <a:sym typeface="Times New Roman"/>
              </a:rPr>
              <a:t>Triển khai Active Directory Domain Service trên Windows Server 2012</a:t>
            </a:r>
            <a:endParaRPr sz="2000">
              <a:latin typeface="Times New Roman"/>
              <a:ea typeface="Times New Roman"/>
              <a:cs typeface="Times New Roman"/>
              <a:sym typeface="Times New Roman"/>
            </a:endParaRPr>
          </a:p>
        </p:txBody>
      </p:sp>
      <p:sp>
        <p:nvSpPr>
          <p:cNvPr id="99" name="Google Shape;99;p6"/>
          <p:cNvSpPr txBox="1"/>
          <p:nvPr>
            <p:ph idx="1" type="body"/>
          </p:nvPr>
        </p:nvSpPr>
        <p:spPr>
          <a:xfrm>
            <a:off x="593725" y="1661743"/>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Mình đã cài từ trước , chi tiết các bạn có thể xem hưỡng dẫn ở các nguồn trên mạng</a:t>
            </a:r>
            <a:endParaRPr/>
          </a:p>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Sau khi cài đặt xong sẽ được kết quả :</a:t>
            </a:r>
            <a:endParaRPr/>
          </a:p>
        </p:txBody>
      </p:sp>
      <p:sp>
        <p:nvSpPr>
          <p:cNvPr id="100" name="Google Shape;100;p6"/>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01" name="Google Shape;101;p6"/>
          <p:cNvPicPr preferRelativeResize="0"/>
          <p:nvPr/>
        </p:nvPicPr>
        <p:blipFill rotWithShape="1">
          <a:blip r:embed="rId3">
            <a:alphaModFix/>
          </a:blip>
          <a:srcRect b="0" l="0" r="0" t="0"/>
          <a:stretch/>
        </p:blipFill>
        <p:spPr>
          <a:xfrm>
            <a:off x="4491907" y="1661743"/>
            <a:ext cx="4431836" cy="24607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b="1" lang="en-US" sz="2000">
                <a:latin typeface="Times New Roman"/>
                <a:ea typeface="Times New Roman"/>
                <a:cs typeface="Times New Roman"/>
                <a:sym typeface="Times New Roman"/>
              </a:rPr>
              <a:t>Join Domain trên máy Client với Server</a:t>
            </a:r>
            <a:endParaRPr sz="2000">
              <a:latin typeface="Times New Roman"/>
              <a:ea typeface="Times New Roman"/>
              <a:cs typeface="Times New Roman"/>
              <a:sym typeface="Times New Roman"/>
            </a:endParaRPr>
          </a:p>
        </p:txBody>
      </p:sp>
      <p:sp>
        <p:nvSpPr>
          <p:cNvPr id="107" name="Google Shape;107;p7"/>
          <p:cNvSpPr txBox="1"/>
          <p:nvPr>
            <p:ph idx="1" type="body"/>
          </p:nvPr>
        </p:nvSpPr>
        <p:spPr>
          <a:xfrm>
            <a:off x="380143" y="1430150"/>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Chuột phải vào “This PC” 🡪 “Propertise” và làm theo như hình</a:t>
            </a:r>
            <a:endParaRPr sz="1800">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2000"/>
              <a:buNone/>
            </a:pPr>
            <a:r>
              <a:t/>
            </a:r>
            <a:endParaRPr/>
          </a:p>
        </p:txBody>
      </p:sp>
      <p:sp>
        <p:nvSpPr>
          <p:cNvPr id="108" name="Google Shape;108;p7"/>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09" name="Google Shape;109;p7"/>
          <p:cNvPicPr preferRelativeResize="0"/>
          <p:nvPr/>
        </p:nvPicPr>
        <p:blipFill rotWithShape="1">
          <a:blip r:embed="rId3">
            <a:alphaModFix/>
          </a:blip>
          <a:srcRect b="0" l="0" r="0" t="0"/>
          <a:stretch/>
        </p:blipFill>
        <p:spPr>
          <a:xfrm>
            <a:off x="3757717" y="1430150"/>
            <a:ext cx="5233758" cy="30350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b="1" lang="en-US" sz="2000">
                <a:latin typeface="Times New Roman"/>
                <a:ea typeface="Times New Roman"/>
                <a:cs typeface="Times New Roman"/>
                <a:sym typeface="Times New Roman"/>
              </a:rPr>
              <a:t>Kiểm tra giao thức xác thực Kerberos</a:t>
            </a:r>
            <a:endParaRPr sz="2000">
              <a:latin typeface="Times New Roman"/>
              <a:ea typeface="Times New Roman"/>
              <a:cs typeface="Times New Roman"/>
              <a:sym typeface="Times New Roman"/>
            </a:endParaRPr>
          </a:p>
        </p:txBody>
      </p:sp>
      <p:sp>
        <p:nvSpPr>
          <p:cNvPr id="115" name="Google Shape;115;p8"/>
          <p:cNvSpPr txBox="1"/>
          <p:nvPr>
            <p:ph idx="1" type="body"/>
          </p:nvPr>
        </p:nvSpPr>
        <p:spPr>
          <a:xfrm>
            <a:off x="286700" y="1418618"/>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sz="1800">
                <a:latin typeface="Times New Roman"/>
                <a:ea typeface="Times New Roman"/>
                <a:cs typeface="Times New Roman"/>
                <a:sym typeface="Times New Roman"/>
              </a:rPr>
              <a:t>Tạo một user mới trên Windows Server</a:t>
            </a:r>
            <a:endParaRPr/>
          </a:p>
          <a:p>
            <a:pPr indent="-228600" lvl="0" marL="457200" rtl="0" algn="l">
              <a:lnSpc>
                <a:spcPct val="100000"/>
              </a:lnSpc>
              <a:spcBef>
                <a:spcPts val="0"/>
              </a:spcBef>
              <a:spcAft>
                <a:spcPts val="0"/>
              </a:spcAft>
              <a:buSzPts val="2000"/>
              <a:buNone/>
            </a:pPr>
            <a:r>
              <a:t/>
            </a:r>
            <a:endParaRPr/>
          </a:p>
        </p:txBody>
      </p:sp>
      <p:sp>
        <p:nvSpPr>
          <p:cNvPr id="116" name="Google Shape;116;p8"/>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17" name="Google Shape;117;p8"/>
          <p:cNvPicPr preferRelativeResize="0"/>
          <p:nvPr/>
        </p:nvPicPr>
        <p:blipFill rotWithShape="1">
          <a:blip r:embed="rId3">
            <a:alphaModFix/>
          </a:blip>
          <a:srcRect b="0" l="0" r="0" t="0"/>
          <a:stretch/>
        </p:blipFill>
        <p:spPr>
          <a:xfrm>
            <a:off x="4353925" y="1362075"/>
            <a:ext cx="4286250" cy="362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type="title"/>
          </p:nvPr>
        </p:nvSpPr>
        <p:spPr>
          <a:xfrm>
            <a:off x="1207800" y="1032491"/>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sz="2000">
                <a:latin typeface="Times New Roman"/>
                <a:ea typeface="Times New Roman"/>
                <a:cs typeface="Times New Roman"/>
                <a:sym typeface="Times New Roman"/>
              </a:rPr>
              <a:t>Sử dụng phần mềm WireShark bắt gói tin sau đó đăng nhập trên máy Client với thông tin User vừa tạo</a:t>
            </a:r>
            <a:br>
              <a:rPr lang="en-US" sz="3200"/>
            </a:br>
            <a:endParaRPr/>
          </a:p>
        </p:txBody>
      </p:sp>
      <p:sp>
        <p:nvSpPr>
          <p:cNvPr id="123" name="Google Shape;123;p9"/>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24" name="Google Shape;124;p9"/>
          <p:cNvPicPr preferRelativeResize="0"/>
          <p:nvPr/>
        </p:nvPicPr>
        <p:blipFill rotWithShape="1">
          <a:blip r:embed="rId3">
            <a:alphaModFix/>
          </a:blip>
          <a:srcRect b="0" l="0" r="0" t="0"/>
          <a:stretch/>
        </p:blipFill>
        <p:spPr>
          <a:xfrm>
            <a:off x="1261472" y="1504806"/>
            <a:ext cx="6282107" cy="326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