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Inria Sans"/>
      <p:regular r:id="rId34"/>
      <p:bold r:id="rId35"/>
      <p:italic r:id="rId36"/>
      <p:boldItalic r:id="rId37"/>
    </p:embeddedFont>
    <p:embeddedFont>
      <p:font typeface="Titillium Web"/>
      <p:regular r:id="rId38"/>
      <p:bold r:id="rId39"/>
      <p:italic r:id="rId40"/>
      <p:boldItalic r:id="rId41"/>
    </p:embeddedFont>
    <p:embeddedFont>
      <p:font typeface="Saira Semi Condense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waaAFmEDtTCqXHiHXwerCAOy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italic.fntdata"/><Relationship Id="rId20" Type="http://schemas.openxmlformats.org/officeDocument/2006/relationships/slide" Target="slides/slide16.xml"/><Relationship Id="rId42" Type="http://schemas.openxmlformats.org/officeDocument/2006/relationships/font" Target="fonts/SairaSemiCondensed-regular.fntdata"/><Relationship Id="rId41" Type="http://schemas.openxmlformats.org/officeDocument/2006/relationships/font" Target="fonts/TitilliumWeb-boldItalic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SairaSemiCondense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InriaSans-bold.fntdata"/><Relationship Id="rId12" Type="http://schemas.openxmlformats.org/officeDocument/2006/relationships/slide" Target="slides/slide8.xml"/><Relationship Id="rId34" Type="http://schemas.openxmlformats.org/officeDocument/2006/relationships/font" Target="fonts/InriaSans-regular.fntdata"/><Relationship Id="rId15" Type="http://schemas.openxmlformats.org/officeDocument/2006/relationships/slide" Target="slides/slide11.xml"/><Relationship Id="rId37" Type="http://schemas.openxmlformats.org/officeDocument/2006/relationships/font" Target="fonts/Inria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InriaSans-italic.fntdata"/><Relationship Id="rId17" Type="http://schemas.openxmlformats.org/officeDocument/2006/relationships/slide" Target="slides/slide13.xml"/><Relationship Id="rId39" Type="http://schemas.openxmlformats.org/officeDocument/2006/relationships/font" Target="fonts/TitilliumWeb-bold.fntdata"/><Relationship Id="rId16" Type="http://schemas.openxmlformats.org/officeDocument/2006/relationships/slide" Target="slides/slide12.xml"/><Relationship Id="rId38" Type="http://schemas.openxmlformats.org/officeDocument/2006/relationships/font" Target="fonts/TitilliumWeb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31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1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1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1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1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1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9000">
                  <a:srgbClr val="FFFFFF">
                    <a:alpha val="45098"/>
                  </a:srgbClr>
                </a:gs>
                <a:gs pos="42000">
                  <a:srgbClr val="FFFFFF">
                    <a:alpha val="45098"/>
                  </a:srgbClr>
                </a:gs>
                <a:gs pos="100000">
                  <a:srgbClr val="FFFFFF">
                    <a:alpha val="45098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1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31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31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1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2"/>
          <p:cNvGrpSpPr/>
          <p:nvPr/>
        </p:nvGrpSpPr>
        <p:grpSpPr>
          <a:xfrm>
            <a:off x="0" y="0"/>
            <a:ext cx="9144037" cy="5143497"/>
            <a:chOff x="0" y="0"/>
            <a:chExt cx="9144037" cy="5143497"/>
          </a:xfrm>
        </p:grpSpPr>
        <p:sp>
          <p:nvSpPr>
            <p:cNvPr id="27" name="Google Shape;27;p32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2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2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2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2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470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2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2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" name="Google Shape;43;p32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44" name="Google Shape;44;p32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b="0" i="0" sz="32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b="0" i="0" sz="32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b="0" i="0" sz="32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b="0" i="0" sz="32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b="0" i="0" sz="32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b="0" i="0" sz="32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b="0" i="0" sz="32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b="0" i="0" sz="32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b="0" i="0" sz="32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b="0" i="0" sz="2400" u="none" cap="none" strike="noStrik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b="0" i="0" sz="2400" u="none" cap="none" strike="noStrik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b="0" i="0" sz="2400" u="none" cap="none" strike="noStrik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b="0" i="0" sz="2400" u="none" cap="none" strike="noStrik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b="0" i="0" sz="2400" u="none" cap="none" strike="noStrik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b="0" i="0" sz="2400" u="none" cap="none" strike="noStrik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b="0" i="0" sz="2400" u="none" cap="none" strike="noStrik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b="0" i="0" sz="2400" u="none" cap="none" strike="noStrik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b="0" i="0" sz="2400" u="none" cap="none" strike="noStrik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1619388" y="487877"/>
            <a:ext cx="66342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Giao thức an toàn mang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794159" y="2195739"/>
            <a:ext cx="635183" cy="564280"/>
            <a:chOff x="5292575" y="3681900"/>
            <a:chExt cx="420150" cy="373275"/>
          </a:xfrm>
        </p:grpSpPr>
        <p:sp>
          <p:nvSpPr>
            <p:cNvPr id="52" name="Google Shape;52;p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"/>
          <p:cNvSpPr txBox="1"/>
          <p:nvPr/>
        </p:nvSpPr>
        <p:spPr>
          <a:xfrm>
            <a:off x="1728527" y="1386067"/>
            <a:ext cx="6634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6: Triển khai giao thức SMTP và POP3</a:t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824663" y="2987992"/>
            <a:ext cx="4182555" cy="142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viên thực hiện :Nguyễn Văn Điệp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 sinh viên: AT160511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 TS.Trần Thị Lượng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16096" t="87613"/>
          <a:stretch/>
        </p:blipFill>
        <p:spPr>
          <a:xfrm>
            <a:off x="2330169" y="1309834"/>
            <a:ext cx="4732039" cy="4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3695" y="1754454"/>
            <a:ext cx="6484985" cy="303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619" y="576512"/>
            <a:ext cx="7704762" cy="39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152525" y="1402613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Cài đặt dovecot-imapd dovecot-pop3d bằng lệnh trên 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Sửa file dovecot.conf như trên 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3282" y="1447731"/>
            <a:ext cx="502983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3282" y="1790700"/>
            <a:ext cx="400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3282" y="2008698"/>
            <a:ext cx="5154242" cy="277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042" y="888728"/>
            <a:ext cx="478218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3240" y="1355268"/>
            <a:ext cx="4660760" cy="305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743" y="1355268"/>
            <a:ext cx="4075405" cy="305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774" y="862012"/>
            <a:ext cx="5377730" cy="268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7774" y="1248764"/>
            <a:ext cx="6342857" cy="36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4255" t="93367"/>
          <a:stretch/>
        </p:blipFill>
        <p:spPr>
          <a:xfrm>
            <a:off x="1215189" y="846221"/>
            <a:ext cx="6436895" cy="34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152" y="4375366"/>
            <a:ext cx="4550945" cy="4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725152" y="3952831"/>
            <a:ext cx="4285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sửa xg phải restart fostix và dovecot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6504" y="1957310"/>
            <a:ext cx="2835475" cy="171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4404" y="1923433"/>
            <a:ext cx="3913630" cy="17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143" y="1543178"/>
            <a:ext cx="7085714" cy="20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 Cấu hình trên máy client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281343" y="132000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Tương tự như trên server ta chọn IPv4 =&gt; Manual: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Ta sửa địa chỉ ip thành 10.8.12.100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Netmark 255.255.255.0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Gateway 10.0.0.1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DNS 10.0.0.1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637" y="1320000"/>
            <a:ext cx="4983538" cy="341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305406" y="1402613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Vào nano /etc/hosts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Thêm địa chỉ ip của server,client và domain của server(guyenvnandiep-srv.class8) và domain của client(nguyenvandiep-client1.class8)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0499" y="1102324"/>
            <a:ext cx="473967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619" y="3090375"/>
            <a:ext cx="487743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3.  Cấu hình mail , gửi và nhận mail và bắt gói tin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152525" y="13023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Tại máy server tạo user1 và user2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375" y="1459763"/>
            <a:ext cx="32956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374" y="2788612"/>
            <a:ext cx="3295649" cy="459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MỤC LỤC</a:t>
            </a:r>
            <a:endParaRPr sz="3600"/>
          </a:p>
        </p:txBody>
      </p:sp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1106905" y="1528323"/>
            <a:ext cx="7533270" cy="2779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CẤU HÌNH SERVER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CẤU HÌNH CLIENT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CẤU HÌNH MAIL, GỬI NHẬN MAIL VÀ BẮT GÓI TIN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Mở ứng dụng thunderbird trên server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365563" y="1354487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Tạo 1 địa chỉ mail với 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Fullname : user1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Email address: user1@nguyenvandiep-srv.class8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927" y="1206806"/>
            <a:ext cx="4615406" cy="379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901" y="719133"/>
            <a:ext cx="5609524" cy="386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401658" y="15226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/>
              <a:t>Tưởng tự như user1 ta làm với user2 </a:t>
            </a:r>
            <a:endParaRPr/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6415" y="241212"/>
            <a:ext cx="4925060" cy="490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658" y="2435775"/>
            <a:ext cx="35052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Mở Thunderbird trên client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558069" y="2927058"/>
            <a:ext cx="3143700" cy="1988845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Tạo 1 user2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Tạo một địa chỉ mail là user2@nguyenvandiep-srv.class8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3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28" y="1400182"/>
            <a:ext cx="469646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1548" y="1227861"/>
            <a:ext cx="4034277" cy="369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Gửi mail từ user1(server) cho user2(client)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25" y="1327066"/>
            <a:ext cx="4952222" cy="274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4747" y="1327065"/>
            <a:ext cx="3979095" cy="274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1207800" y="879569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Trên client nhận được mail từ server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800" y="1586361"/>
            <a:ext cx="5756275" cy="2948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120780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Từ user2(client) gửi mail cho user1(client)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3" y="1692910"/>
            <a:ext cx="4646779" cy="230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6730" y="1547291"/>
            <a:ext cx="3979095" cy="274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Trên server nhận được mail từ client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850" y="1586931"/>
            <a:ext cx="6475580" cy="252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Bật wireshark bên client ta được kết quả: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82" y="1552074"/>
            <a:ext cx="3967339" cy="251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381" y="1552072"/>
            <a:ext cx="4275094" cy="251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hững Hình Nền Powerpoint Thank You, Cảm Ơn Dùng Cho Slide Kết Thúc"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Mô Hình Mạng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862" y="1846914"/>
            <a:ext cx="5756275" cy="212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hình VMWARE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32" y="1320000"/>
            <a:ext cx="5756275" cy="3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hình trên client và server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Đều thêm network Adapter là VMnet3 và VMnet5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7776" y="1403079"/>
            <a:ext cx="3534488" cy="346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 Cấu hình trên Server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152524" y="1320000"/>
            <a:ext cx="4802983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Vào Ethernet(ens33) =&gt; Wired Settings để cấu hình mạng theo yêu cầu.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556" y="1210043"/>
            <a:ext cx="3228571" cy="3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 Cấu hình trên Server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152525" y="1519989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Vào mục IPv4 =&gt; Chọn Manual 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Thêm địa chỉ là: 10.8.12.1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Netmark 255.255.255.0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DNS 10.0.0.1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332" y="1320000"/>
            <a:ext cx="5457143" cy="3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293374" y="14301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1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Sửa file nano /etc/hosts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Thêm vào địa chỉ ip(10.8.12.1) của server và domain của server(nguyenvandiep-srv.class8)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985" y="903632"/>
            <a:ext cx="5076189" cy="21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3896" y="3049478"/>
            <a:ext cx="5126279" cy="14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152525" y="1354487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Cài đặt postfix bằng lệnh</a:t>
            </a:r>
            <a:endParaRPr/>
          </a:p>
          <a:p>
            <a:pPr indent="0" lvl="0" marL="10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“apt-get install postfix”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258" y="1466348"/>
            <a:ext cx="35147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00" y="2001070"/>
            <a:ext cx="5756275" cy="278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