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xml" ContentType="application/inkml+xml"/>
  <Override PartName="/ppt/ink/ink7.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7"/>
  </p:notesMasterIdLst>
  <p:sldIdLst>
    <p:sldId id="256" r:id="rId2"/>
    <p:sldId id="257" r:id="rId3"/>
    <p:sldId id="271" r:id="rId4"/>
    <p:sldId id="283" r:id="rId5"/>
    <p:sldId id="272" r:id="rId6"/>
    <p:sldId id="284" r:id="rId7"/>
    <p:sldId id="297" r:id="rId8"/>
    <p:sldId id="275" r:id="rId9"/>
    <p:sldId id="289" r:id="rId10"/>
    <p:sldId id="290" r:id="rId11"/>
    <p:sldId id="291" r:id="rId12"/>
    <p:sldId id="264" r:id="rId13"/>
    <p:sldId id="265" r:id="rId14"/>
    <p:sldId id="266" r:id="rId15"/>
    <p:sldId id="298" r:id="rId16"/>
    <p:sldId id="299" r:id="rId17"/>
    <p:sldId id="300" r:id="rId18"/>
    <p:sldId id="303" r:id="rId19"/>
    <p:sldId id="313" r:id="rId20"/>
    <p:sldId id="314" r:id="rId21"/>
    <p:sldId id="312" r:id="rId22"/>
    <p:sldId id="305" r:id="rId23"/>
    <p:sldId id="304" r:id="rId24"/>
    <p:sldId id="309" r:id="rId25"/>
    <p:sldId id="310" r:id="rId26"/>
    <p:sldId id="311" r:id="rId27"/>
    <p:sldId id="306" r:id="rId28"/>
    <p:sldId id="307" r:id="rId29"/>
    <p:sldId id="308" r:id="rId30"/>
    <p:sldId id="315" r:id="rId31"/>
    <p:sldId id="316" r:id="rId32"/>
    <p:sldId id="317" r:id="rId33"/>
    <p:sldId id="318" r:id="rId34"/>
    <p:sldId id="319" r:id="rId35"/>
    <p:sldId id="321" r:id="rId36"/>
    <p:sldId id="327" r:id="rId37"/>
    <p:sldId id="328" r:id="rId38"/>
    <p:sldId id="329" r:id="rId39"/>
    <p:sldId id="320" r:id="rId40"/>
    <p:sldId id="323" r:id="rId41"/>
    <p:sldId id="324" r:id="rId42"/>
    <p:sldId id="322" r:id="rId43"/>
    <p:sldId id="326" r:id="rId44"/>
    <p:sldId id="325" r:id="rId45"/>
    <p:sldId id="267"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A27"/>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1AFDC-5B06-42F6-B276-4F5B104BEDB8}" v="45" dt="2023-03-21T08:30:50.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83660" autoAdjust="0"/>
  </p:normalViewPr>
  <p:slideViewPr>
    <p:cSldViewPr snapToGrid="0">
      <p:cViewPr varScale="1">
        <p:scale>
          <a:sx n="140" d="100"/>
          <a:sy n="140" d="100"/>
        </p:scale>
        <p:origin x="756" y="114"/>
      </p:cViewPr>
      <p:guideLst>
        <p:guide orient="horz" pos="1620"/>
        <p:guide pos="2880"/>
      </p:guideLst>
    </p:cSldViewPr>
  </p:slideViewPr>
  <p:outlineViewPr>
    <p:cViewPr>
      <p:scale>
        <a:sx n="33" d="100"/>
        <a:sy n="33" d="100"/>
      </p:scale>
      <p:origin x="0" y="-144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7:36"/>
    </inkml:context>
    <inkml:brush xml:id="br0">
      <inkml:brushProperty name="width" value="0.05" units="cm"/>
      <inkml:brushProperty name="height" value="0.05" units="cm"/>
      <inkml:brushProperty name="color" value="#FFFFFF"/>
    </inkml:brush>
  </inkml:definitions>
  <inkml:trace contextRef="#ctx0" brushRef="#br0">588 255 24575,'-1'0'0,"-1"0"0,1 1 0,0-1 0,0 0 0,0 1 0,0-1 0,0 1 0,0-1 0,0 1 0,0 0 0,0-1 0,0 1 0,1 0 0,-1 0 0,0 0 0,0 0 0,1 0 0,-1-1 0,-1 3 0,-12 25 0,7-14 0,2-5 0,-15 23 0,19-30 0,0-1 0,0 1 0,-1 0 0,1-1 0,-1 1 0,1-1 0,-1 0 0,1 1 0,-1-1 0,0 0 0,0 0 0,0 0 0,-3 1 0,4-2 0,0 0 0,1 0 0,-1 0 0,0-1 0,1 1 0,-1 0 0,1 0 0,-1-1 0,0 1 0,1 0 0,-1-1 0,1 1 0,-1-1 0,1 1 0,-1-1 0,1 1 0,-1-1 0,1 1 0,-1-1 0,1 1 0,0-1 0,-1 0 0,1 1 0,0-1 0,0 1 0,-1-1 0,1 0 0,0 1 0,0-1 0,0 0 0,0 1 0,0-1 0,0 0 0,0-1 0,-2-28 0,2 26 0,1-50 0,2 1 0,12-56 0,-15 107 0,0 0 0,1 1 0,-1-1 0,0 0 0,0 0 0,0 0 0,0 0 0,0 0 0,0 1 0,-1-1 0,1 0 0,-1 0 0,1 0 0,-1 1 0,1-1 0,-1 0 0,0 1 0,0-1 0,0 1 0,0-1 0,0 1 0,0-1 0,-1 1 0,1 0 0,0-1 0,-1 1 0,1 0 0,-1 0 0,1 0 0,-1 0 0,0 0 0,1 1 0,-1-1 0,0 0 0,1 1 0,-1-1 0,-3 0 0,-1 1 0,1-1 0,-1 1 0,0 0 0,0 0 0,1 0 0,-1 1 0,0 0 0,0 0 0,1 0 0,-11 5 0,15-3 0,7-1 0,10 0 0,147 0 0,-95-3 0,-47-2 0,-30-3 0,-33-4 0,-17 7 0,-90 4 0,144 0 0,0 1 0,-1-1 0,1 1 0,0-1 0,0 1 0,0 1 0,0-1 0,0 1 0,0 0 0,1 0 0,-1 0 0,1 1 0,0 0 0,0-1 0,0 1 0,-3 6 0,5-9 0,1 1 0,0-1 0,0 1 0,0 0 0,0 0 0,1 0 0,-1-1 0,0 1 0,1 0 0,-1 0 0,1 0 0,0 0 0,-1 0 0,1 0 0,0 0 0,0 0 0,0 0 0,1 3 0,0-3 0,0 0 0,0 0 0,0 0 0,1 0 0,-1 0 0,1 0 0,-1 0 0,1-1 0,-1 1 0,1-1 0,0 1 0,0-1 0,0 0 0,0 1 0,0-1 0,0 0 0,0 0 0,0-1 0,0 1 0,3 0 0,7 3 0,0-1 0,0-1 0,1 0 0,-1-1 0,0-1 0,24-1 0,-12-1 0,0-1 0,37-11 0,-50 11 0,-1-2 0,0 0 0,0 0 0,0 0 0,-1-1 0,1-1 0,-1 0 0,-1 0 0,1 0 0,-2-1 0,1-1 0,10-13 0,-18 21 0,1 0 0,0 0 0,-1-1 0,1 1 0,0 0 0,-1-1 0,0 1 0,1 0 0,-1-1 0,0 1 0,0 0 0,1-1 0,-1 1 0,0-1 0,0 1 0,-1 0 0,1-1 0,0 1 0,0-1 0,-1 1 0,1 0 0,-1-1 0,1 1 0,-1 0 0,0 0 0,-1-2 0,0 1 0,0 0 0,0 0 0,0 0 0,-1 1 0,1-1 0,-1 1 0,1 0 0,-1-1 0,0 1 0,1 0 0,-1 1 0,-4-2 0,-6 0 0,-1 0 0,0 1 0,0 1 0,-19 1 0,21 2 0,0-1 0,0 2 0,1-1 0,-1 2 0,1-1 0,-11 8 0,8-5 0,-1-1 0,-28 9 0,38-13 0,0-2 0,0 1 0,0 0 0,1-1 0,-1 0 0,0 0 0,0 0 0,0-1 0,0 0 0,0 0 0,1 0 0,-1 0 0,-7-4 0,11 5 0,0 0 0,0-1 0,0 1 0,0 0 0,0-1 0,0 1 0,0-1 0,1 1 0,-1-1 0,0 1 0,0-1 0,1 0 0,-1 1 0,0-1 0,1 0 0,-1 0 0,0 1 0,1-1 0,-1 0 0,1 0 0,-1-1 0,1 1 0,0 1 0,1-1 0,-1 0 0,0 1 0,1-1 0,-1 1 0,0-1 0,1 1 0,-1-1 0,1 1 0,-1-1 0,1 1 0,-1 0 0,1-1 0,-1 1 0,1-1 0,-1 1 0,1 0 0,-1 0 0,1-1 0,0 1 0,-1 0 0,2 0 0,3-2 0,1 0 0,0 1 0,0 0 0,0 0 0,9 0 0,-12 1 0,0 1 0,0-1 0,0 1 0,0 0 0,0 0 0,0 0 0,0 0 0,0 1 0,0-1 0,0 1 0,0 0 0,-1-1 0,1 1 0,-1 0 0,1 1 0,-1-1 0,0 0 0,0 1 0,0-1 0,0 1 0,0 0 0,-1 0 0,1-1 0,1 6 0,3 8 0,-1 0 0,0 0 0,3 27 0,-1-10 0,-1-5 0,-2 0 0,1 32 0,-2-15 0,0-34 0,1-9 0,9-20 0,7-32 0,-15 36 0,-1 0 0,-1 0 0,0 0 0,2-24 0,-5 35 0,0 0 0,0-1 0,-1 1 0,1 0 0,0 0 0,-1 0 0,0 0 0,0 0 0,0 0 0,0 0 0,0 0 0,-3-3 0,3 4 0,0 1 0,0 0 0,0 0 0,-1-1 0,1 1 0,0 0 0,-1 0 0,1 1 0,-1-1 0,1 0 0,-1 0 0,0 1 0,1-1 0,-1 1 0,0-1 0,1 1 0,-1 0 0,0 0 0,1 0 0,-1 0 0,0 0 0,0 0 0,1 0 0,-3 1 0,1-1 0,-1 1 0,1 0 0,0 0 0,0 0 0,0 0 0,0 1 0,0-1 0,0 1 0,0 0 0,0-1 0,0 2 0,1-1 0,-1 0 0,1 0 0,0 1 0,-1-1 0,1 1 0,0 0 0,1 0 0,-1-1 0,0 1 0,1 0 0,-2 6 0,-2 7 0,0 0 0,1 0 0,-2 30 0,-3 5 0,5-117 0,4 64 0,0 0 0,0-1 0,0 1 0,-1 0 0,1 0 0,-1 0 0,0-1 0,1 1 0,-1 0 0,-2-2 0,3 3 0,0 1 0,-1 0 0,1-1 0,0 1 0,-1 0 0,1-1 0,0 1 0,-1 0 0,1 0 0,0-1 0,-1 1 0,1 0 0,-1 0 0,1 0 0,-1 0 0,1 0 0,0-1 0,-1 1 0,1 0 0,-1 0 0,1 0 0,-1 0 0,1 0 0,-1 0 0,1 1 0,0-1 0,-1 0 0,1 0 0,-1 0 0,0 1 0,-4 2 0,1 0 0,-1 0 0,1 1 0,0 0 0,0 0 0,-5 7 0,6-7 0,-1-1 0,1 1 0,-1 0 0,1-1 0,-1 0 0,-5 3 0,7-5 0,0-1 0,0 1 0,0-1 0,0 0 0,0 1 0,-1-1 0,1 0 0,0-1 0,0 1 0,-3-1 0,4 1 0,0 0 0,0 0 0,0-1 0,0 1 0,0 0 0,0 0 0,0 0 0,0 0 0,-1 0 0,1 0 0,0 0 0,0 0 0,0 1 0,0-1 0,0 0 0,0 1 0,0-1 0,0 1 0,0-1 0,0 1 0,0-1 0,0 1 0,0 0 0,0-1 0,1 1 0,-1 0 0,0 0 0,0 0 0,1-1 0,-1 1 0,1 0 0,-1 0 0,1 0 0,-1 1 0,-2 3 0,-17 30 0,20-34 0,0-1 0,0 0 0,-1 0 0,1 1 0,0-1 0,0 0 0,-1 1 0,1-1 0,0 0 0,-1 0 0,1 0 0,0 1 0,0-1 0,-1 0 0,1 0 0,0 0 0,-1 0 0,1 0 0,-1 1 0,1-1 0,0 0 0,-1 0 0,1 0 0,0 0 0,-1 0 0,1 0 0,0 0 0,-1 0 0,1 0 0,-1-1 0,0 1 0,1-1 0,-1 0 0,0 0 0,0 0 0,1 0 0,-1-1 0,0 1 0,1 0 0,0 0 0,-1-1 0,1 1 0,0 0 0,-1-1 0,1 1 0,0-2 0,-1-44 0,2 39 0,-1 0 0,0 1 0,0-1 0,0 1 0,-1-1 0,0 0 0,-1 1 0,0 0 0,0-1 0,0 1 0,-5-8 0,7 13 0,-1 1 0,0 0 0,0 0 0,0-1 0,0 1 0,1 0 0,-2 0 0,1 0 0,0 0 0,0 0 0,0 0 0,0 0 0,-1 1 0,1-1 0,0 0 0,-1 1 0,1-1 0,-1 1 0,1-1 0,0 1 0,-1 0 0,1 0 0,-4-1 0,4 2 0,-1-1 0,0 1 0,0 0 0,1 0 0,-1 0 0,0 0 0,1 0 0,-1 0 0,1 0 0,0 0 0,-1 0 0,1 1 0,0-1 0,-1 1 0,1-1 0,-1 2 0,-2 5 0,-1-1 0,1 1 0,1 0 0,0 0 0,0 0 0,-3 15 0,4-14 0,0 1 0,0-1 0,1 1 0,0 0 0,0 0 0,1 0 0,0 0 0,1 0 0,3 18 0,-4-28 0,0 0 0,0 0 0,0 1 0,0-1 0,0 0 0,0 0 0,0 0 0,0 0 0,0 0 0,0 1 0,0-1 0,0 0 0,1 0 0,-1 0 0,0 0 0,0 0 0,0 1 0,0-1 0,0 0 0,0 0 0,0 0 0,0 0 0,1 0 0,-1 0 0,0 0 0,0 1 0,0-1 0,0 0 0,0 0 0,1 0 0,-1 0 0,0 0 0,0 0 0,0 0 0,0 0 0,1 0 0,-1 0 0,0 0 0,0 0 0,0 0 0,0 0 0,1 0 0,-1 0 0,0 0 0,0 0 0,0 0 0,0 0 0,0 0 0,1 0 0,3-11 0,-1-15 0,-5 23 0,1 0 0,-1 0 0,1 0 0,-1 0 0,0 0 0,0 1 0,-1-1 0,1 1 0,0-1 0,-1 1 0,1 0 0,-1 0 0,0 0 0,0 0 0,0 1 0,0-1 0,0 1 0,0 0 0,-6-2 0,6 2 0,-1 0 0,1-1 0,-1 1 0,1-1 0,-1 0 0,1 0 0,0 0 0,0 0 0,0 0 0,0-1 0,0 1 0,0-1 0,1 0 0,0 0 0,-1 0 0,1 0 0,0 0 0,-3-7 0,2-4 0,1 0 0,0 0 0,1-20 0,0 23 0,2 45-55,-2-27-54,1 0 0,0 0 0,0-1-1,0 1 1,1 0 0,0 0 0,1 0 0,0-1-1,0 1 1,0-1 0,4 8 0,3-3-6717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7:54.998"/>
    </inkml:context>
    <inkml:brush xml:id="br0">
      <inkml:brushProperty name="width" value="0.35" units="cm"/>
      <inkml:brushProperty name="height" value="0.35" units="cm"/>
      <inkml:brushProperty name="color" value="#FFFFFF"/>
    </inkml:brush>
  </inkml:definitions>
  <inkml:trace contextRef="#ctx0" brushRef="#br0">77 487 24575,'0'36'0,"0"-61"0,0-8 0,3-82 0,-2 100 0,1 0 0,1 1 0,1-1 0,0 1 0,9-23 0,-10 30 0,2-2 0,-1 0 0,0 0 0,-1 0 0,0-1 0,1-11 0,-3 19 0,-1 0 0,0 0 0,0 0 0,0 1 0,0-1 0,0 0 0,0 0 0,-1 0 0,1 0 0,-1 0 0,1 0 0,-1 1 0,0-1 0,1 0 0,-1 0 0,0 1 0,0-1 0,0 0 0,-1 1 0,1-1 0,0 1 0,0 0 0,-1-1 0,1 1 0,-1 0 0,1 0 0,-1 0 0,0 0 0,1 0 0,-1 0 0,0 0 0,0 1 0,-3-1 0,-26-4 0,26 5 0,-1-1 0,1 0 0,0 0 0,-1 0 0,-8-3 0,13 3 0,-1 0 0,1 1 0,0-1 0,-1 0 0,1 0 0,0 0 0,0 0 0,0 0 0,0-1 0,0 1 0,0 0 0,0 0 0,0-1 0,0 1 0,1 0 0,-1-1 0,1 1 0,-1-1 0,1 1 0,-1-1 0,1 1 0,0-1 0,-1 1 0,1-3 0,0-6 0,0 0 0,0 1 0,1-1 0,0 0 0,3-9 0,-1 82 0,-1-36 0,1-1 0,2 1 0,0 0 0,2-1 0,15 39 0,9 37 0,-16-45 0,-6-27 0,-1 1 0,-1 0 0,-2 1 0,-1-1 0,-1 58 0,-3-86 0,-1 1 0,1-1 0,-1 0 0,1 1 0,-1-1 0,0 0 0,-1 0 0,1 0 0,0 0 0,-1 0 0,0 0 0,0 0 0,1 0 0,-2-1 0,1 1 0,0-1 0,0 1 0,-1-1 0,0 0 0,1 0 0,-1 0 0,0 0 0,0-1 0,-6 4 0,5-4 0,-1 0 0,0 0 0,1 0 0,-1 0 0,0-1 0,0 1 0,0-1 0,1-1 0,-1 1 0,0-1 0,0 1 0,1-1 0,-1-1 0,0 1 0,1-1 0,-1 1 0,-3-4 0,7 5 0,1 0 0,0 0 0,0 0 0,0 0 0,0 0 0,0 0 0,0 0 0,0 0 0,-1 0 0,1 0 0,0 0 0,0 0 0,0-1 0,0 1 0,0 0 0,0 0 0,0 0 0,0 0 0,0 0 0,0 0 0,0 0 0,-1-1 0,1 1 0,0 0 0,0 0 0,0 0 0,0 0 0,0 0 0,0 0 0,0-1 0,0 1 0,0 0 0,0 0 0,0 0 0,0 0 0,0 0 0,0 0 0,0-1 0,1 1 0,-1 0 0,0 0 0,0 0 0,0 0 0,0 0 0,0 0 0,0 0 0,0-1 0,0 1 0,0 0 0,0 0 0,0 0 0,1 0 0,-1 0 0,0 0 0,0 0 0,0 0 0,12-6 0,16-3 0,107-21 0,-134 30 0,-1 0 0,1 0 0,0 0 0,-1 0 0,1 0 0,0-1 0,-1 1 0,1 0 0,0 0 0,-1-1 0,1 1 0,-1 0 0,1-1 0,0 1 0,-1-1 0,1 1 0,-1 0 0,0-1 0,1 1 0,0-2 0,-7-5 0,6 7 0,-1-1 0,0 1 0,0-1 0,0 1 0,0 0 0,1-1 0,-1 1 0,0 0 0,0 0 0,0 0 0,0 0 0,0-1 0,0 1 0,0 0 0,0 1 0,0-1 0,1 0 0,-1 0 0,0 0 0,0 0 0,0 1 0,0-1 0,0 0 0,0 1 0,3 1 0,1-1 0,0 0 0,0 0 0,0 0 0,0 0 0,0-1 0,0 1 0,5-1 0,-5 0 0,1 0 0,-1 0 0,0-1 0,1 1 0,-1-1 0,0 0 0,0 0 0,1 0 0,-1 0 0,0-1 0,0 1 0,0-1 0,0 0 0,0 0 0,-1 0 0,1 0 0,-1 0 0,1-1 0,-1 1 0,0-1 0,0 1 0,4-7 0,-2 1 0,0 0 0,0 0 0,-1-1 0,0 1 0,-1-1 0,1 0 0,0-11 0,-3 18 0,0 0 0,1 0 0,-1 0 0,1 0 0,-1 0 0,1 0 0,0 0 0,0 1 0,0-1 0,0 0 0,0 0 0,0 1 0,1-1 0,-1 0 0,0 1 0,1-1 0,-1 1 0,1 0 0,0 0 0,-1-1 0,1 1 0,0 0 0,0 0 0,0 1 0,0-1 0,2-1 0,-1 1 0,1 0 0,-1-1 0,0 0 0,0 0 0,0 0 0,0 0 0,4-4 0,-7 6 0,0 0 0,1 0 0,-1-1 0,0 1 0,1 0 0,-1-1 0,0 1 0,1 0 0,-1-1 0,0 1 0,1-1 0,-1 1 0,0 0 0,0-1 0,0 1 0,0-1 0,1 1 0,-1-1 0,0 1 0,0-1 0,0 1 0,0 0 0,0-1 0,0 1 0,0-1 0,0 1 0,0-1 0,0 1 0,0-1 0,-1 1 0,1-1 0,-14-5 0,-22 7 0,29 2 27,-1 0-1,1 0 0,0 1 0,0-1 1,0 2-1,1-1 0,-1 1 0,1 0 1,0 0-1,1 0 0,-1 1 0,-6 9 1,9-11-105,1 0 0,0 0 1,0 1-1,0-1 1,0 1-1,1-1 1,0 1-1,0 0 0,0-1 1,0 1-1,1 0 1,0 0-1,0 0 1,0-1-1,1 1 0,-1 0 1,1 0-1,0-1 1,0 1-1,1 0 1,3 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8:00.346"/>
    </inkml:context>
    <inkml:brush xml:id="br0">
      <inkml:brushProperty name="width" value="0.35" units="cm"/>
      <inkml:brushProperty name="height" value="0.35" units="cm"/>
      <inkml:brushProperty name="color" value="#FFFFFF"/>
    </inkml:brush>
  </inkml:definitions>
  <inkml:trace contextRef="#ctx0" brushRef="#br0">46 1 24575,'0'3'0,"0"6"0,0 3 0,0 5 0,0 2 0,-4-2 0,-5-1 0,-3-2 0,-8-1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9:10.623"/>
    </inkml:context>
    <inkml:brush xml:id="br0">
      <inkml:brushProperty name="width" value="0.05" units="cm"/>
      <inkml:brushProperty name="height" value="0.05" units="cm"/>
      <inkml:brushProperty name="color" value="#E71224"/>
    </inkml:brush>
  </inkml:definitions>
  <inkml:trace contextRef="#ctx0" brushRef="#br0">30 40 24575,'-4'0'0,"-4"0"0,-2-4 0,2-4 0,9-1 0,8 1 0,6 2 0,0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9:17.472"/>
    </inkml:context>
    <inkml:brush xml:id="br0">
      <inkml:brushProperty name="width" value="0.05" units="cm"/>
      <inkml:brushProperty name="height" value="0.05" units="cm"/>
      <inkml:brushProperty name="color" value="#E71224"/>
    </inkml:brush>
  </inkml:definitions>
  <inkml:trace contextRef="#ctx0" brushRef="#br0">1 1 24575,'0'4'0,"0"-3"0,0-5 0,0 2 0,0 5 0,0 5 0,0 5 0,0 1 0,0-3-8191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7:36"/>
    </inkml:context>
    <inkml:brush xml:id="br0">
      <inkml:brushProperty name="width" value="0.05" units="cm"/>
      <inkml:brushProperty name="height" value="0.05" units="cm"/>
      <inkml:brushProperty name="color" value="#FFFFFF"/>
    </inkml:brush>
  </inkml:definitions>
  <inkml:trace contextRef="#ctx0" brushRef="#br0">588 255 24575,'-1'0'0,"-1"0"0,1 1 0,0-1 0,0 0 0,0 1 0,0-1 0,0 1 0,0-1 0,0 1 0,0 0 0,0-1 0,0 1 0,1 0 0,-1 0 0,0 0 0,0 0 0,1 0 0,-1-1 0,-1 3 0,-12 25 0,7-14 0,2-5 0,-15 23 0,19-30 0,0-1 0,0 1 0,-1 0 0,1-1 0,-1 1 0,1-1 0,-1 0 0,1 1 0,-1-1 0,0 0 0,0 0 0,0 0 0,-3 1 0,4-2 0,0 0 0,1 0 0,-1 0 0,0-1 0,1 1 0,-1 0 0,1 0 0,-1-1 0,0 1 0,1 0 0,-1-1 0,1 1 0,-1-1 0,1 1 0,-1-1 0,1 1 0,-1-1 0,1 1 0,-1-1 0,1 1 0,0-1 0,-1 0 0,1 1 0,0-1 0,0 1 0,-1-1 0,1 0 0,0 1 0,0-1 0,0 0 0,0 1 0,0-1 0,0 0 0,0-1 0,-2-28 0,2 26 0,1-50 0,2 1 0,12-56 0,-15 107 0,0 0 0,1 1 0,-1-1 0,0 0 0,0 0 0,0 0 0,0 0 0,0 0 0,0 1 0,-1-1 0,1 0 0,-1 0 0,1 0 0,-1 1 0,1-1 0,-1 0 0,0 1 0,0-1 0,0 1 0,0-1 0,0 1 0,0-1 0,-1 1 0,1 0 0,0-1 0,-1 1 0,1 0 0,-1 0 0,1 0 0,-1 0 0,0 0 0,1 1 0,-1-1 0,0 0 0,1 1 0,-1-1 0,-3 0 0,-1 1 0,1-1 0,-1 1 0,0 0 0,0 0 0,1 0 0,-1 1 0,0 0 0,0 0 0,1 0 0,-11 5 0,15-3 0,7-1 0,10 0 0,147 0 0,-95-3 0,-47-2 0,-30-3 0,-33-4 0,-17 7 0,-90 4 0,144 0 0,0 1 0,-1-1 0,1 1 0,0-1 0,0 1 0,0 1 0,0-1 0,0 1 0,0 0 0,1 0 0,-1 0 0,1 1 0,0 0 0,0-1 0,0 1 0,-3 6 0,5-9 0,1 1 0,0-1 0,0 1 0,0 0 0,0 0 0,1 0 0,-1-1 0,0 1 0,1 0 0,-1 0 0,1 0 0,0 0 0,-1 0 0,1 0 0,0 0 0,0 0 0,0 0 0,1 3 0,0-3 0,0 0 0,0 0 0,0 0 0,1 0 0,-1 0 0,1 0 0,-1 0 0,1-1 0,-1 1 0,1-1 0,0 1 0,0-1 0,0 0 0,0 1 0,0-1 0,0 0 0,0 0 0,0-1 0,0 1 0,3 0 0,7 3 0,0-1 0,0-1 0,1 0 0,-1-1 0,0-1 0,24-1 0,-12-1 0,0-1 0,37-11 0,-50 11 0,-1-2 0,0 0 0,0 0 0,0 0 0,-1-1 0,1-1 0,-1 0 0,-1 0 0,1 0 0,-2-1 0,1-1 0,10-13 0,-18 21 0,1 0 0,0 0 0,-1-1 0,1 1 0,0 0 0,-1-1 0,0 1 0,1 0 0,-1-1 0,0 1 0,0 0 0,1-1 0,-1 1 0,0-1 0,0 1 0,-1 0 0,1-1 0,0 1 0,0-1 0,-1 1 0,1 0 0,-1-1 0,1 1 0,-1 0 0,0 0 0,-1-2 0,0 1 0,0 0 0,0 0 0,0 0 0,-1 1 0,1-1 0,-1 1 0,1 0 0,-1-1 0,0 1 0,1 0 0,-1 1 0,-4-2 0,-6 0 0,-1 0 0,0 1 0,0 1 0,-19 1 0,21 2 0,0-1 0,0 2 0,1-1 0,-1 2 0,1-1 0,-11 8 0,8-5 0,-1-1 0,-28 9 0,38-13 0,0-2 0,0 1 0,0 0 0,1-1 0,-1 0 0,0 0 0,0 0 0,0-1 0,0 0 0,0 0 0,1 0 0,-1 0 0,-7-4 0,11 5 0,0 0 0,0-1 0,0 1 0,0 0 0,0-1 0,0 1 0,0-1 0,1 1 0,-1-1 0,0 1 0,0-1 0,1 0 0,-1 1 0,0-1 0,1 0 0,-1 0 0,0 1 0,1-1 0,-1 0 0,1 0 0,-1-1 0,1 1 0,0 1 0,1-1 0,-1 0 0,0 1 0,1-1 0,-1 1 0,0-1 0,1 1 0,-1-1 0,1 1 0,-1-1 0,1 1 0,-1 0 0,1-1 0,-1 1 0,1-1 0,-1 1 0,1 0 0,-1 0 0,1-1 0,0 1 0,-1 0 0,2 0 0,3-2 0,1 0 0,0 1 0,0 0 0,0 0 0,9 0 0,-12 1 0,0 1 0,0-1 0,0 1 0,0 0 0,0 0 0,0 0 0,0 0 0,0 1 0,0-1 0,0 1 0,0 0 0,-1-1 0,1 1 0,-1 0 0,1 1 0,-1-1 0,0 0 0,0 1 0,0-1 0,0 1 0,0 0 0,-1 0 0,1-1 0,1 6 0,3 8 0,-1 0 0,0 0 0,3 27 0,-1-10 0,-1-5 0,-2 0 0,1 32 0,-2-15 0,0-34 0,1-9 0,9-20 0,7-32 0,-15 36 0,-1 0 0,-1 0 0,0 0 0,2-24 0,-5 35 0,0 0 0,0-1 0,-1 1 0,1 0 0,0 0 0,-1 0 0,0 0 0,0 0 0,0 0 0,0 0 0,0 0 0,-3-3 0,3 4 0,0 1 0,0 0 0,0 0 0,-1-1 0,1 1 0,0 0 0,-1 0 0,1 1 0,-1-1 0,1 0 0,-1 0 0,0 1 0,1-1 0,-1 1 0,0-1 0,1 1 0,-1 0 0,0 0 0,1 0 0,-1 0 0,0 0 0,0 0 0,1 0 0,-3 1 0,1-1 0,-1 1 0,1 0 0,0 0 0,0 0 0,0 0 0,0 1 0,0-1 0,0 1 0,0 0 0,0-1 0,0 2 0,1-1 0,-1 0 0,1 0 0,0 1 0,-1-1 0,1 1 0,0 0 0,1 0 0,-1-1 0,0 1 0,1 0 0,-2 6 0,-2 7 0,0 0 0,1 0 0,-2 30 0,-3 5 0,5-117 0,4 64 0,0 0 0,0-1 0,0 1 0,-1 0 0,1 0 0,-1 0 0,0-1 0,1 1 0,-1 0 0,-2-2 0,3 3 0,0 1 0,-1 0 0,1-1 0,0 1 0,-1 0 0,1-1 0,0 1 0,-1 0 0,1 0 0,0-1 0,-1 1 0,1 0 0,-1 0 0,1 0 0,-1 0 0,1 0 0,0-1 0,-1 1 0,1 0 0,-1 0 0,1 0 0,-1 0 0,1 0 0,-1 0 0,1 1 0,0-1 0,-1 0 0,1 0 0,-1 0 0,0 1 0,-4 2 0,1 0 0,-1 0 0,1 1 0,0 0 0,0 0 0,-5 7 0,6-7 0,-1-1 0,1 1 0,-1 0 0,1-1 0,-1 0 0,-5 3 0,7-5 0,0-1 0,0 1 0,0-1 0,0 0 0,0 1 0,-1-1 0,1 0 0,0-1 0,0 1 0,-3-1 0,4 1 0,0 0 0,0 0 0,0-1 0,0 1 0,0 0 0,0 0 0,0 0 0,0 0 0,-1 0 0,1 0 0,0 0 0,0 0 0,0 1 0,0-1 0,0 0 0,0 1 0,0-1 0,0 1 0,0-1 0,0 1 0,0-1 0,0 1 0,0 0 0,0-1 0,1 1 0,-1 0 0,0 0 0,0 0 0,1-1 0,-1 1 0,1 0 0,-1 0 0,1 0 0,-1 1 0,-2 3 0,-17 30 0,20-34 0,0-1 0,0 0 0,-1 0 0,1 1 0,0-1 0,0 0 0,-1 1 0,1-1 0,0 0 0,-1 0 0,1 0 0,0 1 0,0-1 0,-1 0 0,1 0 0,0 0 0,-1 0 0,1 0 0,-1 1 0,1-1 0,0 0 0,-1 0 0,1 0 0,0 0 0,-1 0 0,1 0 0,0 0 0,-1 0 0,1 0 0,-1-1 0,0 1 0,1-1 0,-1 0 0,0 0 0,0 0 0,1 0 0,-1-1 0,0 1 0,1 0 0,0 0 0,-1-1 0,1 1 0,0 0 0,-1-1 0,1 1 0,0-2 0,-1-44 0,2 39 0,-1 0 0,0 1 0,0-1 0,0 1 0,-1-1 0,0 0 0,-1 1 0,0 0 0,0-1 0,0 1 0,-5-8 0,7 13 0,-1 1 0,0 0 0,0 0 0,0-1 0,0 1 0,1 0 0,-2 0 0,1 0 0,0 0 0,0 0 0,0 0 0,0 0 0,-1 1 0,1-1 0,0 0 0,-1 1 0,1-1 0,-1 1 0,1-1 0,0 1 0,-1 0 0,1 0 0,-4-1 0,4 2 0,-1-1 0,0 1 0,0 0 0,1 0 0,-1 0 0,0 0 0,1 0 0,-1 0 0,1 0 0,0 0 0,-1 0 0,1 1 0,0-1 0,-1 1 0,1-1 0,-1 2 0,-2 5 0,-1-1 0,1 1 0,1 0 0,0 0 0,0 0 0,-3 15 0,4-14 0,0 1 0,0-1 0,1 1 0,0 0 0,0 0 0,1 0 0,0 0 0,1 0 0,3 18 0,-4-28 0,0 0 0,0 0 0,0 1 0,0-1 0,0 0 0,0 0 0,0 0 0,0 0 0,0 0 0,0 1 0,0-1 0,0 0 0,1 0 0,-1 0 0,0 0 0,0 0 0,0 1 0,0-1 0,0 0 0,0 0 0,0 0 0,0 0 0,1 0 0,-1 0 0,0 0 0,0 1 0,0-1 0,0 0 0,0 0 0,1 0 0,-1 0 0,0 0 0,0 0 0,0 0 0,0 0 0,1 0 0,-1 0 0,0 0 0,0 0 0,0 0 0,0 0 0,1 0 0,-1 0 0,0 0 0,0 0 0,0 0 0,0 0 0,0 0 0,1 0 0,3-11 0,-1-15 0,-5 23 0,1 0 0,-1 0 0,1 0 0,-1 0 0,0 0 0,0 1 0,-1-1 0,1 1 0,0-1 0,-1 1 0,1 0 0,-1 0 0,0 0 0,0 0 0,0 1 0,0-1 0,0 1 0,0 0 0,-6-2 0,6 2 0,-1 0 0,1-1 0,-1 1 0,1-1 0,-1 0 0,1 0 0,0 0 0,0 0 0,0 0 0,0-1 0,0 1 0,0-1 0,1 0 0,0 0 0,-1 0 0,1 0 0,0 0 0,-3-7 0,2-4 0,1 0 0,0 0 0,1-20 0,0 23 0,2 45-55,-2-27-54,1 0 0,0 0 0,0-1-1,0 1 1,1 0 0,0 0 0,1 0 0,0-1-1,0 1 1,0-1 0,4 8 0,3-3-6717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4T04:28:00.346"/>
    </inkml:context>
    <inkml:brush xml:id="br0">
      <inkml:brushProperty name="width" value="0.35" units="cm"/>
      <inkml:brushProperty name="height" value="0.35" units="cm"/>
      <inkml:brushProperty name="color" value="#FFFFFF"/>
    </inkml:brush>
  </inkml:definitions>
  <inkml:trace contextRef="#ctx0" brushRef="#br0">46 1 24575,'0'3'0,"0"6"0,0 3 0,0 5 0,0 2 0,-4-2 0,-5-1 0,-3-2 0,-8-1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F60B-6BCA-4163-9A52-F26786797696}"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3DC2F-1240-44E5-BCAB-B51D3D6582F1}" type="slidenum">
              <a:rPr lang="en-US" smtClean="0"/>
              <a:t>‹#›</a:t>
            </a:fld>
            <a:endParaRPr lang="en-US"/>
          </a:p>
        </p:txBody>
      </p:sp>
    </p:spTree>
    <p:extLst>
      <p:ext uri="{BB962C8B-B14F-4D97-AF65-F5344CB8AC3E}">
        <p14:creationId xmlns:p14="http://schemas.microsoft.com/office/powerpoint/2010/main" val="11620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a:t>
            </a:fld>
            <a:endParaRPr lang="en-US"/>
          </a:p>
        </p:txBody>
      </p:sp>
    </p:spTree>
    <p:extLst>
      <p:ext uri="{BB962C8B-B14F-4D97-AF65-F5344CB8AC3E}">
        <p14:creationId xmlns:p14="http://schemas.microsoft.com/office/powerpoint/2010/main" val="3580629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fld id="{69F3DC2F-1240-44E5-BCAB-B51D3D6582F1}" type="slidenum">
              <a:rPr lang="en-US" smtClean="0"/>
              <a:t>19</a:t>
            </a:fld>
            <a:endParaRPr lang="en-US"/>
          </a:p>
        </p:txBody>
      </p:sp>
    </p:spTree>
    <p:extLst>
      <p:ext uri="{BB962C8B-B14F-4D97-AF65-F5344CB8AC3E}">
        <p14:creationId xmlns:p14="http://schemas.microsoft.com/office/powerpoint/2010/main" val="244199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fld id="{69F3DC2F-1240-44E5-BCAB-B51D3D6582F1}" type="slidenum">
              <a:rPr lang="en-US" smtClean="0"/>
              <a:t>20</a:t>
            </a:fld>
            <a:endParaRPr lang="en-US"/>
          </a:p>
        </p:txBody>
      </p:sp>
    </p:spTree>
    <p:extLst>
      <p:ext uri="{BB962C8B-B14F-4D97-AF65-F5344CB8AC3E}">
        <p14:creationId xmlns:p14="http://schemas.microsoft.com/office/powerpoint/2010/main" val="91180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fld id="{69F3DC2F-1240-44E5-BCAB-B51D3D6582F1}" type="slidenum">
              <a:rPr lang="en-US" smtClean="0"/>
              <a:t>21</a:t>
            </a:fld>
            <a:endParaRPr lang="en-US"/>
          </a:p>
        </p:txBody>
      </p:sp>
    </p:spTree>
    <p:extLst>
      <p:ext uri="{BB962C8B-B14F-4D97-AF65-F5344CB8AC3E}">
        <p14:creationId xmlns:p14="http://schemas.microsoft.com/office/powerpoint/2010/main" val="2441998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283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193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26</a:t>
            </a:fld>
            <a:endParaRPr lang="en-US"/>
          </a:p>
        </p:txBody>
      </p:sp>
    </p:spTree>
    <p:extLst>
      <p:ext uri="{BB962C8B-B14F-4D97-AF65-F5344CB8AC3E}">
        <p14:creationId xmlns:p14="http://schemas.microsoft.com/office/powerpoint/2010/main" val="816010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1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44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50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75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3 </a:t>
            </a:r>
            <a:r>
              <a:rPr lang="en-US" sz="1200" dirty="0" err="1">
                <a:latin typeface="Times New Roman" panose="02020603050405020304" pitchFamily="18" charset="0"/>
                <a:cs typeface="Times New Roman" panose="02020603050405020304" pitchFamily="18" charset="0"/>
              </a:rPr>
              <a:t>cấu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trúc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mắc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Song </a:t>
            </a:r>
            <a:r>
              <a:rPr lang="en-US" sz="1200" dirty="0" err="1">
                <a:latin typeface="Times New Roman" panose="02020603050405020304" pitchFamily="18" charset="0"/>
                <a:cs typeface="Times New Roman" panose="02020603050405020304" pitchFamily="18" charset="0"/>
              </a:rPr>
              <a:t>song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hỗn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hợp</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5</a:t>
            </a:fld>
            <a:endParaRPr lang="en-US"/>
          </a:p>
        </p:txBody>
      </p:sp>
    </p:spTree>
    <p:extLst>
      <p:ext uri="{BB962C8B-B14F-4D97-AF65-F5344CB8AC3E}">
        <p14:creationId xmlns:p14="http://schemas.microsoft.com/office/powerpoint/2010/main" val="448516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630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261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035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32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196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3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69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04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030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Eeprom</a:t>
            </a:r>
            <a:r>
              <a:rPr lang="en-US" dirty="0"/>
              <a:t> dung </a:t>
            </a:r>
            <a:r>
              <a:rPr lang="en-US" dirty="0" err="1"/>
              <a:t>để</a:t>
            </a:r>
            <a:r>
              <a:rPr lang="en-US" dirty="0"/>
              <a:t> </a:t>
            </a:r>
            <a:r>
              <a:rPr lang="en-US" dirty="0" err="1"/>
              <a:t>lưu</a:t>
            </a:r>
            <a:r>
              <a:rPr lang="en-US" dirty="0"/>
              <a:t> </a:t>
            </a:r>
            <a:r>
              <a:rPr lang="en-US" dirty="0" err="1"/>
              <a:t>vị</a:t>
            </a:r>
            <a:r>
              <a:rPr lang="en-US" dirty="0"/>
              <a:t> </a:t>
            </a:r>
            <a:r>
              <a:rPr lang="en-US" dirty="0" err="1"/>
              <a:t>trí</a:t>
            </a:r>
            <a:r>
              <a:rPr lang="en-US" dirty="0"/>
              <a:t> servo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95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F3DC2F-1240-44E5-BCAB-B51D3D6582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099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6675" y="4841084"/>
            <a:ext cx="2057400" cy="273844"/>
          </a:xfrm>
        </p:spPr>
        <p:txBody>
          <a:bodyPr/>
          <a:lstStyle/>
          <a:p>
            <a:fld id="{A17D2C52-A715-49CE-BDF6-3BA084C59418}" type="datetime1">
              <a:rPr lang="en-US" smtClean="0"/>
              <a:t>9/28/2023</a:t>
            </a:fld>
            <a:endParaRPr lang="en-US"/>
          </a:p>
        </p:txBody>
      </p:sp>
      <p:sp>
        <p:nvSpPr>
          <p:cNvPr id="6" name="Slide Number Placeholder 5"/>
          <p:cNvSpPr>
            <a:spLocks noGrp="1"/>
          </p:cNvSpPr>
          <p:nvPr>
            <p:ph type="sldNum" sz="quarter" idx="12"/>
          </p:nvPr>
        </p:nvSpPr>
        <p:spPr>
          <a:xfrm>
            <a:off x="6946833" y="4841085"/>
            <a:ext cx="2057400" cy="273844"/>
          </a:xfrm>
        </p:spPr>
        <p:txBody>
          <a:bodyPr/>
          <a:lstStyle/>
          <a:p>
            <a:fld id="{931DD963-FD40-4A6D-88A9-402A489E81DE}" type="slidenum">
              <a:rPr lang="en-US" smtClean="0"/>
              <a:t>‹#›</a:t>
            </a:fld>
            <a:endParaRPr lang="en-US"/>
          </a:p>
        </p:txBody>
      </p:sp>
      <p:pic>
        <p:nvPicPr>
          <p:cNvPr id="2" name="Picture 1" descr="Logo&#10;&#10;Description automatically generated">
            <a:extLst>
              <a:ext uri="{FF2B5EF4-FFF2-40B4-BE49-F238E27FC236}">
                <a16:creationId xmlns:a16="http://schemas.microsoft.com/office/drawing/2014/main" id="{C92F35B0-2F11-B88A-4408-775A5DAFD4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3077" b="33077"/>
          <a:stretch/>
        </p:blipFill>
        <p:spPr>
          <a:xfrm>
            <a:off x="7535321" y="263653"/>
            <a:ext cx="1354800" cy="458548"/>
          </a:xfrm>
          <a:prstGeom prst="rect">
            <a:avLst/>
          </a:prstGeom>
        </p:spPr>
      </p:pic>
      <p:grpSp>
        <p:nvGrpSpPr>
          <p:cNvPr id="5" name="Group 4">
            <a:extLst>
              <a:ext uri="{FF2B5EF4-FFF2-40B4-BE49-F238E27FC236}">
                <a16:creationId xmlns:a16="http://schemas.microsoft.com/office/drawing/2014/main" id="{AEE41C3D-2E0B-0CD5-DCA8-E6181941C1A9}"/>
              </a:ext>
            </a:extLst>
          </p:cNvPr>
          <p:cNvGrpSpPr/>
          <p:nvPr userDrawn="1"/>
        </p:nvGrpSpPr>
        <p:grpSpPr>
          <a:xfrm>
            <a:off x="377371" y="235479"/>
            <a:ext cx="4954215" cy="495115"/>
            <a:chOff x="391886" y="235479"/>
            <a:chExt cx="4954215" cy="495115"/>
          </a:xfrm>
        </p:grpSpPr>
        <p:sp>
          <p:nvSpPr>
            <p:cNvPr id="9" name="TextBox 8">
              <a:extLst>
                <a:ext uri="{FF2B5EF4-FFF2-40B4-BE49-F238E27FC236}">
                  <a16:creationId xmlns:a16="http://schemas.microsoft.com/office/drawing/2014/main" id="{ABC3D279-86BB-E08D-7551-BB6DAA93A623}"/>
                </a:ext>
              </a:extLst>
            </p:cNvPr>
            <p:cNvSpPr txBox="1"/>
            <p:nvPr/>
          </p:nvSpPr>
          <p:spPr>
            <a:xfrm>
              <a:off x="727464" y="260536"/>
              <a:ext cx="4618637" cy="461665"/>
            </a:xfrm>
            <a:prstGeom prst="rect">
              <a:avLst/>
            </a:prstGeom>
            <a:noFill/>
          </p:spPr>
          <p:txBody>
            <a:bodyPr wrap="none" rtlCol="0">
              <a:spAutoFit/>
            </a:bodyPr>
            <a:lstStyle/>
            <a:p>
              <a:r>
                <a:rPr lang="en-US" sz="1350" b="1">
                  <a:latin typeface="Arial" panose="020B0604020202020204" pitchFamily="34" charset="0"/>
                  <a:cs typeface="Arial" panose="020B0604020202020204" pitchFamily="34" charset="0"/>
                </a:rPr>
                <a:t>HANOI UNIVERSITY OF SCIENCE AND TECHNOLOGY</a:t>
              </a:r>
            </a:p>
            <a:p>
              <a:r>
                <a:rPr lang="en-US" sz="1050">
                  <a:latin typeface="Arial" panose="020B0604020202020204" pitchFamily="34" charset="0"/>
                  <a:cs typeface="Arial" panose="020B0604020202020204" pitchFamily="34" charset="0"/>
                </a:rPr>
                <a:t>SCHOOL OF ELECTRICAL AND ELECTRONIC ENGINEERING</a:t>
              </a:r>
            </a:p>
          </p:txBody>
        </p:sp>
        <p:pic>
          <p:nvPicPr>
            <p:cNvPr id="3" name="Picture 2">
              <a:extLst>
                <a:ext uri="{FF2B5EF4-FFF2-40B4-BE49-F238E27FC236}">
                  <a16:creationId xmlns:a16="http://schemas.microsoft.com/office/drawing/2014/main" id="{FFFF54D2-55C9-B1A5-EB1C-25570501CF5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886" y="235479"/>
              <a:ext cx="335578" cy="49511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32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7" name="Date Placeholder 3">
            <a:extLst>
              <a:ext uri="{FF2B5EF4-FFF2-40B4-BE49-F238E27FC236}">
                <a16:creationId xmlns:a16="http://schemas.microsoft.com/office/drawing/2014/main" id="{BECDD7D6-706B-15FA-E1B3-A7A4B4800560}"/>
              </a:ext>
            </a:extLst>
          </p:cNvPr>
          <p:cNvSpPr>
            <a:spLocks noGrp="1"/>
          </p:cNvSpPr>
          <p:nvPr>
            <p:ph type="dt" sz="half" idx="10"/>
          </p:nvPr>
        </p:nvSpPr>
        <p:spPr>
          <a:xfrm>
            <a:off x="66675" y="4841084"/>
            <a:ext cx="2057400" cy="273844"/>
          </a:xfrm>
        </p:spPr>
        <p:txBody>
          <a:bodyPr/>
          <a:lstStyle/>
          <a:p>
            <a:fld id="{A17D2C52-A715-49CE-BDF6-3BA084C59418}" type="datetime1">
              <a:rPr lang="en-US" smtClean="0"/>
              <a:t>9/28/2023</a:t>
            </a:fld>
            <a:endParaRPr lang="en-US"/>
          </a:p>
        </p:txBody>
      </p:sp>
      <p:sp>
        <p:nvSpPr>
          <p:cNvPr id="8" name="Slide Number Placeholder 5">
            <a:extLst>
              <a:ext uri="{FF2B5EF4-FFF2-40B4-BE49-F238E27FC236}">
                <a16:creationId xmlns:a16="http://schemas.microsoft.com/office/drawing/2014/main" id="{12DA6A92-E6A2-F33A-95BD-3A04312F090C}"/>
              </a:ext>
            </a:extLst>
          </p:cNvPr>
          <p:cNvSpPr>
            <a:spLocks noGrp="1"/>
          </p:cNvSpPr>
          <p:nvPr>
            <p:ph type="sldNum" sz="quarter" idx="12"/>
          </p:nvPr>
        </p:nvSpPr>
        <p:spPr>
          <a:xfrm>
            <a:off x="6946833" y="4841085"/>
            <a:ext cx="2057400" cy="273844"/>
          </a:xfrm>
        </p:spPr>
        <p:txBody>
          <a:bodyPr/>
          <a:lstStyle/>
          <a:p>
            <a:fld id="{931DD963-FD40-4A6D-88A9-402A489E81DE}" type="slidenum">
              <a:rPr lang="en-US" smtClean="0"/>
              <a:t>‹#›</a:t>
            </a:fld>
            <a:endParaRPr lang="en-US"/>
          </a:p>
        </p:txBody>
      </p:sp>
      <p:pic>
        <p:nvPicPr>
          <p:cNvPr id="2" name="Picture 1" descr="Logo&#10;&#10;Description automatically generated">
            <a:extLst>
              <a:ext uri="{FF2B5EF4-FFF2-40B4-BE49-F238E27FC236}">
                <a16:creationId xmlns:a16="http://schemas.microsoft.com/office/drawing/2014/main" id="{5E5C41D7-A7B0-5A21-C6AC-AA6CF038F9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3077" b="33077"/>
          <a:stretch/>
        </p:blipFill>
        <p:spPr>
          <a:xfrm>
            <a:off x="8150684" y="93462"/>
            <a:ext cx="897091" cy="303631"/>
          </a:xfrm>
          <a:prstGeom prst="rect">
            <a:avLst/>
          </a:prstGeom>
        </p:spPr>
      </p:pic>
      <p:cxnSp>
        <p:nvCxnSpPr>
          <p:cNvPr id="3" name="Straight Connector 2">
            <a:extLst>
              <a:ext uri="{FF2B5EF4-FFF2-40B4-BE49-F238E27FC236}">
                <a16:creationId xmlns:a16="http://schemas.microsoft.com/office/drawing/2014/main" id="{5EC70D06-D428-83FC-0F74-216F12353823}"/>
              </a:ext>
            </a:extLst>
          </p:cNvPr>
          <p:cNvCxnSpPr>
            <a:cxnSpLocks/>
          </p:cNvCxnSpPr>
          <p:nvPr userDrawn="1"/>
        </p:nvCxnSpPr>
        <p:spPr>
          <a:xfrm>
            <a:off x="195942" y="174024"/>
            <a:ext cx="7853136" cy="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26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6675" y="4841084"/>
            <a:ext cx="2057400" cy="273844"/>
          </a:xfrm>
        </p:spPr>
        <p:txBody>
          <a:bodyPr/>
          <a:lstStyle/>
          <a:p>
            <a:fld id="{A17D2C52-A715-49CE-BDF6-3BA084C59418}" type="datetime1">
              <a:rPr lang="en-US" smtClean="0"/>
              <a:t>9/28/2023</a:t>
            </a:fld>
            <a:endParaRPr lang="en-US"/>
          </a:p>
        </p:txBody>
      </p:sp>
      <p:sp>
        <p:nvSpPr>
          <p:cNvPr id="6" name="Slide Number Placeholder 5"/>
          <p:cNvSpPr>
            <a:spLocks noGrp="1"/>
          </p:cNvSpPr>
          <p:nvPr>
            <p:ph type="sldNum" sz="quarter" idx="12"/>
          </p:nvPr>
        </p:nvSpPr>
        <p:spPr>
          <a:xfrm>
            <a:off x="6946833" y="4841085"/>
            <a:ext cx="2057400" cy="273844"/>
          </a:xfrm>
        </p:spPr>
        <p:txBody>
          <a:bodyPr/>
          <a:lstStyle/>
          <a:p>
            <a:fld id="{931DD963-FD40-4A6D-88A9-402A489E81DE}" type="slidenum">
              <a:rPr lang="en-US" smtClean="0"/>
              <a:t>‹#›</a:t>
            </a:fld>
            <a:endParaRPr lang="en-US"/>
          </a:p>
        </p:txBody>
      </p:sp>
      <p:pic>
        <p:nvPicPr>
          <p:cNvPr id="2" name="Picture 1" descr="Logo&#10;&#10;Description automatically generated">
            <a:extLst>
              <a:ext uri="{FF2B5EF4-FFF2-40B4-BE49-F238E27FC236}">
                <a16:creationId xmlns:a16="http://schemas.microsoft.com/office/drawing/2014/main" id="{C92F35B0-2F11-B88A-4408-775A5DAFD4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3077" b="33077"/>
          <a:stretch/>
        </p:blipFill>
        <p:spPr>
          <a:xfrm>
            <a:off x="7535321" y="263653"/>
            <a:ext cx="1354800" cy="458548"/>
          </a:xfrm>
          <a:prstGeom prst="rect">
            <a:avLst/>
          </a:prstGeom>
        </p:spPr>
      </p:pic>
      <p:grpSp>
        <p:nvGrpSpPr>
          <p:cNvPr id="5" name="Group 4">
            <a:extLst>
              <a:ext uri="{FF2B5EF4-FFF2-40B4-BE49-F238E27FC236}">
                <a16:creationId xmlns:a16="http://schemas.microsoft.com/office/drawing/2014/main" id="{AEE41C3D-2E0B-0CD5-DCA8-E6181941C1A9}"/>
              </a:ext>
            </a:extLst>
          </p:cNvPr>
          <p:cNvGrpSpPr/>
          <p:nvPr userDrawn="1"/>
        </p:nvGrpSpPr>
        <p:grpSpPr>
          <a:xfrm>
            <a:off x="377371" y="235479"/>
            <a:ext cx="4954215" cy="495115"/>
            <a:chOff x="391886" y="235479"/>
            <a:chExt cx="4954215" cy="495115"/>
          </a:xfrm>
        </p:grpSpPr>
        <p:sp>
          <p:nvSpPr>
            <p:cNvPr id="9" name="TextBox 8">
              <a:extLst>
                <a:ext uri="{FF2B5EF4-FFF2-40B4-BE49-F238E27FC236}">
                  <a16:creationId xmlns:a16="http://schemas.microsoft.com/office/drawing/2014/main" id="{ABC3D279-86BB-E08D-7551-BB6DAA93A623}"/>
                </a:ext>
              </a:extLst>
            </p:cNvPr>
            <p:cNvSpPr txBox="1"/>
            <p:nvPr/>
          </p:nvSpPr>
          <p:spPr>
            <a:xfrm>
              <a:off x="727464" y="260536"/>
              <a:ext cx="4618637" cy="461665"/>
            </a:xfrm>
            <a:prstGeom prst="rect">
              <a:avLst/>
            </a:prstGeom>
            <a:noFill/>
          </p:spPr>
          <p:txBody>
            <a:bodyPr wrap="none" rtlCol="0">
              <a:spAutoFit/>
            </a:bodyPr>
            <a:lstStyle/>
            <a:p>
              <a:r>
                <a:rPr lang="en-US" sz="1350" b="1">
                  <a:latin typeface="Arial" panose="020B0604020202020204" pitchFamily="34" charset="0"/>
                  <a:cs typeface="Arial" panose="020B0604020202020204" pitchFamily="34" charset="0"/>
                </a:rPr>
                <a:t>HANOI UNIVERSITY OF SCIENCE AND TECHNOLOGY</a:t>
              </a:r>
            </a:p>
            <a:p>
              <a:r>
                <a:rPr lang="en-US" sz="1050">
                  <a:latin typeface="Arial" panose="020B0604020202020204" pitchFamily="34" charset="0"/>
                  <a:cs typeface="Arial" panose="020B0604020202020204" pitchFamily="34" charset="0"/>
                </a:rPr>
                <a:t>SCHOOL OF ELECTRICAL AND ELECTRONIC ENGINEERING</a:t>
              </a:r>
            </a:p>
          </p:txBody>
        </p:sp>
        <p:pic>
          <p:nvPicPr>
            <p:cNvPr id="3" name="Picture 2">
              <a:extLst>
                <a:ext uri="{FF2B5EF4-FFF2-40B4-BE49-F238E27FC236}">
                  <a16:creationId xmlns:a16="http://schemas.microsoft.com/office/drawing/2014/main" id="{FFFF54D2-55C9-B1A5-EB1C-25570501CF5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886" y="235479"/>
              <a:ext cx="335578" cy="49511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78831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F30D296-6D12-45EC-B1B5-B05D4D3F2B14}" type="datetime1">
              <a:rPr lang="en-US" smtClean="0"/>
              <a:t>9/28/2023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1DD963-FD40-4A6D-88A9-402A489E81DE}" type="slidenum">
              <a:rPr lang="en-US" smtClean="0"/>
              <a:t>‹#›</a:t>
            </a:fld>
            <a:endParaRPr lang="en-US"/>
          </a:p>
        </p:txBody>
      </p:sp>
    </p:spTree>
    <p:extLst>
      <p:ext uri="{BB962C8B-B14F-4D97-AF65-F5344CB8AC3E}">
        <p14:creationId xmlns:p14="http://schemas.microsoft.com/office/powerpoint/2010/main" val="12032345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20.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40.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1.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8.png"/><Relationship Id="rId5" Type="http://schemas.openxmlformats.org/officeDocument/2006/relationships/image" Target="../media/image45.png"/><Relationship Id="rId15" Type="http://schemas.openxmlformats.org/officeDocument/2006/relationships/image" Target="../media/image460.png"/><Relationship Id="rId10" Type="http://schemas.openxmlformats.org/officeDocument/2006/relationships/image" Target="../media/image47.png"/><Relationship Id="rId4" Type="http://schemas.openxmlformats.org/officeDocument/2006/relationships/image" Target="../media/image44.png"/><Relationship Id="rId9" Type="http://schemas.openxmlformats.org/officeDocument/2006/relationships/image" Target="../media/image461.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7.png"/><Relationship Id="rId18" Type="http://schemas.openxmlformats.org/officeDocument/2006/relationships/image" Target="../media/image70.png"/><Relationship Id="rId3" Type="http://schemas.openxmlformats.org/officeDocument/2006/relationships/image" Target="../media/image51.png"/><Relationship Id="rId7" Type="http://schemas.openxmlformats.org/officeDocument/2006/relationships/image" Target="../media/image630.png"/><Relationship Id="rId12" Type="http://schemas.openxmlformats.org/officeDocument/2006/relationships/customXml" Target="../ink/ink2.xml"/><Relationship Id="rId17" Type="http://schemas.openxmlformats.org/officeDocument/2006/relationships/customXml" Target="../ink/ink4.xml"/><Relationship Id="rId2" Type="http://schemas.openxmlformats.org/officeDocument/2006/relationships/notesSlide" Target="../notesSlides/notesSlide10.xml"/><Relationship Id="rId16" Type="http://schemas.openxmlformats.org/officeDocument/2006/relationships/image" Target="../media/image62.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620.png"/><Relationship Id="rId11" Type="http://schemas.openxmlformats.org/officeDocument/2006/relationships/image" Target="../media/image660.png"/><Relationship Id="rId5" Type="http://schemas.openxmlformats.org/officeDocument/2006/relationships/image" Target="../media/image610.png"/><Relationship Id="rId15" Type="http://schemas.openxmlformats.org/officeDocument/2006/relationships/image" Target="../media/image680.png"/><Relationship Id="rId10" Type="http://schemas.openxmlformats.org/officeDocument/2006/relationships/customXml" Target="../ink/ink1.xml"/><Relationship Id="rId19" Type="http://schemas.openxmlformats.org/officeDocument/2006/relationships/customXml" Target="../ink/ink5.xml"/><Relationship Id="rId4" Type="http://schemas.openxmlformats.org/officeDocument/2006/relationships/image" Target="../media/image57.png"/><Relationship Id="rId9" Type="http://schemas.openxmlformats.org/officeDocument/2006/relationships/image" Target="../media/image65.png"/><Relationship Id="rId1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18" Type="http://schemas.openxmlformats.org/officeDocument/2006/relationships/image" Target="../media/image61.png"/><Relationship Id="rId3" Type="http://schemas.openxmlformats.org/officeDocument/2006/relationships/customXml" Target="../ink/ink6.xml"/><Relationship Id="rId12" Type="http://schemas.openxmlformats.org/officeDocument/2006/relationships/customXml" Target="../ink/ink7.xml"/><Relationship Id="rId17" Type="http://schemas.openxmlformats.org/officeDocument/2006/relationships/image" Target="../media/image60.png"/><Relationship Id="rId2" Type="http://schemas.openxmlformats.org/officeDocument/2006/relationships/notesSlide" Target="../notesSlides/notesSlide12.xml"/><Relationship Id="rId16" Type="http://schemas.openxmlformats.org/officeDocument/2006/relationships/image" Target="../media/image590.png"/><Relationship Id="rId20" Type="http://schemas.openxmlformats.org/officeDocument/2006/relationships/image" Target="../media/image63.png"/><Relationship Id="rId1" Type="http://schemas.openxmlformats.org/officeDocument/2006/relationships/slideLayout" Target="../slideLayouts/slideLayout2.xml"/><Relationship Id="rId11" Type="http://schemas.openxmlformats.org/officeDocument/2006/relationships/image" Target="../media/image66.png"/><Relationship Id="rId15" Type="http://schemas.openxmlformats.org/officeDocument/2006/relationships/image" Target="../media/image68.png"/><Relationship Id="rId19" Type="http://schemas.openxmlformats.org/officeDocument/2006/relationships/image" Target="../media/image48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2.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3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34.xml.rels><?xml version="1.0" encoding="UTF-8" standalone="yes"?>
<Relationships xmlns="http://schemas.openxmlformats.org/package/2006/relationships"><Relationship Id="rId3" Type="http://schemas.openxmlformats.org/officeDocument/2006/relationships/hyperlink" Target="https://vi.wikipedia.org/wiki/Omeg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4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4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4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EA65B4-2929-E7D6-6FFA-0882B3E46481}"/>
              </a:ext>
            </a:extLst>
          </p:cNvPr>
          <p:cNvSpPr txBox="1"/>
          <p:nvPr/>
        </p:nvSpPr>
        <p:spPr>
          <a:xfrm>
            <a:off x="2090872" y="1312252"/>
            <a:ext cx="4962256" cy="553998"/>
          </a:xfrm>
          <a:prstGeom prst="rect">
            <a:avLst/>
          </a:prstGeom>
          <a:noFill/>
        </p:spPr>
        <p:txBody>
          <a:bodyPr wrap="none" rtlCol="0">
            <a:spAutoFit/>
          </a:bodyPr>
          <a:lstStyle/>
          <a:p>
            <a:r>
              <a:rPr lang="en-US" sz="3000" b="1" dirty="0">
                <a:solidFill>
                  <a:srgbClr val="385723"/>
                </a:solidFill>
              </a:rPr>
              <a:t>TITLE OF PRESENTATION</a:t>
            </a:r>
          </a:p>
        </p:txBody>
      </p:sp>
      <p:sp>
        <p:nvSpPr>
          <p:cNvPr id="11" name="TextBox 10">
            <a:extLst>
              <a:ext uri="{FF2B5EF4-FFF2-40B4-BE49-F238E27FC236}">
                <a16:creationId xmlns:a16="http://schemas.microsoft.com/office/drawing/2014/main" id="{F6E35502-708C-8DEF-684C-9866CFDB7FEF}"/>
              </a:ext>
            </a:extLst>
          </p:cNvPr>
          <p:cNvSpPr txBox="1"/>
          <p:nvPr/>
        </p:nvSpPr>
        <p:spPr>
          <a:xfrm>
            <a:off x="3171614" y="2142337"/>
            <a:ext cx="2800767" cy="1274323"/>
          </a:xfrm>
          <a:prstGeom prst="rect">
            <a:avLst/>
          </a:prstGeom>
          <a:noFill/>
        </p:spPr>
        <p:txBody>
          <a:bodyPr wrap="none" rtlCol="0">
            <a:spAutoFit/>
          </a:bodyPr>
          <a:lstStyle/>
          <a:p>
            <a:pPr>
              <a:lnSpc>
                <a:spcPct val="200000"/>
              </a:lnSpc>
            </a:pPr>
            <a:r>
              <a:rPr lang="vi-VN" sz="1350" dirty="0"/>
              <a:t>Trần Tuấn Anh</a:t>
            </a:r>
            <a:r>
              <a:rPr lang="en-US" sz="1350" dirty="0"/>
              <a:t>	</a:t>
            </a:r>
            <a:r>
              <a:rPr lang="en-US" sz="1350"/>
              <a:t>	</a:t>
            </a:r>
            <a:r>
              <a:rPr lang="vi-VN" sz="1350"/>
              <a:t>20202</a:t>
            </a:r>
            <a:r>
              <a:rPr lang="en-US" sz="1350"/>
              <a:t>302</a:t>
            </a:r>
            <a:endParaRPr lang="en-US" sz="1350" dirty="0"/>
          </a:p>
          <a:p>
            <a:pPr>
              <a:lnSpc>
                <a:spcPct val="200000"/>
              </a:lnSpc>
            </a:pPr>
            <a:r>
              <a:rPr lang="vi-VN" sz="1350" dirty="0"/>
              <a:t>Đỗ Công Hiếu</a:t>
            </a:r>
            <a:r>
              <a:rPr lang="en-US" sz="1350" dirty="0"/>
              <a:t>		</a:t>
            </a:r>
            <a:r>
              <a:rPr lang="vi-VN" sz="1350" dirty="0"/>
              <a:t>20202620</a:t>
            </a:r>
          </a:p>
          <a:p>
            <a:pPr>
              <a:lnSpc>
                <a:spcPct val="200000"/>
              </a:lnSpc>
            </a:pPr>
            <a:r>
              <a:rPr lang="vi-VN" sz="1350" dirty="0"/>
              <a:t>Lại Thành </a:t>
            </a:r>
            <a:r>
              <a:rPr lang="vi-VN" sz="1350"/>
              <a:t>Trung            20202</a:t>
            </a:r>
            <a:r>
              <a:rPr lang="en-US" sz="1350"/>
              <a:t>537</a:t>
            </a:r>
            <a:endParaRPr lang="en-US" sz="1350" dirty="0"/>
          </a:p>
        </p:txBody>
      </p:sp>
      <p:sp>
        <p:nvSpPr>
          <p:cNvPr id="12" name="Date Placeholder 11">
            <a:extLst>
              <a:ext uri="{FF2B5EF4-FFF2-40B4-BE49-F238E27FC236}">
                <a16:creationId xmlns:a16="http://schemas.microsoft.com/office/drawing/2014/main" id="{44D4F73E-C56A-3307-0992-A863F553F1A2}"/>
              </a:ext>
            </a:extLst>
          </p:cNvPr>
          <p:cNvSpPr>
            <a:spLocks noGrp="1"/>
          </p:cNvSpPr>
          <p:nvPr>
            <p:ph type="dt" sz="half" idx="10"/>
          </p:nvPr>
        </p:nvSpPr>
        <p:spPr/>
        <p:txBody>
          <a:bodyPr/>
          <a:lstStyle/>
          <a:p>
            <a:fld id="{1DDCCE3B-B95A-4564-9BCD-2B392D61201C}" type="datetime1">
              <a:rPr lang="en-US" smtClean="0"/>
              <a:t>9/28/2023</a:t>
            </a:fld>
            <a:endParaRPr lang="en-US"/>
          </a:p>
        </p:txBody>
      </p:sp>
      <p:sp>
        <p:nvSpPr>
          <p:cNvPr id="13" name="Slide Number Placeholder 12">
            <a:extLst>
              <a:ext uri="{FF2B5EF4-FFF2-40B4-BE49-F238E27FC236}">
                <a16:creationId xmlns:a16="http://schemas.microsoft.com/office/drawing/2014/main" id="{2167607E-A823-EE48-6BF6-2BFDA8485F2C}"/>
              </a:ext>
            </a:extLst>
          </p:cNvPr>
          <p:cNvSpPr>
            <a:spLocks noGrp="1"/>
          </p:cNvSpPr>
          <p:nvPr>
            <p:ph type="sldNum" sz="quarter" idx="12"/>
          </p:nvPr>
        </p:nvSpPr>
        <p:spPr/>
        <p:txBody>
          <a:bodyPr/>
          <a:lstStyle/>
          <a:p>
            <a:fld id="{931DD963-FD40-4A6D-88A9-402A489E81DE}" type="slidenum">
              <a:rPr lang="en-US" smtClean="0"/>
              <a:t>1</a:t>
            </a:fld>
            <a:endParaRPr lang="en-US"/>
          </a:p>
        </p:txBody>
      </p:sp>
      <p:sp>
        <p:nvSpPr>
          <p:cNvPr id="14" name="TextBox 13">
            <a:extLst>
              <a:ext uri="{FF2B5EF4-FFF2-40B4-BE49-F238E27FC236}">
                <a16:creationId xmlns:a16="http://schemas.microsoft.com/office/drawing/2014/main" id="{C4962D3A-8D32-A8B6-80A7-41D3A333CC30}"/>
              </a:ext>
            </a:extLst>
          </p:cNvPr>
          <p:cNvSpPr txBox="1"/>
          <p:nvPr/>
        </p:nvSpPr>
        <p:spPr>
          <a:xfrm>
            <a:off x="2507074" y="3555583"/>
            <a:ext cx="4129849" cy="323165"/>
          </a:xfrm>
          <a:prstGeom prst="rect">
            <a:avLst/>
          </a:prstGeom>
          <a:noFill/>
        </p:spPr>
        <p:txBody>
          <a:bodyPr wrap="none" rtlCol="0">
            <a:spAutoFit/>
          </a:bodyPr>
          <a:lstStyle/>
          <a:p>
            <a:r>
              <a:rPr lang="en-US" sz="1500" b="1">
                <a:solidFill>
                  <a:srgbClr val="385723"/>
                </a:solidFill>
              </a:rPr>
              <a:t>Supervisor: </a:t>
            </a:r>
            <a:r>
              <a:rPr lang="fr-FR" sz="1500" b="1">
                <a:solidFill>
                  <a:srgbClr val="385723"/>
                </a:solidFill>
              </a:rPr>
              <a:t>Assoc. Prof. Vu Hoang Phuong</a:t>
            </a:r>
            <a:endParaRPr lang="en-US" sz="1500" b="1">
              <a:solidFill>
                <a:srgbClr val="385723"/>
              </a:solidFill>
            </a:endParaRPr>
          </a:p>
        </p:txBody>
      </p:sp>
    </p:spTree>
    <p:extLst>
      <p:ext uri="{BB962C8B-B14F-4D97-AF65-F5344CB8AC3E}">
        <p14:creationId xmlns:p14="http://schemas.microsoft.com/office/powerpoint/2010/main" val="135000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10</a:t>
            </a:fld>
            <a:endParaRPr lang="en-US"/>
          </a:p>
        </p:txBody>
      </p:sp>
      <p:sp>
        <p:nvSpPr>
          <p:cNvPr id="4" name="Hộp Văn bản 3">
            <a:extLst>
              <a:ext uri="{FF2B5EF4-FFF2-40B4-BE49-F238E27FC236}">
                <a16:creationId xmlns:a16="http://schemas.microsoft.com/office/drawing/2014/main" id="{B6EFC7AD-ADA2-DB49-1E90-1ED8BDF254AB}"/>
              </a:ext>
            </a:extLst>
          </p:cNvPr>
          <p:cNvSpPr txBox="1"/>
          <p:nvPr/>
        </p:nvSpPr>
        <p:spPr>
          <a:xfrm>
            <a:off x="391363" y="72607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thuyết</a:t>
            </a:r>
            <a:r>
              <a:rPr lang="en-US" b="1" dirty="0">
                <a:latin typeface="Times New Roman" panose="02020603050405020304" pitchFamily="18" charset="0"/>
                <a:cs typeface="Times New Roman" panose="02020603050405020304" pitchFamily="18" charset="0"/>
              </a:rPr>
              <a:t> VOC</a:t>
            </a:r>
          </a:p>
        </p:txBody>
      </p: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EA15F1FF-7BA7-2CB5-3270-F227BA14623F}"/>
                  </a:ext>
                </a:extLst>
              </p:cNvPr>
              <p:cNvSpPr txBox="1"/>
              <p:nvPr/>
            </p:nvSpPr>
            <p:spPr>
              <a:xfrm>
                <a:off x="841246" y="1036285"/>
                <a:ext cx="7628999" cy="3932808"/>
              </a:xfrm>
              <a:prstGeom prst="rect">
                <a:avLst/>
              </a:prstGeom>
              <a:noFill/>
            </p:spPr>
            <p:txBody>
              <a:bodyPr wrap="square" rtlCol="0">
                <a:spAutoFit/>
              </a:bodyPr>
              <a:lstStyle/>
              <a:p>
                <a:pPr>
                  <a:spcBef>
                    <a:spcPts val="800"/>
                  </a:spcBef>
                </a:pPr>
                <a:r>
                  <a:rPr lang="en-US" sz="1600" dirty="0">
                    <a:latin typeface="Times New Roman" panose="02020603050405020304" pitchFamily="18" charset="0"/>
                    <a:cs typeface="Times New Roman" panose="02020603050405020304" pitchFamily="18" charset="0"/>
                  </a:rPr>
                  <a:t>Áp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Kirchhoft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0" i="1" dirty="0" smtClean="0">
                            <a:solidFill>
                              <a:srgbClr val="000000"/>
                            </a:solidFill>
                            <a:effectLst/>
                            <a:latin typeface="Cambria Math" panose="02040503050406030204" pitchFamily="18" charset="0"/>
                          </a:rPr>
                        </m:ctrlPr>
                      </m:sSubPr>
                      <m:e>
                        <m:r>
                          <a:rPr lang="en-US" sz="1600" b="0" i="1" dirty="0" smtClean="0">
                            <a:solidFill>
                              <a:srgbClr val="000000"/>
                            </a:solidFill>
                            <a:effectLst/>
                            <a:latin typeface="Cambria Math" panose="02040503050406030204" pitchFamily="18" charset="0"/>
                          </a:rPr>
                          <m:t>𝑖</m:t>
                        </m:r>
                      </m:e>
                      <m:sub>
                        <m:r>
                          <a:rPr lang="en-US" sz="1600" b="0" i="1" dirty="0" smtClean="0">
                            <a:solidFill>
                              <a:srgbClr val="000000"/>
                            </a:solidFill>
                            <a:effectLst/>
                            <a:latin typeface="Cambria Math" panose="02040503050406030204" pitchFamily="18" charset="0"/>
                          </a:rPr>
                          <m:t>𝑐</m:t>
                        </m:r>
                      </m:sub>
                    </m:sSub>
                    <m:r>
                      <a:rPr lang="en-US" sz="1600" b="0" i="0" dirty="0" smtClean="0">
                        <a:solidFill>
                          <a:srgbClr val="000000"/>
                        </a:solidFill>
                        <a:effectLst/>
                        <a:latin typeface="Cambria Math" panose="02040503050406030204" pitchFamily="18" charset="0"/>
                      </a:rPr>
                      <m:t>+</m:t>
                    </m:r>
                    <m:sSub>
                      <m:sSubPr>
                        <m:ctrlPr>
                          <a:rPr lang="en-US" sz="1600" i="1" dirty="0">
                            <a:solidFill>
                              <a:srgbClr val="000000"/>
                            </a:solidFill>
                            <a:latin typeface="Cambria Math" panose="02040503050406030204" pitchFamily="18" charset="0"/>
                          </a:rPr>
                        </m:ctrlPr>
                      </m:sSubPr>
                      <m:e>
                        <m:r>
                          <a:rPr lang="en-US" sz="1600" i="1" dirty="0">
                            <a:solidFill>
                              <a:srgbClr val="000000"/>
                            </a:solidFill>
                            <a:latin typeface="Cambria Math" panose="02040503050406030204" pitchFamily="18" charset="0"/>
                          </a:rPr>
                          <m:t>𝑖</m:t>
                        </m:r>
                      </m:e>
                      <m:sub>
                        <m:r>
                          <a:rPr lang="en-US" sz="1600" b="0" i="1" dirty="0" smtClean="0">
                            <a:solidFill>
                              <a:srgbClr val="000000"/>
                            </a:solidFill>
                            <a:latin typeface="Cambria Math" panose="02040503050406030204" pitchFamily="18" charset="0"/>
                          </a:rPr>
                          <m:t>𝐿</m:t>
                        </m:r>
                      </m:sub>
                    </m:sSub>
                    <m:r>
                      <a:rPr lang="en-US" sz="1600" b="0" i="1" dirty="0" smtClean="0">
                        <a:solidFill>
                          <a:srgbClr val="000000"/>
                        </a:solidFill>
                        <a:latin typeface="Cambria Math" panose="02040503050406030204" pitchFamily="18" charset="0"/>
                      </a:rPr>
                      <m:t>+</m:t>
                    </m:r>
                    <m:r>
                      <a:rPr lang="en-US" sz="1600" b="0" i="1" dirty="0" smtClean="0">
                        <a:solidFill>
                          <a:srgbClr val="000000"/>
                        </a:solidFill>
                        <a:latin typeface="Cambria Math" panose="02040503050406030204" pitchFamily="18" charset="0"/>
                      </a:rPr>
                      <m:t>𝑖</m:t>
                    </m:r>
                    <m:r>
                      <a:rPr lang="en-US" sz="1600" b="0" i="1" dirty="0" smtClean="0">
                        <a:solidFill>
                          <a:srgbClr val="000000"/>
                        </a:solidFill>
                        <a:latin typeface="Cambria Math" panose="02040503050406030204" pitchFamily="18" charset="0"/>
                      </a:rPr>
                      <m:t>=</m:t>
                    </m:r>
                    <m:r>
                      <a:rPr lang="en-US" sz="1600" b="0" i="1" dirty="0" smtClean="0">
                        <a:solidFill>
                          <a:srgbClr val="000000"/>
                        </a:solidFill>
                        <a:latin typeface="Cambria Math" panose="02040503050406030204" pitchFamily="18" charset="0"/>
                      </a:rPr>
                      <m:t>0</m:t>
                    </m:r>
                  </m:oMath>
                </a14:m>
                <a:r>
                  <a:rPr lang="en-US" sz="1600" dirty="0">
                    <a:latin typeface="Times New Roman" panose="02020603050405020304" pitchFamily="18" charset="0"/>
                    <a:cs typeface="Times New Roman" panose="02020603050405020304" pitchFamily="18" charset="0"/>
                  </a:rPr>
                  <a:t>    				(1)</a:t>
                </a:r>
              </a:p>
              <a:p>
                <a:pPr>
                  <a:spcBef>
                    <a:spcPts val="800"/>
                  </a:spcBef>
                </a:pPr>
                <a:r>
                  <a:rPr lang="en-US" sz="1600" dirty="0">
                    <a:latin typeface="Times New Roman" panose="02020603050405020304" pitchFamily="18" charset="0"/>
                    <a:cs typeface="Times New Roman" panose="02020603050405020304" pitchFamily="18" charset="0"/>
                  </a:rPr>
                  <a:t>Trong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0" i="1" dirty="0" smtClean="0">
                            <a:solidFill>
                              <a:srgbClr val="000000"/>
                            </a:solidFill>
                            <a:effectLst/>
                            <a:latin typeface="Cambria Math" panose="02040503050406030204" pitchFamily="18" charset="0"/>
                          </a:rPr>
                        </m:ctrlPr>
                      </m:sSubPr>
                      <m:e>
                        <m:r>
                          <a:rPr lang="en-US" sz="1600" b="0" i="1" dirty="0" smtClean="0">
                            <a:solidFill>
                              <a:srgbClr val="000000"/>
                            </a:solidFill>
                            <a:effectLst/>
                            <a:latin typeface="Cambria Math" panose="02040503050406030204" pitchFamily="18" charset="0"/>
                          </a:rPr>
                          <m:t>𝑖</m:t>
                        </m:r>
                      </m:e>
                      <m:sub>
                        <m:r>
                          <a:rPr lang="en-US" sz="1600" b="0" i="1" dirty="0" smtClean="0">
                            <a:solidFill>
                              <a:srgbClr val="000000"/>
                            </a:solidFill>
                            <a:effectLst/>
                            <a:latin typeface="Cambria Math" panose="02040503050406030204" pitchFamily="18" charset="0"/>
                          </a:rPr>
                          <m:t>𝑐</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qua </a:t>
                </a:r>
                <a:r>
                  <a:rPr lang="en-US" sz="1600" dirty="0" err="1">
                    <a:latin typeface="Times New Roman" panose="02020603050405020304" pitchFamily="18" charset="0"/>
                    <a:cs typeface="Times New Roman" panose="02020603050405020304" pitchFamily="18" charset="0"/>
                  </a:rPr>
                  <a:t>tụ</a:t>
                </a:r>
                <a:r>
                  <a:rPr lang="en-US" sz="1600" dirty="0">
                    <a:latin typeface="Times New Roman" panose="02020603050405020304" pitchFamily="18" charset="0"/>
                    <a:cs typeface="Times New Roman" panose="02020603050405020304" pitchFamily="18" charset="0"/>
                  </a:rPr>
                  <a:t> C, </a:t>
                </a:r>
                <a14:m>
                  <m:oMath xmlns:m="http://schemas.openxmlformats.org/officeDocument/2006/math">
                    <m:sSub>
                      <m:sSubPr>
                        <m:ctrlPr>
                          <a:rPr lang="en-US" sz="1600" i="1" dirty="0">
                            <a:solidFill>
                              <a:srgbClr val="000000"/>
                            </a:solidFill>
                            <a:latin typeface="Cambria Math" panose="02040503050406030204" pitchFamily="18" charset="0"/>
                          </a:rPr>
                        </m:ctrlPr>
                      </m:sSubPr>
                      <m:e>
                        <m:r>
                          <a:rPr lang="en-US" sz="1600" i="1" dirty="0">
                            <a:solidFill>
                              <a:srgbClr val="000000"/>
                            </a:solidFill>
                            <a:latin typeface="Cambria Math" panose="02040503050406030204" pitchFamily="18" charset="0"/>
                          </a:rPr>
                          <m:t>𝑖</m:t>
                        </m:r>
                      </m:e>
                      <m:sub>
                        <m:r>
                          <a:rPr lang="en-US" sz="1600" b="0" i="1" dirty="0" smtClean="0">
                            <a:solidFill>
                              <a:srgbClr val="000000"/>
                            </a:solidFill>
                            <a:latin typeface="Cambria Math" panose="02040503050406030204" pitchFamily="18" charset="0"/>
                          </a:rPr>
                          <m:t>𝐿</m:t>
                        </m:r>
                      </m:sub>
                    </m:sSub>
                  </m:oMath>
                </a14:m>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qua </a:t>
                </a:r>
                <a:r>
                  <a:rPr lang="en-US" sz="1600" dirty="0" err="1">
                    <a:latin typeface="Times New Roman" panose="02020603050405020304" pitchFamily="18" charset="0"/>
                    <a:cs typeface="Times New Roman" panose="02020603050405020304" pitchFamily="18" charset="0"/>
                  </a:rPr>
                  <a:t>cuộn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cảm</a:t>
                </a:r>
                <a:r>
                  <a:rPr lang="en-US" sz="1600" dirty="0">
                    <a:latin typeface="Times New Roman" panose="02020603050405020304" pitchFamily="18" charset="0"/>
                    <a:cs typeface="Times New Roman" panose="02020603050405020304" pitchFamily="18" charset="0"/>
                  </a:rPr>
                  <a:t> L</a:t>
                </a:r>
              </a:p>
              <a:p>
                <a:pPr>
                  <a:spcBef>
                    <a:spcPts val="800"/>
                  </a:spcBef>
                </a:pPr>
                <a:r>
                  <a:rPr lang="en-US" sz="1600" dirty="0">
                    <a:latin typeface="Times New Roman" panose="02020603050405020304" pitchFamily="18" charset="0"/>
                    <a:cs typeface="Times New Roman" panose="02020603050405020304" pitchFamily="18" charset="0"/>
                  </a:rPr>
                  <a:t>Do </a:t>
                </a:r>
                <a:r>
                  <a:rPr lang="en-US" sz="1600" dirty="0" err="1">
                    <a:latin typeface="Times New Roman" panose="02020603050405020304" pitchFamily="18" charset="0"/>
                    <a:cs typeface="Times New Roman" panose="02020603050405020304" pitchFamily="18" charset="0"/>
                  </a:rPr>
                  <a:t>đó</a:t>
                </a:r>
                <a:endParaRPr lang="en-US" sz="1600" dirty="0">
                  <a:latin typeface="Times New Roman" panose="02020603050405020304" pitchFamily="18" charset="0"/>
                  <a:cs typeface="Times New Roman" panose="02020603050405020304" pitchFamily="18" charset="0"/>
                </a:endParaRPr>
              </a:p>
              <a:p>
                <a:pPr>
                  <a:spcBef>
                    <a:spcPts val="800"/>
                  </a:spcBef>
                </a:pP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𝐶</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𝑑𝑣</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𝐿</m:t>
                        </m:r>
                      </m:den>
                    </m:f>
                    <m:nary>
                      <m:naryPr>
                        <m:limLoc m:val="undOvr"/>
                        <m:ctrlPr>
                          <a:rPr lang="en-US" sz="1600" b="0" i="1" smtClean="0">
                            <a:latin typeface="Cambria Math" panose="02040503050406030204" pitchFamily="18" charset="0"/>
                          </a:rPr>
                        </m:ctrlPr>
                      </m:naryPr>
                      <m:sub>
                        <m:r>
                          <m:rPr>
                            <m:brk m:alnAt="24"/>
                          </m:rPr>
                          <a:rPr lang="en-US" sz="1600" b="0" i="1" smtClean="0">
                            <a:latin typeface="Cambria Math" panose="02040503050406030204" pitchFamily="18" charset="0"/>
                          </a:rPr>
                          <m:t>−</m:t>
                        </m:r>
                        <m:r>
                          <a:rPr lang="en-US" sz="1600" b="0" i="1" smtClean="0">
                            <a:latin typeface="Cambria Math" panose="02040503050406030204" pitchFamily="18" charset="0"/>
                          </a:rPr>
                          <m:t>∞</m:t>
                        </m:r>
                      </m:sub>
                      <m:sup>
                        <m:r>
                          <a:rPr lang="en-US" sz="1600" b="0" i="1" smtClean="0">
                            <a:latin typeface="Cambria Math" panose="02040503050406030204" pitchFamily="18" charset="0"/>
                          </a:rPr>
                          <m:t>𝑡</m:t>
                        </m:r>
                      </m:sup>
                      <m:e>
                        <m:r>
                          <a:rPr lang="en-US" sz="1600" b="0" i="1" smtClean="0">
                            <a:latin typeface="Cambria Math" panose="02040503050406030204" pitchFamily="18" charset="0"/>
                          </a:rPr>
                          <m:t>𝑣</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𝑑𝑠</m:t>
                        </m:r>
                        <m:r>
                          <a:rPr lang="en-US" sz="1600" b="0" i="1" smtClean="0">
                            <a:latin typeface="Cambria Math" panose="02040503050406030204" pitchFamily="18" charset="0"/>
                          </a:rPr>
                          <m:t>+</m:t>
                        </m:r>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m:t>
                            </m:r>
                          </m:e>
                        </m:d>
                        <m:r>
                          <a:rPr lang="en-US" sz="1600" b="0" i="1" smtClean="0">
                            <a:latin typeface="Cambria Math" panose="02040503050406030204" pitchFamily="18" charset="0"/>
                          </a:rPr>
                          <m:t>=</m:t>
                        </m:r>
                        <m:r>
                          <a:rPr lang="en-US" sz="1600" b="0" i="1" smtClean="0">
                            <a:latin typeface="Cambria Math" panose="02040503050406030204" pitchFamily="18" charset="0"/>
                          </a:rPr>
                          <m:t>0</m:t>
                        </m:r>
                      </m:e>
                    </m:nary>
                  </m:oMath>
                </a14:m>
                <a:r>
                  <a:rPr lang="en-US" sz="1600" dirty="0">
                    <a:latin typeface="Times New Roman" panose="02020603050405020304" pitchFamily="18" charset="0"/>
                    <a:cs typeface="Times New Roman" panose="02020603050405020304" pitchFamily="18" charset="0"/>
                  </a:rPr>
                  <a:t>                   (2)</a:t>
                </a:r>
              </a:p>
              <a:p>
                <a:pPr>
                  <a:spcBef>
                    <a:spcPts val="800"/>
                  </a:spcBef>
                </a:pPr>
                <a:r>
                  <a:rPr lang="en-US" sz="1600" dirty="0" err="1">
                    <a:latin typeface="Times New Roman" panose="02020603050405020304" pitchFamily="18" charset="0"/>
                    <a:cs typeface="Times New Roman" panose="02020603050405020304" pitchFamily="18" charset="0"/>
                  </a:rPr>
                  <a:t>Đạo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2 </a:t>
                </a:r>
                <a:r>
                  <a:rPr lang="en-US" sz="1600" dirty="0" err="1">
                    <a:latin typeface="Times New Roman" panose="02020603050405020304" pitchFamily="18" charset="0"/>
                    <a:cs typeface="Times New Roman" panose="02020603050405020304" pitchFamily="18" charset="0"/>
                  </a:rPr>
                  <a:t>vế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L ta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a:t>
                </a:r>
              </a:p>
              <a:p>
                <a:pPr>
                  <a:spcBef>
                    <a:spcPts val="800"/>
                  </a:spcBef>
                </a:pP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𝐶𝐿</m:t>
                    </m:r>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𝑣</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𝐿</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h</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m:t>
                        </m:r>
                      </m:e>
                    </m:d>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𝑑𝑣</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p>
              <a:p>
                <a:pPr>
                  <a:spcBef>
                    <a:spcPts val="800"/>
                  </a:spcBef>
                </a:pP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rPr>
                      <m:t>𝜏</m:t>
                    </m:r>
                    <m:r>
                      <a:rPr lang="en-US" sz="1600" i="1" smtClean="0">
                        <a:latin typeface="Cambria Math" panose="02040503050406030204" pitchFamily="18" charset="0"/>
                        <a:ea typeface="Cambria Math" panose="02040503050406030204" pitchFamily="18" charset="0"/>
                      </a:rPr>
                      <m:t>=</m:t>
                    </m:r>
                    <m:box>
                      <m:boxPr>
                        <m:ctrlPr>
                          <a:rPr lang="en-US" sz="1600" i="1" smtClean="0">
                            <a:latin typeface="Cambria Math" panose="02040503050406030204" pitchFamily="18" charset="0"/>
                            <a:ea typeface="Cambria Math" panose="02040503050406030204" pitchFamily="18" charset="0"/>
                          </a:rPr>
                        </m:ctrlPr>
                      </m:boxPr>
                      <m:e>
                        <m:argPr>
                          <m:argSz m:val="-1"/>
                        </m:argPr>
                        <m:f>
                          <m:fPr>
                            <m:ctrlPr>
                              <a:rPr lang="en-US" sz="160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ad>
                              <m:radPr>
                                <m:degHide m:val="on"/>
                                <m:ctrlPr>
                                  <a:rPr lang="en-US" sz="160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𝐿𝐶</m:t>
                                </m:r>
                              </m:e>
                            </m:rad>
                          </m:den>
                        </m:f>
                      </m:e>
                    </m:box>
                  </m:oMath>
                </a14:m>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p>
              <a:p>
                <a:pPr algn="ctr">
                  <a:spcBef>
                    <a:spcPts val="800"/>
                  </a:spcBef>
                </a:pPr>
                <a:r>
                  <a:rPr lang="vi-VN" sz="1600" dirty="0"/>
                  <a: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𝑣</m:t>
                        </m:r>
                      </m:e>
                    </m:ac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𝜀</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h</m:t>
                        </m:r>
                      </m:e>
                      <m:sup>
                        <m:r>
                          <a:rPr lang="en-US" sz="1600" b="0" i="1" smtClean="0">
                            <a:latin typeface="Cambria Math" panose="02040503050406030204" pitchFamily="18" charset="0"/>
                            <a:ea typeface="Cambria Math" panose="02040503050406030204" pitchFamily="18" charset="0"/>
                          </a:rPr>
                          <m:t>′</m:t>
                        </m:r>
                      </m:sup>
                    </m:sSup>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𝑣</m:t>
                        </m:r>
                      </m:e>
                    </m:d>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e>
                    </m:acc>
                  </m:oMath>
                </a14:m>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a:t>
                </a:r>
              </a:p>
              <a:p>
                <a:pPr>
                  <a:spcBef>
                    <a:spcPts val="800"/>
                  </a:spcBef>
                </a:pPr>
                <a:r>
                  <a:rPr lang="en-US" sz="1600" dirty="0">
                    <a:latin typeface="Times New Roman" panose="02020603050405020304" pitchFamily="18" charset="0"/>
                    <a:cs typeface="Times New Roman" panose="02020603050405020304" pitchFamily="18" charset="0"/>
                  </a:rPr>
                  <a:t>Trong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𝐿</m:t>
                            </m:r>
                          </m:num>
                          <m:den>
                            <m:r>
                              <a:rPr lang="en-US" sz="1600" b="0" i="1" smtClean="0">
                                <a:latin typeface="Cambria Math" panose="02040503050406030204" pitchFamily="18" charset="0"/>
                                <a:ea typeface="Cambria Math" panose="02040503050406030204" pitchFamily="18" charset="0"/>
                              </a:rPr>
                              <m:t>𝐶</m:t>
                            </m:r>
                          </m:den>
                        </m:f>
                      </m:e>
                    </m:rad>
                  </m:oMath>
                </a14:m>
                <a:r>
                  <a:rPr lang="en-US" sz="1600" dirty="0">
                    <a:latin typeface="Times New Roman" panose="02020603050405020304" pitchFamily="18" charset="0"/>
                    <a:cs typeface="Times New Roman" panose="02020603050405020304" pitchFamily="18" charset="0"/>
                  </a:rPr>
                  <a:t> </a:t>
                </a:r>
              </a:p>
            </p:txBody>
          </p:sp>
        </mc:Choice>
        <mc:Fallback xmlns="">
          <p:sp>
            <p:nvSpPr>
              <p:cNvPr id="9" name="Hộp Văn bản 8">
                <a:extLst>
                  <a:ext uri="{FF2B5EF4-FFF2-40B4-BE49-F238E27FC236}">
                    <a16:creationId xmlns:a16="http://schemas.microsoft.com/office/drawing/2014/main" id="{EA15F1FF-7BA7-2CB5-3270-F227BA14623F}"/>
                  </a:ext>
                </a:extLst>
              </p:cNvPr>
              <p:cNvSpPr txBox="1">
                <a:spLocks noRot="1" noChangeAspect="1" noMove="1" noResize="1" noEditPoints="1" noAdjustHandles="1" noChangeArrowheads="1" noChangeShapeType="1" noTextEdit="1"/>
              </p:cNvSpPr>
              <p:nvPr/>
            </p:nvSpPr>
            <p:spPr>
              <a:xfrm>
                <a:off x="841246" y="1036285"/>
                <a:ext cx="7628999" cy="3932808"/>
              </a:xfrm>
              <a:prstGeom prst="rect">
                <a:avLst/>
              </a:prstGeom>
              <a:blipFill>
                <a:blip r:embed="rId2"/>
                <a:stretch>
                  <a:fillRect l="-400" t="-46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07BBEF2A-CA5E-0141-B414-A73E1FD049A2}"/>
              </a:ext>
            </a:extLst>
          </p:cNvPr>
          <p:cNvGrpSpPr/>
          <p:nvPr/>
        </p:nvGrpSpPr>
        <p:grpSpPr>
          <a:xfrm>
            <a:off x="201976" y="252800"/>
            <a:ext cx="7557841" cy="369333"/>
            <a:chOff x="1793005" y="1746584"/>
            <a:chExt cx="10077122" cy="492442"/>
          </a:xfrm>
        </p:grpSpPr>
        <p:sp>
          <p:nvSpPr>
            <p:cNvPr id="10" name="TextBox 9">
              <a:extLst>
                <a:ext uri="{FF2B5EF4-FFF2-40B4-BE49-F238E27FC236}">
                  <a16:creationId xmlns:a16="http://schemas.microsoft.com/office/drawing/2014/main" id="{CB4DD73E-4DBD-4716-0A79-75BD641EC305}"/>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1" name="Rectangle 10">
              <a:extLst>
                <a:ext uri="{FF2B5EF4-FFF2-40B4-BE49-F238E27FC236}">
                  <a16:creationId xmlns:a16="http://schemas.microsoft.com/office/drawing/2014/main" id="{BA8A959A-EE1D-458C-3AE6-CD81E1C38E12}"/>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Tree>
    <p:extLst>
      <p:ext uri="{BB962C8B-B14F-4D97-AF65-F5344CB8AC3E}">
        <p14:creationId xmlns:p14="http://schemas.microsoft.com/office/powerpoint/2010/main" val="15130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11</a:t>
            </a:fld>
            <a:endParaRPr lang="en-US"/>
          </a:p>
        </p:txBody>
      </p:sp>
      <p:sp>
        <p:nvSpPr>
          <p:cNvPr id="4" name="Hộp Văn bản 3">
            <a:extLst>
              <a:ext uri="{FF2B5EF4-FFF2-40B4-BE49-F238E27FC236}">
                <a16:creationId xmlns:a16="http://schemas.microsoft.com/office/drawing/2014/main" id="{B6EFC7AD-ADA2-DB49-1E90-1ED8BDF254AB}"/>
              </a:ext>
            </a:extLst>
          </p:cNvPr>
          <p:cNvSpPr txBox="1"/>
          <p:nvPr/>
        </p:nvSpPr>
        <p:spPr>
          <a:xfrm>
            <a:off x="391363" y="72607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thuyết</a:t>
            </a:r>
            <a:r>
              <a:rPr lang="en-US" b="1" dirty="0">
                <a:latin typeface="Times New Roman" panose="02020603050405020304" pitchFamily="18" charset="0"/>
                <a:cs typeface="Times New Roman" panose="02020603050405020304" pitchFamily="18" charset="0"/>
              </a:rPr>
              <a:t> VOC</a:t>
            </a:r>
          </a:p>
        </p:txBody>
      </p:sp>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91D64900-8063-3639-FE2E-E8E5586BF03B}"/>
                  </a:ext>
                </a:extLst>
              </p:cNvPr>
              <p:cNvSpPr txBox="1"/>
              <p:nvPr/>
            </p:nvSpPr>
            <p:spPr>
              <a:xfrm>
                <a:off x="347127" y="1048226"/>
                <a:ext cx="8449746" cy="172566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Khi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với </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m:t>
                        </m:r>
                      </m:e>
                    </m:d>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3</m:t>
                        </m:r>
                      </m:sup>
                    </m:sSup>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Van der Pol :</a:t>
                </a:r>
              </a:p>
              <a:p>
                <a:pPr>
                  <a:lnSpc>
                    <a:spcPct val="150000"/>
                  </a:lnSpc>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𝑣</m:t>
                        </m:r>
                      </m:e>
                    </m:ac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𝜀</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𝑣</m:t>
                            </m:r>
                          </m:e>
                          <m:sup>
                            <m:r>
                              <a:rPr lang="en-US" sz="1600" b="0" i="1" smtClean="0">
                                <a:latin typeface="Cambria Math" panose="02040503050406030204" pitchFamily="18" charset="0"/>
                                <a:ea typeface="Cambria Math" panose="02040503050406030204" pitchFamily="18" charset="0"/>
                              </a:rPr>
                              <m:t>2</m:t>
                            </m:r>
                          </m:sup>
                        </m:sSup>
                      </m:e>
                    </m:d>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𝑣</m:t>
                        </m:r>
                      </m:e>
                    </m:acc>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i="1" smtClean="0">
                        <a:latin typeface="Cambria Math" panose="02040503050406030204" pitchFamily="18" charset="0"/>
                      </a:rPr>
                      <m:t>=</m:t>
                    </m:r>
                    <m:r>
                      <a:rPr lang="en-US" sz="1600" b="0" i="1" smtClean="0">
                        <a:latin typeface="Cambria Math" panose="02040503050406030204" pitchFamily="18" charset="0"/>
                      </a:rPr>
                      <m:t>0</m:t>
                    </m:r>
                  </m:oMath>
                </a14:m>
                <a:r>
                  <a:rPr lang="en-US" sz="1600" dirty="0">
                    <a:latin typeface="Times New Roman" panose="02020603050405020304" pitchFamily="18" charset="0"/>
                    <a:cs typeface="Times New Roman" panose="02020603050405020304" pitchFamily="18" charset="0"/>
                  </a:rPr>
                  <a:t> 	 (5)</a:t>
                </a:r>
              </a:p>
              <a:p>
                <a:pPr>
                  <a:lnSpc>
                    <a:spcPct val="150000"/>
                  </a:lnSpc>
                </a:pP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(5)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Val der Pol:</a:t>
                </a:r>
              </a:p>
            </p:txBody>
          </p:sp>
        </mc:Choice>
        <mc:Fallback xmlns="">
          <p:sp>
            <p:nvSpPr>
              <p:cNvPr id="10" name="Hộp Văn bản 9">
                <a:extLst>
                  <a:ext uri="{FF2B5EF4-FFF2-40B4-BE49-F238E27FC236}">
                    <a16:creationId xmlns:a16="http://schemas.microsoft.com/office/drawing/2014/main" id="{91D64900-8063-3639-FE2E-E8E5586BF03B}"/>
                  </a:ext>
                </a:extLst>
              </p:cNvPr>
              <p:cNvSpPr txBox="1">
                <a:spLocks noRot="1" noChangeAspect="1" noMove="1" noResize="1" noEditPoints="1" noAdjustHandles="1" noChangeArrowheads="1" noChangeShapeType="1" noTextEdit="1"/>
              </p:cNvSpPr>
              <p:nvPr/>
            </p:nvSpPr>
            <p:spPr>
              <a:xfrm>
                <a:off x="347127" y="1048226"/>
                <a:ext cx="8449746" cy="1725665"/>
              </a:xfrm>
              <a:prstGeom prst="rect">
                <a:avLst/>
              </a:prstGeom>
              <a:blipFill>
                <a:blip r:embed="rId2"/>
                <a:stretch>
                  <a:fillRect l="-433" r="-938" b="-3887"/>
                </a:stretch>
              </a:blipFill>
            </p:spPr>
            <p:txBody>
              <a:bodyPr/>
              <a:lstStyle/>
              <a:p>
                <a:r>
                  <a:rPr lang="en-US">
                    <a:noFill/>
                  </a:rPr>
                  <a:t> </a:t>
                </a:r>
              </a:p>
            </p:txBody>
          </p:sp>
        </mc:Fallback>
      </mc:AlternateContent>
      <p:pic>
        <p:nvPicPr>
          <p:cNvPr id="8" name="Hình ảnh 7">
            <a:extLst>
              <a:ext uri="{FF2B5EF4-FFF2-40B4-BE49-F238E27FC236}">
                <a16:creationId xmlns:a16="http://schemas.microsoft.com/office/drawing/2014/main" id="{8DAED7C9-86B5-0E36-2A12-561916C35F12}"/>
              </a:ext>
            </a:extLst>
          </p:cNvPr>
          <p:cNvPicPr>
            <a:picLocks noChangeAspect="1"/>
          </p:cNvPicPr>
          <p:nvPr/>
        </p:nvPicPr>
        <p:blipFill>
          <a:blip r:embed="rId3"/>
          <a:stretch>
            <a:fillRect/>
          </a:stretch>
        </p:blipFill>
        <p:spPr>
          <a:xfrm>
            <a:off x="5852553" y="1982481"/>
            <a:ext cx="3048000" cy="2725339"/>
          </a:xfrm>
          <a:prstGeom prst="rect">
            <a:avLst/>
          </a:prstGeom>
        </p:spPr>
      </p:pic>
      <p:sp>
        <p:nvSpPr>
          <p:cNvPr id="9" name="Hộp Văn bản 8">
            <a:extLst>
              <a:ext uri="{FF2B5EF4-FFF2-40B4-BE49-F238E27FC236}">
                <a16:creationId xmlns:a16="http://schemas.microsoft.com/office/drawing/2014/main" id="{539CDD81-CA6D-B216-F37E-87C278865ED9}"/>
              </a:ext>
            </a:extLst>
          </p:cNvPr>
          <p:cNvSpPr txBox="1"/>
          <p:nvPr/>
        </p:nvSpPr>
        <p:spPr>
          <a:xfrm>
            <a:off x="5852553" y="4659745"/>
            <a:ext cx="3048000"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Đồ</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thị</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pha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của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bộ</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dao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động</a:t>
            </a:r>
            <a:r>
              <a:rPr lang="en-US" sz="1400" i="1" dirty="0">
                <a:latin typeface="Times New Roman" panose="02020603050405020304" pitchFamily="18" charset="0"/>
                <a:cs typeface="Times New Roman" panose="02020603050405020304" pitchFamily="18" charset="0"/>
              </a:rPr>
              <a:t> Van de Pol</a:t>
            </a:r>
          </a:p>
        </p:txBody>
      </p:sp>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568DCA25-A9D1-D986-70CC-1D26AEB0E8A3}"/>
                  </a:ext>
                </a:extLst>
              </p:cNvPr>
              <p:cNvSpPr txBox="1"/>
              <p:nvPr/>
            </p:nvSpPr>
            <p:spPr>
              <a:xfrm>
                <a:off x="391363" y="2855329"/>
                <a:ext cx="5167608" cy="1562094"/>
              </a:xfrm>
              <a:prstGeom prst="rect">
                <a:avLst/>
              </a:prstGeom>
              <a:noFill/>
            </p:spPr>
            <p:txBody>
              <a:bodyPr wrap="square" rtlCol="0">
                <a:spAutoFit/>
              </a:bodyPr>
              <a:lstStyle/>
              <a:p>
                <a:pPr>
                  <a:lnSpc>
                    <a:spcPct val="150000"/>
                  </a:lnSpc>
                </a:pP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càng</a:t>
                </a:r>
                <a:r>
                  <a:rPr lang="en-US" sz="1600" dirty="0">
                    <a:latin typeface="Times New Roman" panose="02020603050405020304" pitchFamily="18" charset="0"/>
                    <a:cs typeface="Times New Roman" panose="02020603050405020304" pitchFamily="18" charset="0"/>
                  </a:rPr>
                  <a:t> sin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𝜀</m:t>
                    </m:r>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gần</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0</m:t>
                        </m:r>
                      </m:e>
                      <m:sup>
                        <m:r>
                          <a:rPr lang="en-US" sz="1600" b="0" i="1" smtClean="0">
                            <a:latin typeface="Cambria Math" panose="02040503050406030204" pitchFamily="18" charset="0"/>
                          </a:rPr>
                          <m:t>+</m:t>
                        </m:r>
                      </m:sup>
                    </m:sSup>
                  </m:oMath>
                </a14:m>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chốt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kiện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ổn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endParaRPr lang="en-US" sz="1600" dirty="0">
                  <a:latin typeface="Times New Roman" panose="02020603050405020304" pitchFamily="18" charset="0"/>
                  <a:cs typeface="Times New Roman" panose="02020603050405020304" pitchFamily="18" charset="0"/>
                </a:endParaRPr>
              </a:p>
            </p:txBody>
          </p:sp>
        </mc:Choice>
        <mc:Fallback xmlns="">
          <p:sp>
            <p:nvSpPr>
              <p:cNvPr id="11" name="Hộp Văn bản 10">
                <a:extLst>
                  <a:ext uri="{FF2B5EF4-FFF2-40B4-BE49-F238E27FC236}">
                    <a16:creationId xmlns:a16="http://schemas.microsoft.com/office/drawing/2014/main" id="{568DCA25-A9D1-D986-70CC-1D26AEB0E8A3}"/>
                  </a:ext>
                </a:extLst>
              </p:cNvPr>
              <p:cNvSpPr txBox="1">
                <a:spLocks noRot="1" noChangeAspect="1" noMove="1" noResize="1" noEditPoints="1" noAdjustHandles="1" noChangeArrowheads="1" noChangeShapeType="1" noTextEdit="1"/>
              </p:cNvSpPr>
              <p:nvPr/>
            </p:nvSpPr>
            <p:spPr>
              <a:xfrm>
                <a:off x="391363" y="2855329"/>
                <a:ext cx="5167608" cy="1562094"/>
              </a:xfrm>
              <a:prstGeom prst="rect">
                <a:avLst/>
              </a:prstGeom>
              <a:blipFill>
                <a:blip r:embed="rId4"/>
                <a:stretch>
                  <a:fillRect l="-590" r="-1297" b="-3891"/>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005BA56-9D8A-0B7D-92C1-A03A1B326B55}"/>
              </a:ext>
            </a:extLst>
          </p:cNvPr>
          <p:cNvGrpSpPr/>
          <p:nvPr/>
        </p:nvGrpSpPr>
        <p:grpSpPr>
          <a:xfrm>
            <a:off x="201976" y="252800"/>
            <a:ext cx="7557841" cy="369333"/>
            <a:chOff x="1793005" y="1746584"/>
            <a:chExt cx="10077122" cy="492442"/>
          </a:xfrm>
        </p:grpSpPr>
        <p:sp>
          <p:nvSpPr>
            <p:cNvPr id="13" name="TextBox 12">
              <a:extLst>
                <a:ext uri="{FF2B5EF4-FFF2-40B4-BE49-F238E27FC236}">
                  <a16:creationId xmlns:a16="http://schemas.microsoft.com/office/drawing/2014/main" id="{0102F97D-27DE-4A20-3A73-774378DB6351}"/>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4" name="Rectangle 13">
              <a:extLst>
                <a:ext uri="{FF2B5EF4-FFF2-40B4-BE49-F238E27FC236}">
                  <a16:creationId xmlns:a16="http://schemas.microsoft.com/office/drawing/2014/main" id="{F201C764-5BC1-FF99-2E41-A19310373455}"/>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Tree>
    <p:extLst>
      <p:ext uri="{BB962C8B-B14F-4D97-AF65-F5344CB8AC3E}">
        <p14:creationId xmlns:p14="http://schemas.microsoft.com/office/powerpoint/2010/main" val="154100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5FD4B653-AB8A-A0AD-A60B-23D3F050BCCB}"/>
              </a:ext>
            </a:extLst>
          </p:cNvPr>
          <p:cNvSpPr txBox="1"/>
          <p:nvPr/>
        </p:nvSpPr>
        <p:spPr>
          <a:xfrm>
            <a:off x="144073" y="912376"/>
            <a:ext cx="7653914" cy="5463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Sơ</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đồ</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sử</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dụng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ảo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được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chia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thành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khối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như</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sau</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CBA4F6F8-B34E-2546-5308-B4B3CD8D7879}"/>
                  </a:ext>
                </a:extLst>
              </p:cNvPr>
              <p:cNvSpPr txBox="1"/>
              <p:nvPr/>
            </p:nvSpPr>
            <p:spPr>
              <a:xfrm>
                <a:off x="139767" y="1184456"/>
                <a:ext cx="4852470" cy="4073359"/>
              </a:xfrm>
              <a:prstGeom prst="rect">
                <a:avLst/>
              </a:prstGeom>
              <a:noFill/>
            </p:spPr>
            <p:txBody>
              <a:bodyPr wrap="square">
                <a:spAutoFit/>
              </a:bodyPr>
              <a:lstStyle/>
              <a:p>
                <a:pPr marL="423386" marR="0" lvl="0" indent="-285750" algn="just" defTabSz="457200" rtl="0" eaLnBrk="1" fontAlgn="auto" latinLnBrk="0" hangingPunct="1">
                  <a:lnSpc>
                    <a:spcPct val="112000"/>
                  </a:lnSpc>
                  <a:spcBef>
                    <a:spcPts val="0"/>
                  </a:spcBef>
                  <a:spcAft>
                    <a:spcPts val="304"/>
                  </a:spcAft>
                  <a:buClrTx/>
                  <a:buSzTx/>
                  <a:buFont typeface="Wingdings" panose="05000000000000000000" pitchFamily="2" charset="2"/>
                  <a:buChar char="Ø"/>
                  <a:tabLst/>
                  <a:defRPr/>
                </a:pP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Khối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tạo</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tần</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số</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dao</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động</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xác</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lập</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của</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rPr>
                  <a:t>𝐿, 𝐶 </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kumimoji="0" lang="vi-VN"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23386" marR="0" lvl="0" indent="-285750" defTabSz="457200" rtl="0" eaLnBrk="1" fontAlgn="auto" latinLnBrk="0" hangingPunct="1">
                  <a:lnSpc>
                    <a:spcPct val="112000"/>
                  </a:lnSpc>
                  <a:spcBef>
                    <a:spcPts val="0"/>
                  </a:spcBef>
                  <a:spcAft>
                    <a:spcPts val="304"/>
                  </a:spcAft>
                  <a:buClrTx/>
                  <a:buSzTx/>
                  <a:buFont typeface="Wingdings" panose="05000000000000000000" pitchFamily="2" charset="2"/>
                  <a:buChar char="Ø"/>
                  <a:tabLst/>
                  <a:defRPr/>
                </a:pP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Khối</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điều</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chỉnh</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điện</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áp</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rPr>
                  <a:t>ℎ(𝑣</a:t>
                </a:r>
                <a:r>
                  <a:rPr kumimoji="0" lang="en-US" sz="1600" b="0" i="0" u="none" strike="noStrike" kern="100" cap="none" spc="0" normalizeH="0" baseline="-2500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rPr>
                  <a:t>𝐶</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00" cap="none" spc="0" normalizeH="0" baseline="0" noProof="0" dirty="0" err="1">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rPr>
                  <a:t>𝑅 </a:t>
                </a:r>
                <a:endParaRPr kumimoji="0" lang="vi-VN" sz="1600" b="0" i="0" u="none" strike="noStrike" kern="100" cap="none" spc="0" normalizeH="0" baseline="0" noProof="0" dirty="0">
                  <a:ln>
                    <a:noFill/>
                  </a:ln>
                  <a:solidFill>
                    <a:srgbClr val="000000"/>
                  </a:solidFill>
                  <a:effectLst/>
                  <a:uLnTx/>
                  <a:uFill>
                    <a:solidFill>
                      <a:srgbClr val="000000"/>
                    </a:solidFill>
                  </a:uFill>
                  <a:latin typeface="Times New Roman" panose="02020603050405020304" pitchFamily="18" charset="0"/>
                  <a:ea typeface="Cambria Math" panose="02040503050406030204" pitchFamily="18" charset="0"/>
                  <a:cs typeface="Times New Roman" panose="02020603050405020304" pitchFamily="18" charset="0"/>
                </a:endParaRPr>
              </a:p>
              <a:p>
                <a:pPr marL="423386" marR="0" lvl="0" indent="-285750" defTabSz="457200" rtl="0" eaLnBrk="1" fontAlgn="auto" latinLnBrk="0" hangingPunct="1">
                  <a:lnSpc>
                    <a:spcPct val="112000"/>
                  </a:lnSpc>
                  <a:spcBef>
                    <a:spcPts val="0"/>
                  </a:spcBef>
                  <a:spcAft>
                    <a:spcPts val="304"/>
                  </a:spcAft>
                  <a:buClrTx/>
                  <a:buSzTx/>
                  <a:buFont typeface="Wingdings" panose="05000000000000000000" pitchFamily="2" charset="2"/>
                  <a:buChar char="Ø"/>
                  <a:tabLst/>
                  <a:defRPr/>
                </a:pP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Khối</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giá</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trị</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phản</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hồi</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𝑘</a:t>
                </a:r>
                <a:r>
                  <a:rPr kumimoji="0" lang="en-US" sz="1600" b="0" i="0" u="none" strike="noStrike" kern="1200" cap="none" spc="0" normalizeH="0" baseline="-2500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𝑖</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𝑖</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defTabSz="457200" rtl="0" eaLnBrk="1" fontAlgn="base" latinLnBrk="0" hangingPunct="1">
                  <a:lnSpc>
                    <a:spcPct val="112000"/>
                  </a:lnSpc>
                  <a:spcBef>
                    <a:spcPts val="0"/>
                  </a:spcBef>
                  <a:spcAft>
                    <a:spcPts val="765"/>
                  </a:spcAft>
                  <a:buClr>
                    <a:srgbClr val="000000"/>
                  </a:buClr>
                  <a:buSzPts val="1300"/>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Với</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các</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giá</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trị</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R="0" lvl="0" algn="just" defTabSz="457200" rtl="0" eaLnBrk="1" fontAlgn="base" latinLnBrk="0" hangingPunct="1">
                  <a:lnSpc>
                    <a:spcPct val="112000"/>
                  </a:lnSpc>
                  <a:spcBef>
                    <a:spcPts val="0"/>
                  </a:spcBef>
                  <a:spcAft>
                    <a:spcPts val="765"/>
                  </a:spcAft>
                  <a:buClr>
                    <a:srgbClr val="000000"/>
                  </a:buClr>
                  <a:buSzPts val="1300"/>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𝑉𝑐</m:t>
                    </m:r>
                  </m:oMath>
                </a14:m>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Điện</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áp</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tụ</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457200" rtl="0" eaLnBrk="1" fontAlgn="base" latinLnBrk="0" hangingPunct="1">
                  <a:lnSpc>
                    <a:spcPct val="112000"/>
                  </a:lnSpc>
                  <a:spcBef>
                    <a:spcPts val="0"/>
                  </a:spcBef>
                  <a:spcAft>
                    <a:spcPts val="765"/>
                  </a:spcAft>
                  <a:buClr>
                    <a:srgbClr val="000000"/>
                  </a:buClr>
                  <a:buSzPts val="1300"/>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oMath>
                </a14:m>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Dòng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qua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cuộc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cảm</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285750" marR="0" lvl="0" indent="-285750" algn="just" defTabSz="457200" rtl="0" eaLnBrk="1" fontAlgn="base" latinLnBrk="0" hangingPunct="1">
                  <a:lnSpc>
                    <a:spcPct val="112000"/>
                  </a:lnSpc>
                  <a:spcBef>
                    <a:spcPts val="0"/>
                  </a:spcBef>
                  <a:spcAft>
                    <a:spcPts val="765"/>
                  </a:spcAft>
                  <a:buClr>
                    <a:srgbClr val="000000"/>
                  </a:buClr>
                  <a:buSzPts val="1300"/>
                  <a:buFont typeface="Wingdings" panose="05000000000000000000" pitchFamily="2" charset="2"/>
                  <a:buChar char="Ø"/>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Bộ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dao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động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ảo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được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kết</a:t>
                </a:r>
                <a:r>
                  <a:rPr lang="vi-VN" sz="16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nối</a:t>
                </a:r>
                <a:r>
                  <a:rPr lang="vi-VN" sz="16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với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các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tín</a:t>
                </a:r>
                <a:r>
                  <a:rPr lang="vi-VN" sz="16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thông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qua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hệ</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số</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áp</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Kv</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và</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hệ</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số</a:t>
                </a:r>
                <a:r>
                  <a:rPr lang="vi-VN" sz="1600" dirty="0">
                    <a:solidFill>
                      <a:prstClr val="black"/>
                    </a:solidFill>
                    <a:latin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dòng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Ki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vi-V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indent="-285750" algn="just" fontAlgn="base">
                  <a:lnSpc>
                    <a:spcPct val="112000"/>
                  </a:lnSpc>
                  <a:spcAft>
                    <a:spcPts val="765"/>
                  </a:spcAft>
                  <a:buClr>
                    <a:srgbClr val="000000"/>
                  </a:buClr>
                  <a:buSzPts val="1300"/>
                  <a:buFont typeface="Wingdings" panose="05000000000000000000" pitchFamily="2" charset="2"/>
                  <a:buChar char="Ø"/>
                  <a:defRPr/>
                </a:pPr>
                <a:r>
                  <a:rPr lang="vi-VN" sz="1600" dirty="0">
                    <a:latin typeface="Times New Roman" panose="02020603050405020304" pitchFamily="18" charset="0"/>
                    <a:cs typeface="Times New Roman" panose="02020603050405020304" pitchFamily="18" charset="0"/>
                  </a:rPr>
                  <a:t>Dòng điện tiêu thụ bởi khối nguồn dòng phụ thuộc điện áp được cho bởi </a:t>
                </a:r>
                <a14:m>
                  <m:oMath xmlns:m="http://schemas.openxmlformats.org/officeDocument/2006/math">
                    <m:sSubSup>
                      <m:sSubSupPr>
                        <m:ctrlPr>
                          <a:rPr lang="vi-VN" sz="1600" i="1" smtClean="0">
                            <a:latin typeface="Cambria Math" panose="02040503050406030204" pitchFamily="18" charset="0"/>
                            <a:cs typeface="Times New Roman" panose="02020603050405020304" pitchFamily="18" charset="0"/>
                          </a:rPr>
                        </m:ctrlPr>
                      </m:sSubSupPr>
                      <m:e>
                        <m:r>
                          <m:rPr>
                            <m:nor/>
                          </m:rPr>
                          <a:rPr lang="vi-VN" sz="1600" i="1" dirty="0">
                            <a:latin typeface="Times New Roman" panose="02020603050405020304" pitchFamily="18" charset="0"/>
                            <a:cs typeface="Times New Roman" panose="02020603050405020304" pitchFamily="18" charset="0"/>
                          </a:rPr>
                          <m:t>𝛼</m:t>
                        </m:r>
                        <m:r>
                          <m:rPr>
                            <m:nor/>
                          </m:rPr>
                          <a:rPr lang="vi-VN" sz="1600" b="0" i="1" dirty="0" smtClean="0">
                            <a:latin typeface="Times New Roman" panose="02020603050405020304" pitchFamily="18" charset="0"/>
                            <a:cs typeface="Times New Roman" panose="02020603050405020304" pitchFamily="18" charset="0"/>
                          </a:rPr>
                          <m:t>.</m:t>
                        </m:r>
                        <m:r>
                          <a:rPr lang="vi-VN" sz="1600" i="1" dirty="0">
                            <a:latin typeface="Cambria Math" panose="02040503050406030204" pitchFamily="18" charset="0"/>
                            <a:cs typeface="Times New Roman" panose="02020603050405020304" pitchFamily="18" charset="0"/>
                          </a:rPr>
                          <m:t>𝑣</m:t>
                        </m:r>
                      </m:e>
                      <m:sub>
                        <m:r>
                          <a:rPr lang="vi-VN" sz="1600" i="1">
                            <a:latin typeface="Cambria Math" panose="02040503050406030204" pitchFamily="18" charset="0"/>
                            <a:cs typeface="Times New Roman" panose="02020603050405020304" pitchFamily="18" charset="0"/>
                          </a:rPr>
                          <m:t>𝑐</m:t>
                        </m:r>
                      </m:sub>
                      <m:sup>
                        <m:r>
                          <a:rPr lang="vi-VN" sz="1600" i="1">
                            <a:latin typeface="Cambria Math" panose="02040503050406030204" pitchFamily="18" charset="0"/>
                            <a:cs typeface="Times New Roman" panose="02020603050405020304" pitchFamily="18" charset="0"/>
                          </a:rPr>
                          <m:t>3</m:t>
                        </m:r>
                      </m:sup>
                    </m:sSubSup>
                  </m:oMath>
                </a14:m>
                <a:r>
                  <a:rPr lang="vi-VN" sz="1600" dirty="0">
                    <a:latin typeface="Times New Roman" panose="02020603050405020304" pitchFamily="18" charset="0"/>
                    <a:cs typeface="Times New Roman" panose="02020603050405020304" pitchFamily="18" charset="0"/>
                  </a:rPr>
                  <a:t>, trong đó 𝛼 là một hằng số dương</a:t>
                </a:r>
                <a:endParaRPr lang="en-US" sz="1600" dirty="0">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2000"/>
                  </a:lnSpc>
                  <a:spcBef>
                    <a:spcPts val="0"/>
                  </a:spcBef>
                  <a:spcAft>
                    <a:spcPts val="765"/>
                  </a:spcAft>
                  <a:buClr>
                    <a:srgbClr val="000000"/>
                  </a:buClr>
                  <a:buSzPts val="1300"/>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116" name="TextBox 115">
                <a:extLst>
                  <a:ext uri="{FF2B5EF4-FFF2-40B4-BE49-F238E27FC236}">
                    <a16:creationId xmlns:a16="http://schemas.microsoft.com/office/drawing/2014/main" id="{CBA4F6F8-B34E-2546-5308-B4B3CD8D7879}"/>
                  </a:ext>
                </a:extLst>
              </p:cNvPr>
              <p:cNvSpPr txBox="1">
                <a:spLocks noRot="1" noChangeAspect="1" noMove="1" noResize="1" noEditPoints="1" noAdjustHandles="1" noChangeArrowheads="1" noChangeShapeType="1" noTextEdit="1"/>
              </p:cNvSpPr>
              <p:nvPr/>
            </p:nvSpPr>
            <p:spPr>
              <a:xfrm>
                <a:off x="139767" y="1184456"/>
                <a:ext cx="4852470" cy="4073359"/>
              </a:xfrm>
              <a:prstGeom prst="rect">
                <a:avLst/>
              </a:prstGeom>
              <a:blipFill>
                <a:blip r:embed="rId3"/>
                <a:stretch>
                  <a:fillRect l="-754" t="-299" r="-1759"/>
                </a:stretch>
              </a:blipFill>
            </p:spPr>
            <p:txBody>
              <a:bodyPr/>
              <a:lstStyle/>
              <a:p>
                <a:r>
                  <a:rPr lang="en-US">
                    <a:noFill/>
                  </a:rPr>
                  <a:t> </a:t>
                </a:r>
              </a:p>
            </p:txBody>
          </p:sp>
        </mc:Fallback>
      </mc:AlternateContent>
      <p:sp>
        <p:nvSpPr>
          <p:cNvPr id="117" name="TextBox 116">
            <a:extLst>
              <a:ext uri="{FF2B5EF4-FFF2-40B4-BE49-F238E27FC236}">
                <a16:creationId xmlns:a16="http://schemas.microsoft.com/office/drawing/2014/main" id="{BA49C453-575B-9990-C77D-98AD896E8BEB}"/>
              </a:ext>
            </a:extLst>
          </p:cNvPr>
          <p:cNvSpPr txBox="1"/>
          <p:nvPr/>
        </p:nvSpPr>
        <p:spPr>
          <a:xfrm>
            <a:off x="5706788" y="3305268"/>
            <a:ext cx="2268745" cy="3000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Sơ</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đồ</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sử</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dụng</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ảo</a:t>
            </a:r>
            <a:endPar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239B41F4-4782-444C-8054-D93E1A073B94}"/>
              </a:ext>
            </a:extLst>
          </p:cNvPr>
          <p:cNvPicPr>
            <a:picLocks noChangeAspect="1"/>
          </p:cNvPicPr>
          <p:nvPr/>
        </p:nvPicPr>
        <p:blipFill>
          <a:blip r:embed="rId4"/>
          <a:stretch>
            <a:fillRect/>
          </a:stretch>
        </p:blipFill>
        <p:spPr>
          <a:xfrm>
            <a:off x="4725390" y="1338457"/>
            <a:ext cx="4274537" cy="1966811"/>
          </a:xfrm>
          <a:prstGeom prst="rect">
            <a:avLst/>
          </a:prstGeom>
        </p:spPr>
      </p:pic>
      <p:grpSp>
        <p:nvGrpSpPr>
          <p:cNvPr id="5" name="Group 4">
            <a:extLst>
              <a:ext uri="{FF2B5EF4-FFF2-40B4-BE49-F238E27FC236}">
                <a16:creationId xmlns:a16="http://schemas.microsoft.com/office/drawing/2014/main" id="{AD506893-4DA1-7ECD-86AA-BAACC33E82F1}"/>
              </a:ext>
            </a:extLst>
          </p:cNvPr>
          <p:cNvGrpSpPr/>
          <p:nvPr/>
        </p:nvGrpSpPr>
        <p:grpSpPr>
          <a:xfrm>
            <a:off x="201976" y="252800"/>
            <a:ext cx="7557841" cy="369333"/>
            <a:chOff x="1793005" y="1746584"/>
            <a:chExt cx="10077122" cy="492442"/>
          </a:xfrm>
        </p:grpSpPr>
        <p:sp>
          <p:nvSpPr>
            <p:cNvPr id="6" name="TextBox 5">
              <a:extLst>
                <a:ext uri="{FF2B5EF4-FFF2-40B4-BE49-F238E27FC236}">
                  <a16:creationId xmlns:a16="http://schemas.microsoft.com/office/drawing/2014/main" id="{2BB37F12-0A80-7CF6-F84F-429EDA3B8821}"/>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2" name="Rectangle 11">
              <a:extLst>
                <a:ext uri="{FF2B5EF4-FFF2-40B4-BE49-F238E27FC236}">
                  <a16:creationId xmlns:a16="http://schemas.microsoft.com/office/drawing/2014/main" id="{626EDA81-A84B-815B-41EA-DC2E07DF3F26}"/>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13" name="TextBox 12">
            <a:extLst>
              <a:ext uri="{FF2B5EF4-FFF2-40B4-BE49-F238E27FC236}">
                <a16:creationId xmlns:a16="http://schemas.microsoft.com/office/drawing/2014/main" id="{C0FE7524-2FFC-70D2-E4B8-D546DFB3E948}"/>
              </a:ext>
            </a:extLst>
          </p:cNvPr>
          <p:cNvSpPr txBox="1"/>
          <p:nvPr/>
        </p:nvSpPr>
        <p:spPr>
          <a:xfrm>
            <a:off x="360809" y="591468"/>
            <a:ext cx="55977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141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5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7134253A-F778-AC37-EBDD-421DF33FCCD8}"/>
              </a:ext>
            </a:extLst>
          </p:cNvPr>
          <p:cNvSpPr txBox="1"/>
          <p:nvPr/>
        </p:nvSpPr>
        <p:spPr>
          <a:xfrm>
            <a:off x="316037" y="483696"/>
            <a:ext cx="7935686"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84CEEB-3018-84D5-99AA-754C4850C94D}"/>
                  </a:ext>
                </a:extLst>
              </p:cNvPr>
              <p:cNvSpPr txBox="1"/>
              <p:nvPr/>
            </p:nvSpPr>
            <p:spPr>
              <a:xfrm>
                <a:off x="704405" y="1110992"/>
                <a:ext cx="3568061" cy="20796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Áp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dụng</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định</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luật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Kirchhoff, ta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được</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     </a:t>
                </a:r>
              </a:p>
              <a:p>
                <a:pPr lvl="0">
                  <a:defRPr/>
                </a:pPr>
                <a14:m>
                  <m:oMath xmlns:m="http://schemas.openxmlformats.org/officeDocument/2006/math">
                    <m:d>
                      <m:dPr>
                        <m:begChr m:val="{"/>
                        <m:end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dPr>
                      <m:e>
                        <m:eqArr>
                          <m:eqArr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eqArrPr>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𝑉𝑐</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den>
                            </m:f>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𝑑𝑉𝑐</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1</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𝐶</m:t>
                                </m:r>
                              </m:den>
                            </m:f>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sSubSup>
                              <m:sSub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b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600" i="1">
                                    <a:solidFill>
                                      <a:prstClr val="black"/>
                                    </a:solidFill>
                                    <a:latin typeface="Cambria Math" panose="02040503050406030204" pitchFamily="18" charset="0"/>
                                    <a:cs typeface="Times New Roman" panose="02020603050405020304" pitchFamily="18" charset="0"/>
                                  </a:rPr>
                                </m:ctrlPr>
                              </m:sSubPr>
                              <m:e>
                                <m:r>
                                  <a:rPr lang="en-US" sz="1600" i="1">
                                    <a:solidFill>
                                      <a:prstClr val="black"/>
                                    </a:solidFill>
                                    <a:latin typeface="Cambria Math" panose="02040503050406030204" pitchFamily="18" charset="0"/>
                                    <a:ea typeface="Yu Mincho" panose="02020400000000000000" pitchFamily="18" charset="-128"/>
                                    <a:cs typeface="Times New Roman" panose="02020603050405020304" pitchFamily="18" charset="0"/>
                                  </a:rPr>
                                  <m:t>𝑘</m:t>
                                </m:r>
                              </m:e>
                              <m:sub>
                                <m:r>
                                  <a:rPr lang="en-US" sz="1600" i="1">
                                    <a:solidFill>
                                      <a:prstClr val="black"/>
                                    </a:solidFill>
                                    <a:latin typeface="Cambria Math" panose="02040503050406030204" pitchFamily="18" charset="0"/>
                                    <a:ea typeface="Yu Mincho" panose="02020400000000000000" pitchFamily="18" charset="-128"/>
                                    <a:cs typeface="Times New Roman" panose="02020603050405020304" pitchFamily="18" charset="0"/>
                                  </a:rPr>
                                  <m:t>𝑖</m:t>
                                </m:r>
                                <m:r>
                                  <a:rPr lang="en-US" sz="1600" i="1">
                                    <a:solidFill>
                                      <a:prstClr val="black"/>
                                    </a:solidFill>
                                    <a:latin typeface="Cambria Math" panose="02040503050406030204" pitchFamily="18" charset="0"/>
                                    <a:ea typeface="Yu Mincho" panose="02020400000000000000" pitchFamily="18" charset="-128"/>
                                    <a:cs typeface="Times New Roman" panose="02020603050405020304" pitchFamily="18" charset="0"/>
                                  </a:rPr>
                                  <m:t>.</m:t>
                                </m:r>
                              </m:sub>
                            </m:sSub>
                            <m:r>
                              <a:rPr lang="en-US" sz="1600" i="1">
                                <a:solidFill>
                                  <a:prstClr val="black"/>
                                </a:solidFill>
                                <a:latin typeface="Cambria Math" panose="02040503050406030204" pitchFamily="18" charset="0"/>
                                <a:ea typeface="Yu Mincho" panose="02020400000000000000" pitchFamily="18" charset="-128"/>
                                <a:cs typeface="Times New Roman" panose="02020603050405020304" pitchFamily="18" charset="0"/>
                              </a:rPr>
                              <m:t>𝑖</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eqArr>
                      </m:e>
                    </m:d>
                  </m:oMath>
                </a14:m>
                <a:r>
                  <a:rPr kumimoji="0" lang="en-US" sz="1350" b="0" i="0" u="none" strike="noStrike" kern="1200" cap="none" spc="0" normalizeH="0" baseline="0" noProof="0" dirty="0">
                    <a:ln>
                      <a:noFill/>
                    </a:ln>
                    <a:solidFill>
                      <a:prstClr val="black"/>
                    </a:solidFill>
                    <a:effectLst/>
                    <a:uLnTx/>
                    <a:uFillTx/>
                    <a:latin typeface="Arial" panose="020B0604020202020204"/>
                    <a:ea typeface="Yu Mincho" panose="02020400000000000000" pitchFamily="18" charset="-128"/>
                    <a:cs typeface="Times New Roman" panose="02020603050405020304" pitchFamily="18" charset="0"/>
                  </a:rPr>
                  <a:t>  (6)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4" name="TextBox 3">
                <a:extLst>
                  <a:ext uri="{FF2B5EF4-FFF2-40B4-BE49-F238E27FC236}">
                    <a16:creationId xmlns:a16="http://schemas.microsoft.com/office/drawing/2014/main" id="{FA84CEEB-3018-84D5-99AA-754C4850C94D}"/>
                  </a:ext>
                </a:extLst>
              </p:cNvPr>
              <p:cNvSpPr txBox="1">
                <a:spLocks noRot="1" noChangeAspect="1" noMove="1" noResize="1" noEditPoints="1" noAdjustHandles="1" noChangeArrowheads="1" noChangeShapeType="1" noTextEdit="1"/>
              </p:cNvSpPr>
              <p:nvPr/>
            </p:nvSpPr>
            <p:spPr>
              <a:xfrm>
                <a:off x="704405" y="1110992"/>
                <a:ext cx="3568061" cy="2079672"/>
              </a:xfrm>
              <a:prstGeom prst="rect">
                <a:avLst/>
              </a:prstGeom>
              <a:blipFill>
                <a:blip r:embed="rId3"/>
                <a:stretch>
                  <a:fillRect l="-513" t="-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E583D09-DCD7-902C-05A4-002B2E6C3079}"/>
                  </a:ext>
                </a:extLst>
              </p:cNvPr>
              <p:cNvSpPr txBox="1"/>
              <p:nvPr/>
            </p:nvSpPr>
            <p:spPr>
              <a:xfrm>
                <a:off x="4111770" y="991832"/>
                <a:ext cx="1519531" cy="189814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Đặt:</a:t>
                </a: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dPr>
                        <m:e>
                          <m:eqArr>
                            <m:eqArr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eqArr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𝜀</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radPr>
                                <m:deg/>
                                <m:e>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𝐿</m:t>
                                      </m:r>
                                    </m:num>
                                    <m:den>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𝐶</m:t>
                                      </m:r>
                                    </m:den>
                                  </m:f>
                                </m:e>
                              </m:ra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             </m:t>
                              </m:r>
                            </m:e>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1</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𝐿𝐶</m:t>
                                      </m:r>
                                    </m:e>
                                  </m:rad>
                                </m:den>
                              </m:f>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         </m:t>
                              </m:r>
                            </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𝜏</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𝑡</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𝐿𝐶</m:t>
                                      </m:r>
                                    </m:e>
                                  </m:rad>
                                </m:den>
                              </m:f>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mn-cs"/>
                                </a:rPr>
                                <m:t>𝑡</m:t>
                              </m:r>
                            </m:e>
                          </m:eqAr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1" name="TextBox 10">
                <a:extLst>
                  <a:ext uri="{FF2B5EF4-FFF2-40B4-BE49-F238E27FC236}">
                    <a16:creationId xmlns:a16="http://schemas.microsoft.com/office/drawing/2014/main" id="{EE583D09-DCD7-902C-05A4-002B2E6C3079}"/>
                  </a:ext>
                </a:extLst>
              </p:cNvPr>
              <p:cNvSpPr txBox="1">
                <a:spLocks noRot="1" noChangeAspect="1" noMove="1" noResize="1" noEditPoints="1" noAdjustHandles="1" noChangeArrowheads="1" noChangeShapeType="1" noTextEdit="1"/>
              </p:cNvSpPr>
              <p:nvPr/>
            </p:nvSpPr>
            <p:spPr>
              <a:xfrm>
                <a:off x="4111770" y="991832"/>
                <a:ext cx="1519531" cy="1898148"/>
              </a:xfrm>
              <a:prstGeom prst="rect">
                <a:avLst/>
              </a:prstGeom>
              <a:blipFill>
                <a:blip r:embed="rId4"/>
                <a:stretch>
                  <a:fillRect l="-2410" t="-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FE8A989-4E7E-CF90-254B-9FC9E2390763}"/>
                  </a:ext>
                </a:extLst>
              </p:cNvPr>
              <p:cNvSpPr txBox="1"/>
              <p:nvPr/>
            </p:nvSpPr>
            <p:spPr>
              <a:xfrm>
                <a:off x="504498" y="2949042"/>
                <a:ext cx="4422227" cy="1731115"/>
              </a:xfrm>
              <a:prstGeom prst="rect">
                <a:avLst/>
              </a:prstGeom>
              <a:noFill/>
            </p:spPr>
            <p:txBody>
              <a:bodyPr wrap="square" rtlCol="0">
                <a:spAutoFit/>
              </a:bodyPr>
              <a:lstStyle/>
              <a:p>
                <a:pPr marL="0" marR="0" lvl="0" indent="0" algn="l" defTabSz="457200" rtl="0" eaLnBrk="1" fontAlgn="auto" latinLnBrk="0" hangingPunct="1">
                  <a:lnSpc>
                    <a:spcPct val="107000"/>
                  </a:lnSpc>
                  <a:spcBef>
                    <a:spcPts val="0"/>
                  </a:spcBef>
                  <a:spcAft>
                    <a:spcPts val="600"/>
                  </a:spcAft>
                  <a:buClrTx/>
                  <a:buSzTx/>
                  <a:buFontTx/>
                  <a:buNone/>
                  <a:tabLst/>
                  <a:defRPr/>
                </a:pP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Khi</a:t>
                </a:r>
                <a:r>
                  <a:rPr kumimoji="0" lang="vi-VN" sz="1600" b="0" i="0" u="none" strike="noStrike" kern="100" cap="none" spc="-11"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đó,</a:t>
                </a:r>
                <a:r>
                  <a:rPr kumimoji="0" lang="vi-VN"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hệ</a:t>
                </a:r>
                <a:r>
                  <a:rPr kumimoji="0" lang="vi-VN" sz="1600" b="0" i="0" u="none" strike="noStrike" kern="100" cap="none" spc="4"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phương</a:t>
                </a:r>
                <a:r>
                  <a:rPr kumimoji="0" lang="vi-VN"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trình</a:t>
                </a:r>
                <a:r>
                  <a:rPr kumimoji="0" lang="vi-VN"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 </a:t>
                </a:r>
                <a:r>
                  <a:rPr kumimoji="0" lang="vi-VN"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được</a:t>
                </a:r>
                <a:r>
                  <a:rPr kumimoji="0" lang="vi-VN" sz="1600" b="0" i="0" u="none" strike="noStrike" kern="100" cap="none" spc="4"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biến</a:t>
                </a:r>
                <a:r>
                  <a:rPr kumimoji="0" lang="vi-VN" sz="1600" b="0" i="0" u="none" strike="noStrike" kern="100" cap="none" spc="-8"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đổi</a:t>
                </a:r>
                <a:r>
                  <a:rPr kumimoji="0" lang="vi-VN" sz="1600" b="0" i="0" u="none" strike="noStrike" kern="100" cap="none" spc="-4"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vi-VN"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thành:</a:t>
                </a:r>
                <a:endParaRPr kumimoji="0" lang="en-US" sz="16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60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eqArrPr>
                            <m:e>
                              <m:f>
                                <m:f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fPr>
                                <m:num>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num>
                                <m:den>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𝜏</m:t>
                                  </m:r>
                                </m:den>
                              </m:f>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ad>
                                <m:radPr>
                                  <m:degHide m:val="on"/>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radPr>
                                <m:deg/>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𝐿𝐶</m:t>
                                  </m:r>
                                </m:e>
                              </m:rad>
                              <m:f>
                                <m:f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fPr>
                                <m:num>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num>
                                <m:den>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Sub>
                                </m:num>
                                <m:den>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den>
                              </m:f>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f>
                                <m:f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fPr>
                                <m:num>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𝑑𝑉𝑐</m:t>
                                  </m:r>
                                </m:num>
                                <m:den>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𝜏</m:t>
                                  </m:r>
                                </m:den>
                              </m:f>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ad>
                                <m:radPr>
                                  <m:degHide m:val="on"/>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radPr>
                                <m:deg/>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𝐿𝐶</m:t>
                                  </m:r>
                                </m:e>
                              </m:rad>
                              <m:f>
                                <m:f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fPr>
                                <m:num>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𝑑𝑉𝑐</m:t>
                                  </m:r>
                                </m:num>
                                <m:den>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𝐿</m:t>
                                  </m:r>
                                </m:sub>
                              </m:s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sSubSup>
                                <m:sSubSup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Sup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up>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bSup>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b>
                                <m:sSubPr>
                                  <m:ctrlP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ctrlPr>
                                </m:sSubPr>
                                <m:e>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r>
                                <a:rPr kumimoji="0" lang="en-US" sz="1350" b="0" i="1" u="none" strike="noStrike" kern="1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eqArr>
                        </m:e>
                      </m:d>
                    </m:oMath>
                  </m:oMathPara>
                </a14:m>
                <a:endParaRPr kumimoji="0" lang="en-US" sz="1350" b="0" i="0" u="none" strike="noStrike" kern="100" cap="none" spc="0" normalizeH="0" baseline="0" noProof="0" dirty="0">
                  <a:ln>
                    <a:noFill/>
                  </a:ln>
                  <a:solidFill>
                    <a:prstClr val="black"/>
                  </a:solidFill>
                  <a:effectLst/>
                  <a:uLnTx/>
                  <a:uFillTx/>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2" name="TextBox 11">
                <a:extLst>
                  <a:ext uri="{FF2B5EF4-FFF2-40B4-BE49-F238E27FC236}">
                    <a16:creationId xmlns:a16="http://schemas.microsoft.com/office/drawing/2014/main" id="{6FE8A989-4E7E-CF90-254B-9FC9E2390763}"/>
                  </a:ext>
                </a:extLst>
              </p:cNvPr>
              <p:cNvSpPr txBox="1">
                <a:spLocks noRot="1" noChangeAspect="1" noMove="1" noResize="1" noEditPoints="1" noAdjustHandles="1" noChangeArrowheads="1" noChangeShapeType="1" noTextEdit="1"/>
              </p:cNvSpPr>
              <p:nvPr/>
            </p:nvSpPr>
            <p:spPr>
              <a:xfrm>
                <a:off x="504498" y="2949042"/>
                <a:ext cx="4422227" cy="1731115"/>
              </a:xfrm>
              <a:prstGeom prst="rect">
                <a:avLst/>
              </a:prstGeom>
              <a:blipFill>
                <a:blip r:embed="rId5"/>
                <a:stretch>
                  <a:fillRect l="-828" t="-1056"/>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273C436B-6143-860D-F365-6CAE03EAF62C}"/>
              </a:ext>
            </a:extLst>
          </p:cNvPr>
          <p:cNvSpPr/>
          <p:nvPr/>
        </p:nvSpPr>
        <p:spPr>
          <a:xfrm>
            <a:off x="4328652" y="3547781"/>
            <a:ext cx="945931" cy="212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B69E18-FE7E-FB34-B16C-07060CC856A3}"/>
                  </a:ext>
                </a:extLst>
              </p:cNvPr>
              <p:cNvSpPr txBox="1"/>
              <p:nvPr/>
            </p:nvSpPr>
            <p:spPr>
              <a:xfrm>
                <a:off x="4146331" y="3233017"/>
                <a:ext cx="1128251" cy="30008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sub>
                      </m:sSub>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3" name="TextBox 12">
                <a:extLst>
                  <a:ext uri="{FF2B5EF4-FFF2-40B4-BE49-F238E27FC236}">
                    <a16:creationId xmlns:a16="http://schemas.microsoft.com/office/drawing/2014/main" id="{FAB69E18-FE7E-FB34-B16C-07060CC856A3}"/>
                  </a:ext>
                </a:extLst>
              </p:cNvPr>
              <p:cNvSpPr txBox="1">
                <a:spLocks noRot="1" noChangeAspect="1" noMove="1" noResize="1" noEditPoints="1" noAdjustHandles="1" noChangeArrowheads="1" noChangeShapeType="1" noTextEdit="1"/>
              </p:cNvSpPr>
              <p:nvPr/>
            </p:nvSpPr>
            <p:spPr>
              <a:xfrm>
                <a:off x="4146331" y="3233017"/>
                <a:ext cx="1128251"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0DD0FC4-C9EE-EEFA-F8B5-FD02F8E6A8A4}"/>
                  </a:ext>
                </a:extLst>
              </p:cNvPr>
              <p:cNvSpPr txBox="1"/>
              <p:nvPr/>
            </p:nvSpPr>
            <p:spPr>
              <a:xfrm>
                <a:off x="4146331" y="3717283"/>
                <a:ext cx="1030353" cy="30008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𝑐</m:t>
                          </m:r>
                        </m:sub>
                      </m:sSub>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5" name="TextBox 14">
                <a:extLst>
                  <a:ext uri="{FF2B5EF4-FFF2-40B4-BE49-F238E27FC236}">
                    <a16:creationId xmlns:a16="http://schemas.microsoft.com/office/drawing/2014/main" id="{20DD0FC4-C9EE-EEFA-F8B5-FD02F8E6A8A4}"/>
                  </a:ext>
                </a:extLst>
              </p:cNvPr>
              <p:cNvSpPr txBox="1">
                <a:spLocks noRot="1" noChangeAspect="1" noMove="1" noResize="1" noEditPoints="1" noAdjustHandles="1" noChangeArrowheads="1" noChangeShapeType="1" noTextEdit="1"/>
              </p:cNvSpPr>
              <p:nvPr/>
            </p:nvSpPr>
            <p:spPr>
              <a:xfrm>
                <a:off x="4146331" y="3717283"/>
                <a:ext cx="1030353" cy="300082"/>
              </a:xfrm>
              <a:prstGeom prst="rect">
                <a:avLst/>
              </a:prstGeom>
              <a:blipFill>
                <a:blip r:embed="rId7"/>
                <a:stretch>
                  <a:fillRect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8C678D9-9803-D343-EB03-33115ED1AD7D}"/>
                  </a:ext>
                </a:extLst>
              </p:cNvPr>
              <p:cNvSpPr txBox="1"/>
              <p:nvPr/>
            </p:nvSpPr>
            <p:spPr>
              <a:xfrm>
                <a:off x="5274582" y="3293018"/>
                <a:ext cx="2858582" cy="107337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dPr>
                        <m:e>
                          <m:eqArr>
                            <m:eqArr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ac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𝑑𝑥</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den>
                              </m:f>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e>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𝑑𝑦</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den>
                              </m:f>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num>
                                    <m:den>
                                      <m:sSubSup>
                                        <m:sSub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den>
                                  </m:f>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e>
                              </m:d>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eqAr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9" name="TextBox 18">
                <a:extLst>
                  <a:ext uri="{FF2B5EF4-FFF2-40B4-BE49-F238E27FC236}">
                    <a16:creationId xmlns:a16="http://schemas.microsoft.com/office/drawing/2014/main" id="{48C678D9-9803-D343-EB03-33115ED1AD7D}"/>
                  </a:ext>
                </a:extLst>
              </p:cNvPr>
              <p:cNvSpPr txBox="1">
                <a:spLocks noRot="1" noChangeAspect="1" noMove="1" noResize="1" noEditPoints="1" noAdjustHandles="1" noChangeArrowheads="1" noChangeShapeType="1" noTextEdit="1"/>
              </p:cNvSpPr>
              <p:nvPr/>
            </p:nvSpPr>
            <p:spPr>
              <a:xfrm>
                <a:off x="5274582" y="3293018"/>
                <a:ext cx="2858582" cy="1073371"/>
              </a:xfrm>
              <a:prstGeom prst="rect">
                <a:avLst/>
              </a:prstGeom>
              <a:blipFill>
                <a:blip r:embed="rId8"/>
                <a:stretch>
                  <a:fillRect r="-916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E0A97F04-A858-27A0-1246-C36333467DD5}"/>
              </a:ext>
            </a:extLst>
          </p:cNvPr>
          <p:cNvSpPr txBox="1"/>
          <p:nvPr/>
        </p:nvSpPr>
        <p:spPr>
          <a:xfrm>
            <a:off x="5722031" y="2959456"/>
            <a:ext cx="142988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Phương trình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E4633955-AC3D-CBF2-145D-BF46B8B67541}"/>
              </a:ext>
            </a:extLst>
          </p:cNvPr>
          <p:cNvPicPr>
            <a:picLocks noChangeAspect="1"/>
          </p:cNvPicPr>
          <p:nvPr/>
        </p:nvPicPr>
        <p:blipFill>
          <a:blip r:embed="rId9"/>
          <a:stretch>
            <a:fillRect/>
          </a:stretch>
        </p:blipFill>
        <p:spPr>
          <a:xfrm>
            <a:off x="5274581" y="812820"/>
            <a:ext cx="3871665" cy="1733984"/>
          </a:xfrm>
          <a:prstGeom prst="rect">
            <a:avLst/>
          </a:prstGeom>
        </p:spPr>
      </p:pic>
      <p:sp>
        <p:nvSpPr>
          <p:cNvPr id="7" name="TextBox 6">
            <a:extLst>
              <a:ext uri="{FF2B5EF4-FFF2-40B4-BE49-F238E27FC236}">
                <a16:creationId xmlns:a16="http://schemas.microsoft.com/office/drawing/2014/main" id="{8D1FBF2A-E650-939D-81A7-58812BF5B973}"/>
              </a:ext>
            </a:extLst>
          </p:cNvPr>
          <p:cNvSpPr txBox="1"/>
          <p:nvPr/>
        </p:nvSpPr>
        <p:spPr>
          <a:xfrm>
            <a:off x="6168788" y="2562421"/>
            <a:ext cx="2170413"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Sơ</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đồ</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ảo</a:t>
            </a:r>
            <a:r>
              <a:rPr kumimoji="0" lang="vi-V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VOC</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E0862E1C-ABFD-D3F2-3774-8B3A35B5CA82}"/>
              </a:ext>
            </a:extLst>
          </p:cNvPr>
          <p:cNvCxnSpPr>
            <a:cxnSpLocks/>
          </p:cNvCxnSpPr>
          <p:nvPr/>
        </p:nvCxnSpPr>
        <p:spPr>
          <a:xfrm>
            <a:off x="6286500" y="1935150"/>
            <a:ext cx="0" cy="349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59494C6-5413-6C21-DDF9-AD7F15F57764}"/>
              </a:ext>
            </a:extLst>
          </p:cNvPr>
          <p:cNvCxnSpPr>
            <a:cxnSpLocks/>
          </p:cNvCxnSpPr>
          <p:nvPr/>
        </p:nvCxnSpPr>
        <p:spPr>
          <a:xfrm>
            <a:off x="7745186" y="1972327"/>
            <a:ext cx="0" cy="349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5B64E9A-268D-C5FB-6FB5-1DA828627F92}"/>
              </a:ext>
            </a:extLst>
          </p:cNvPr>
          <p:cNvCxnSpPr>
            <a:cxnSpLocks/>
          </p:cNvCxnSpPr>
          <p:nvPr/>
        </p:nvCxnSpPr>
        <p:spPr>
          <a:xfrm>
            <a:off x="8520793" y="1935149"/>
            <a:ext cx="0" cy="349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8DDEA2-CD2B-8F13-E4BC-AE6A26CEAD6D}"/>
                  </a:ext>
                </a:extLst>
              </p:cNvPr>
              <p:cNvSpPr txBox="1"/>
              <p:nvPr/>
            </p:nvSpPr>
            <p:spPr>
              <a:xfrm>
                <a:off x="6215278" y="1977418"/>
                <a:ext cx="34214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vi-VN" sz="1200" i="1">
                              <a:latin typeface="Cambria Math" panose="02040503050406030204" pitchFamily="18" charset="0"/>
                            </a:rPr>
                            <m:t>𝑖</m:t>
                          </m:r>
                        </m:e>
                        <m:sub>
                          <m:r>
                            <a:rPr lang="vi-VN" sz="1200" i="1">
                              <a:latin typeface="Cambria Math" panose="02040503050406030204" pitchFamily="18" charset="0"/>
                            </a:rPr>
                            <m:t>𝑐</m:t>
                          </m:r>
                        </m:sub>
                      </m:sSub>
                    </m:oMath>
                  </m:oMathPara>
                </a14:m>
                <a:endParaRPr lang="en-US" sz="1200" i="1" dirty="0"/>
              </a:p>
            </p:txBody>
          </p:sp>
        </mc:Choice>
        <mc:Fallback xmlns="">
          <p:sp>
            <p:nvSpPr>
              <p:cNvPr id="26" name="TextBox 25">
                <a:extLst>
                  <a:ext uri="{FF2B5EF4-FFF2-40B4-BE49-F238E27FC236}">
                    <a16:creationId xmlns:a16="http://schemas.microsoft.com/office/drawing/2014/main" id="{D38DDEA2-CD2B-8F13-E4BC-AE6A26CEAD6D}"/>
                  </a:ext>
                </a:extLst>
              </p:cNvPr>
              <p:cNvSpPr txBox="1">
                <a:spLocks noRot="1" noChangeAspect="1" noMove="1" noResize="1" noEditPoints="1" noAdjustHandles="1" noChangeArrowheads="1" noChangeShapeType="1" noTextEdit="1"/>
              </p:cNvSpPr>
              <p:nvPr/>
            </p:nvSpPr>
            <p:spPr>
              <a:xfrm>
                <a:off x="6215278" y="1977418"/>
                <a:ext cx="342145"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4B716A-EBBC-B86A-DC5C-94F812624772}"/>
                  </a:ext>
                </a:extLst>
              </p:cNvPr>
              <p:cNvSpPr txBox="1"/>
              <p:nvPr/>
            </p:nvSpPr>
            <p:spPr>
              <a:xfrm>
                <a:off x="6969580" y="1988081"/>
                <a:ext cx="35939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vi-VN" sz="1200" i="1">
                              <a:latin typeface="Cambria Math" panose="02040503050406030204" pitchFamily="18" charset="0"/>
                            </a:rPr>
                            <m:t>𝑖</m:t>
                          </m:r>
                        </m:e>
                        <m:sub>
                          <m:r>
                            <a:rPr lang="vi-VN" sz="1200" i="1">
                              <a:latin typeface="Cambria Math" panose="02040503050406030204" pitchFamily="18" charset="0"/>
                            </a:rPr>
                            <m:t>𝑅</m:t>
                          </m:r>
                        </m:sub>
                      </m:sSub>
                    </m:oMath>
                  </m:oMathPara>
                </a14:m>
                <a:endParaRPr lang="en-US" sz="1200" i="1" dirty="0"/>
              </a:p>
            </p:txBody>
          </p:sp>
        </mc:Choice>
        <mc:Fallback xmlns="">
          <p:sp>
            <p:nvSpPr>
              <p:cNvPr id="27" name="TextBox 26">
                <a:extLst>
                  <a:ext uri="{FF2B5EF4-FFF2-40B4-BE49-F238E27FC236}">
                    <a16:creationId xmlns:a16="http://schemas.microsoft.com/office/drawing/2014/main" id="{E14B716A-EBBC-B86A-DC5C-94F812624772}"/>
                  </a:ext>
                </a:extLst>
              </p:cNvPr>
              <p:cNvSpPr txBox="1">
                <a:spLocks noRot="1" noChangeAspect="1" noMove="1" noResize="1" noEditPoints="1" noAdjustHandles="1" noChangeArrowheads="1" noChangeShapeType="1" noTextEdit="1"/>
              </p:cNvSpPr>
              <p:nvPr/>
            </p:nvSpPr>
            <p:spPr>
              <a:xfrm>
                <a:off x="6969580" y="1988081"/>
                <a:ext cx="359394" cy="276999"/>
              </a:xfrm>
              <a:prstGeom prst="rect">
                <a:avLst/>
              </a:prstGeom>
              <a:blipFill>
                <a:blip r:embed="rId11"/>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986FDD25-C5ED-A83F-59E5-CA50B3069639}"/>
              </a:ext>
            </a:extLst>
          </p:cNvPr>
          <p:cNvCxnSpPr>
            <a:cxnSpLocks/>
          </p:cNvCxnSpPr>
          <p:nvPr/>
        </p:nvCxnSpPr>
        <p:spPr>
          <a:xfrm>
            <a:off x="7059345" y="1909980"/>
            <a:ext cx="0" cy="400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A43D3C5-29C2-53FD-8071-7444191A5C37}"/>
              </a:ext>
            </a:extLst>
          </p:cNvPr>
          <p:cNvSpPr txBox="1"/>
          <p:nvPr/>
        </p:nvSpPr>
        <p:spPr>
          <a:xfrm>
            <a:off x="7696200" y="2003063"/>
            <a:ext cx="824593" cy="276999"/>
          </a:xfrm>
          <a:prstGeom prst="rect">
            <a:avLst/>
          </a:prstGeom>
          <a:noFill/>
        </p:spPr>
        <p:txBody>
          <a:bodyPr wrap="square">
            <a:spAutoFit/>
          </a:bodyPr>
          <a:lstStyle/>
          <a:p>
            <a:r>
              <a:rPr lang="en-US" sz="1200" i="1" dirty="0">
                <a:latin typeface="Times New Roman" panose="02020603050405020304" pitchFamily="18" charset="0"/>
                <a:cs typeface="Times New Roman" panose="02020603050405020304" pitchFamily="18" charset="0"/>
              </a:rPr>
              <a:t>h(v)</a:t>
            </a:r>
            <a:endParaRPr lang="en-US" sz="1200" i="1"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346EF5F-0AF7-631E-A28A-2DD3E99BF5ED}"/>
                  </a:ext>
                </a:extLst>
              </p:cNvPr>
              <p:cNvSpPr txBox="1"/>
              <p:nvPr/>
            </p:nvSpPr>
            <p:spPr>
              <a:xfrm>
                <a:off x="8422945" y="1988081"/>
                <a:ext cx="5388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b>
                      </m:sSub>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oMath>
                  </m:oMathPara>
                </a14:m>
                <a:endParaRPr lang="en-US" sz="1200" dirty="0"/>
              </a:p>
            </p:txBody>
          </p:sp>
        </mc:Choice>
        <mc:Fallback xmlns="">
          <p:sp>
            <p:nvSpPr>
              <p:cNvPr id="33" name="TextBox 32">
                <a:extLst>
                  <a:ext uri="{FF2B5EF4-FFF2-40B4-BE49-F238E27FC236}">
                    <a16:creationId xmlns:a16="http://schemas.microsoft.com/office/drawing/2014/main" id="{2346EF5F-0AF7-631E-A28A-2DD3E99BF5ED}"/>
                  </a:ext>
                </a:extLst>
              </p:cNvPr>
              <p:cNvSpPr txBox="1">
                <a:spLocks noRot="1" noChangeAspect="1" noMove="1" noResize="1" noEditPoints="1" noAdjustHandles="1" noChangeArrowheads="1" noChangeShapeType="1" noTextEdit="1"/>
              </p:cNvSpPr>
              <p:nvPr/>
            </p:nvSpPr>
            <p:spPr>
              <a:xfrm>
                <a:off x="8422945" y="1988081"/>
                <a:ext cx="538843" cy="276999"/>
              </a:xfrm>
              <a:prstGeom prst="rect">
                <a:avLst/>
              </a:prstGeom>
              <a:blipFill>
                <a:blip r:embed="rId12"/>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AE560A8B-B9A6-6144-3E9C-AA83BC86B852}"/>
              </a:ext>
            </a:extLst>
          </p:cNvPr>
          <p:cNvCxnSpPr>
            <a:cxnSpLocks/>
          </p:cNvCxnSpPr>
          <p:nvPr/>
        </p:nvCxnSpPr>
        <p:spPr>
          <a:xfrm>
            <a:off x="5706836" y="909339"/>
            <a:ext cx="551099" cy="6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FF32772-090B-CD1A-D07D-8F78E4719F00}"/>
              </a:ext>
            </a:extLst>
          </p:cNvPr>
          <p:cNvCxnSpPr>
            <a:cxnSpLocks/>
          </p:cNvCxnSpPr>
          <p:nvPr/>
        </p:nvCxnSpPr>
        <p:spPr>
          <a:xfrm flipH="1">
            <a:off x="5791200" y="2433339"/>
            <a:ext cx="495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314DD61-B38C-CFB1-E79D-709FD96BBE50}"/>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grpSp>
        <p:nvGrpSpPr>
          <p:cNvPr id="18" name="Group 17">
            <a:extLst>
              <a:ext uri="{FF2B5EF4-FFF2-40B4-BE49-F238E27FC236}">
                <a16:creationId xmlns:a16="http://schemas.microsoft.com/office/drawing/2014/main" id="{B39B351F-FA24-6363-E475-99E58B37E8A5}"/>
              </a:ext>
            </a:extLst>
          </p:cNvPr>
          <p:cNvGrpSpPr/>
          <p:nvPr/>
        </p:nvGrpSpPr>
        <p:grpSpPr>
          <a:xfrm>
            <a:off x="201976" y="252800"/>
            <a:ext cx="7557841" cy="369333"/>
            <a:chOff x="1793005" y="1746584"/>
            <a:chExt cx="10077122" cy="492442"/>
          </a:xfrm>
        </p:grpSpPr>
        <p:sp>
          <p:nvSpPr>
            <p:cNvPr id="22" name="TextBox 21">
              <a:extLst>
                <a:ext uri="{FF2B5EF4-FFF2-40B4-BE49-F238E27FC236}">
                  <a16:creationId xmlns:a16="http://schemas.microsoft.com/office/drawing/2014/main" id="{3D836CA8-C85B-7723-0700-9EB43AE8C14C}"/>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23" name="Rectangle 22">
              <a:extLst>
                <a:ext uri="{FF2B5EF4-FFF2-40B4-BE49-F238E27FC236}">
                  <a16:creationId xmlns:a16="http://schemas.microsoft.com/office/drawing/2014/main" id="{CE1997D2-1EC5-8EF2-6458-1069199143D9}"/>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29" name="TextBox 28">
            <a:extLst>
              <a:ext uri="{FF2B5EF4-FFF2-40B4-BE49-F238E27FC236}">
                <a16:creationId xmlns:a16="http://schemas.microsoft.com/office/drawing/2014/main" id="{C25A46E8-D0E2-D4F2-5F3C-BE0173C2DF99}"/>
              </a:ext>
            </a:extLst>
          </p:cNvPr>
          <p:cNvSpPr txBox="1"/>
          <p:nvPr/>
        </p:nvSpPr>
        <p:spPr>
          <a:xfrm>
            <a:off x="360809" y="605285"/>
            <a:ext cx="55977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9170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7134253A-F778-AC37-EBDD-421DF33FCCD8}"/>
              </a:ext>
            </a:extLst>
          </p:cNvPr>
          <p:cNvSpPr txBox="1"/>
          <p:nvPr/>
        </p:nvSpPr>
        <p:spPr>
          <a:xfrm>
            <a:off x="316037" y="483696"/>
            <a:ext cx="7935686"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CF268A1-74DC-B293-94E4-9C81A265294D}"/>
                  </a:ext>
                </a:extLst>
              </p:cNvPr>
              <p:cNvSpPr txBox="1"/>
              <p:nvPr/>
            </p:nvSpPr>
            <p:spPr>
              <a:xfrm>
                <a:off x="2338390" y="1412648"/>
                <a:ext cx="3075039" cy="32483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𝑐</m:t>
                          </m:r>
                        </m:sub>
                      </m:s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e>
                      </m:ra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𝑡</m:t>
                          </m:r>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fNa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fun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𝜔</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9" name="TextBox 8">
                <a:extLst>
                  <a:ext uri="{FF2B5EF4-FFF2-40B4-BE49-F238E27FC236}">
                    <a16:creationId xmlns:a16="http://schemas.microsoft.com/office/drawing/2014/main" id="{DCF268A1-74DC-B293-94E4-9C81A265294D}"/>
                  </a:ext>
                </a:extLst>
              </p:cNvPr>
              <p:cNvSpPr txBox="1">
                <a:spLocks noRot="1" noChangeAspect="1" noMove="1" noResize="1" noEditPoints="1" noAdjustHandles="1" noChangeArrowheads="1" noChangeShapeType="1" noTextEdit="1"/>
              </p:cNvSpPr>
              <p:nvPr/>
            </p:nvSpPr>
            <p:spPr>
              <a:xfrm>
                <a:off x="2338390" y="1412648"/>
                <a:ext cx="3075039" cy="324833"/>
              </a:xfrm>
              <a:prstGeom prst="rect">
                <a:avLst/>
              </a:prstGeom>
              <a:blipFill>
                <a:blip r:embed="rId3"/>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76AD402-21E4-0F16-874C-CB2C906080E0}"/>
                  </a:ext>
                </a:extLst>
              </p:cNvPr>
              <p:cNvSpPr txBox="1"/>
              <p:nvPr/>
            </p:nvSpPr>
            <p:spPr>
              <a:xfrm>
                <a:off x="2756538" y="2939553"/>
                <a:ext cx="2389329" cy="123662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eqArr>
                            <m:eqArr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eqArrPr>
                            <m:e>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e>
                              </m:ra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𝑥</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𝑦</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e>
                              </m:ra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tan</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1</m:t>
                                      </m:r>
                                    </m:sup>
                                  </m:sSup>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𝑥</m:t>
                                          </m:r>
                                        </m:num>
                                        <m:den>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𝑦</m:t>
                                          </m:r>
                                        </m:den>
                                      </m:f>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func>
                            </m:e>
                          </m:eqAr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3" name="TextBox 22">
                <a:extLst>
                  <a:ext uri="{FF2B5EF4-FFF2-40B4-BE49-F238E27FC236}">
                    <a16:creationId xmlns:a16="http://schemas.microsoft.com/office/drawing/2014/main" id="{676AD402-21E4-0F16-874C-CB2C906080E0}"/>
                  </a:ext>
                </a:extLst>
              </p:cNvPr>
              <p:cNvSpPr txBox="1">
                <a:spLocks noRot="1" noChangeAspect="1" noMove="1" noResize="1" noEditPoints="1" noAdjustHandles="1" noChangeArrowheads="1" noChangeShapeType="1" noTextEdit="1"/>
              </p:cNvSpPr>
              <p:nvPr/>
            </p:nvSpPr>
            <p:spPr>
              <a:xfrm>
                <a:off x="2756538" y="2939553"/>
                <a:ext cx="2389329" cy="1236621"/>
              </a:xfrm>
              <a:prstGeom prst="rect">
                <a:avLst/>
              </a:prstGeom>
              <a:blipFill>
                <a:blip r:embed="rId4"/>
                <a:stretch>
                  <a:fillRect l="-510" t="-493"/>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109D3A1A-7030-6C5A-191E-813177C688C0}"/>
              </a:ext>
            </a:extLst>
          </p:cNvPr>
          <p:cNvSpPr txBox="1"/>
          <p:nvPr/>
        </p:nvSpPr>
        <p:spPr>
          <a:xfrm>
            <a:off x="130629" y="3442099"/>
            <a:ext cx="260160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Biểu</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diễn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trong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hệ</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tọa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cực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27" name="TextBox 26">
            <a:extLst>
              <a:ext uri="{FF2B5EF4-FFF2-40B4-BE49-F238E27FC236}">
                <a16:creationId xmlns:a16="http://schemas.microsoft.com/office/drawing/2014/main" id="{639955C0-1A09-6CF6-5C76-0262ED890525}"/>
              </a:ext>
            </a:extLst>
          </p:cNvPr>
          <p:cNvSpPr txBox="1"/>
          <p:nvPr/>
        </p:nvSpPr>
        <p:spPr>
          <a:xfrm>
            <a:off x="66675" y="1442112"/>
            <a:ext cx="285585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Nghiệm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phương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vi-V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ACEA30-623F-F12A-DE85-C4DC2C0989F7}"/>
                  </a:ext>
                </a:extLst>
              </p:cNvPr>
              <p:cNvSpPr txBox="1"/>
              <p:nvPr/>
            </p:nvSpPr>
            <p:spPr>
              <a:xfrm>
                <a:off x="5145867" y="1331392"/>
                <a:ext cx="2984427" cy="57291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dPr>
                        <m:e>
                          <m:eqArr>
                            <m:eqArr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:đ</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ệ</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á</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ệ</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𝑢</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ụ</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𝑛𝑔</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:độ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𝑙</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ệ</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𝑐</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eqArr>
                        </m:e>
                      </m:d>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6" name="TextBox 5">
                <a:extLst>
                  <a:ext uri="{FF2B5EF4-FFF2-40B4-BE49-F238E27FC236}">
                    <a16:creationId xmlns:a16="http://schemas.microsoft.com/office/drawing/2014/main" id="{A8ACEA30-623F-F12A-DE85-C4DC2C0989F7}"/>
                  </a:ext>
                </a:extLst>
              </p:cNvPr>
              <p:cNvSpPr txBox="1">
                <a:spLocks noRot="1" noChangeAspect="1" noMove="1" noResize="1" noEditPoints="1" noAdjustHandles="1" noChangeArrowheads="1" noChangeShapeType="1" noTextEdit="1"/>
              </p:cNvSpPr>
              <p:nvPr/>
            </p:nvSpPr>
            <p:spPr>
              <a:xfrm>
                <a:off x="5145867" y="1331392"/>
                <a:ext cx="2984427" cy="572914"/>
              </a:xfrm>
              <a:prstGeom prst="rect">
                <a:avLst/>
              </a:prstGeom>
              <a:blipFill>
                <a:blip r:embed="rId5"/>
                <a:stretch>
                  <a:fillRect l="-13265" t="-179787" b="-264894"/>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E9B5C24-DD48-6992-BAB6-9D299A087727}"/>
              </a:ext>
            </a:extLst>
          </p:cNvPr>
          <p:cNvPicPr>
            <a:picLocks noChangeAspect="1"/>
          </p:cNvPicPr>
          <p:nvPr/>
        </p:nvPicPr>
        <p:blipFill>
          <a:blip r:embed="rId6"/>
          <a:stretch>
            <a:fillRect/>
          </a:stretch>
        </p:blipFill>
        <p:spPr>
          <a:xfrm>
            <a:off x="5812822" y="2468885"/>
            <a:ext cx="1650515" cy="1729921"/>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04CAE5-525E-D123-92FB-6C57D2C32F79}"/>
                  </a:ext>
                </a:extLst>
              </p:cNvPr>
              <p:cNvSpPr txBox="1"/>
              <p:nvPr/>
            </p:nvSpPr>
            <p:spPr>
              <a:xfrm>
                <a:off x="6297054" y="3167262"/>
                <a:ext cx="514504" cy="33316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e>
                      </m:rad>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0" name="TextBox 19">
                <a:extLst>
                  <a:ext uri="{FF2B5EF4-FFF2-40B4-BE49-F238E27FC236}">
                    <a16:creationId xmlns:a16="http://schemas.microsoft.com/office/drawing/2014/main" id="{1904CAE5-525E-D123-92FB-6C57D2C32F79}"/>
                  </a:ext>
                </a:extLst>
              </p:cNvPr>
              <p:cNvSpPr txBox="1">
                <a:spLocks noRot="1" noChangeAspect="1" noMove="1" noResize="1" noEditPoints="1" noAdjustHandles="1" noChangeArrowheads="1" noChangeShapeType="1" noTextEdit="1"/>
              </p:cNvSpPr>
              <p:nvPr/>
            </p:nvSpPr>
            <p:spPr>
              <a:xfrm>
                <a:off x="6297054" y="3167262"/>
                <a:ext cx="514504" cy="3331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2783844-D124-C23D-2D45-0606030BE93A}"/>
                  </a:ext>
                </a:extLst>
              </p:cNvPr>
              <p:cNvSpPr txBox="1"/>
              <p:nvPr/>
            </p:nvSpPr>
            <p:spPr>
              <a:xfrm>
                <a:off x="6178460" y="3750666"/>
                <a:ext cx="237186"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4" name="TextBox 23">
                <a:extLst>
                  <a:ext uri="{FF2B5EF4-FFF2-40B4-BE49-F238E27FC236}">
                    <a16:creationId xmlns:a16="http://schemas.microsoft.com/office/drawing/2014/main" id="{12783844-D124-C23D-2D45-0606030BE93A}"/>
                  </a:ext>
                </a:extLst>
              </p:cNvPr>
              <p:cNvSpPr txBox="1">
                <a:spLocks noRot="1" noChangeAspect="1" noMove="1" noResize="1" noEditPoints="1" noAdjustHandles="1" noChangeArrowheads="1" noChangeShapeType="1" noTextEdit="1"/>
              </p:cNvSpPr>
              <p:nvPr/>
            </p:nvSpPr>
            <p:spPr>
              <a:xfrm>
                <a:off x="6178460" y="3750666"/>
                <a:ext cx="237186" cy="307777"/>
              </a:xfrm>
              <a:prstGeom prst="rect">
                <a:avLst/>
              </a:prstGeom>
              <a:blipFill>
                <a:blip r:embed="rId8"/>
                <a:stretch>
                  <a:fillRect r="-28947"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4FCD649-CFC5-EB08-91DB-9A3DA6C945EE}"/>
                  </a:ext>
                </a:extLst>
              </p:cNvPr>
              <p:cNvSpPr txBox="1"/>
              <p:nvPr/>
            </p:nvSpPr>
            <p:spPr>
              <a:xfrm>
                <a:off x="1020069" y="1705414"/>
                <a:ext cx="4238684"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Góc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tức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thời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14:m>
                  <m:oMath xmlns:m="http://schemas.openxmlformats.org/officeDocument/2006/math">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ɸ(</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𝜔</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𝜃</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vi-VN" sz="1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vi-VN"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34FCD649-CFC5-EB08-91DB-9A3DA6C945EE}"/>
                  </a:ext>
                </a:extLst>
              </p:cNvPr>
              <p:cNvSpPr txBox="1">
                <a:spLocks noRot="1" noChangeAspect="1" noMove="1" noResize="1" noEditPoints="1" noAdjustHandles="1" noChangeArrowheads="1" noChangeShapeType="1" noTextEdit="1"/>
              </p:cNvSpPr>
              <p:nvPr/>
            </p:nvSpPr>
            <p:spPr>
              <a:xfrm>
                <a:off x="1020069" y="1705414"/>
                <a:ext cx="4238684" cy="338554"/>
              </a:xfrm>
              <a:prstGeom prst="rect">
                <a:avLst/>
              </a:prstGeom>
              <a:blipFill>
                <a:blip r:embed="rId9"/>
                <a:stretch>
                  <a:fillRect l="-718" t="-5455" b="-23636"/>
                </a:stretch>
              </a:blipFill>
            </p:spPr>
            <p:txBody>
              <a:bodyPr/>
              <a:lstStyle/>
              <a:p>
                <a:r>
                  <a:rPr lang="en-US">
                    <a:noFill/>
                  </a:rPr>
                  <a:t> </a:t>
                </a:r>
              </a:p>
            </p:txBody>
          </p:sp>
        </mc:Fallback>
      </mc:AlternateContent>
      <p:sp>
        <p:nvSpPr>
          <p:cNvPr id="34" name="Arrow: Down 33">
            <a:extLst>
              <a:ext uri="{FF2B5EF4-FFF2-40B4-BE49-F238E27FC236}">
                <a16:creationId xmlns:a16="http://schemas.microsoft.com/office/drawing/2014/main" id="{B9440872-5BF4-2AFD-C779-C96DABF2CF62}"/>
              </a:ext>
            </a:extLst>
          </p:cNvPr>
          <p:cNvSpPr/>
          <p:nvPr/>
        </p:nvSpPr>
        <p:spPr>
          <a:xfrm>
            <a:off x="2896064" y="2465174"/>
            <a:ext cx="243347" cy="33716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2D5B2A8A-6887-3795-D128-066BCFCF4E99}"/>
              </a:ext>
            </a:extLst>
          </p:cNvPr>
          <p:cNvSpPr txBox="1"/>
          <p:nvPr/>
        </p:nvSpPr>
        <p:spPr>
          <a:xfrm>
            <a:off x="5476725" y="4134826"/>
            <a:ext cx="294021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quan</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hệ</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giữa</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tọa</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độ</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cực</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và</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tọa</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srgbClr val="202122"/>
                </a:solidFill>
                <a:effectLst/>
                <a:uLnTx/>
                <a:uFillTx/>
                <a:latin typeface="Times New Roman" panose="02020603050405020304" pitchFamily="18" charset="0"/>
                <a:ea typeface="+mn-ea"/>
                <a:cs typeface="Times New Roman" panose="02020603050405020304" pitchFamily="18" charset="0"/>
              </a:rPr>
              <a:t>độ</a:t>
            </a:r>
            <a:r>
              <a:rPr kumimoji="0" lang="en-US" sz="1400" b="0" i="0" u="none" strike="noStrike" kern="1200" cap="none" spc="0" normalizeH="0" baseline="0" noProof="0" dirty="0">
                <a:ln>
                  <a:noFill/>
                </a:ln>
                <a:solidFill>
                  <a:srgbClr val="202122"/>
                </a:solidFill>
                <a:effectLst/>
                <a:uLnTx/>
                <a:uFillTx/>
                <a:latin typeface="Times New Roman" panose="02020603050405020304" pitchFamily="18" charset="0"/>
                <a:ea typeface="+mn-ea"/>
                <a:cs typeface="Times New Roman" panose="02020603050405020304" pitchFamily="18" charset="0"/>
              </a:rPr>
              <a:t> Descartes</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76B9EF8A-6E4B-BF5A-F4C0-99DEC2C23D3F}"/>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grpSp>
        <p:nvGrpSpPr>
          <p:cNvPr id="7" name="Group 6">
            <a:extLst>
              <a:ext uri="{FF2B5EF4-FFF2-40B4-BE49-F238E27FC236}">
                <a16:creationId xmlns:a16="http://schemas.microsoft.com/office/drawing/2014/main" id="{27BC6C7A-F317-CB9F-08BF-55D5FE1783E0}"/>
              </a:ext>
            </a:extLst>
          </p:cNvPr>
          <p:cNvGrpSpPr/>
          <p:nvPr/>
        </p:nvGrpSpPr>
        <p:grpSpPr>
          <a:xfrm>
            <a:off x="201976" y="252800"/>
            <a:ext cx="7557841" cy="369333"/>
            <a:chOff x="1793005" y="1746584"/>
            <a:chExt cx="10077122" cy="492442"/>
          </a:xfrm>
        </p:grpSpPr>
        <p:sp>
          <p:nvSpPr>
            <p:cNvPr id="13" name="TextBox 12">
              <a:extLst>
                <a:ext uri="{FF2B5EF4-FFF2-40B4-BE49-F238E27FC236}">
                  <a16:creationId xmlns:a16="http://schemas.microsoft.com/office/drawing/2014/main" id="{96441804-158C-1C4A-4159-95E42ACAF435}"/>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4" name="Rectangle 13">
              <a:extLst>
                <a:ext uri="{FF2B5EF4-FFF2-40B4-BE49-F238E27FC236}">
                  <a16:creationId xmlns:a16="http://schemas.microsoft.com/office/drawing/2014/main" id="{F6906232-0443-5923-8B1C-9A7522B86C96}"/>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15" name="TextBox 14">
            <a:extLst>
              <a:ext uri="{FF2B5EF4-FFF2-40B4-BE49-F238E27FC236}">
                <a16:creationId xmlns:a16="http://schemas.microsoft.com/office/drawing/2014/main" id="{C883A819-A027-656B-12FF-696DB0B2BDDC}"/>
              </a:ext>
            </a:extLst>
          </p:cNvPr>
          <p:cNvSpPr txBox="1"/>
          <p:nvPr/>
        </p:nvSpPr>
        <p:spPr>
          <a:xfrm>
            <a:off x="360809" y="605285"/>
            <a:ext cx="55977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4067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7134253A-F778-AC37-EBDD-421DF33FCCD8}"/>
              </a:ext>
            </a:extLst>
          </p:cNvPr>
          <p:cNvSpPr txBox="1"/>
          <p:nvPr/>
        </p:nvSpPr>
        <p:spPr>
          <a:xfrm>
            <a:off x="898396" y="491852"/>
            <a:ext cx="7935686"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811202-9A95-29D8-F08D-3CBE03CCCD3E}"/>
                  </a:ext>
                </a:extLst>
              </p:cNvPr>
              <p:cNvSpPr txBox="1"/>
              <p:nvPr/>
            </p:nvSpPr>
            <p:spPr>
              <a:xfrm>
                <a:off x="2286000" y="3392443"/>
                <a:ext cx="4572000" cy="11213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eqArr>
                            <m:eqArr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𝑑𝑉</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den>
                              </m:f>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func>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e>
                              </m:fun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num>
                                <m:den>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𝐶𝑉</m:t>
                                  </m:r>
                                </m:den>
                              </m:f>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func>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e>
                              </m:fun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qAr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9</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8" name="TextBox 17">
                <a:extLst>
                  <a:ext uri="{FF2B5EF4-FFF2-40B4-BE49-F238E27FC236}">
                    <a16:creationId xmlns:a16="http://schemas.microsoft.com/office/drawing/2014/main" id="{2A811202-9A95-29D8-F08D-3CBE03CCCD3E}"/>
                  </a:ext>
                </a:extLst>
              </p:cNvPr>
              <p:cNvSpPr txBox="1">
                <a:spLocks noRot="1" noChangeAspect="1" noMove="1" noResize="1" noEditPoints="1" noAdjustHandles="1" noChangeArrowheads="1" noChangeShapeType="1" noTextEdit="1"/>
              </p:cNvSpPr>
              <p:nvPr/>
            </p:nvSpPr>
            <p:spPr>
              <a:xfrm>
                <a:off x="2286000" y="3392443"/>
                <a:ext cx="4572000" cy="1121397"/>
              </a:xfrm>
              <a:prstGeom prst="rect">
                <a:avLst/>
              </a:prstGeom>
              <a:blipFill>
                <a:blip r:embed="rId3"/>
                <a:stretch>
                  <a:fillRect r="-40667"/>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823DB1F3-994A-95E4-37E6-2B2A1B540AEA}"/>
              </a:ext>
            </a:extLst>
          </p:cNvPr>
          <p:cNvSpPr txBox="1"/>
          <p:nvPr/>
        </p:nvSpPr>
        <p:spPr>
          <a:xfrm>
            <a:off x="287436" y="3576075"/>
            <a:ext cx="216373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học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trên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miền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thời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gian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thực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29F52D-1E87-8309-9E4D-82DE474ABD35}"/>
                  </a:ext>
                </a:extLst>
              </p:cNvPr>
              <p:cNvSpPr txBox="1"/>
              <p:nvPr/>
            </p:nvSpPr>
            <p:spPr>
              <a:xfrm>
                <a:off x="325956" y="1273253"/>
                <a:ext cx="240764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Vi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phân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theo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𝜏</m:t>
                    </m:r>
                  </m:oMath>
                </a14:m>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và</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thay</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đại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lượng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x,y</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từ</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phương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(7)</a:t>
                </a:r>
              </a:p>
            </p:txBody>
          </p:sp>
        </mc:Choice>
        <mc:Fallback xmlns="">
          <p:sp>
            <p:nvSpPr>
              <p:cNvPr id="5" name="TextBox 4">
                <a:extLst>
                  <a:ext uri="{FF2B5EF4-FFF2-40B4-BE49-F238E27FC236}">
                    <a16:creationId xmlns:a16="http://schemas.microsoft.com/office/drawing/2014/main" id="{8A29F52D-1E87-8309-9E4D-82DE474ABD35}"/>
                  </a:ext>
                </a:extLst>
              </p:cNvPr>
              <p:cNvSpPr txBox="1">
                <a:spLocks noRot="1" noChangeAspect="1" noMove="1" noResize="1" noEditPoints="1" noAdjustHandles="1" noChangeArrowheads="1" noChangeShapeType="1" noTextEdit="1"/>
              </p:cNvSpPr>
              <p:nvPr/>
            </p:nvSpPr>
            <p:spPr>
              <a:xfrm>
                <a:off x="325956" y="1273253"/>
                <a:ext cx="2407643" cy="830997"/>
              </a:xfrm>
              <a:prstGeom prst="rect">
                <a:avLst/>
              </a:prstGeom>
              <a:blipFill>
                <a:blip r:embed="rId4"/>
                <a:stretch>
                  <a:fillRect l="-1266" t="-2206" r="-1266"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F51898-4D57-BD2D-AA10-6CA7A830B1ED}"/>
                  </a:ext>
                </a:extLst>
              </p:cNvPr>
              <p:cNvSpPr txBox="1"/>
              <p:nvPr/>
            </p:nvSpPr>
            <p:spPr>
              <a:xfrm>
                <a:off x="2764606" y="882710"/>
                <a:ext cx="5480997" cy="132914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eqArr>
                            <m:eqArr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eqArrPr>
                            <m:e>
                              <m:acc>
                                <m:acc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num>
                                        <m:den>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den>
                                      </m:f>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e>
                                  </m:func>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d>
                                        </m:e>
                                      </m:func>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e>
                                      </m:rad>
                                    </m:den>
                                  </m:f>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      </m:t>
                              </m:r>
                            </m:e>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acc>
                                <m:acc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ac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1</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num>
                                <m:den>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den>
                              </m:f>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num>
                                        <m:den>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den>
                                      </m:f>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e>
                                  </m:func>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cos</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d>
                                        </m:e>
                                      </m:func>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num>
                                    <m:den>
                                      <m:rad>
                                        <m:radPr>
                                          <m:degHide m:val="on"/>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radPr>
                                        <m:deg/>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e>
                                      </m:rad>
                                    </m:den>
                                  </m:f>
                                </m:e>
                              </m:d>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m:rPr>
                                      <m:sty m:val="p"/>
                                    </m:rPr>
                                    <a:rPr kumimoji="0" lang="vi-VN" sz="135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sin</m:t>
                                  </m:r>
                                </m:fName>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ɸ</m:t>
                                      </m:r>
                                    </m:e>
                                  </m:d>
                                </m:e>
                              </m:func>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qAr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8</m:t>
                          </m:r>
                          <m:r>
                            <a:rPr kumimoji="0" lang="en-US" sz="135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7" name="TextBox 6">
                <a:extLst>
                  <a:ext uri="{FF2B5EF4-FFF2-40B4-BE49-F238E27FC236}">
                    <a16:creationId xmlns:a16="http://schemas.microsoft.com/office/drawing/2014/main" id="{36F51898-4D57-BD2D-AA10-6CA7A830B1ED}"/>
                  </a:ext>
                </a:extLst>
              </p:cNvPr>
              <p:cNvSpPr txBox="1">
                <a:spLocks noRot="1" noChangeAspect="1" noMove="1" noResize="1" noEditPoints="1" noAdjustHandles="1" noChangeArrowheads="1" noChangeShapeType="1" noTextEdit="1"/>
              </p:cNvSpPr>
              <p:nvPr/>
            </p:nvSpPr>
            <p:spPr>
              <a:xfrm>
                <a:off x="2764606" y="882710"/>
                <a:ext cx="5480997" cy="13291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0C87F7D-EEA3-28C3-E711-E7A39A6DE368}"/>
                  </a:ext>
                </a:extLst>
              </p:cNvPr>
              <p:cNvSpPr txBox="1"/>
              <p:nvPr/>
            </p:nvSpPr>
            <p:spPr>
              <a:xfrm>
                <a:off x="1750411" y="2616657"/>
                <a:ext cx="1401527" cy="48673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𝑑𝑉</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𝜔</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p>
                      </m:sSup>
                      <m:acc>
                        <m:acc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6" name="TextBox 15">
                <a:extLst>
                  <a:ext uri="{FF2B5EF4-FFF2-40B4-BE49-F238E27FC236}">
                    <a16:creationId xmlns:a16="http://schemas.microsoft.com/office/drawing/2014/main" id="{C0C87F7D-EEA3-28C3-E711-E7A39A6DE368}"/>
                  </a:ext>
                </a:extLst>
              </p:cNvPr>
              <p:cNvSpPr txBox="1">
                <a:spLocks noRot="1" noChangeAspect="1" noMove="1" noResize="1" noEditPoints="1" noAdjustHandles="1" noChangeArrowheads="1" noChangeShapeType="1" noTextEdit="1"/>
              </p:cNvSpPr>
              <p:nvPr/>
            </p:nvSpPr>
            <p:spPr>
              <a:xfrm>
                <a:off x="1750411" y="2616657"/>
                <a:ext cx="1401527" cy="486736"/>
              </a:xfrm>
              <a:prstGeom prst="rect">
                <a:avLst/>
              </a:prstGeom>
              <a:blipFill>
                <a:blip r:embed="rId6"/>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C86FCB5-8187-9D31-8D0D-C56C6A97D195}"/>
                  </a:ext>
                </a:extLst>
              </p:cNvPr>
              <p:cNvSpPr txBox="1"/>
              <p:nvPr/>
            </p:nvSpPr>
            <p:spPr>
              <a:xfrm>
                <a:off x="2889952" y="2535279"/>
                <a:ext cx="1846482" cy="48673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ɸ</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ɸ</m:t>
                          </m:r>
                        </m:e>
                      </m:acc>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7" name="TextBox 16">
                <a:extLst>
                  <a:ext uri="{FF2B5EF4-FFF2-40B4-BE49-F238E27FC236}">
                    <a16:creationId xmlns:a16="http://schemas.microsoft.com/office/drawing/2014/main" id="{1C86FCB5-8187-9D31-8D0D-C56C6A97D195}"/>
                  </a:ext>
                </a:extLst>
              </p:cNvPr>
              <p:cNvSpPr txBox="1">
                <a:spLocks noRot="1" noChangeAspect="1" noMove="1" noResize="1" noEditPoints="1" noAdjustHandles="1" noChangeArrowheads="1" noChangeShapeType="1" noTextEdit="1"/>
              </p:cNvSpPr>
              <p:nvPr/>
            </p:nvSpPr>
            <p:spPr>
              <a:xfrm>
                <a:off x="2889952" y="2535279"/>
                <a:ext cx="1846482" cy="486736"/>
              </a:xfrm>
              <a:prstGeom prst="rect">
                <a:avLst/>
              </a:prstGeom>
              <a:blipFill>
                <a:blip r:embed="rId7"/>
                <a:stretch>
                  <a:fillRect b="-2500"/>
                </a:stretch>
              </a:blipFill>
            </p:spPr>
            <p:txBody>
              <a:bodyPr/>
              <a:lstStyle/>
              <a:p>
                <a:r>
                  <a:rPr lang="en-US">
                    <a:noFill/>
                  </a:rPr>
                  <a:t> </a:t>
                </a:r>
              </a:p>
            </p:txBody>
          </p:sp>
        </mc:Fallback>
      </mc:AlternateContent>
      <p:sp>
        <p:nvSpPr>
          <p:cNvPr id="19" name="Arrow: Down 18">
            <a:extLst>
              <a:ext uri="{FF2B5EF4-FFF2-40B4-BE49-F238E27FC236}">
                <a16:creationId xmlns:a16="http://schemas.microsoft.com/office/drawing/2014/main" id="{5F6A14E1-C5DD-2A8F-1B6B-7F4CC93C0DD7}"/>
              </a:ext>
            </a:extLst>
          </p:cNvPr>
          <p:cNvSpPr/>
          <p:nvPr/>
        </p:nvSpPr>
        <p:spPr>
          <a:xfrm>
            <a:off x="3030264" y="2524268"/>
            <a:ext cx="243348" cy="58968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nvGrpSpPr>
          <p:cNvPr id="9" name="Group 8">
            <a:extLst>
              <a:ext uri="{FF2B5EF4-FFF2-40B4-BE49-F238E27FC236}">
                <a16:creationId xmlns:a16="http://schemas.microsoft.com/office/drawing/2014/main" id="{AA168D62-21F4-8137-10D2-B77B70927F5C}"/>
              </a:ext>
            </a:extLst>
          </p:cNvPr>
          <p:cNvGrpSpPr/>
          <p:nvPr/>
        </p:nvGrpSpPr>
        <p:grpSpPr>
          <a:xfrm>
            <a:off x="201976" y="252800"/>
            <a:ext cx="7557841" cy="369333"/>
            <a:chOff x="1793005" y="1746584"/>
            <a:chExt cx="10077122" cy="492442"/>
          </a:xfrm>
        </p:grpSpPr>
        <p:sp>
          <p:nvSpPr>
            <p:cNvPr id="13" name="TextBox 12">
              <a:extLst>
                <a:ext uri="{FF2B5EF4-FFF2-40B4-BE49-F238E27FC236}">
                  <a16:creationId xmlns:a16="http://schemas.microsoft.com/office/drawing/2014/main" id="{17DD84AC-94EB-55C3-CA2D-D4C81B53E77C}"/>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4" name="Rectangle 13">
              <a:extLst>
                <a:ext uri="{FF2B5EF4-FFF2-40B4-BE49-F238E27FC236}">
                  <a16:creationId xmlns:a16="http://schemas.microsoft.com/office/drawing/2014/main" id="{F84D5DA6-1EC6-32A9-CF9A-C44F95E277A7}"/>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15" name="TextBox 14">
            <a:extLst>
              <a:ext uri="{FF2B5EF4-FFF2-40B4-BE49-F238E27FC236}">
                <a16:creationId xmlns:a16="http://schemas.microsoft.com/office/drawing/2014/main" id="{B89923B2-8A02-18BD-F0CA-4F8725CBB7D3}"/>
              </a:ext>
            </a:extLst>
          </p:cNvPr>
          <p:cNvSpPr txBox="1"/>
          <p:nvPr/>
        </p:nvSpPr>
        <p:spPr>
          <a:xfrm>
            <a:off x="360809" y="605285"/>
            <a:ext cx="55977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6272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B95CCFA-5388-C0B4-1AA9-AADAD693560F}"/>
              </a:ext>
            </a:extLst>
          </p:cNvPr>
          <p:cNvSpPr txBox="1"/>
          <p:nvPr/>
        </p:nvSpPr>
        <p:spPr>
          <a:xfrm>
            <a:off x="307673" y="953174"/>
            <a:ext cx="565091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ảo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là</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cần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xấp</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xỉ</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hệ</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thống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cxnSp>
        <p:nvCxnSpPr>
          <p:cNvPr id="10" name="Straight Connector 9">
            <a:extLst>
              <a:ext uri="{FF2B5EF4-FFF2-40B4-BE49-F238E27FC236}">
                <a16:creationId xmlns:a16="http://schemas.microsoft.com/office/drawing/2014/main" id="{7F676BA1-2519-4E57-A511-537A59E28DE6}"/>
              </a:ext>
            </a:extLst>
          </p:cNvPr>
          <p:cNvCxnSpPr/>
          <p:nvPr/>
        </p:nvCxnSpPr>
        <p:spPr>
          <a:xfrm>
            <a:off x="3587376" y="1936210"/>
            <a:ext cx="0" cy="2698955"/>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CC9BAEF-0811-36C8-1284-5B6E221D9F84}"/>
              </a:ext>
            </a:extLst>
          </p:cNvPr>
          <p:cNvSpPr txBox="1"/>
          <p:nvPr/>
        </p:nvSpPr>
        <p:spPr>
          <a:xfrm>
            <a:off x="1415340" y="1265223"/>
            <a:ext cx="486797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Phương</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pháp</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trung</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bình</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chu </a:t>
            </a:r>
            <a:r>
              <a:rPr kumimoji="0" lang="en-US" sz="16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kì</a:t>
            </a:r>
            <a:endPar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id="{537FD106-EAED-FF2F-C38B-F0962440107C}"/>
              </a:ext>
            </a:extLst>
          </p:cNvPr>
          <p:cNvSpPr txBox="1"/>
          <p:nvPr/>
        </p:nvSpPr>
        <p:spPr>
          <a:xfrm>
            <a:off x="1340181" y="1393227"/>
            <a:ext cx="196153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Lý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thuyết</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B3B456F-A6CC-2F86-3DC0-D09DB5C3B8FD}"/>
              </a:ext>
            </a:extLst>
          </p:cNvPr>
          <p:cNvSpPr txBox="1"/>
          <p:nvPr/>
        </p:nvSpPr>
        <p:spPr>
          <a:xfrm>
            <a:off x="5429454" y="1445292"/>
            <a:ext cx="196153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đang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xét</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08982AF-584E-DAA6-33E8-6F1BD8E07FDE}"/>
                  </a:ext>
                </a:extLst>
              </p:cNvPr>
              <p:cNvSpPr txBox="1"/>
              <p:nvPr/>
            </p:nvSpPr>
            <p:spPr>
              <a:xfrm>
                <a:off x="285665" y="1794271"/>
                <a:ext cx="3016047"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Trung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bình</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350" b="0" i="1"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f(</a:t>
                </a:r>
                <a:r>
                  <a:rPr kumimoji="0" lang="en-US" sz="1350" b="0" i="1"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t,x</a:t>
                </a:r>
                <a:r>
                  <a:rPr kumimoji="0" lang="en-US" sz="1350" b="0" i="1"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a:t>
                </a:r>
                <a14:m>
                  <m:oMath xmlns:m="http://schemas.openxmlformats.org/officeDocument/2006/math">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oMath>
                </a14:m>
                <a:r>
                  <a:rPr kumimoji="0" lang="en-US" sz="1350" b="0" i="1"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35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tại</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14:m>
                  <m:oMath xmlns:m="http://schemas.openxmlformats.org/officeDocument/2006/math">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0</m:t>
                    </m:r>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oMath>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6" name="TextBox 15">
                <a:extLst>
                  <a:ext uri="{FF2B5EF4-FFF2-40B4-BE49-F238E27FC236}">
                    <a16:creationId xmlns:a16="http://schemas.microsoft.com/office/drawing/2014/main" id="{108982AF-584E-DAA6-33E8-6F1BD8E07FDE}"/>
                  </a:ext>
                </a:extLst>
              </p:cNvPr>
              <p:cNvSpPr txBox="1">
                <a:spLocks noRot="1" noChangeAspect="1" noMove="1" noResize="1" noEditPoints="1" noAdjustHandles="1" noChangeArrowheads="1" noChangeShapeType="1" noTextEdit="1"/>
              </p:cNvSpPr>
              <p:nvPr/>
            </p:nvSpPr>
            <p:spPr>
              <a:xfrm>
                <a:off x="285665" y="1794271"/>
                <a:ext cx="3016047" cy="338554"/>
              </a:xfrm>
              <a:prstGeom prst="rect">
                <a:avLst/>
              </a:prstGeom>
              <a:blipFill>
                <a:blip r:embed="rId3"/>
                <a:stretch>
                  <a:fillRect l="-60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1C2D685-2F11-0994-8551-AE1A92322DB2}"/>
                  </a:ext>
                </a:extLst>
              </p:cNvPr>
              <p:cNvSpPr txBox="1"/>
              <p:nvPr/>
            </p:nvSpPr>
            <p:spPr>
              <a:xfrm>
                <a:off x="0" y="2075728"/>
                <a:ext cx="3849329" cy="5596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ac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𝑎𝑣</m:t>
                          </m:r>
                        </m:sub>
                      </m:sSub>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num>
                        <m:den>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den>
                      </m:f>
                      <m:nary>
                        <m:naryPr>
                          <m:limLoc m:val="subSup"/>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e>
                          </m:d>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e>
                      </m:nary>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8" name="TextBox 17">
                <a:extLst>
                  <a:ext uri="{FF2B5EF4-FFF2-40B4-BE49-F238E27FC236}">
                    <a16:creationId xmlns:a16="http://schemas.microsoft.com/office/drawing/2014/main" id="{C1C2D685-2F11-0994-8551-AE1A92322DB2}"/>
                  </a:ext>
                </a:extLst>
              </p:cNvPr>
              <p:cNvSpPr txBox="1">
                <a:spLocks noRot="1" noChangeAspect="1" noMove="1" noResize="1" noEditPoints="1" noAdjustHandles="1" noChangeArrowheads="1" noChangeShapeType="1" noTextEdit="1"/>
              </p:cNvSpPr>
              <p:nvPr/>
            </p:nvSpPr>
            <p:spPr>
              <a:xfrm>
                <a:off x="0" y="2075728"/>
                <a:ext cx="3849329" cy="559640"/>
              </a:xfrm>
              <a:prstGeom prst="rect">
                <a:avLst/>
              </a:prstGeom>
              <a:blipFill>
                <a:blip r:embed="rId4"/>
                <a:stretch>
                  <a:fillRect t="-145055" b="-217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91B83A-3712-011C-FBC0-D12D3FAD8F28}"/>
                  </a:ext>
                </a:extLst>
              </p:cNvPr>
              <p:cNvSpPr txBox="1"/>
              <p:nvPr/>
            </p:nvSpPr>
            <p:spPr>
              <a:xfrm>
                <a:off x="3677317" y="1905204"/>
                <a:ext cx="4734576" cy="101893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eqArr>
                            <m:eqArr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acc>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num>
                                <m:den>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den>
                              </m:f>
                              <m:nary>
                                <m:naryPr>
                                  <m:limLoc m:val="subSup"/>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sup>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func>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num>
                                        <m:den>
                                          <m:rad>
                                            <m:radPr>
                                              <m:degHide m:val="on"/>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e>
                              </m:nary>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e>
                            <m:e>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acc>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num>
                                <m:den>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en>
                              </m:f>
                              <m:nary>
                                <m:naryPr>
                                  <m:limLoc m:val="subSup"/>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sup>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func>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num>
                                        <m:den>
                                          <m:rad>
                                            <m:radPr>
                                              <m:degHide m:val="on"/>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e>
                                  </m:d>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fName>
                                    <m:e>
                                      <m:d>
                                        <m:d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2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e>
                              </m:nary>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qAr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d>
                    </m:oMath>
                  </m:oMathPara>
                </a14:m>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0" name="TextBox 19">
                <a:extLst>
                  <a:ext uri="{FF2B5EF4-FFF2-40B4-BE49-F238E27FC236}">
                    <a16:creationId xmlns:a16="http://schemas.microsoft.com/office/drawing/2014/main" id="{4591B83A-3712-011C-FBC0-D12D3FAD8F28}"/>
                  </a:ext>
                </a:extLst>
              </p:cNvPr>
              <p:cNvSpPr txBox="1">
                <a:spLocks noRot="1" noChangeAspect="1" noMove="1" noResize="1" noEditPoints="1" noAdjustHandles="1" noChangeArrowheads="1" noChangeShapeType="1" noTextEdit="1"/>
              </p:cNvSpPr>
              <p:nvPr/>
            </p:nvSpPr>
            <p:spPr>
              <a:xfrm>
                <a:off x="3677317" y="1905204"/>
                <a:ext cx="4734576" cy="1018933"/>
              </a:xfrm>
              <a:prstGeom prst="rect">
                <a:avLst/>
              </a:prstGeom>
              <a:blipFill>
                <a:blip r:embed="rId5"/>
                <a:stretch>
                  <a:fillRect r="-1364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389B6E72-7F11-23C5-6687-8A793FC0AF51}"/>
              </a:ext>
            </a:extLst>
          </p:cNvPr>
          <p:cNvSpPr txBox="1"/>
          <p:nvPr/>
        </p:nvSpPr>
        <p:spPr>
          <a:xfrm>
            <a:off x="3942119" y="3004238"/>
            <a:ext cx="4572000"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Mô</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hình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trung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bình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của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bộ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dao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động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phi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tuyến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6C64C1B-8F6C-B25B-8075-3451AAE8DE2D}"/>
                  </a:ext>
                </a:extLst>
              </p:cNvPr>
              <p:cNvSpPr txBox="1"/>
              <p:nvPr/>
            </p:nvSpPr>
            <p:spPr>
              <a:xfrm>
                <a:off x="3672590" y="3353584"/>
                <a:ext cx="4572000" cy="116230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eqArr>
                            <m:eqArr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ac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num>
                                        <m:den>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fName>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fun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num>
                                    <m:den>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rad>
                                        <m:radPr>
                                          <m:degHide m:val="on"/>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nary>
                                    <m:naryPr>
                                      <m:limLoc m:val="subSup"/>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sup>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e>
                                      </m:d>
                                    </m:e>
                                  </m:nary>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d>
                            </m:e>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e>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acc>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num>
                                <m:den>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rad>
                                    <m:radPr>
                                      <m:degHide m:val="on"/>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en>
                              </m:f>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nary>
                                    <m:naryPr>
                                      <m:limLoc m:val="subSup"/>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sup>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e>
                                      </m:d>
                                    </m:e>
                                  </m:nary>
                                  <m:func>
                                    <m:func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fName>
                                    <m:e>
                                      <m:d>
                                        <m:d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35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𝜏</m:t>
                                  </m: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d>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qArr>
                          <m:r>
                            <a:rPr kumimoji="0" lang="en-US" sz="135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d>
                    </m:oMath>
                  </m:oMathPara>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4" name="TextBox 23">
                <a:extLst>
                  <a:ext uri="{FF2B5EF4-FFF2-40B4-BE49-F238E27FC236}">
                    <a16:creationId xmlns:a16="http://schemas.microsoft.com/office/drawing/2014/main" id="{E6C64C1B-8F6C-B25B-8075-3451AAE8DE2D}"/>
                  </a:ext>
                </a:extLst>
              </p:cNvPr>
              <p:cNvSpPr txBox="1">
                <a:spLocks noRot="1" noChangeAspect="1" noMove="1" noResize="1" noEditPoints="1" noAdjustHandles="1" noChangeArrowheads="1" noChangeShapeType="1" noTextEdit="1"/>
              </p:cNvSpPr>
              <p:nvPr/>
            </p:nvSpPr>
            <p:spPr>
              <a:xfrm>
                <a:off x="3672590" y="3353584"/>
                <a:ext cx="4572000" cy="11623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BB08A77-252C-4C81-07AD-82AA76C22C6A}"/>
                  </a:ext>
                </a:extLst>
              </p:cNvPr>
              <p:cNvSpPr txBox="1"/>
              <p:nvPr/>
            </p:nvSpPr>
            <p:spPr>
              <a:xfrm>
                <a:off x="360809" y="2571750"/>
                <a:ext cx="3016047"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Note: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Độ</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tin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cậy</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tăng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khi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giảm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𝜀</m:t>
                    </m:r>
                  </m:oMath>
                </a14:m>
                <a:r>
                  <a:rPr kumimoji="0" lang="vi-VN"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endPar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BBB08A77-252C-4C81-07AD-82AA76C22C6A}"/>
                  </a:ext>
                </a:extLst>
              </p:cNvPr>
              <p:cNvSpPr txBox="1">
                <a:spLocks noRot="1" noChangeAspect="1" noMove="1" noResize="1" noEditPoints="1" noAdjustHandles="1" noChangeArrowheads="1" noChangeShapeType="1" noTextEdit="1"/>
              </p:cNvSpPr>
              <p:nvPr/>
            </p:nvSpPr>
            <p:spPr>
              <a:xfrm>
                <a:off x="360809" y="2571750"/>
                <a:ext cx="3016047" cy="584775"/>
              </a:xfrm>
              <a:prstGeom prst="rect">
                <a:avLst/>
              </a:prstGeom>
              <a:blipFill>
                <a:blip r:embed="rId7"/>
                <a:stretch>
                  <a:fillRect l="-1010"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DECB20E-1DF5-F915-2DA6-2F6778E8682D}"/>
                  </a:ext>
                </a:extLst>
              </p:cNvPr>
              <p:cNvSpPr txBox="1"/>
              <p:nvPr/>
            </p:nvSpPr>
            <p:spPr>
              <a:xfrm>
                <a:off x="4785852" y="4541068"/>
                <a:ext cx="4218382"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 </m:t>
                        </m:r>
                        <m: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oMath>
                </a14:m>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giá</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trị</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trung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bình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của</a:t>
                </a:r>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V </a:t>
                </a:r>
                <a:endPar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p>
                        </m:sSup>
                      </m:e>
                    </m:acc>
                  </m:oMath>
                </a14:m>
                <a:r>
                  <a:rPr kumimoji="0" lang="en-US" sz="135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giá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trị</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trung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bình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của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14:m>
                  <m:oMath xmlns:m="http://schemas.openxmlformats.org/officeDocument/2006/math">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vi-VN" sz="135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p>
                    </m:sSup>
                  </m:oMath>
                </a14:m>
                <a:endPar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8" name="TextBox 27">
                <a:extLst>
                  <a:ext uri="{FF2B5EF4-FFF2-40B4-BE49-F238E27FC236}">
                    <a16:creationId xmlns:a16="http://schemas.microsoft.com/office/drawing/2014/main" id="{7DECB20E-1DF5-F915-2DA6-2F6778E8682D}"/>
                  </a:ext>
                </a:extLst>
              </p:cNvPr>
              <p:cNvSpPr txBox="1">
                <a:spLocks noRot="1" noChangeAspect="1" noMove="1" noResize="1" noEditPoints="1" noAdjustHandles="1" noChangeArrowheads="1" noChangeShapeType="1" noTextEdit="1"/>
              </p:cNvSpPr>
              <p:nvPr/>
            </p:nvSpPr>
            <p:spPr>
              <a:xfrm>
                <a:off x="4785852" y="4541068"/>
                <a:ext cx="4218382" cy="584775"/>
              </a:xfrm>
              <a:prstGeom prst="rect">
                <a:avLst/>
              </a:prstGeom>
              <a:blipFill>
                <a:blip r:embed="rId8"/>
                <a:stretch>
                  <a:fillRect t="-3125" b="-125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0BC9D62-732E-515E-E4A7-714583EC1A55}"/>
              </a:ext>
            </a:extLst>
          </p:cNvPr>
          <p:cNvSpPr txBox="1"/>
          <p:nvPr/>
        </p:nvSpPr>
        <p:spPr>
          <a:xfrm>
            <a:off x="8244590" y="3765460"/>
            <a:ext cx="69704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a:t>
            </a:r>
          </a:p>
        </p:txBody>
      </p:sp>
      <p:grpSp>
        <p:nvGrpSpPr>
          <p:cNvPr id="5" name="Group 4">
            <a:extLst>
              <a:ext uri="{FF2B5EF4-FFF2-40B4-BE49-F238E27FC236}">
                <a16:creationId xmlns:a16="http://schemas.microsoft.com/office/drawing/2014/main" id="{5948C478-13F1-C2C8-6A1F-2D9D3E30CB32}"/>
              </a:ext>
            </a:extLst>
          </p:cNvPr>
          <p:cNvGrpSpPr/>
          <p:nvPr/>
        </p:nvGrpSpPr>
        <p:grpSpPr>
          <a:xfrm>
            <a:off x="201976" y="252800"/>
            <a:ext cx="7557841" cy="369333"/>
            <a:chOff x="1793005" y="1746584"/>
            <a:chExt cx="10077122" cy="492442"/>
          </a:xfrm>
        </p:grpSpPr>
        <p:sp>
          <p:nvSpPr>
            <p:cNvPr id="6" name="TextBox 5">
              <a:extLst>
                <a:ext uri="{FF2B5EF4-FFF2-40B4-BE49-F238E27FC236}">
                  <a16:creationId xmlns:a16="http://schemas.microsoft.com/office/drawing/2014/main" id="{2EFD5679-2FF9-87D3-13E8-754183278D90}"/>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7" name="Rectangle 16">
              <a:extLst>
                <a:ext uri="{FF2B5EF4-FFF2-40B4-BE49-F238E27FC236}">
                  <a16:creationId xmlns:a16="http://schemas.microsoft.com/office/drawing/2014/main" id="{820A38E0-A5AC-7C14-1F28-075EDDD834D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19" name="TextBox 18">
            <a:extLst>
              <a:ext uri="{FF2B5EF4-FFF2-40B4-BE49-F238E27FC236}">
                <a16:creationId xmlns:a16="http://schemas.microsoft.com/office/drawing/2014/main" id="{A8E19AEE-C79F-8F99-3F5F-1C5139E05676}"/>
              </a:ext>
            </a:extLst>
          </p:cNvPr>
          <p:cNvSpPr txBox="1"/>
          <p:nvPr/>
        </p:nvSpPr>
        <p:spPr>
          <a:xfrm>
            <a:off x="360809" y="605285"/>
            <a:ext cx="55977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bình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bộ</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dao</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động</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phi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tuyến</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8032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a:xfrm>
            <a:off x="66675" y="4976734"/>
            <a:ext cx="2057400" cy="138194"/>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F72BB687-81C3-9B13-4FF2-2AE43AC32AE3}"/>
              </a:ext>
            </a:extLst>
          </p:cNvPr>
          <p:cNvSpPr txBox="1"/>
          <p:nvPr/>
        </p:nvSpPr>
        <p:spPr>
          <a:xfrm>
            <a:off x="360809" y="605285"/>
            <a:ext cx="793568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2.3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đặc</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tính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áp</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tần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số</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7A763E3-707A-59AD-A6B4-7AE7F8FA6F77}"/>
                  </a:ext>
                </a:extLst>
              </p:cNvPr>
              <p:cNvSpPr txBox="1"/>
              <p:nvPr/>
            </p:nvSpPr>
            <p:spPr>
              <a:xfrm>
                <a:off x="2124075" y="821146"/>
                <a:ext cx="4572000" cy="138608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dPr>
                        <m:e>
                          <m:eqArr>
                            <m:eqArr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𝜀𝜔</m:t>
                              </m:r>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d>
                                    <m:dPr>
                                      <m:end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e>
                                  </m:d>
                                </m:fName>
                                <m:e>
                                  <m:d>
                                    <m:dPr>
                                      <m:beg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e>
                                  </m:d>
                                </m:e>
                              </m:fun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den>
                              </m:f>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en>
                                  </m:f>
                                </m:sup>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num>
                                    <m:den>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en>
                                  </m:f>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e>
                              </m:nary>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Ө</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d>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en>
                              </m:f>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en>
                                      </m:f>
                                    </m:sup>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num>
                                        <m:den>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en>
                                      </m:f>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e>
                                  </m:nary>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fName>
                                    <m:e>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e>
                          </m:eqAr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11</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0" name="TextBox 29">
                <a:extLst>
                  <a:ext uri="{FF2B5EF4-FFF2-40B4-BE49-F238E27FC236}">
                    <a16:creationId xmlns:a16="http://schemas.microsoft.com/office/drawing/2014/main" id="{27A763E3-707A-59AD-A6B4-7AE7F8FA6F77}"/>
                  </a:ext>
                </a:extLst>
              </p:cNvPr>
              <p:cNvSpPr txBox="1">
                <a:spLocks noRot="1" noChangeAspect="1" noMove="1" noResize="1" noEditPoints="1" noAdjustHandles="1" noChangeArrowheads="1" noChangeShapeType="1" noTextEdit="1"/>
              </p:cNvSpPr>
              <p:nvPr/>
            </p:nvSpPr>
            <p:spPr>
              <a:xfrm>
                <a:off x="2124075" y="821146"/>
                <a:ext cx="4572000" cy="1386085"/>
              </a:xfrm>
              <a:prstGeom prst="rect">
                <a:avLst/>
              </a:prstGeom>
              <a:blipFill>
                <a:blip r:embed="rId3"/>
                <a:stretch>
                  <a:fillRect r="-31067"/>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12C9BB43-AF8D-35D5-59DD-30E461730B50}"/>
              </a:ext>
            </a:extLst>
          </p:cNvPr>
          <p:cNvSpPr txBox="1"/>
          <p:nvPr/>
        </p:nvSpPr>
        <p:spPr>
          <a:xfrm>
            <a:off x="66675" y="1102311"/>
            <a:ext cx="2057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Từ</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phương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(10),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đổi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biến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sym typeface="Symbol" panose="05050102010706020507" pitchFamily="18" charset="2"/>
              </a:rPr>
              <a: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thành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32" name="Arrow: Right 31">
            <a:extLst>
              <a:ext uri="{FF2B5EF4-FFF2-40B4-BE49-F238E27FC236}">
                <a16:creationId xmlns:a16="http://schemas.microsoft.com/office/drawing/2014/main" id="{9C5D879F-ABC3-81EB-26E0-D04D35B679EB}"/>
              </a:ext>
            </a:extLst>
          </p:cNvPr>
          <p:cNvSpPr/>
          <p:nvPr/>
        </p:nvSpPr>
        <p:spPr>
          <a:xfrm>
            <a:off x="4540963" y="2727209"/>
            <a:ext cx="444270" cy="24852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86B5A4E-072D-5402-17C4-BE4427976C7D}"/>
                  </a:ext>
                </a:extLst>
              </p:cNvPr>
              <p:cNvSpPr txBox="1"/>
              <p:nvPr/>
            </p:nvSpPr>
            <p:spPr>
              <a:xfrm>
                <a:off x="4985233" y="2207231"/>
                <a:ext cx="4092879" cy="138980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Cambria Math" panose="02040503050406030204" pitchFamily="18" charset="0"/>
                              <a:cs typeface="+mn-cs"/>
                            </a:rPr>
                          </m:ctrlPr>
                        </m:dPr>
                        <m:e>
                          <m:eqArr>
                            <m:eqArr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eqArr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𝑑𝑡</m:t>
                                  </m:r>
                                </m:den>
                              </m:f>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𝜀𝜔</m:t>
                              </m:r>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d>
                                    <m:dPr>
                                      <m:end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𝜎</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e>
                                  </m:d>
                                </m:fName>
                                <m:e>
                                  <m:d>
                                    <m:dPr>
                                      <m:beg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b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4</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𝑣</m:t>
                                                  </m:r>
                                                </m:sub>
                                              </m:sSub>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e>
                                  </m:d>
                                </m:e>
                              </m:fun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𝑣</m:t>
                                      </m:r>
                                    </m:sub>
                                  </m:sSub>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e>
                                      </m:d>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num>
                                <m:den>
                                  <m:r>
                                    <a:rPr kumimoji="0" lang="en-US"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ᴨ</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den>
                              </m:f>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den>
                                  </m:f>
                                </m:sup>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𝑝</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e>
                              </m:nary>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𝑑𝑡</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                                       </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𝑑𝑡</m:t>
                                  </m:r>
                                </m:den>
                              </m:f>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Ө</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𝑣</m:t>
                                      </m:r>
                                    </m:sub>
                                  </m:sSub>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e>
                                      </m:d>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num>
                                <m:den>
                                  <m:r>
                                    <a:rPr kumimoji="0" lang="en-US"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ᴨ</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e>
                                    <m:sup>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den>
                                  </m:f>
                                </m:sup>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𝑞</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e>
                              </m:nary>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𝑑𝑡</m:t>
                              </m:r>
                            </m:e>
                          </m:eqArr>
                        </m:e>
                      </m:d>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6" name="TextBox 35">
                <a:extLst>
                  <a:ext uri="{FF2B5EF4-FFF2-40B4-BE49-F238E27FC236}">
                    <a16:creationId xmlns:a16="http://schemas.microsoft.com/office/drawing/2014/main" id="{D86B5A4E-072D-5402-17C4-BE4427976C7D}"/>
                  </a:ext>
                </a:extLst>
              </p:cNvPr>
              <p:cNvSpPr txBox="1">
                <a:spLocks noRot="1" noChangeAspect="1" noMove="1" noResize="1" noEditPoints="1" noAdjustHandles="1" noChangeArrowheads="1" noChangeShapeType="1" noTextEdit="1"/>
              </p:cNvSpPr>
              <p:nvPr/>
            </p:nvSpPr>
            <p:spPr>
              <a:xfrm>
                <a:off x="4985233" y="2207231"/>
                <a:ext cx="4092879" cy="1389804"/>
              </a:xfrm>
              <a:prstGeom prst="rect">
                <a:avLst/>
              </a:prstGeom>
              <a:blipFill>
                <a:blip r:embed="rId4"/>
                <a:stretch>
                  <a:fillRect r="-1937"/>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B60D4AAE-954E-FD48-3694-1C99668B3739}"/>
              </a:ext>
            </a:extLst>
          </p:cNvPr>
          <p:cNvSpPr txBox="1"/>
          <p:nvPr/>
        </p:nvSpPr>
        <p:spPr>
          <a:xfrm>
            <a:off x="2875" y="2624486"/>
            <a:ext cx="4465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Vì</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29C7B0C-0787-5A55-8954-C1C6FED3251C}"/>
                  </a:ext>
                </a:extLst>
              </p:cNvPr>
              <p:cNvSpPr txBox="1"/>
              <p:nvPr/>
            </p:nvSpPr>
            <p:spPr>
              <a:xfrm>
                <a:off x="320073" y="2386371"/>
                <a:ext cx="4220890" cy="90849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Cambria Math" panose="02040503050406030204" pitchFamily="18" charset="0"/>
                              <a:cs typeface="+mn-cs"/>
                            </a:rPr>
                          </m:ctrlPr>
                        </m:dPr>
                        <m:e>
                          <m:eqArr>
                            <m:eqArr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eqArr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𝑣</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ad>
                                <m:radPr>
                                  <m:degHide m:val="on"/>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d>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cos</m:t>
                                  </m:r>
                                </m:fName>
                                <m:e>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                                       </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&amp;</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𝑣</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𝜋</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r>
                                    <m:rPr>
                                      <m:nor/>
                                    </m:rP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e>
                              </m:d>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ad>
                                <m:radPr>
                                  <m:degHide m:val="on"/>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e>
                              </m:rad>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d>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unc>
                                <m:func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r>
                                    <m:rPr>
                                      <m:sty m:val="p"/>
                                    </m:rP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fName>
                                <m:e>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acc>
                                    </m:e>
                                  </m:d>
                                </m:e>
                              </m:func>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d>
                            </m:e>
                          </m:eqAr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e>
                      </m:d>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8" name="TextBox 37">
                <a:extLst>
                  <a:ext uri="{FF2B5EF4-FFF2-40B4-BE49-F238E27FC236}">
                    <a16:creationId xmlns:a16="http://schemas.microsoft.com/office/drawing/2014/main" id="{329C7B0C-0787-5A55-8954-C1C6FED3251C}"/>
                  </a:ext>
                </a:extLst>
              </p:cNvPr>
              <p:cNvSpPr txBox="1">
                <a:spLocks noRot="1" noChangeAspect="1" noMove="1" noResize="1" noEditPoints="1" noAdjustHandles="1" noChangeArrowheads="1" noChangeShapeType="1" noTextEdit="1"/>
              </p:cNvSpPr>
              <p:nvPr/>
            </p:nvSpPr>
            <p:spPr>
              <a:xfrm>
                <a:off x="320073" y="2386371"/>
                <a:ext cx="4220890" cy="908491"/>
              </a:xfrm>
              <a:prstGeom prst="rect">
                <a:avLst/>
              </a:prstGeom>
              <a:blipFill>
                <a:blip r:embed="rId5"/>
                <a:stretch>
                  <a:fillRect/>
                </a:stretch>
              </a:blipFill>
            </p:spPr>
            <p:txBody>
              <a:bodyPr/>
              <a:lstStyle/>
              <a:p>
                <a:r>
                  <a:rPr lang="en-US">
                    <a:noFill/>
                  </a:rPr>
                  <a:t> </a:t>
                </a:r>
              </a:p>
            </p:txBody>
          </p:sp>
        </mc:Fallback>
      </mc:AlternateContent>
      <p:sp>
        <p:nvSpPr>
          <p:cNvPr id="40" name="Arrow: Right 39">
            <a:extLst>
              <a:ext uri="{FF2B5EF4-FFF2-40B4-BE49-F238E27FC236}">
                <a16:creationId xmlns:a16="http://schemas.microsoft.com/office/drawing/2014/main" id="{E5B09AB0-C3F5-8B69-CF76-D32E9598376F}"/>
              </a:ext>
            </a:extLst>
          </p:cNvPr>
          <p:cNvSpPr/>
          <p:nvPr/>
        </p:nvSpPr>
        <p:spPr>
          <a:xfrm>
            <a:off x="4809738" y="4259111"/>
            <a:ext cx="444270" cy="24852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B55058F-3285-C46C-3ED0-3CA80E9034B1}"/>
                  </a:ext>
                </a:extLst>
              </p:cNvPr>
              <p:cNvSpPr txBox="1"/>
              <p:nvPr/>
            </p:nvSpPr>
            <p:spPr>
              <a:xfrm>
                <a:off x="5565715" y="3954563"/>
                <a:ext cx="2931913" cy="100405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eqArr>
                          <m:eqArr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eqArrPr>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1</m:t>
                                </m:r>
                              </m:num>
                              <m:den>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𝐶</m:t>
                                </m:r>
                              </m:den>
                            </m:f>
                            <m:func>
                              <m:func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uncPr>
                              <m:fNa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den>
                                </m:f>
                              </m:fName>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num>
                                  <m:den>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4</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den>
                                </m:f>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func>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num>
                              <m:den>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m:rPr>
                                    <m:sty m:val="p"/>
                                  </m:rP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m:t>
                                </m:r>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den>
                            </m:f>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𝑃</m:t>
                                </m:r>
                              </m:e>
                            </m:acc>
                          </m:e>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Ө</m:t>
                                    </m:r>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p>
                                </m:sSup>
                              </m:e>
                            </m:acc>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num>
                              <m:den>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m:rPr>
                                    <m:sty m:val="p"/>
                                  </m:rP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m:t>
                                </m:r>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acc>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𝑄</m:t>
                                </m:r>
                              </m:e>
                            </m:acc>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qArr>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lang="vi-VN" sz="1600" i="1">
                            <a:solidFill>
                              <a:prstClr val="black"/>
                            </a:solidFill>
                            <a:latin typeface="Cambria Math" panose="02040503050406030204" pitchFamily="18" charset="0"/>
                            <a:ea typeface="Yu Mincho" panose="02020400000000000000" pitchFamily="18" charset="-128"/>
                            <a:cs typeface="Times New Roman" panose="02020603050405020304" pitchFamily="18" charset="0"/>
                          </a:rPr>
                          <m:t>13</m:t>
                        </m:r>
                        <m:r>
                          <a:rPr lang="vi-VN" sz="1600" b="0" i="1" smtClean="0">
                            <a:solidFill>
                              <a:prstClr val="black"/>
                            </a:solidFill>
                            <a:latin typeface="Cambria Math" panose="02040503050406030204" pitchFamily="18" charset="0"/>
                            <a:ea typeface="Yu Mincho" panose="02020400000000000000" pitchFamily="18" charset="-128"/>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d>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42" name="TextBox 41">
                <a:extLst>
                  <a:ext uri="{FF2B5EF4-FFF2-40B4-BE49-F238E27FC236}">
                    <a16:creationId xmlns:a16="http://schemas.microsoft.com/office/drawing/2014/main" id="{7B55058F-3285-C46C-3ED0-3CA80E9034B1}"/>
                  </a:ext>
                </a:extLst>
              </p:cNvPr>
              <p:cNvSpPr txBox="1">
                <a:spLocks noRot="1" noChangeAspect="1" noMove="1" noResize="1" noEditPoints="1" noAdjustHandles="1" noChangeArrowheads="1" noChangeShapeType="1" noTextEdit="1"/>
              </p:cNvSpPr>
              <p:nvPr/>
            </p:nvSpPr>
            <p:spPr>
              <a:xfrm>
                <a:off x="5565715" y="3954563"/>
                <a:ext cx="2931913" cy="1004057"/>
              </a:xfrm>
              <a:prstGeom prst="rect">
                <a:avLst/>
              </a:prstGeom>
              <a:blipFill>
                <a:blip r:embed="rId6"/>
                <a:stretch>
                  <a:fillRect r="-149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FA1E2C9-602F-436E-5573-3BC060951A09}"/>
                  </a:ext>
                </a:extLst>
              </p:cNvPr>
              <p:cNvSpPr txBox="1"/>
              <p:nvPr/>
            </p:nvSpPr>
            <p:spPr>
              <a:xfrm>
                <a:off x="-26714" y="3697036"/>
                <a:ext cx="4455251" cy="106336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d>
                      <m:dPr>
                        <m:begChr m:val="{"/>
                        <m:endChr m:val=""/>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dPr>
                      <m:e>
                        <m:eqArr>
                          <m:eqArr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eqArr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m:t>
                                </m:r>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den>
                            </m:f>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en>
                                </m:f>
                              </m:sup>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e>
                            </m:nary>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                                       </m:t>
                            </m:r>
                          </m:e>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&amp;</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𝑄</m:t>
                                </m:r>
                              </m:e>
                            </m:acc>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m:t>
                                </m:r>
                              </m:den>
                            </m:f>
                            <m:nary>
                              <m:naryPr>
                                <m:limLoc m:val="subSup"/>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up>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ᴨ </m:t>
                                    </m:r>
                                  </m:num>
                                  <m:den>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en>
                                </m:f>
                              </m:sup>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𝑞</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e>
                            </m:nary>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e>
                        </m:eqArr>
                      </m:e>
                    </m:d>
                  </m:oMath>
                </a14:m>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và</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r>
                      <a:rPr kumimoji="0" lang="en-US"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ɸ</m:t>
                    </m:r>
                  </m:oMath>
                </a14:m>
                <a:r>
                  <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1400" b="0" i="0" u="none" strike="noStrike" kern="1200" cap="none" spc="0" normalizeH="0" baseline="0" noProof="0" dirty="0">
                    <a:ln>
                      <a:noFill/>
                    </a:ln>
                    <a:solidFill>
                      <a:srgbClr val="836967"/>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accPr>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Cambria Math" panose="02040503050406030204" pitchFamily="18" charset="0"/>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e>
                    </m:acc>
                  </m:oMath>
                </a14:m>
                <a:r>
                  <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=0,  </a:t>
                </a:r>
              </a:p>
            </p:txBody>
          </p:sp>
        </mc:Choice>
        <mc:Fallback xmlns="">
          <p:sp>
            <p:nvSpPr>
              <p:cNvPr id="43" name="TextBox 42">
                <a:extLst>
                  <a:ext uri="{FF2B5EF4-FFF2-40B4-BE49-F238E27FC236}">
                    <a16:creationId xmlns:a16="http://schemas.microsoft.com/office/drawing/2014/main" id="{9FA1E2C9-602F-436E-5573-3BC060951A09}"/>
                  </a:ext>
                </a:extLst>
              </p:cNvPr>
              <p:cNvSpPr txBox="1">
                <a:spLocks noRot="1" noChangeAspect="1" noMove="1" noResize="1" noEditPoints="1" noAdjustHandles="1" noChangeArrowheads="1" noChangeShapeType="1" noTextEdit="1"/>
              </p:cNvSpPr>
              <p:nvPr/>
            </p:nvSpPr>
            <p:spPr>
              <a:xfrm>
                <a:off x="-26714" y="3697036"/>
                <a:ext cx="4455251" cy="1063368"/>
              </a:xfrm>
              <a:prstGeom prst="rect">
                <a:avLst/>
              </a:prstGeom>
              <a:blipFill>
                <a:blip r:embed="rId7"/>
                <a:stretch>
                  <a:fillRect l="-822"/>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AE7D5CC2-1F40-5CC6-9B2D-C181A344074E}"/>
              </a:ext>
            </a:extLst>
          </p:cNvPr>
          <p:cNvSpPr txBox="1"/>
          <p:nvPr/>
        </p:nvSpPr>
        <p:spPr>
          <a:xfrm>
            <a:off x="2297798" y="4296064"/>
            <a:ext cx="175385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tải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thuần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trở</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45" name="Rectangle 44">
            <a:extLst>
              <a:ext uri="{FF2B5EF4-FFF2-40B4-BE49-F238E27FC236}">
                <a16:creationId xmlns:a16="http://schemas.microsoft.com/office/drawing/2014/main" id="{B3FF5AB5-23A5-599F-B230-BC0B3A116F18}"/>
              </a:ext>
            </a:extLst>
          </p:cNvPr>
          <p:cNvSpPr/>
          <p:nvPr/>
        </p:nvSpPr>
        <p:spPr>
          <a:xfrm>
            <a:off x="5384476" y="3753581"/>
            <a:ext cx="3169859" cy="12884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FEB0C147-081D-BDC1-2EFB-F71D97BC0926}"/>
              </a:ext>
            </a:extLst>
          </p:cNvPr>
          <p:cNvSpPr txBox="1"/>
          <p:nvPr/>
        </p:nvSpPr>
        <p:spPr>
          <a:xfrm>
            <a:off x="3840635" y="4048688"/>
            <a:ext cx="2252273"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923699D6-A86F-8BF3-BBCA-11A5769C09D1}"/>
              </a:ext>
            </a:extLst>
          </p:cNvPr>
          <p:cNvSpPr txBox="1"/>
          <p:nvPr/>
        </p:nvSpPr>
        <p:spPr>
          <a:xfrm>
            <a:off x="3626717" y="3934690"/>
            <a:ext cx="1248349" cy="1231106"/>
          </a:xfrm>
          <a:prstGeom prst="rect">
            <a:avLst/>
          </a:prstGeom>
          <a:noFill/>
        </p:spPr>
        <p:txBody>
          <a:bodyPr wrap="square">
            <a:spAutoFit/>
          </a:bodyPr>
          <a:lstStyle/>
          <a:p>
            <a:pPr>
              <a:defRPr/>
            </a:pPr>
            <a:r>
              <a:rPr kumimoji="0" lang="vi-VN" sz="14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Lấy tích phân</a:t>
            </a:r>
          </a:p>
          <a:p>
            <a:pPr>
              <a:defRPr/>
            </a:pP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từng</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phần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vi-VN" sz="14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phương trình </a:t>
            </a:r>
            <a:r>
              <a:rPr lang="en-US" sz="1400" dirty="0">
                <a:latin typeface="Times New Roman" panose="02020603050405020304" pitchFamily="18" charset="0"/>
                <a:cs typeface="Times New Roman" panose="02020603050405020304" pitchFamily="18" charset="0"/>
              </a:rPr>
              <a:t>(12)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FCD95789-0EEB-3EB3-800E-D6C96A34B7B0}"/>
              </a:ext>
            </a:extLst>
          </p:cNvPr>
          <p:cNvSpPr txBox="1"/>
          <p:nvPr/>
        </p:nvSpPr>
        <p:spPr>
          <a:xfrm>
            <a:off x="4051648" y="2566415"/>
            <a:ext cx="52007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(11)</a:t>
            </a:r>
          </a:p>
        </p:txBody>
      </p:sp>
      <p:sp>
        <p:nvSpPr>
          <p:cNvPr id="5" name="TextBox 4">
            <a:extLst>
              <a:ext uri="{FF2B5EF4-FFF2-40B4-BE49-F238E27FC236}">
                <a16:creationId xmlns:a16="http://schemas.microsoft.com/office/drawing/2014/main" id="{E903937C-37BA-C3E9-B97D-D68743A3F1F3}"/>
              </a:ext>
            </a:extLst>
          </p:cNvPr>
          <p:cNvSpPr txBox="1"/>
          <p:nvPr/>
        </p:nvSpPr>
        <p:spPr>
          <a:xfrm>
            <a:off x="4719837" y="3866755"/>
            <a:ext cx="52770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(12)</a:t>
            </a:r>
          </a:p>
        </p:txBody>
      </p:sp>
      <p:grpSp>
        <p:nvGrpSpPr>
          <p:cNvPr id="6" name="Group 5">
            <a:extLst>
              <a:ext uri="{FF2B5EF4-FFF2-40B4-BE49-F238E27FC236}">
                <a16:creationId xmlns:a16="http://schemas.microsoft.com/office/drawing/2014/main" id="{1733E26E-214D-B432-842A-6C6E536A3209}"/>
              </a:ext>
            </a:extLst>
          </p:cNvPr>
          <p:cNvGrpSpPr/>
          <p:nvPr/>
        </p:nvGrpSpPr>
        <p:grpSpPr>
          <a:xfrm>
            <a:off x="201976" y="252800"/>
            <a:ext cx="7557841" cy="369333"/>
            <a:chOff x="1793005" y="1746584"/>
            <a:chExt cx="10077122" cy="492442"/>
          </a:xfrm>
        </p:grpSpPr>
        <p:sp>
          <p:nvSpPr>
            <p:cNvPr id="7" name="TextBox 6">
              <a:extLst>
                <a:ext uri="{FF2B5EF4-FFF2-40B4-BE49-F238E27FC236}">
                  <a16:creationId xmlns:a16="http://schemas.microsoft.com/office/drawing/2014/main" id="{B657A367-8986-92ED-5E57-5C7AB998F85D}"/>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0" name="Rectangle 9">
              <a:extLst>
                <a:ext uri="{FF2B5EF4-FFF2-40B4-BE49-F238E27FC236}">
                  <a16:creationId xmlns:a16="http://schemas.microsoft.com/office/drawing/2014/main" id="{FAF90BAE-7779-6076-78C5-7E7E842F9230}"/>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11" name="TextBox 10">
            <a:extLst>
              <a:ext uri="{FF2B5EF4-FFF2-40B4-BE49-F238E27FC236}">
                <a16:creationId xmlns:a16="http://schemas.microsoft.com/office/drawing/2014/main" id="{A67324EB-F5D3-E03F-73F7-A4AD2F6D6051}"/>
              </a:ext>
            </a:extLst>
          </p:cNvPr>
          <p:cNvSpPr txBox="1"/>
          <p:nvPr/>
        </p:nvSpPr>
        <p:spPr>
          <a:xfrm>
            <a:off x="8744193" y="2735692"/>
            <a:ext cx="52770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26198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cxnSp>
        <p:nvCxnSpPr>
          <p:cNvPr id="5" name="Straight Connector 4">
            <a:extLst>
              <a:ext uri="{FF2B5EF4-FFF2-40B4-BE49-F238E27FC236}">
                <a16:creationId xmlns:a16="http://schemas.microsoft.com/office/drawing/2014/main" id="{6D0FDC2E-FCD4-7978-DBC8-DEB45F01620C}"/>
              </a:ext>
            </a:extLst>
          </p:cNvPr>
          <p:cNvCxnSpPr>
            <a:cxnSpLocks/>
            <a:endCxn id="62" idx="1"/>
          </p:cNvCxnSpPr>
          <p:nvPr/>
        </p:nvCxnSpPr>
        <p:spPr>
          <a:xfrm flipH="1">
            <a:off x="4310199" y="1753299"/>
            <a:ext cx="14463" cy="28426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CA8ECF-B10E-670F-E47D-791F55D651AD}"/>
                  </a:ext>
                </a:extLst>
              </p:cNvPr>
              <p:cNvSpPr txBox="1"/>
              <p:nvPr/>
            </p:nvSpPr>
            <p:spPr>
              <a:xfrm>
                <a:off x="6169814" y="545120"/>
                <a:ext cx="2772210" cy="719108"/>
              </a:xfrm>
              <a:prstGeom prst="rect">
                <a:avLst/>
              </a:prstGeom>
              <a:ln w="28575"/>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dPr>
                      <m:e>
                        <m:eqArr>
                          <m:eqArr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eqArrPr>
                          <m:e>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num>
                              <m:den>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1</m:t>
                                </m:r>
                              </m:num>
                              <m:den>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𝐶</m:t>
                                </m:r>
                              </m:den>
                            </m:f>
                            <m:func>
                              <m:func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uncPr>
                              <m:fNa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𝜎</m:t>
                                    </m:r>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num>
                                  <m:den>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den>
                                </m:f>
                              </m:fName>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𝛼</m:t>
                                    </m:r>
                                  </m:num>
                                  <m:den>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pPr>
                                      <m:e>
                                        <m:sSub>
                                          <m:sSub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4</m:t>
                                            </m:r>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e>
                                      <m:sup>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sup>
                                    </m:sSup>
                                  </m:den>
                                </m:f>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pPr>
                                  <m:e>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e>
                                  <m:sup>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3</m:t>
                                    </m:r>
                                  </m:sup>
                                </m:sSup>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func>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sSub>
                                  <m:sSub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num>
                              <m:den>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m:rPr>
                                    <m:sty m:val="p"/>
                                  </m:rPr>
                                  <a:rPr kumimoji="0" lang="en-US" sz="110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m:t>
                                </m:r>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den>
                            </m:f>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𝑃</m:t>
                                </m:r>
                              </m:e>
                            </m:acc>
                          </m:e>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num>
                              <m:den>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Ө</m:t>
                                    </m:r>
                                  </m:e>
                                  <m:sup>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sup>
                                </m:sSup>
                              </m:e>
                            </m:acc>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f>
                              <m:f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fPr>
                              <m:num>
                                <m:sSub>
                                  <m:sSub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𝑣</m:t>
                                    </m:r>
                                  </m:sub>
                                </m:sSub>
                                <m:sSub>
                                  <m:sSub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𝑘</m:t>
                                    </m:r>
                                  </m:e>
                                  <m:sub>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𝑖</m:t>
                                    </m:r>
                                  </m:sub>
                                </m:sSub>
                              </m:num>
                              <m:den>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2</m:t>
                                </m:r>
                                <m:r>
                                  <m:rPr>
                                    <m:sty m:val="p"/>
                                  </m:rPr>
                                  <a:rPr kumimoji="0" lang="en-US" sz="1100" b="0" i="0"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C</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pPr>
                                  <m:e>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𝑉</m:t>
                                        </m:r>
                                      </m:e>
                                    </m:acc>
                                  </m:e>
                                  <m:sup>
                                    <m:r>
                                      <a:rPr kumimoji="0" lang="vi-VN"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2</m:t>
                                    </m:r>
                                  </m:sup>
                                </m:sSup>
                              </m:den>
                            </m:f>
                            <m:acc>
                              <m:accPr>
                                <m:chr m:val="̅"/>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𝑄</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eqAr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e>
                    </m:d>
                  </m:oMath>
                </a14:m>
                <a:r>
                  <a:rPr kumimoji="0" lang="vi-VN" sz="14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(13)</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1" name="TextBox 10">
                <a:extLst>
                  <a:ext uri="{FF2B5EF4-FFF2-40B4-BE49-F238E27FC236}">
                    <a16:creationId xmlns:a16="http://schemas.microsoft.com/office/drawing/2014/main" id="{3ACA8ECF-B10E-670F-E47D-791F55D651AD}"/>
                  </a:ext>
                </a:extLst>
              </p:cNvPr>
              <p:cNvSpPr txBox="1">
                <a:spLocks noRot="1" noChangeAspect="1" noMove="1" noResize="1" noEditPoints="1" noAdjustHandles="1" noChangeArrowheads="1" noChangeShapeType="1" noTextEdit="1"/>
              </p:cNvSpPr>
              <p:nvPr/>
            </p:nvSpPr>
            <p:spPr>
              <a:xfrm>
                <a:off x="6169814" y="545120"/>
                <a:ext cx="2772210" cy="719108"/>
              </a:xfrm>
              <a:prstGeom prst="rect">
                <a:avLst/>
              </a:prstGeom>
              <a:blipFill>
                <a:blip r:embed="rId3"/>
                <a:stretch>
                  <a:fillRect/>
                </a:stretch>
              </a:blipFill>
              <a:ln w="28575"/>
            </p:spPr>
            <p:txBody>
              <a:bodyPr/>
              <a:lstStyle/>
              <a:p>
                <a:r>
                  <a:rPr lang="en-US">
                    <a:noFill/>
                  </a:rPr>
                  <a:t> </a:t>
                </a:r>
              </a:p>
            </p:txBody>
          </p:sp>
        </mc:Fallback>
      </mc:AlternateContent>
      <p:sp>
        <p:nvSpPr>
          <p:cNvPr id="14" name="TextBox 13">
            <a:extLst>
              <a:ext uri="{FF2B5EF4-FFF2-40B4-BE49-F238E27FC236}">
                <a16:creationId xmlns:a16="http://schemas.microsoft.com/office/drawing/2014/main" id="{1D507F16-D011-6A68-9290-2087B5B8C595}"/>
              </a:ext>
            </a:extLst>
          </p:cNvPr>
          <p:cNvSpPr txBox="1"/>
          <p:nvPr/>
        </p:nvSpPr>
        <p:spPr>
          <a:xfrm>
            <a:off x="1032340" y="1174027"/>
            <a:ext cx="19101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Đặc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tính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áp</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6AD81E11-C1F8-04C6-DF3F-6651D8791686}"/>
              </a:ext>
            </a:extLst>
          </p:cNvPr>
          <p:cNvSpPr txBox="1"/>
          <p:nvPr/>
        </p:nvSpPr>
        <p:spPr>
          <a:xfrm>
            <a:off x="5942427" y="1276911"/>
            <a:ext cx="277221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Đặc</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tính</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tần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số</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79991D4E-CE14-67CB-4369-DF1234AD7274}"/>
              </a:ext>
            </a:extLst>
          </p:cNvPr>
          <p:cNvSpPr txBox="1"/>
          <p:nvPr/>
        </p:nvSpPr>
        <p:spPr>
          <a:xfrm>
            <a:off x="0" y="1565519"/>
            <a:ext cx="323065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Từ (13) -&gt;</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Điểm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làm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việc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cân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bằng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81FCA2B-EA6D-B860-DA3D-541FFD84F6B5}"/>
                  </a:ext>
                </a:extLst>
              </p:cNvPr>
              <p:cNvSpPr txBox="1"/>
              <p:nvPr/>
            </p:nvSpPr>
            <p:spPr>
              <a:xfrm>
                <a:off x="3094377" y="1470022"/>
                <a:ext cx="812974" cy="52431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acc>
                            <m:accPr>
                              <m: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𝑉</m:t>
                              </m:r>
                            </m:e>
                          </m:acc>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den>
                      </m:f>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0</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0" name="TextBox 19">
                <a:extLst>
                  <a:ext uri="{FF2B5EF4-FFF2-40B4-BE49-F238E27FC236}">
                    <a16:creationId xmlns:a16="http://schemas.microsoft.com/office/drawing/2014/main" id="{381FCA2B-EA6D-B860-DA3D-541FFD84F6B5}"/>
                  </a:ext>
                </a:extLst>
              </p:cNvPr>
              <p:cNvSpPr txBox="1">
                <a:spLocks noRot="1" noChangeAspect="1" noMove="1" noResize="1" noEditPoints="1" noAdjustHandles="1" noChangeArrowheads="1" noChangeShapeType="1" noTextEdit="1"/>
              </p:cNvSpPr>
              <p:nvPr/>
            </p:nvSpPr>
            <p:spPr>
              <a:xfrm>
                <a:off x="3094377" y="1470022"/>
                <a:ext cx="812974" cy="524311"/>
              </a:xfrm>
              <a:prstGeom prst="rect">
                <a:avLst/>
              </a:prstGeom>
              <a:blipFill>
                <a:blip r:embed="rId4"/>
                <a:stretch>
                  <a:fillRect/>
                </a:stretch>
              </a:blipFill>
            </p:spPr>
            <p:txBody>
              <a:bodyPr/>
              <a:lstStyle/>
              <a:p>
                <a:r>
                  <a:rPr lang="en-US">
                    <a:noFill/>
                  </a:rPr>
                  <a:t> </a:t>
                </a:r>
              </a:p>
            </p:txBody>
          </p:sp>
        </mc:Fallback>
      </mc:AlternateContent>
      <p:sp>
        <p:nvSpPr>
          <p:cNvPr id="21" name="Arrow: Right 20">
            <a:extLst>
              <a:ext uri="{FF2B5EF4-FFF2-40B4-BE49-F238E27FC236}">
                <a16:creationId xmlns:a16="http://schemas.microsoft.com/office/drawing/2014/main" id="{13372CBC-5420-B4EF-D50F-16EB794DF1F6}"/>
              </a:ext>
            </a:extLst>
          </p:cNvPr>
          <p:cNvSpPr/>
          <p:nvPr/>
        </p:nvSpPr>
        <p:spPr>
          <a:xfrm>
            <a:off x="178724" y="2121646"/>
            <a:ext cx="364170" cy="2207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11B02E-518F-5702-046B-07AE19123B74}"/>
                  </a:ext>
                </a:extLst>
              </p:cNvPr>
              <p:cNvSpPr txBox="1"/>
              <p:nvPr/>
            </p:nvSpPr>
            <p:spPr>
              <a:xfrm>
                <a:off x="743172" y="2006010"/>
                <a:ext cx="4579494" cy="49629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num>
                      <m:den>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𝐶</m:t>
                        </m:r>
                      </m:den>
                    </m:f>
                    <m:func>
                      <m:func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uncPr>
                      <m:fNa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den>
                        </m:f>
                      </m:fName>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4</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e>
                          <m: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e>
                    </m:func>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m:t>
                            </m:r>
                          </m:sub>
                        </m:sSub>
                      </m:num>
                      <m:den>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r>
                          <m:rPr>
                            <m:sty m:val="p"/>
                          </m:rP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C</m:t>
                        </m:r>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den>
                    </m:f>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𝑃</m:t>
                        </m:r>
                      </m:e>
                    </m:acc>
                  </m:oMath>
                </a14:m>
                <a:r>
                  <a:rPr kumimoji="0" lang="en-US" sz="1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0</a:t>
                </a:r>
              </a:p>
            </p:txBody>
          </p:sp>
        </mc:Choice>
        <mc:Fallback xmlns="">
          <p:sp>
            <p:nvSpPr>
              <p:cNvPr id="24" name="TextBox 23">
                <a:extLst>
                  <a:ext uri="{FF2B5EF4-FFF2-40B4-BE49-F238E27FC236}">
                    <a16:creationId xmlns:a16="http://schemas.microsoft.com/office/drawing/2014/main" id="{A611B02E-518F-5702-046B-07AE19123B74}"/>
                  </a:ext>
                </a:extLst>
              </p:cNvPr>
              <p:cNvSpPr txBox="1">
                <a:spLocks noRot="1" noChangeAspect="1" noMove="1" noResize="1" noEditPoints="1" noAdjustHandles="1" noChangeArrowheads="1" noChangeShapeType="1" noTextEdit="1"/>
              </p:cNvSpPr>
              <p:nvPr/>
            </p:nvSpPr>
            <p:spPr>
              <a:xfrm>
                <a:off x="743172" y="2006010"/>
                <a:ext cx="4579494" cy="496290"/>
              </a:xfrm>
              <a:prstGeom prst="rect">
                <a:avLst/>
              </a:prstGeom>
              <a:blipFill>
                <a:blip r:embed="rId5"/>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2EBA4D67-F073-1711-1676-EF99921E0636}"/>
              </a:ext>
            </a:extLst>
          </p:cNvPr>
          <p:cNvSpPr txBox="1"/>
          <p:nvPr/>
        </p:nvSpPr>
        <p:spPr>
          <a:xfrm>
            <a:off x="65894" y="2479485"/>
            <a:ext cx="349583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Giải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phương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trình</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thu</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được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nghiệm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5A93FD1-9EEF-C8A8-1214-C96E49470E23}"/>
                  </a:ext>
                </a:extLst>
              </p:cNvPr>
              <p:cNvSpPr txBox="1"/>
              <p:nvPr/>
            </p:nvSpPr>
            <p:spPr>
              <a:xfrm>
                <a:off x="0" y="2750386"/>
                <a:ext cx="2591544" cy="728854"/>
              </a:xfrm>
              <a:prstGeom prst="rect">
                <a:avLst/>
              </a:prstGeom>
              <a:noFill/>
            </p:spPr>
            <p:txBody>
              <a:bodyPr wrap="square">
                <a:spAutoFit/>
              </a:bodyPr>
              <a:lstStyle/>
              <a:p>
                <a:pPr lvl="0">
                  <a:defRPr/>
                </a:pPr>
                <a14:m>
                  <m:oMath xmlns:m="http://schemas.openxmlformats.org/officeDocument/2006/math">
                    <m:sSub>
                      <m:sSubPr>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𝑒𝑞</m:t>
                        </m:r>
                      </m:sub>
                    </m:s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6</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num>
                                  <m:den>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den>
                                </m:f>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𝑒𝑞</m:t>
                                    </m:r>
                                  </m:sub>
                                </m:sSub>
                              </m:e>
                            </m:rad>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den>
                        </m:f>
                      </m:e>
                    </m:rad>
                  </m:oMath>
                </a14:m>
                <a:r>
                  <a:rPr lang="vi-VN" sz="1400" dirty="0">
                    <a:solidFill>
                      <a:prstClr val="black"/>
                    </a:solidFill>
                    <a:latin typeface="Arial" panose="020B0604020202020204"/>
                  </a:rPr>
                  <a:t>  </a:t>
                </a:r>
                <a:r>
                  <a:rPr lang="vi-VN" sz="1600" dirty="0">
                    <a:solidFill>
                      <a:prstClr val="black"/>
                    </a:solidFill>
                    <a:latin typeface="Times New Roman" panose="02020603050405020304" pitchFamily="18" charset="0"/>
                    <a:cs typeface="Times New Roman" panose="02020603050405020304" pitchFamily="18" charset="0"/>
                  </a:rPr>
                  <a:t>(14)</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45A93FD1-9EEF-C8A8-1214-C96E49470E23}"/>
                  </a:ext>
                </a:extLst>
              </p:cNvPr>
              <p:cNvSpPr txBox="1">
                <a:spLocks noRot="1" noChangeAspect="1" noMove="1" noResize="1" noEditPoints="1" noAdjustHandles="1" noChangeArrowheads="1" noChangeShapeType="1" noTextEdit="1"/>
              </p:cNvSpPr>
              <p:nvPr/>
            </p:nvSpPr>
            <p:spPr>
              <a:xfrm>
                <a:off x="0" y="2750386"/>
                <a:ext cx="2591544" cy="728854"/>
              </a:xfrm>
              <a:prstGeom prst="rect">
                <a:avLst/>
              </a:prstGeom>
              <a:blipFill>
                <a:blip r:embed="rId6"/>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1FC77819-9C7D-A780-6CB0-35DD449E4316}"/>
              </a:ext>
            </a:extLst>
          </p:cNvPr>
          <p:cNvSpPr txBox="1"/>
          <p:nvPr/>
        </p:nvSpPr>
        <p:spPr>
          <a:xfrm>
            <a:off x="2820442" y="2771872"/>
            <a:ext cx="148257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Điều</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kiện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tồn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tại</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72E847E-E83E-6970-1AD9-6E4103057911}"/>
                  </a:ext>
                </a:extLst>
              </p:cNvPr>
              <p:cNvSpPr txBox="1"/>
              <p:nvPr/>
            </p:nvSpPr>
            <p:spPr>
              <a:xfrm>
                <a:off x="2770878" y="3008722"/>
                <a:ext cx="1553784" cy="57799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&lt;</m:t>
                          </m:r>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𝑒𝑞</m:t>
                          </m:r>
                        </m:sub>
                      </m:s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6</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den>
                      </m:f>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1" name="TextBox 30">
                <a:extLst>
                  <a:ext uri="{FF2B5EF4-FFF2-40B4-BE49-F238E27FC236}">
                    <a16:creationId xmlns:a16="http://schemas.microsoft.com/office/drawing/2014/main" id="{E72E847E-E83E-6970-1AD9-6E4103057911}"/>
                  </a:ext>
                </a:extLst>
              </p:cNvPr>
              <p:cNvSpPr txBox="1">
                <a:spLocks noRot="1" noChangeAspect="1" noMove="1" noResize="1" noEditPoints="1" noAdjustHandles="1" noChangeArrowheads="1" noChangeShapeType="1" noTextEdit="1"/>
              </p:cNvSpPr>
              <p:nvPr/>
            </p:nvSpPr>
            <p:spPr>
              <a:xfrm>
                <a:off x="2770878" y="3008722"/>
                <a:ext cx="1553784" cy="5779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DAC302A-284D-3522-28C6-E768C9D73D25}"/>
                  </a:ext>
                </a:extLst>
              </p:cNvPr>
              <p:cNvSpPr txBox="1"/>
              <p:nvPr/>
            </p:nvSpPr>
            <p:spPr>
              <a:xfrm>
                <a:off x="65893" y="3735413"/>
                <a:ext cx="966447" cy="3283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Với </a:t>
                </a:r>
                <a14:m>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acc>
                          <m:accPr>
                            <m: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𝑃</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𝑒𝑞</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 </m:t>
                        </m:r>
                      </m:sub>
                    </m:sSub>
                  </m:oMath>
                </a14:m>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7DAC302A-284D-3522-28C6-E768C9D73D25}"/>
                  </a:ext>
                </a:extLst>
              </p:cNvPr>
              <p:cNvSpPr txBox="1">
                <a:spLocks noRot="1" noChangeAspect="1" noMove="1" noResize="1" noEditPoints="1" noAdjustHandles="1" noChangeArrowheads="1" noChangeShapeType="1" noTextEdit="1"/>
              </p:cNvSpPr>
              <p:nvPr/>
            </p:nvSpPr>
            <p:spPr>
              <a:xfrm>
                <a:off x="65893" y="3735413"/>
                <a:ext cx="966447" cy="328360"/>
              </a:xfrm>
              <a:prstGeom prst="rect">
                <a:avLst/>
              </a:prstGeom>
              <a:blipFill>
                <a:blip r:embed="rId8"/>
                <a:stretch>
                  <a:fillRect l="-1899" t="-3704" b="-11111"/>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26A9A3B0-2E65-BAA1-5B7A-8A54427FEA15}"/>
              </a:ext>
            </a:extLst>
          </p:cNvPr>
          <p:cNvSpPr txBox="1"/>
          <p:nvPr/>
        </p:nvSpPr>
        <p:spPr>
          <a:xfrm>
            <a:off x="667344" y="3735413"/>
            <a:ext cx="277221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trong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khoảng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trên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được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7A51406-3C57-26C7-5DD9-F623B8415B9B}"/>
                  </a:ext>
                </a:extLst>
              </p:cNvPr>
              <p:cNvSpPr txBox="1"/>
              <p:nvPr/>
            </p:nvSpPr>
            <p:spPr>
              <a:xfrm>
                <a:off x="-35370" y="4110122"/>
                <a:ext cx="2455960" cy="55543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rad>
                      <m:radPr>
                        <m:degHide m:val="on"/>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den>
                        </m:f>
                      </m:e>
                    </m:rad>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𝑒𝑞</m:t>
                        </m:r>
                      </m:sub>
                    </m:s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rad>
                      <m:radPr>
                        <m:degHide m:val="on"/>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r>
                              <a:rPr kumimoji="0" lang="vi-V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den>
                        </m:f>
                      </m:e>
                    </m:rad>
                  </m:oMath>
                </a14:m>
                <a:r>
                  <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p>
            </p:txBody>
          </p:sp>
        </mc:Choice>
        <mc:Fallback xmlns="">
          <p:sp>
            <p:nvSpPr>
              <p:cNvPr id="41" name="TextBox 40">
                <a:extLst>
                  <a:ext uri="{FF2B5EF4-FFF2-40B4-BE49-F238E27FC236}">
                    <a16:creationId xmlns:a16="http://schemas.microsoft.com/office/drawing/2014/main" id="{37A51406-3C57-26C7-5DD9-F623B8415B9B}"/>
                  </a:ext>
                </a:extLst>
              </p:cNvPr>
              <p:cNvSpPr txBox="1">
                <a:spLocks noRot="1" noChangeAspect="1" noMove="1" noResize="1" noEditPoints="1" noAdjustHandles="1" noChangeArrowheads="1" noChangeShapeType="1" noTextEdit="1"/>
              </p:cNvSpPr>
              <p:nvPr/>
            </p:nvSpPr>
            <p:spPr>
              <a:xfrm>
                <a:off x="-35370" y="4110122"/>
                <a:ext cx="2455960" cy="555438"/>
              </a:xfrm>
              <a:prstGeom prst="rect">
                <a:avLst/>
              </a:prstGeom>
              <a:blipFill>
                <a:blip r:embed="rId9"/>
                <a:stretch>
                  <a:fillRect/>
                </a:stretch>
              </a:blipFill>
            </p:spPr>
            <p:txBody>
              <a:bodyPr/>
              <a:lstStyle/>
              <a:p>
                <a:r>
                  <a:rPr lang="en-US">
                    <a:noFill/>
                  </a:rPr>
                  <a:t> </a:t>
                </a:r>
              </a:p>
            </p:txBody>
          </p:sp>
        </mc:Fallback>
      </mc:AlternateContent>
      <p:sp>
        <p:nvSpPr>
          <p:cNvPr id="42" name="Arrow: Right 41">
            <a:extLst>
              <a:ext uri="{FF2B5EF4-FFF2-40B4-BE49-F238E27FC236}">
                <a16:creationId xmlns:a16="http://schemas.microsoft.com/office/drawing/2014/main" id="{CBE35571-6A73-05C0-7F98-9BCEE9BA021F}"/>
              </a:ext>
            </a:extLst>
          </p:cNvPr>
          <p:cNvSpPr/>
          <p:nvPr/>
        </p:nvSpPr>
        <p:spPr>
          <a:xfrm>
            <a:off x="1810333" y="4334859"/>
            <a:ext cx="272964" cy="17734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F7E13DB-1DE6-66BE-0937-172547A5BD17}"/>
                  </a:ext>
                </a:extLst>
              </p:cNvPr>
              <p:cNvSpPr txBox="1"/>
              <p:nvPr/>
            </p:nvSpPr>
            <p:spPr>
              <a:xfrm>
                <a:off x="1975728" y="3896368"/>
                <a:ext cx="1447343" cy="53072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𝑚𝑖𝑛</m:t>
                          </m:r>
                        </m:sub>
                      </m:s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den>
                          </m:f>
                        </m:e>
                      </m:rad>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44" name="TextBox 43">
                <a:extLst>
                  <a:ext uri="{FF2B5EF4-FFF2-40B4-BE49-F238E27FC236}">
                    <a16:creationId xmlns:a16="http://schemas.microsoft.com/office/drawing/2014/main" id="{DF7E13DB-1DE6-66BE-0937-172547A5BD17}"/>
                  </a:ext>
                </a:extLst>
              </p:cNvPr>
              <p:cNvSpPr txBox="1">
                <a:spLocks noRot="1" noChangeAspect="1" noMove="1" noResize="1" noEditPoints="1" noAdjustHandles="1" noChangeArrowheads="1" noChangeShapeType="1" noTextEdit="1"/>
              </p:cNvSpPr>
              <p:nvPr/>
            </p:nvSpPr>
            <p:spPr>
              <a:xfrm>
                <a:off x="1975728" y="3896368"/>
                <a:ext cx="1447343" cy="53072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D313D20-422B-4721-5E8D-C6EBD3FAA42F}"/>
                  </a:ext>
                </a:extLst>
              </p:cNvPr>
              <p:cNvSpPr txBox="1"/>
              <p:nvPr/>
            </p:nvSpPr>
            <p:spPr>
              <a:xfrm>
                <a:off x="2319449" y="4117116"/>
                <a:ext cx="1426557" cy="7288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acc>
                            <m:accPr>
                              <m:chr m:val="̅"/>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𝑉</m:t>
                              </m:r>
                            </m:e>
                          </m:acc>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𝑚𝑎𝑥</m:t>
                          </m:r>
                        </m:sub>
                      </m:sSub>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e>
                        <m: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𝑣</m:t>
                          </m:r>
                        </m:sub>
                      </m:sSub>
                      <m:rad>
                        <m:radPr>
                          <m:degHide m:val="on"/>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radPr>
                        <m:deg/>
                        <m:e>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𝜎</m:t>
                              </m:r>
                            </m:num>
                            <m:den>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𝛼</m:t>
                              </m:r>
                            </m:den>
                          </m:f>
                        </m:e>
                      </m:rad>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46" name="TextBox 45">
                <a:extLst>
                  <a:ext uri="{FF2B5EF4-FFF2-40B4-BE49-F238E27FC236}">
                    <a16:creationId xmlns:a16="http://schemas.microsoft.com/office/drawing/2014/main" id="{FD313D20-422B-4721-5E8D-C6EBD3FAA42F}"/>
                  </a:ext>
                </a:extLst>
              </p:cNvPr>
              <p:cNvSpPr txBox="1">
                <a:spLocks noRot="1" noChangeAspect="1" noMove="1" noResize="1" noEditPoints="1" noAdjustHandles="1" noChangeArrowheads="1" noChangeShapeType="1" noTextEdit="1"/>
              </p:cNvSpPr>
              <p:nvPr/>
            </p:nvSpPr>
            <p:spPr>
              <a:xfrm>
                <a:off x="2319449" y="4117116"/>
                <a:ext cx="1426557" cy="728854"/>
              </a:xfrm>
              <a:prstGeom prst="rect">
                <a:avLst/>
              </a:prstGeom>
              <a:blipFill>
                <a:blip r:embed="rId11"/>
                <a:stretch>
                  <a:fillRect/>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57DC8680-1B2C-C4C1-5F26-9919BF74144E}"/>
              </a:ext>
            </a:extLst>
          </p:cNvPr>
          <p:cNvSpPr txBox="1"/>
          <p:nvPr/>
        </p:nvSpPr>
        <p:spPr>
          <a:xfrm>
            <a:off x="4572000" y="1565519"/>
            <a:ext cx="459073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Giả</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sử</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giá</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trị</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tần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số</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mong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muốn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bằng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giá</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trị</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đặt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1449BF-04A7-F300-AD9B-63B971ABEC74}"/>
                  </a:ext>
                </a:extLst>
              </p:cNvPr>
              <p:cNvSpPr txBox="1"/>
              <p:nvPr/>
            </p:nvSpPr>
            <p:spPr>
              <a:xfrm>
                <a:off x="4436340" y="1906323"/>
                <a:ext cx="2892192"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d>
                        <m:d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
                        <m:d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oMath>
                  </m:oMathPara>
                </a14:m>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52" name="TextBox 51">
                <a:extLst>
                  <a:ext uri="{FF2B5EF4-FFF2-40B4-BE49-F238E27FC236}">
                    <a16:creationId xmlns:a16="http://schemas.microsoft.com/office/drawing/2014/main" id="{F31449BF-04A7-F300-AD9B-63B971ABEC74}"/>
                  </a:ext>
                </a:extLst>
              </p:cNvPr>
              <p:cNvSpPr txBox="1">
                <a:spLocks noRot="1" noChangeAspect="1" noMove="1" noResize="1" noEditPoints="1" noAdjustHandles="1" noChangeArrowheads="1" noChangeShapeType="1" noTextEdit="1"/>
              </p:cNvSpPr>
              <p:nvPr/>
            </p:nvSpPr>
            <p:spPr>
              <a:xfrm>
                <a:off x="4436340" y="1906323"/>
                <a:ext cx="2892192" cy="338554"/>
              </a:xfrm>
              <a:prstGeom prst="rect">
                <a:avLst/>
              </a:prstGeom>
              <a:blipFill>
                <a:blip r:embed="rId12"/>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434D4095-EBE7-3D41-D38B-6EB4ED31047A}"/>
              </a:ext>
            </a:extLst>
          </p:cNvPr>
          <p:cNvSpPr txBox="1"/>
          <p:nvPr/>
        </p:nvSpPr>
        <p:spPr>
          <a:xfrm>
            <a:off x="4577334" y="2263433"/>
            <a:ext cx="4598232"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Đạo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hàm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2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vế</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mn-cs"/>
              </a:rPr>
              <a:t>theo</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mn-cs"/>
              </a:rPr>
              <a:t> 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572B25A-FB77-199D-D1EA-C26A2B6D06A9}"/>
                  </a:ext>
                </a:extLst>
              </p:cNvPr>
              <p:cNvSpPr txBox="1"/>
              <p:nvPr/>
            </p:nvSpPr>
            <p:spPr>
              <a:xfrm>
                <a:off x="4697895" y="2629090"/>
                <a:ext cx="2218233" cy="51046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𝜃</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d>
                            <m:d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e>
                          </m:d>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𝑑𝑡</m:t>
                          </m:r>
                        </m:den>
                      </m:f>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1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𝜔</m:t>
                          </m:r>
                        </m:e>
                        <m:sup>
                          <m:r>
                            <a:rPr kumimoji="0" lang="en-US" sz="1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oMath>
                  </m:oMathPara>
                </a14:m>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56" name="TextBox 55">
                <a:extLst>
                  <a:ext uri="{FF2B5EF4-FFF2-40B4-BE49-F238E27FC236}">
                    <a16:creationId xmlns:a16="http://schemas.microsoft.com/office/drawing/2014/main" id="{2572B25A-FB77-199D-D1EA-C26A2B6D06A9}"/>
                  </a:ext>
                </a:extLst>
              </p:cNvPr>
              <p:cNvSpPr txBox="1">
                <a:spLocks noRot="1" noChangeAspect="1" noMove="1" noResize="1" noEditPoints="1" noAdjustHandles="1" noChangeArrowheads="1" noChangeShapeType="1" noTextEdit="1"/>
              </p:cNvSpPr>
              <p:nvPr/>
            </p:nvSpPr>
            <p:spPr>
              <a:xfrm>
                <a:off x="4697895" y="2629090"/>
                <a:ext cx="2218233" cy="510461"/>
              </a:xfrm>
              <a:prstGeom prst="rect">
                <a:avLst/>
              </a:prstGeom>
              <a:blipFill>
                <a:blip r:embed="rId13"/>
                <a:stretch>
                  <a:fillRect b="-1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F8ED09B-FA45-43F3-9176-A77D91D536C9}"/>
                  </a:ext>
                </a:extLst>
              </p:cNvPr>
              <p:cNvSpPr txBox="1"/>
              <p:nvPr/>
            </p:nvSpPr>
            <p:spPr>
              <a:xfrm>
                <a:off x="4573587" y="3125017"/>
                <a:ext cx="460572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Tại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điểm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làm</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việc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cân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bằng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f>
                      <m:fPr>
                        <m:type m:val="lin"/>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𝜃</m:t>
                        </m:r>
                      </m:num>
                      <m:den>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𝑑𝑡</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0</m:t>
                        </m:r>
                      </m:den>
                    </m:f>
                  </m:oMath>
                </a14:m>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7F8ED09B-FA45-43F3-9176-A77D91D536C9}"/>
                  </a:ext>
                </a:extLst>
              </p:cNvPr>
              <p:cNvSpPr txBox="1">
                <a:spLocks noRot="1" noChangeAspect="1" noMove="1" noResize="1" noEditPoints="1" noAdjustHandles="1" noChangeArrowheads="1" noChangeShapeType="1" noTextEdit="1"/>
              </p:cNvSpPr>
              <p:nvPr/>
            </p:nvSpPr>
            <p:spPr>
              <a:xfrm>
                <a:off x="4573587" y="3125017"/>
                <a:ext cx="4605726" cy="338554"/>
              </a:xfrm>
              <a:prstGeom prst="rect">
                <a:avLst/>
              </a:prstGeom>
              <a:blipFill>
                <a:blip r:embed="rId14"/>
                <a:stretch>
                  <a:fillRect l="-661" t="-78182" b="-14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36B7014-189F-7AB8-7132-BEA13E3161EC}"/>
                  </a:ext>
                </a:extLst>
              </p:cNvPr>
              <p:cNvSpPr txBox="1"/>
              <p:nvPr/>
            </p:nvSpPr>
            <p:spPr>
              <a:xfrm>
                <a:off x="5172672" y="3625258"/>
                <a:ext cx="1971078" cy="472181"/>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800"/>
                  </a:spcAft>
                  <a:buClrTx/>
                  <a:buSzTx/>
                  <a:buFontTx/>
                  <a:buNone/>
                  <a:tabLst/>
                  <a:defRPr/>
                </a:pPr>
                <a14:m>
                  <m:oMath xmlns:m="http://schemas.openxmlformats.org/officeDocument/2006/math">
                    <m:sSub>
                      <m:sSubPr>
                        <m:ctrlPr>
                          <a:rPr kumimoji="0" lang="en-US" sz="16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𝜔</m:t>
                        </m:r>
                      </m:e>
                      <m:sub>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𝑒𝑞</m:t>
                        </m:r>
                      </m:sub>
                    </m:sSub>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𝜔</m:t>
                        </m:r>
                      </m:e>
                      <m:sup>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600" b="0" i="0" u="none" strike="noStrike" kern="1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sSub>
                          <m:sSub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m:t>
                            </m:r>
                          </m:sub>
                        </m:sSub>
                      </m:num>
                      <m:den>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r>
                          <m:rPr>
                            <m:sty m:val="p"/>
                          </m:rPr>
                          <a:rPr kumimoji="0" lang="en-US" sz="1600" b="0" i="0"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C</m:t>
                        </m:r>
                        <m:sSup>
                          <m:sSup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e>
                          <m:sup>
                            <m:r>
                              <a:rPr kumimoji="0" lang="vi-VN"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p>
                        </m:sSup>
                      </m:den>
                    </m:f>
                    <m:sSub>
                      <m:sSubPr>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𝑄</m:t>
                            </m:r>
                          </m:e>
                        </m:acc>
                      </m:e>
                      <m:sub>
                        <m:r>
                          <a:rPr kumimoji="0" lang="en-US" sz="16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𝑒𝑞</m:t>
                        </m:r>
                      </m:sub>
                    </m:sSub>
                  </m:oMath>
                </a14:m>
                <a:endParaRPr kumimoji="0" lang="en-US" sz="1600" b="0" i="0" u="none" strike="noStrike" kern="1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036B7014-189F-7AB8-7132-BEA13E3161EC}"/>
                  </a:ext>
                </a:extLst>
              </p:cNvPr>
              <p:cNvSpPr txBox="1">
                <a:spLocks noRot="1" noChangeAspect="1" noMove="1" noResize="1" noEditPoints="1" noAdjustHandles="1" noChangeArrowheads="1" noChangeShapeType="1" noTextEdit="1"/>
              </p:cNvSpPr>
              <p:nvPr/>
            </p:nvSpPr>
            <p:spPr>
              <a:xfrm>
                <a:off x="5172672" y="3625258"/>
                <a:ext cx="1971078" cy="472181"/>
              </a:xfrm>
              <a:prstGeom prst="rect">
                <a:avLst/>
              </a:prstGeom>
              <a:blipFill>
                <a:blip r:embed="rId15"/>
                <a:stretch>
                  <a:fillRect r="-619" b="-3896"/>
                </a:stretch>
              </a:blipFill>
            </p:spPr>
            <p:txBody>
              <a:bodyPr/>
              <a:lstStyle/>
              <a:p>
                <a:r>
                  <a:rPr lang="en-US">
                    <a:noFill/>
                  </a:rPr>
                  <a:t> </a:t>
                </a:r>
              </a:p>
            </p:txBody>
          </p:sp>
        </mc:Fallback>
      </mc:AlternateContent>
      <p:sp>
        <p:nvSpPr>
          <p:cNvPr id="61" name="Arrow: Right 60">
            <a:extLst>
              <a:ext uri="{FF2B5EF4-FFF2-40B4-BE49-F238E27FC236}">
                <a16:creationId xmlns:a16="http://schemas.microsoft.com/office/drawing/2014/main" id="{4EDA1EE7-232F-F58D-6962-8FC00E723C36}"/>
              </a:ext>
            </a:extLst>
          </p:cNvPr>
          <p:cNvSpPr/>
          <p:nvPr/>
        </p:nvSpPr>
        <p:spPr>
          <a:xfrm>
            <a:off x="4593907" y="3797423"/>
            <a:ext cx="364170" cy="2207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2" name="TextBox 61">
            <a:extLst>
              <a:ext uri="{FF2B5EF4-FFF2-40B4-BE49-F238E27FC236}">
                <a16:creationId xmlns:a16="http://schemas.microsoft.com/office/drawing/2014/main" id="{B4FBC430-6A51-2D8F-70F7-C5D262376281}"/>
              </a:ext>
            </a:extLst>
          </p:cNvPr>
          <p:cNvSpPr txBox="1"/>
          <p:nvPr/>
        </p:nvSpPr>
        <p:spPr>
          <a:xfrm>
            <a:off x="4310199" y="4426717"/>
            <a:ext cx="98005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NOTE:</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96CAC7F-1C8C-9345-BBE0-230F80D036BB}"/>
                  </a:ext>
                </a:extLst>
              </p:cNvPr>
              <p:cNvSpPr txBox="1"/>
              <p:nvPr/>
            </p:nvSpPr>
            <p:spPr>
              <a:xfrm>
                <a:off x="4961000" y="4399269"/>
                <a:ext cx="4909278" cy="39074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biến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ở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trạng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thái</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cân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bằng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sẽ</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được</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ký</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hiệu</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Yu Mincho" panose="02020400000000000000" pitchFamily="18" charset="-128"/>
                            <a:cs typeface="Times New Roman" panose="02020603050405020304" pitchFamily="18" charset="0"/>
                          </a:rPr>
                          <m:t>𝑒𝑞</m:t>
                        </m:r>
                      </m:sub>
                    </m:sSub>
                  </m:oMath>
                </a14:m>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096CAC7F-1C8C-9345-BBE0-230F80D036BB}"/>
                  </a:ext>
                </a:extLst>
              </p:cNvPr>
              <p:cNvSpPr txBox="1">
                <a:spLocks noRot="1" noChangeAspect="1" noMove="1" noResize="1" noEditPoints="1" noAdjustHandles="1" noChangeArrowheads="1" noChangeShapeType="1" noTextEdit="1"/>
              </p:cNvSpPr>
              <p:nvPr/>
            </p:nvSpPr>
            <p:spPr>
              <a:xfrm>
                <a:off x="4961000" y="4399269"/>
                <a:ext cx="4909278" cy="390748"/>
              </a:xfrm>
              <a:prstGeom prst="rect">
                <a:avLst/>
              </a:prstGeom>
              <a:blipFill>
                <a:blip r:embed="rId16"/>
                <a:stretch>
                  <a:fillRect l="-745" b="-12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44C4588-1CC2-447A-B826-B8BD7F3884A9}"/>
              </a:ext>
            </a:extLst>
          </p:cNvPr>
          <p:cNvSpPr txBox="1"/>
          <p:nvPr/>
        </p:nvSpPr>
        <p:spPr>
          <a:xfrm>
            <a:off x="3571698" y="4073967"/>
            <a:ext cx="597631" cy="338554"/>
          </a:xfrm>
          <a:prstGeom prst="rect">
            <a:avLst/>
          </a:prstGeom>
          <a:noFill/>
        </p:spPr>
        <p:txBody>
          <a:bodyPr wrap="square">
            <a:spAutoFit/>
          </a:bodyPr>
          <a:lstStyle/>
          <a:p>
            <a:r>
              <a:rPr kumimoji="0" lang="vi-VN"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(15)</a:t>
            </a: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0C31FF-1009-2657-E74C-D0C45EAD6DF3}"/>
              </a:ext>
            </a:extLst>
          </p:cNvPr>
          <p:cNvSpPr txBox="1"/>
          <p:nvPr/>
        </p:nvSpPr>
        <p:spPr>
          <a:xfrm>
            <a:off x="7178154" y="3694356"/>
            <a:ext cx="647224" cy="338554"/>
          </a:xfrm>
          <a:prstGeom prst="rect">
            <a:avLst/>
          </a:prstGeom>
          <a:noFill/>
        </p:spPr>
        <p:txBody>
          <a:bodyPr wrap="square">
            <a:spAutoFit/>
          </a:bodyPr>
          <a:lstStyle/>
          <a:p>
            <a:r>
              <a:rPr kumimoji="0" lang="vi-VN"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(16)</a:t>
            </a: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B2961C8-B5B2-EE76-6E69-2FFF8C2B92FE}"/>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grpSp>
        <p:nvGrpSpPr>
          <p:cNvPr id="4" name="Group 3">
            <a:extLst>
              <a:ext uri="{FF2B5EF4-FFF2-40B4-BE49-F238E27FC236}">
                <a16:creationId xmlns:a16="http://schemas.microsoft.com/office/drawing/2014/main" id="{55B2CD07-B890-58A2-3F77-3F46D5427812}"/>
              </a:ext>
            </a:extLst>
          </p:cNvPr>
          <p:cNvGrpSpPr/>
          <p:nvPr/>
        </p:nvGrpSpPr>
        <p:grpSpPr>
          <a:xfrm>
            <a:off x="201976" y="252800"/>
            <a:ext cx="7557841" cy="369333"/>
            <a:chOff x="1793005" y="1746584"/>
            <a:chExt cx="10077122" cy="492442"/>
          </a:xfrm>
        </p:grpSpPr>
        <p:sp>
          <p:nvSpPr>
            <p:cNvPr id="7" name="TextBox 6">
              <a:extLst>
                <a:ext uri="{FF2B5EF4-FFF2-40B4-BE49-F238E27FC236}">
                  <a16:creationId xmlns:a16="http://schemas.microsoft.com/office/drawing/2014/main" id="{0D9F5AE7-0010-4C52-DE22-C870528F83CA}"/>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8" name="Rectangle 17">
              <a:extLst>
                <a:ext uri="{FF2B5EF4-FFF2-40B4-BE49-F238E27FC236}">
                  <a16:creationId xmlns:a16="http://schemas.microsoft.com/office/drawing/2014/main" id="{8AA70679-055D-3A8B-F053-6B4226BE953B}"/>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26" name="TextBox 25">
            <a:extLst>
              <a:ext uri="{FF2B5EF4-FFF2-40B4-BE49-F238E27FC236}">
                <a16:creationId xmlns:a16="http://schemas.microsoft.com/office/drawing/2014/main" id="{C4A34CC4-9CA1-8EC9-CC0F-D4DA702B8E84}"/>
              </a:ext>
            </a:extLst>
          </p:cNvPr>
          <p:cNvSpPr txBox="1"/>
          <p:nvPr/>
        </p:nvSpPr>
        <p:spPr>
          <a:xfrm>
            <a:off x="360809" y="605285"/>
            <a:ext cx="793568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2.3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đặc</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tính</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điện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áp</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tần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số</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81138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z="1500">
                <a:latin typeface="Arial" panose="020B0604020202020204" pitchFamily="34" charset="0"/>
                <a:cs typeface="Arial" panose="020B0604020202020204" pitchFamily="34" charset="0"/>
              </a:rPr>
              <a:t>9/28/2023</a:t>
            </a:fld>
            <a:endParaRPr lang="en-US" sz="15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z="1500">
                <a:latin typeface="Arial" panose="020B0604020202020204" pitchFamily="34" charset="0"/>
                <a:cs typeface="Arial" panose="020B0604020202020204" pitchFamily="34" charset="0"/>
              </a:rPr>
              <a:t>19</a:t>
            </a:fld>
            <a:endParaRPr lang="en-US" sz="15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72BB687-81C3-9B13-4FF2-2AE43AC32AE3}"/>
              </a:ext>
            </a:extLst>
          </p:cNvPr>
          <p:cNvSpPr txBox="1"/>
          <p:nvPr/>
        </p:nvSpPr>
        <p:spPr>
          <a:xfrm>
            <a:off x="360809" y="605285"/>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3.1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điều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khiển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097DC7-8B1E-7522-5827-26C3F91C6950}"/>
              </a:ext>
            </a:extLst>
          </p:cNvPr>
          <p:cNvSpPr txBox="1"/>
          <p:nvPr/>
        </p:nvSpPr>
        <p:spPr>
          <a:xfrm>
            <a:off x="201976" y="1068670"/>
            <a:ext cx="4024859"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a:t>
            </a:r>
          </a:p>
        </p:txBody>
      </p:sp>
      <p:pic>
        <p:nvPicPr>
          <p:cNvPr id="6" name="Picture 5" descr="A diagram of a circuit&#10;&#10;Description automatically generated">
            <a:extLst>
              <a:ext uri="{FF2B5EF4-FFF2-40B4-BE49-F238E27FC236}">
                <a16:creationId xmlns:a16="http://schemas.microsoft.com/office/drawing/2014/main" id="{60277995-D312-F15A-73A4-B152B1862358}"/>
              </a:ext>
            </a:extLst>
          </p:cNvPr>
          <p:cNvPicPr>
            <a:picLocks noChangeAspect="1"/>
          </p:cNvPicPr>
          <p:nvPr/>
        </p:nvPicPr>
        <p:blipFill>
          <a:blip r:embed="rId3"/>
          <a:stretch>
            <a:fillRect/>
          </a:stretch>
        </p:blipFill>
        <p:spPr>
          <a:xfrm>
            <a:off x="4657103" y="1211239"/>
            <a:ext cx="4024859" cy="273858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31D85C-2105-FA53-D142-39E2AACCB1CA}"/>
                  </a:ext>
                </a:extLst>
              </p:cNvPr>
              <p:cNvSpPr txBox="1"/>
              <p:nvPr/>
            </p:nvSpPr>
            <p:spPr>
              <a:xfrm>
                <a:off x="462588" y="1431443"/>
                <a:ext cx="2068341" cy="337785"/>
              </a:xfrm>
              <a:prstGeom prst="rect">
                <a:avLst/>
              </a:prstGeom>
              <a:noFill/>
            </p:spPr>
            <p:txBody>
              <a:bodyPr wrap="square">
                <a:spAutoFit/>
              </a:bodyPr>
              <a:lstStyle/>
              <a:p>
                <a:pPr marL="0" marR="0" algn="just">
                  <a:lnSpc>
                    <a:spcPct val="107000"/>
                  </a:lnSpc>
                  <a:spcBef>
                    <a:spcPts val="0"/>
                  </a:spcBef>
                  <a:spcAft>
                    <a:spcPts val="800"/>
                  </a:spcAft>
                </a:pPr>
                <a:r>
                  <a:rPr lang="en-US" sz="1600" kern="100" dirty="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áp</a:t>
                </a:r>
                <a:r>
                  <a:rPr lang="en-US"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hở</a:t>
                </a:r>
                <a:r>
                  <a:rPr lang="en-US"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mạch</a:t>
                </a:r>
                <a:r>
                  <a:rPr lang="en-US"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600" i="1" kern="10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600" i="1" kern="10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en-US" sz="1600" i="1" kern="10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𝑜𝑐</m:t>
                        </m:r>
                      </m:sub>
                    </m:sSub>
                  </m:oMath>
                </a14:m>
                <a:endPar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EC31D85C-2105-FA53-D142-39E2AACCB1CA}"/>
                  </a:ext>
                </a:extLst>
              </p:cNvPr>
              <p:cNvSpPr txBox="1">
                <a:spLocks noRot="1" noChangeAspect="1" noMove="1" noResize="1" noEditPoints="1" noAdjustHandles="1" noChangeArrowheads="1" noChangeShapeType="1" noTextEdit="1"/>
              </p:cNvSpPr>
              <p:nvPr/>
            </p:nvSpPr>
            <p:spPr>
              <a:xfrm>
                <a:off x="462588" y="1431443"/>
                <a:ext cx="2068341" cy="337785"/>
              </a:xfrm>
              <a:prstGeom prst="rect">
                <a:avLst/>
              </a:prstGeom>
              <a:blipFill>
                <a:blip r:embed="rId4"/>
                <a:stretch>
                  <a:fillRect l="-1770"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6AC112-ED02-C8C8-11B5-CFA01E99E356}"/>
                  </a:ext>
                </a:extLst>
              </p:cNvPr>
              <p:cNvSpPr txBox="1"/>
              <p:nvPr/>
            </p:nvSpPr>
            <p:spPr>
              <a:xfrm>
                <a:off x="440103" y="1790169"/>
                <a:ext cx="4572000" cy="615553"/>
              </a:xfrm>
              <a:prstGeom prst="rect">
                <a:avLst/>
              </a:prstGeom>
              <a:noFill/>
            </p:spPr>
            <p:txBody>
              <a:bodyPr wrap="square">
                <a:spAutoFit/>
              </a:bodyPr>
              <a:lstStyle/>
              <a:p>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Công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suất</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định</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mức</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và</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áp</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tương</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ứng</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sSub>
                      <m:sSubPr>
                        <m:ctrlPr>
                          <a:rPr lang="en-US"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b="0" i="1" kern="100" smtClean="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𝑃</m:t>
                            </m:r>
                          </m:e>
                        </m:acc>
                      </m:e>
                      <m:sub>
                        <m:r>
                          <a:rPr lang="en-US" b="0" i="1" kern="100" smtClean="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𝑟𝑎𝑡𝑒</m:t>
                        </m:r>
                      </m:sub>
                    </m:sSub>
                  </m:oMath>
                </a14:m>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a:t>
                </a:r>
                <a14:m>
                  <m:oMath xmlns:m="http://schemas.openxmlformats.org/officeDocument/2006/math">
                    <m:sSub>
                      <m:sSubPr>
                        <m:ctrlPr>
                          <a:rPr lang="en-US"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𝑉</m:t>
                            </m:r>
                          </m:e>
                        </m:acc>
                      </m:e>
                      <m:sub>
                        <m:r>
                          <a:rPr lang="en-US" b="0" i="1" kern="100" smtClean="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𝑚𝑖𝑛</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4A6AC112-ED02-C8C8-11B5-CFA01E99E356}"/>
                  </a:ext>
                </a:extLst>
              </p:cNvPr>
              <p:cNvSpPr txBox="1">
                <a:spLocks noRot="1" noChangeAspect="1" noMove="1" noResize="1" noEditPoints="1" noAdjustHandles="1" noChangeArrowheads="1" noChangeShapeType="1" noTextEdit="1"/>
              </p:cNvSpPr>
              <p:nvPr/>
            </p:nvSpPr>
            <p:spPr>
              <a:xfrm>
                <a:off x="440103" y="1790169"/>
                <a:ext cx="4572000" cy="615553"/>
              </a:xfrm>
              <a:prstGeom prst="rect">
                <a:avLst/>
              </a:prstGeom>
              <a:blipFill>
                <a:blip r:embed="rId5"/>
                <a:stretch>
                  <a:fillRect l="-667" t="-2970" b="-14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3ADCABF-2FA9-8822-8621-184A462A3109}"/>
                  </a:ext>
                </a:extLst>
              </p:cNvPr>
              <p:cNvSpPr txBox="1"/>
              <p:nvPr/>
            </p:nvSpPr>
            <p:spPr>
              <a:xfrm>
                <a:off x="253302" y="2469597"/>
                <a:ext cx="3917271" cy="458972"/>
              </a:xfrm>
              <a:prstGeom prst="rect">
                <a:avLst/>
              </a:prstGeom>
              <a:noFill/>
            </p:spPr>
            <p:txBody>
              <a:bodyPr wrap="square">
                <a:spAutoFit/>
              </a:bodyPr>
              <a:lstStyle/>
              <a:p>
                <a:pPr algn="just">
                  <a:lnSpc>
                    <a:spcPct val="107000"/>
                  </a:lnSpc>
                  <a:spcAft>
                    <a:spcPts val="800"/>
                  </a:spcAft>
                </a:pP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Công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suất</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phản</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kháng</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định</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mức</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a:t>
                </a:r>
                <a14:m>
                  <m:oMath xmlns:m="http://schemas.openxmlformats.org/officeDocument/2006/math">
                    <m:sSub>
                      <m:sSubPr>
                        <m:ctrlPr>
                          <a:rPr lang="en-US" sz="1600"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600"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600" b="0" i="1" kern="100" smtClean="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𝑄</m:t>
                            </m:r>
                          </m:e>
                        </m:acc>
                      </m:e>
                      <m:sub>
                        <m:r>
                          <a:rPr lang="en-US" sz="1600" i="1" kern="100">
                            <a:solidFill>
                              <a:srgbClr val="000000"/>
                            </a:solidFill>
                            <a:latin typeface="Cambria Math" panose="02040503050406030204" pitchFamily="18" charset="0"/>
                            <a:ea typeface="Yu Mincho" panose="02020400000000000000" pitchFamily="18" charset="-128"/>
                            <a:cs typeface="Times New Roman" panose="02020603050405020304" pitchFamily="18" charset="0"/>
                          </a:rPr>
                          <m:t>𝑟𝑎𝑡𝑒</m:t>
                        </m:r>
                      </m:sub>
                    </m:sSub>
                  </m:oMath>
                </a14:m>
                <a:endParaRPr lang="en-US" sz="16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93ADCABF-2FA9-8822-8621-184A462A3109}"/>
                  </a:ext>
                </a:extLst>
              </p:cNvPr>
              <p:cNvSpPr txBox="1">
                <a:spLocks noRot="1" noChangeAspect="1" noMove="1" noResize="1" noEditPoints="1" noAdjustHandles="1" noChangeArrowheads="1" noChangeShapeType="1" noTextEdit="1"/>
              </p:cNvSpPr>
              <p:nvPr/>
            </p:nvSpPr>
            <p:spPr>
              <a:xfrm>
                <a:off x="253302" y="2469597"/>
                <a:ext cx="3917271" cy="4589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50D815A-63ED-6CB8-D408-3F3FEB3D6F3C}"/>
                  </a:ext>
                </a:extLst>
              </p:cNvPr>
              <p:cNvSpPr txBox="1"/>
              <p:nvPr/>
            </p:nvSpPr>
            <p:spPr>
              <a:xfrm>
                <a:off x="440103" y="2865253"/>
                <a:ext cx="4572000" cy="338554"/>
              </a:xfrm>
              <a:prstGeom prst="rect">
                <a:avLst/>
              </a:prstGeom>
              <a:noFill/>
            </p:spPr>
            <p:txBody>
              <a:bodyPr wrap="square">
                <a:spAutoFit/>
              </a:bodyPr>
              <a:lstStyle/>
              <a:p>
                <a:r>
                  <a:rPr lang="en-US" sz="1600" dirty="0" err="1">
                    <a:effectLst/>
                    <a:latin typeface="Times New Roman" panose="02020603050405020304" pitchFamily="18" charset="0"/>
                    <a:ea typeface="Yu Mincho" panose="02020400000000000000" pitchFamily="18" charset="-128"/>
                  </a:rPr>
                  <a:t>Độ</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lệch</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tần</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số</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tối</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đa</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cho</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phép</a:t>
                </a:r>
                <a:r>
                  <a:rPr lang="en-US" sz="1600" dirty="0">
                    <a:effectLst/>
                    <a:latin typeface="Times New Roman" panose="02020603050405020304" pitchFamily="18" charset="0"/>
                    <a:ea typeface="Yu Mincho" panose="02020400000000000000" pitchFamily="18" charset="-128"/>
                  </a:rPr>
                  <a:t>:</a:t>
                </a:r>
                <a14:m>
                  <m:oMath xmlns:m="http://schemas.openxmlformats.org/officeDocument/2006/math">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𝜔</m:t>
                            </m:r>
                          </m:e>
                        </m:d>
                      </m:e>
                      <m:sub>
                        <m:r>
                          <a:rPr lang="en-US" sz="1600" i="1">
                            <a:latin typeface="Cambria Math" panose="02040503050406030204" pitchFamily="18" charset="0"/>
                          </a:rPr>
                          <m:t>𝑚𝑎𝑥</m:t>
                        </m:r>
                      </m:sub>
                    </m:sSub>
                  </m:oMath>
                </a14:m>
                <a:endParaRPr lang="en-US" dirty="0"/>
              </a:p>
            </p:txBody>
          </p:sp>
        </mc:Choice>
        <mc:Fallback xmlns="">
          <p:sp>
            <p:nvSpPr>
              <p:cNvPr id="26" name="TextBox 25">
                <a:extLst>
                  <a:ext uri="{FF2B5EF4-FFF2-40B4-BE49-F238E27FC236}">
                    <a16:creationId xmlns:a16="http://schemas.microsoft.com/office/drawing/2014/main" id="{350D815A-63ED-6CB8-D408-3F3FEB3D6F3C}"/>
                  </a:ext>
                </a:extLst>
              </p:cNvPr>
              <p:cNvSpPr txBox="1">
                <a:spLocks noRot="1" noChangeAspect="1" noMove="1" noResize="1" noEditPoints="1" noAdjustHandles="1" noChangeArrowheads="1" noChangeShapeType="1" noTextEdit="1"/>
              </p:cNvSpPr>
              <p:nvPr/>
            </p:nvSpPr>
            <p:spPr>
              <a:xfrm>
                <a:off x="440103" y="2865253"/>
                <a:ext cx="4572000" cy="338554"/>
              </a:xfrm>
              <a:prstGeom prst="rect">
                <a:avLst/>
              </a:prstGeom>
              <a:blipFill>
                <a:blip r:embed="rId7"/>
                <a:stretch>
                  <a:fillRect l="-66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9EB8D5-1548-D82B-E06D-6EB1D2637125}"/>
                  </a:ext>
                </a:extLst>
              </p:cNvPr>
              <p:cNvSpPr txBox="1"/>
              <p:nvPr/>
            </p:nvSpPr>
            <p:spPr>
              <a:xfrm>
                <a:off x="2789371" y="3305292"/>
                <a:ext cx="211361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vi-VN" sz="1600" i="1">
                              <a:latin typeface="Cambria Math" panose="02040503050406030204" pitchFamily="18" charset="0"/>
                            </a:rPr>
                            <m:t>𝛿</m:t>
                          </m:r>
                        </m:e>
                        <m:sub>
                          <m:r>
                            <a:rPr lang="en-US" sz="1600" i="1">
                              <a:latin typeface="Cambria Math" panose="02040503050406030204" pitchFamily="18" charset="0"/>
                            </a:rPr>
                            <m:t>3</m:t>
                          </m:r>
                          <m:r>
                            <a:rPr lang="en-US" sz="1600" i="1">
                              <a:latin typeface="Cambria Math" panose="02040503050406030204" pitchFamily="18" charset="0"/>
                            </a:rPr>
                            <m:t>:</m:t>
                          </m:r>
                          <m:r>
                            <a:rPr lang="en-US" sz="1600" i="1">
                              <a:latin typeface="Cambria Math" panose="02040503050406030204" pitchFamily="18" charset="0"/>
                            </a:rPr>
                            <m:t>1</m:t>
                          </m:r>
                        </m:sub>
                        <m:sup>
                          <m:r>
                            <a:rPr lang="en-US" sz="1600" i="1">
                              <a:latin typeface="Cambria Math" panose="02040503050406030204" pitchFamily="18" charset="0"/>
                            </a:rPr>
                            <m:t>𝑚𝑎𝑥</m:t>
                          </m:r>
                        </m:sup>
                      </m:sSubSup>
                    </m:oMath>
                  </m:oMathPara>
                </a14:m>
                <a:endParaRPr lang="en-US" dirty="0"/>
              </a:p>
            </p:txBody>
          </p:sp>
        </mc:Choice>
        <mc:Fallback xmlns="">
          <p:sp>
            <p:nvSpPr>
              <p:cNvPr id="30" name="TextBox 29">
                <a:extLst>
                  <a:ext uri="{FF2B5EF4-FFF2-40B4-BE49-F238E27FC236}">
                    <a16:creationId xmlns:a16="http://schemas.microsoft.com/office/drawing/2014/main" id="{DA9EB8D5-1548-D82B-E06D-6EB1D2637125}"/>
                  </a:ext>
                </a:extLst>
              </p:cNvPr>
              <p:cNvSpPr txBox="1">
                <a:spLocks noRot="1" noChangeAspect="1" noMove="1" noResize="1" noEditPoints="1" noAdjustHandles="1" noChangeArrowheads="1" noChangeShapeType="1" noTextEdit="1"/>
              </p:cNvSpPr>
              <p:nvPr/>
            </p:nvSpPr>
            <p:spPr>
              <a:xfrm>
                <a:off x="2789371" y="3305292"/>
                <a:ext cx="211361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7E79293-391E-B69F-1040-F96296DC5604}"/>
                  </a:ext>
                </a:extLst>
              </p:cNvPr>
              <p:cNvSpPr txBox="1"/>
              <p:nvPr/>
            </p:nvSpPr>
            <p:spPr>
              <a:xfrm>
                <a:off x="406938" y="3735442"/>
                <a:ext cx="763650" cy="339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rgbClr val="836967"/>
                              </a:solidFill>
                              <a:latin typeface="Cambria Math" panose="02040503050406030204" pitchFamily="18" charset="0"/>
                            </a:rPr>
                          </m:ctrlPr>
                        </m:sSubSupPr>
                        <m:e>
                          <m:r>
                            <a:rPr lang="en-US" sz="1600" i="1">
                              <a:latin typeface="Cambria Math" panose="02040503050406030204" pitchFamily="18" charset="0"/>
                            </a:rPr>
                            <m:t>𝑡</m:t>
                          </m:r>
                        </m:e>
                        <m:sub>
                          <m:r>
                            <a:rPr lang="en-US" sz="1600" i="1">
                              <a:latin typeface="Cambria Math" panose="02040503050406030204" pitchFamily="18" charset="0"/>
                            </a:rPr>
                            <m:t>𝑟𝑖𝑠𝑒</m:t>
                          </m:r>
                        </m:sub>
                        <m:sup>
                          <m:r>
                            <a:rPr lang="en-US" sz="1600" i="1">
                              <a:latin typeface="Cambria Math" panose="02040503050406030204" pitchFamily="18" charset="0"/>
                            </a:rPr>
                            <m:t>𝑚𝑎𝑥</m:t>
                          </m:r>
                        </m:sup>
                      </m:sSubSup>
                    </m:oMath>
                  </m:oMathPara>
                </a14:m>
                <a:endParaRPr lang="en-US" dirty="0"/>
              </a:p>
            </p:txBody>
          </p:sp>
        </mc:Choice>
        <mc:Fallback xmlns="">
          <p:sp>
            <p:nvSpPr>
              <p:cNvPr id="36" name="TextBox 35">
                <a:extLst>
                  <a:ext uri="{FF2B5EF4-FFF2-40B4-BE49-F238E27FC236}">
                    <a16:creationId xmlns:a16="http://schemas.microsoft.com/office/drawing/2014/main" id="{C7E79293-391E-B69F-1040-F96296DC5604}"/>
                  </a:ext>
                </a:extLst>
              </p:cNvPr>
              <p:cNvSpPr txBox="1">
                <a:spLocks noRot="1" noChangeAspect="1" noMove="1" noResize="1" noEditPoints="1" noAdjustHandles="1" noChangeArrowheads="1" noChangeShapeType="1" noTextEdit="1"/>
              </p:cNvSpPr>
              <p:nvPr/>
            </p:nvSpPr>
            <p:spPr>
              <a:xfrm>
                <a:off x="406938" y="3735442"/>
                <a:ext cx="763650" cy="339388"/>
              </a:xfrm>
              <a:prstGeom prst="rect">
                <a:avLst/>
              </a:prstGeom>
              <a:blipFill>
                <a:blip r:embed="rId9"/>
                <a:stretch>
                  <a:fillRect b="-3636"/>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7DFDF2B-3129-B9A4-C1BA-5BB85053170A}"/>
              </a:ext>
            </a:extLst>
          </p:cNvPr>
          <p:cNvSpPr txBox="1"/>
          <p:nvPr/>
        </p:nvSpPr>
        <p:spPr>
          <a:xfrm>
            <a:off x="437446" y="3279245"/>
            <a:ext cx="3315173" cy="338554"/>
          </a:xfrm>
          <a:prstGeom prst="rect">
            <a:avLst/>
          </a:prstGeom>
          <a:noFill/>
        </p:spPr>
        <p:txBody>
          <a:bodyPr wrap="square">
            <a:spAutoFit/>
          </a:bodyPr>
          <a:lstStyle/>
          <a:p>
            <a:r>
              <a:rPr lang="en-US" sz="1600" dirty="0" err="1">
                <a:effectLst/>
                <a:latin typeface="Times New Roman" panose="02020603050405020304" pitchFamily="18" charset="0"/>
                <a:ea typeface="Yu Mincho" panose="02020400000000000000" pitchFamily="18" charset="-128"/>
              </a:rPr>
              <a:t>Tỉ</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lệ</a:t>
            </a:r>
            <a:r>
              <a:rPr lang="en-US" sz="1600" dirty="0">
                <a:effectLst/>
                <a:latin typeface="Times New Roman" panose="02020603050405020304" pitchFamily="18" charset="0"/>
                <a:ea typeface="Yu Mincho" panose="02020400000000000000" pitchFamily="18" charset="-128"/>
              </a:rPr>
              <a:t> song </a:t>
            </a:r>
            <a:r>
              <a:rPr lang="en-US" sz="1600" dirty="0" err="1">
                <a:effectLst/>
                <a:latin typeface="Times New Roman" panose="02020603050405020304" pitchFamily="18" charset="0"/>
                <a:ea typeface="Yu Mincho" panose="02020400000000000000" pitchFamily="18" charset="-128"/>
              </a:rPr>
              <a:t>hài</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bậc</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ba</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với</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bậc</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nhất</a:t>
            </a:r>
            <a:r>
              <a:rPr lang="en-US" sz="1600" dirty="0">
                <a:effectLst/>
                <a:latin typeface="Times New Roman" panose="02020603050405020304" pitchFamily="18" charset="0"/>
                <a:ea typeface="Yu Mincho" panose="02020400000000000000" pitchFamily="18" charset="-128"/>
              </a:rPr>
              <a:t>:</a:t>
            </a:r>
            <a:endParaRPr lang="en-US" sz="1600" dirty="0"/>
          </a:p>
        </p:txBody>
      </p:sp>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B00AE89B-E976-7F7A-D3C8-B3C432506E96}"/>
                  </a:ext>
                </a:extLst>
              </p14:cNvPr>
              <p14:cNvContentPartPr/>
              <p14:nvPr/>
            </p14:nvContentPartPr>
            <p14:xfrm>
              <a:off x="6713900" y="3498539"/>
              <a:ext cx="253080" cy="144000"/>
            </p14:xfrm>
          </p:contentPart>
        </mc:Choice>
        <mc:Fallback xmlns="">
          <p:pic>
            <p:nvPicPr>
              <p:cNvPr id="40" name="Ink 39">
                <a:extLst>
                  <a:ext uri="{FF2B5EF4-FFF2-40B4-BE49-F238E27FC236}">
                    <a16:creationId xmlns:a16="http://schemas.microsoft.com/office/drawing/2014/main" id="{B00AE89B-E976-7F7A-D3C8-B3C432506E96}"/>
                  </a:ext>
                </a:extLst>
              </p:cNvPr>
              <p:cNvPicPr/>
              <p:nvPr/>
            </p:nvPicPr>
            <p:blipFill>
              <a:blip r:embed="rId11"/>
              <a:stretch>
                <a:fillRect/>
              </a:stretch>
            </p:blipFill>
            <p:spPr>
              <a:xfrm>
                <a:off x="6705260" y="3489899"/>
                <a:ext cx="2707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D0104E83-4069-66ED-C8F3-A84A622817E4}"/>
                  </a:ext>
                </a:extLst>
              </p14:cNvPr>
              <p14:cNvContentPartPr/>
              <p14:nvPr/>
            </p14:nvContentPartPr>
            <p14:xfrm>
              <a:off x="6852860" y="3415019"/>
              <a:ext cx="129240" cy="266760"/>
            </p14:xfrm>
          </p:contentPart>
        </mc:Choice>
        <mc:Fallback xmlns="">
          <p:pic>
            <p:nvPicPr>
              <p:cNvPr id="43" name="Ink 42">
                <a:extLst>
                  <a:ext uri="{FF2B5EF4-FFF2-40B4-BE49-F238E27FC236}">
                    <a16:creationId xmlns:a16="http://schemas.microsoft.com/office/drawing/2014/main" id="{D0104E83-4069-66ED-C8F3-A84A622817E4}"/>
                  </a:ext>
                </a:extLst>
              </p:cNvPr>
              <p:cNvPicPr/>
              <p:nvPr/>
            </p:nvPicPr>
            <p:blipFill>
              <a:blip r:embed="rId13"/>
              <a:stretch>
                <a:fillRect/>
              </a:stretch>
            </p:blipFill>
            <p:spPr>
              <a:xfrm>
                <a:off x="6789860" y="3352379"/>
                <a:ext cx="25488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a:extLst>
                  <a:ext uri="{FF2B5EF4-FFF2-40B4-BE49-F238E27FC236}">
                    <a16:creationId xmlns:a16="http://schemas.microsoft.com/office/drawing/2014/main" id="{EE6CBC6B-DA11-4478-9D80-C7A43D87E46D}"/>
                  </a:ext>
                </a:extLst>
              </p14:cNvPr>
              <p14:cNvContentPartPr/>
              <p14:nvPr/>
            </p14:nvContentPartPr>
            <p14:xfrm>
              <a:off x="6976700" y="3612299"/>
              <a:ext cx="16560" cy="43920"/>
            </p14:xfrm>
          </p:contentPart>
        </mc:Choice>
        <mc:Fallback xmlns="">
          <p:pic>
            <p:nvPicPr>
              <p:cNvPr id="45" name="Ink 44">
                <a:extLst>
                  <a:ext uri="{FF2B5EF4-FFF2-40B4-BE49-F238E27FC236}">
                    <a16:creationId xmlns:a16="http://schemas.microsoft.com/office/drawing/2014/main" id="{EE6CBC6B-DA11-4478-9D80-C7A43D87E46D}"/>
                  </a:ext>
                </a:extLst>
              </p:cNvPr>
              <p:cNvPicPr/>
              <p:nvPr/>
            </p:nvPicPr>
            <p:blipFill>
              <a:blip r:embed="rId15"/>
              <a:stretch>
                <a:fillRect/>
              </a:stretch>
            </p:blipFill>
            <p:spPr>
              <a:xfrm>
                <a:off x="6914060" y="3549659"/>
                <a:ext cx="142200" cy="169560"/>
              </a:xfrm>
              <a:prstGeom prst="rect">
                <a:avLst/>
              </a:prstGeom>
            </p:spPr>
          </p:pic>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CFFAAD0-3C41-80BE-59BC-8F91413A55C4}"/>
                  </a:ext>
                </a:extLst>
              </p:cNvPr>
              <p:cNvSpPr txBox="1"/>
              <p:nvPr/>
            </p:nvSpPr>
            <p:spPr>
              <a:xfrm>
                <a:off x="6659282" y="3363733"/>
                <a:ext cx="5163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kern="100" smtClean="0">
                              <a:solidFill>
                                <a:srgbClr val="FF0000"/>
                              </a:solidFill>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800" i="1" kern="100">
                                  <a:solidFill>
                                    <a:srgbClr val="FF0000"/>
                                  </a:solidFill>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rgbClr val="FF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en-US" sz="1800" i="1" kern="100">
                              <a:solidFill>
                                <a:srgbClr val="FF0000"/>
                              </a:solidFill>
                              <a:effectLst/>
                              <a:latin typeface="Cambria Math" panose="02040503050406030204" pitchFamily="18" charset="0"/>
                              <a:ea typeface="Yu Mincho" panose="02020400000000000000" pitchFamily="18" charset="-128"/>
                              <a:cs typeface="Times New Roman" panose="02020603050405020304" pitchFamily="18" charset="0"/>
                            </a:rPr>
                            <m:t>𝑜𝑐</m:t>
                          </m:r>
                        </m:sub>
                      </m:sSub>
                    </m:oMath>
                  </m:oMathPara>
                </a14:m>
                <a:endParaRPr lang="en-US" dirty="0"/>
              </a:p>
            </p:txBody>
          </p:sp>
        </mc:Choice>
        <mc:Fallback xmlns="">
          <p:sp>
            <p:nvSpPr>
              <p:cNvPr id="50" name="TextBox 49">
                <a:extLst>
                  <a:ext uri="{FF2B5EF4-FFF2-40B4-BE49-F238E27FC236}">
                    <a16:creationId xmlns:a16="http://schemas.microsoft.com/office/drawing/2014/main" id="{ECFFAAD0-3C41-80BE-59BC-8F91413A55C4}"/>
                  </a:ext>
                </a:extLst>
              </p:cNvPr>
              <p:cNvSpPr txBox="1">
                <a:spLocks noRot="1" noChangeAspect="1" noMove="1" noResize="1" noEditPoints="1" noAdjustHandles="1" noChangeArrowheads="1" noChangeShapeType="1" noTextEdit="1"/>
              </p:cNvSpPr>
              <p:nvPr/>
            </p:nvSpPr>
            <p:spPr>
              <a:xfrm>
                <a:off x="6659282" y="3363733"/>
                <a:ext cx="51639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51" name="Ink 50">
                <a:extLst>
                  <a:ext uri="{FF2B5EF4-FFF2-40B4-BE49-F238E27FC236}">
                    <a16:creationId xmlns:a16="http://schemas.microsoft.com/office/drawing/2014/main" id="{5BC9B0DF-B882-6E9F-DD3D-F105DD85FC3E}"/>
                  </a:ext>
                </a:extLst>
              </p14:cNvPr>
              <p14:cNvContentPartPr/>
              <p14:nvPr/>
            </p14:nvContentPartPr>
            <p14:xfrm>
              <a:off x="6847460" y="3313499"/>
              <a:ext cx="14760" cy="14400"/>
            </p14:xfrm>
          </p:contentPart>
        </mc:Choice>
        <mc:Fallback xmlns="">
          <p:pic>
            <p:nvPicPr>
              <p:cNvPr id="51" name="Ink 50">
                <a:extLst>
                  <a:ext uri="{FF2B5EF4-FFF2-40B4-BE49-F238E27FC236}">
                    <a16:creationId xmlns:a16="http://schemas.microsoft.com/office/drawing/2014/main" id="{5BC9B0DF-B882-6E9F-DD3D-F105DD85FC3E}"/>
                  </a:ext>
                </a:extLst>
              </p:cNvPr>
              <p:cNvPicPr/>
              <p:nvPr/>
            </p:nvPicPr>
            <p:blipFill>
              <a:blip r:embed="rId18"/>
              <a:stretch>
                <a:fillRect/>
              </a:stretch>
            </p:blipFill>
            <p:spPr>
              <a:xfrm>
                <a:off x="6838460" y="3304859"/>
                <a:ext cx="324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7A7F8B07-3F72-E2E8-C919-3DDD3E9C8BF0}"/>
                  </a:ext>
                </a:extLst>
              </p14:cNvPr>
              <p14:cNvContentPartPr/>
              <p14:nvPr/>
            </p14:nvContentPartPr>
            <p14:xfrm>
              <a:off x="6857900" y="3791939"/>
              <a:ext cx="360" cy="18000"/>
            </p14:xfrm>
          </p:contentPart>
        </mc:Choice>
        <mc:Fallback xmlns="">
          <p:pic>
            <p:nvPicPr>
              <p:cNvPr id="53" name="Ink 52">
                <a:extLst>
                  <a:ext uri="{FF2B5EF4-FFF2-40B4-BE49-F238E27FC236}">
                    <a16:creationId xmlns:a16="http://schemas.microsoft.com/office/drawing/2014/main" id="{7A7F8B07-3F72-E2E8-C919-3DDD3E9C8BF0}"/>
                  </a:ext>
                </a:extLst>
              </p:cNvPr>
              <p:cNvPicPr/>
              <p:nvPr/>
            </p:nvPicPr>
            <p:blipFill>
              <a:blip r:embed="rId20"/>
              <a:stretch>
                <a:fillRect/>
              </a:stretch>
            </p:blipFill>
            <p:spPr>
              <a:xfrm>
                <a:off x="6849260" y="3782939"/>
                <a:ext cx="18000" cy="35640"/>
              </a:xfrm>
              <a:prstGeom prst="rect">
                <a:avLst/>
              </a:prstGeom>
            </p:spPr>
          </p:pic>
        </mc:Fallback>
      </mc:AlternateContent>
      <p:grpSp>
        <p:nvGrpSpPr>
          <p:cNvPr id="5" name="Group 4">
            <a:extLst>
              <a:ext uri="{FF2B5EF4-FFF2-40B4-BE49-F238E27FC236}">
                <a16:creationId xmlns:a16="http://schemas.microsoft.com/office/drawing/2014/main" id="{65CC1B3C-9EBC-2726-A6FE-FBCE6D6EDB64}"/>
              </a:ext>
            </a:extLst>
          </p:cNvPr>
          <p:cNvGrpSpPr/>
          <p:nvPr/>
        </p:nvGrpSpPr>
        <p:grpSpPr>
          <a:xfrm>
            <a:off x="201976" y="252798"/>
            <a:ext cx="8802257" cy="352487"/>
            <a:chOff x="1793005" y="1746584"/>
            <a:chExt cx="12146406" cy="492444"/>
          </a:xfrm>
        </p:grpSpPr>
        <p:sp>
          <p:nvSpPr>
            <p:cNvPr id="7" name="TextBox 6">
              <a:extLst>
                <a:ext uri="{FF2B5EF4-FFF2-40B4-BE49-F238E27FC236}">
                  <a16:creationId xmlns:a16="http://schemas.microsoft.com/office/drawing/2014/main" id="{5BAF916D-3B95-6223-E4E3-7883BAE63BB1}"/>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31B1B97-031B-4595-7DFC-746148F39CE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125414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2</a:t>
            </a:fld>
            <a:endParaRPr lang="en-US"/>
          </a:p>
        </p:txBody>
      </p:sp>
      <p:sp>
        <p:nvSpPr>
          <p:cNvPr id="4" name="TextBox 3">
            <a:extLst>
              <a:ext uri="{FF2B5EF4-FFF2-40B4-BE49-F238E27FC236}">
                <a16:creationId xmlns:a16="http://schemas.microsoft.com/office/drawing/2014/main" id="{20127596-91E4-81FC-9E64-D31D1392357D}"/>
              </a:ext>
            </a:extLst>
          </p:cNvPr>
          <p:cNvSpPr txBox="1"/>
          <p:nvPr/>
        </p:nvSpPr>
        <p:spPr>
          <a:xfrm>
            <a:off x="1708014" y="604733"/>
            <a:ext cx="3271665" cy="461665"/>
          </a:xfrm>
          <a:prstGeom prst="rect">
            <a:avLst/>
          </a:prstGeom>
          <a:noFill/>
        </p:spPr>
        <p:txBody>
          <a:bodyPr wrap="none" rtlCol="0">
            <a:spAutoFit/>
          </a:bodyPr>
          <a:lstStyle/>
          <a:p>
            <a:r>
              <a:rPr lang="en-US" sz="2400" b="1">
                <a:solidFill>
                  <a:srgbClr val="385723"/>
                </a:solidFill>
              </a:rPr>
              <a:t>TABLE OF CONTENT</a:t>
            </a:r>
          </a:p>
        </p:txBody>
      </p:sp>
      <p:grpSp>
        <p:nvGrpSpPr>
          <p:cNvPr id="7" name="Group 6">
            <a:extLst>
              <a:ext uri="{FF2B5EF4-FFF2-40B4-BE49-F238E27FC236}">
                <a16:creationId xmlns:a16="http://schemas.microsoft.com/office/drawing/2014/main" id="{3FAEB15C-B5B3-48D1-C36A-FA793706EC55}"/>
              </a:ext>
            </a:extLst>
          </p:cNvPr>
          <p:cNvGrpSpPr/>
          <p:nvPr/>
        </p:nvGrpSpPr>
        <p:grpSpPr>
          <a:xfrm>
            <a:off x="1878160" y="1294223"/>
            <a:ext cx="5564399" cy="346250"/>
            <a:chOff x="1793005" y="1746584"/>
            <a:chExt cx="7419199" cy="461666"/>
          </a:xfrm>
        </p:grpSpPr>
        <p:sp>
          <p:nvSpPr>
            <p:cNvPr id="5" name="TextBox 4">
              <a:extLst>
                <a:ext uri="{FF2B5EF4-FFF2-40B4-BE49-F238E27FC236}">
                  <a16:creationId xmlns:a16="http://schemas.microsoft.com/office/drawing/2014/main" id="{3DA8815F-05CE-8EDE-3B27-6B6B1A35A7C7}"/>
                </a:ext>
              </a:extLst>
            </p:cNvPr>
            <p:cNvSpPr txBox="1"/>
            <p:nvPr/>
          </p:nvSpPr>
          <p:spPr>
            <a:xfrm>
              <a:off x="2721565" y="1746585"/>
              <a:ext cx="6490639" cy="410369"/>
            </a:xfrm>
            <a:prstGeom prst="rect">
              <a:avLst/>
            </a:prstGeom>
            <a:noFill/>
          </p:spPr>
          <p:txBody>
            <a:bodyPr wrap="square" rtlCol="0">
              <a:spAutoFit/>
            </a:bodyPr>
            <a:lstStyle/>
            <a:p>
              <a:r>
                <a:rPr lang="vi-VN" sz="1400" b="1" dirty="0"/>
                <a:t>Giới thiệu chung</a:t>
              </a:r>
              <a:endParaRPr lang="en-US" sz="1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I</a:t>
              </a:r>
            </a:p>
          </p:txBody>
        </p:sp>
      </p:grpSp>
      <p:grpSp>
        <p:nvGrpSpPr>
          <p:cNvPr id="8" name="Group 7">
            <a:extLst>
              <a:ext uri="{FF2B5EF4-FFF2-40B4-BE49-F238E27FC236}">
                <a16:creationId xmlns:a16="http://schemas.microsoft.com/office/drawing/2014/main" id="{29ECD153-E625-2FA0-3DA6-4B81B75A3850}"/>
              </a:ext>
            </a:extLst>
          </p:cNvPr>
          <p:cNvGrpSpPr/>
          <p:nvPr/>
        </p:nvGrpSpPr>
        <p:grpSpPr>
          <a:xfrm>
            <a:off x="1878160" y="1764710"/>
            <a:ext cx="5564399" cy="346251"/>
            <a:chOff x="1793005" y="1746584"/>
            <a:chExt cx="7419199" cy="461666"/>
          </a:xfrm>
        </p:grpSpPr>
        <p:sp>
          <p:nvSpPr>
            <p:cNvPr id="9" name="TextBox 8">
              <a:extLst>
                <a:ext uri="{FF2B5EF4-FFF2-40B4-BE49-F238E27FC236}">
                  <a16:creationId xmlns:a16="http://schemas.microsoft.com/office/drawing/2014/main" id="{4B5D73D3-99DB-5034-276D-51B9CCE2BD00}"/>
                </a:ext>
              </a:extLst>
            </p:cNvPr>
            <p:cNvSpPr txBox="1"/>
            <p:nvPr/>
          </p:nvSpPr>
          <p:spPr>
            <a:xfrm>
              <a:off x="2721565" y="1746585"/>
              <a:ext cx="6490639" cy="410368"/>
            </a:xfrm>
            <a:prstGeom prst="rect">
              <a:avLst/>
            </a:prstGeom>
            <a:noFill/>
          </p:spPr>
          <p:txBody>
            <a:bodyPr wrap="square" rtlCol="0">
              <a:spAutoFit/>
            </a:bodyPr>
            <a:lstStyle/>
            <a:p>
              <a:r>
                <a:rPr lang="en-US" sz="1400" b="1" dirty="0" err="1"/>
                <a:t>Ứng</a:t>
              </a:r>
              <a:r>
                <a:rPr lang="en-US" sz="1400" b="1" dirty="0"/>
                <a:t> </a:t>
              </a:r>
              <a:r>
                <a:rPr lang="en-US" sz="1400" b="1" dirty="0" err="1"/>
                <a:t>dụng</a:t>
              </a:r>
              <a:r>
                <a:rPr lang="en-US" sz="1400" b="1" dirty="0"/>
                <a:t> VOC </a:t>
              </a:r>
              <a:r>
                <a:rPr lang="en-US" sz="1400" b="1" dirty="0" err="1"/>
                <a:t>trong</a:t>
              </a:r>
              <a:r>
                <a:rPr lang="en-US" sz="1400" b="1" dirty="0"/>
                <a:t> </a:t>
              </a:r>
              <a:r>
                <a:rPr lang="en-US" sz="1400" b="1" dirty="0" err="1"/>
                <a:t>điều</a:t>
              </a:r>
              <a:r>
                <a:rPr lang="en-US" sz="1400" b="1" dirty="0"/>
                <a:t> </a:t>
              </a:r>
              <a:r>
                <a:rPr lang="en-US" sz="1400" b="1" dirty="0" err="1"/>
                <a:t>khiển</a:t>
              </a:r>
              <a:r>
                <a:rPr lang="en-US" sz="1400" b="1" dirty="0"/>
                <a:t> chia </a:t>
              </a:r>
              <a:r>
                <a:rPr lang="en-US" sz="1400" b="1" dirty="0" err="1"/>
                <a:t>sẻ</a:t>
              </a:r>
              <a:r>
                <a:rPr lang="en-US" sz="1400" b="1" dirty="0"/>
                <a:t> </a:t>
              </a:r>
              <a:r>
                <a:rPr lang="en-US" sz="1400" b="1" dirty="0" err="1"/>
                <a:t>công</a:t>
              </a:r>
              <a:r>
                <a:rPr lang="en-US" sz="1400" b="1" dirty="0"/>
                <a:t> </a:t>
              </a:r>
              <a:r>
                <a:rPr lang="en-US" sz="1400" b="1" dirty="0" err="1"/>
                <a:t>suất</a:t>
              </a:r>
              <a:endParaRPr lang="en-US" sz="14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II</a:t>
              </a:r>
            </a:p>
          </p:txBody>
        </p:sp>
      </p:grpSp>
      <p:grpSp>
        <p:nvGrpSpPr>
          <p:cNvPr id="14" name="Group 13">
            <a:extLst>
              <a:ext uri="{FF2B5EF4-FFF2-40B4-BE49-F238E27FC236}">
                <a16:creationId xmlns:a16="http://schemas.microsoft.com/office/drawing/2014/main" id="{074BCD15-7FEF-48C6-778F-79E7585C27F4}"/>
              </a:ext>
            </a:extLst>
          </p:cNvPr>
          <p:cNvGrpSpPr/>
          <p:nvPr/>
        </p:nvGrpSpPr>
        <p:grpSpPr>
          <a:xfrm>
            <a:off x="1878160" y="2287931"/>
            <a:ext cx="5564399" cy="523221"/>
            <a:chOff x="1793005" y="1746584"/>
            <a:chExt cx="7419199" cy="697627"/>
          </a:xfrm>
        </p:grpSpPr>
        <p:sp>
          <p:nvSpPr>
            <p:cNvPr id="15" name="TextBox 14">
              <a:extLst>
                <a:ext uri="{FF2B5EF4-FFF2-40B4-BE49-F238E27FC236}">
                  <a16:creationId xmlns:a16="http://schemas.microsoft.com/office/drawing/2014/main" id="{BE9D9151-4A76-E16A-651E-B6E4FFD2E7FB}"/>
                </a:ext>
              </a:extLst>
            </p:cNvPr>
            <p:cNvSpPr txBox="1"/>
            <p:nvPr/>
          </p:nvSpPr>
          <p:spPr>
            <a:xfrm>
              <a:off x="2721565" y="1746585"/>
              <a:ext cx="6490639" cy="697626"/>
            </a:xfrm>
            <a:prstGeom prst="rect">
              <a:avLst/>
            </a:prstGeom>
            <a:noFill/>
          </p:spPr>
          <p:txBody>
            <a:bodyPr wrap="square" rtlCol="0">
              <a:spAutoFit/>
            </a:bodyPr>
            <a:lstStyle/>
            <a:p>
              <a:r>
                <a:rPr lang="en-US" sz="1400" b="1" dirty="0" err="1"/>
                <a:t>Thiết</a:t>
              </a:r>
              <a:r>
                <a:rPr lang="en-US" sz="1400" b="1" dirty="0"/>
                <a:t> </a:t>
              </a:r>
              <a:r>
                <a:rPr lang="en-US" sz="1400" b="1" dirty="0" err="1"/>
                <a:t>kế</a:t>
              </a:r>
              <a:r>
                <a:rPr lang="en-US" sz="1400" b="1" dirty="0"/>
                <a:t> </a:t>
              </a:r>
              <a:r>
                <a:rPr lang="en-US" sz="1400" b="1" dirty="0" err="1"/>
                <a:t>điều</a:t>
              </a:r>
              <a:r>
                <a:rPr lang="en-US" sz="1400" b="1" dirty="0"/>
                <a:t> </a:t>
              </a:r>
              <a:r>
                <a:rPr lang="en-US" sz="1400" b="1" dirty="0" err="1"/>
                <a:t>khiển</a:t>
              </a:r>
              <a:r>
                <a:rPr lang="en-US" sz="1400" b="1" dirty="0"/>
                <a:t> </a:t>
              </a:r>
              <a:r>
                <a:rPr lang="en-US" sz="1400" b="1" dirty="0" err="1"/>
                <a:t>cho</a:t>
              </a:r>
              <a:r>
                <a:rPr lang="en-US" sz="1400" b="1" dirty="0"/>
                <a:t> </a:t>
              </a:r>
              <a:r>
                <a:rPr lang="en-US" sz="1400" b="1" dirty="0" err="1"/>
                <a:t>các</a:t>
              </a:r>
              <a:r>
                <a:rPr lang="en-US" sz="1400" b="1" dirty="0"/>
                <a:t> inverter </a:t>
              </a:r>
              <a:r>
                <a:rPr lang="en-US" sz="1400" b="1" dirty="0" err="1"/>
                <a:t>làm</a:t>
              </a:r>
              <a:r>
                <a:rPr lang="en-US" sz="1400" b="1" dirty="0"/>
                <a:t> </a:t>
              </a:r>
              <a:r>
                <a:rPr lang="en-US" sz="1400" b="1" dirty="0" err="1"/>
                <a:t>việc</a:t>
              </a:r>
              <a:r>
                <a:rPr lang="en-US" sz="1400" b="1" dirty="0"/>
                <a:t> song </a:t>
              </a:r>
              <a:r>
                <a:rPr lang="en-US" sz="1400" b="1" dirty="0" err="1"/>
                <a:t>song</a:t>
              </a:r>
              <a:endParaRPr lang="en-US" sz="1400" b="1" dirty="0"/>
            </a:p>
          </p:txBody>
        </p:sp>
        <p:sp>
          <p:nvSpPr>
            <p:cNvPr id="16" name="Rectangle 15">
              <a:extLst>
                <a:ext uri="{FF2B5EF4-FFF2-40B4-BE49-F238E27FC236}">
                  <a16:creationId xmlns:a16="http://schemas.microsoft.com/office/drawing/2014/main" id="{A28ABA5C-FE2B-0526-D0F5-220BE19DC002}"/>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III</a:t>
              </a:r>
            </a:p>
          </p:txBody>
        </p:sp>
      </p:grpSp>
      <p:grpSp>
        <p:nvGrpSpPr>
          <p:cNvPr id="20" name="Group 19">
            <a:extLst>
              <a:ext uri="{FF2B5EF4-FFF2-40B4-BE49-F238E27FC236}">
                <a16:creationId xmlns:a16="http://schemas.microsoft.com/office/drawing/2014/main" id="{D8A5B0AD-3C28-0E94-BC9F-55EE8CF4AA67}"/>
              </a:ext>
            </a:extLst>
          </p:cNvPr>
          <p:cNvGrpSpPr/>
          <p:nvPr/>
        </p:nvGrpSpPr>
        <p:grpSpPr>
          <a:xfrm>
            <a:off x="1878160" y="2875292"/>
            <a:ext cx="5564399" cy="346250"/>
            <a:chOff x="1793005" y="1746584"/>
            <a:chExt cx="7419199" cy="461666"/>
          </a:xfrm>
        </p:grpSpPr>
        <p:sp>
          <p:nvSpPr>
            <p:cNvPr id="21" name="TextBox 20">
              <a:extLst>
                <a:ext uri="{FF2B5EF4-FFF2-40B4-BE49-F238E27FC236}">
                  <a16:creationId xmlns:a16="http://schemas.microsoft.com/office/drawing/2014/main" id="{25CEC3EF-037D-577C-2FE6-D26FBA422429}"/>
                </a:ext>
              </a:extLst>
            </p:cNvPr>
            <p:cNvSpPr txBox="1"/>
            <p:nvPr/>
          </p:nvSpPr>
          <p:spPr>
            <a:xfrm>
              <a:off x="2721565" y="1746585"/>
              <a:ext cx="6490639" cy="410369"/>
            </a:xfrm>
            <a:prstGeom prst="rect">
              <a:avLst/>
            </a:prstGeom>
            <a:noFill/>
          </p:spPr>
          <p:txBody>
            <a:bodyPr wrap="square" rtlCol="0">
              <a:spAutoFit/>
            </a:bodyPr>
            <a:lstStyle/>
            <a:p>
              <a:r>
                <a:rPr lang="en-US" sz="1400" b="1" dirty="0" err="1"/>
                <a:t>Mô</a:t>
              </a:r>
              <a:r>
                <a:rPr lang="en-US" sz="1400" b="1" dirty="0"/>
                <a:t> </a:t>
              </a:r>
              <a:r>
                <a:rPr lang="en-US" sz="1400" b="1" dirty="0" err="1"/>
                <a:t>phỏng</a:t>
              </a:r>
              <a:r>
                <a:rPr lang="en-US" sz="1400" b="1" dirty="0"/>
                <a:t> </a:t>
              </a:r>
              <a:r>
                <a:rPr lang="en-US" sz="1400" b="1" dirty="0" err="1"/>
                <a:t>kiểm</a:t>
              </a:r>
              <a:r>
                <a:rPr lang="en-US" sz="1400" b="1" dirty="0"/>
                <a:t> </a:t>
              </a:r>
              <a:r>
                <a:rPr lang="en-US" sz="1400" b="1" dirty="0" err="1"/>
                <a:t>chứng</a:t>
              </a:r>
              <a:r>
                <a:rPr lang="vi-VN" sz="1400" b="1" dirty="0"/>
                <a:t> </a:t>
              </a:r>
              <a:endParaRPr lang="en-US" sz="1400" b="1" dirty="0"/>
            </a:p>
          </p:txBody>
        </p:sp>
        <p:sp>
          <p:nvSpPr>
            <p:cNvPr id="22" name="Rectangle 21">
              <a:extLst>
                <a:ext uri="{FF2B5EF4-FFF2-40B4-BE49-F238E27FC236}">
                  <a16:creationId xmlns:a16="http://schemas.microsoft.com/office/drawing/2014/main" id="{CFEC3578-DFCD-1540-D251-F8FE9930D1C4}"/>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IV</a:t>
              </a:r>
            </a:p>
          </p:txBody>
        </p:sp>
      </p:grpSp>
    </p:spTree>
    <p:extLst>
      <p:ext uri="{BB962C8B-B14F-4D97-AF65-F5344CB8AC3E}">
        <p14:creationId xmlns:p14="http://schemas.microsoft.com/office/powerpoint/2010/main" val="104651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z="1500">
                <a:latin typeface="Arial" panose="020B0604020202020204" pitchFamily="34" charset="0"/>
                <a:cs typeface="Arial" panose="020B0604020202020204" pitchFamily="34" charset="0"/>
              </a:rPr>
              <a:t>9/28/2023</a:t>
            </a:fld>
            <a:endParaRPr lang="en-US" sz="15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z="1500">
                <a:latin typeface="Arial" panose="020B0604020202020204" pitchFamily="34" charset="0"/>
                <a:cs typeface="Arial" panose="020B0604020202020204" pitchFamily="34" charset="0"/>
              </a:rPr>
              <a:t>20</a:t>
            </a:fld>
            <a:endParaRPr lang="en-US" sz="15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B155C6-E925-1DFA-7136-3BDB44FD5BB7}"/>
                  </a:ext>
                </a:extLst>
              </p:cNvPr>
              <p:cNvSpPr txBox="1"/>
              <p:nvPr/>
            </p:nvSpPr>
            <p:spPr>
              <a:xfrm>
                <a:off x="472574" y="717523"/>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3.2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𝑣</m:t>
                        </m:r>
                      </m:sub>
                    </m:sSub>
                  </m:oMath>
                </a14:m>
                <a:r>
                  <a:rPr lang="en-US" b="1" dirty="0">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𝑘</m:t>
                        </m:r>
                      </m:e>
                      <m:sub>
                        <m:r>
                          <a:rPr lang="vi-VN" i="1">
                            <a:latin typeface="Cambria Math" panose="02040503050406030204" pitchFamily="18" charset="0"/>
                          </a:rPr>
                          <m:t>𝑖</m:t>
                        </m:r>
                      </m:sub>
                    </m:sSub>
                  </m:oMath>
                </a14:m>
                <a:r>
                  <a:rPr lang="en-US" b="1" dirty="0">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53B155C6-E925-1DFA-7136-3BDB44FD5BB7}"/>
                  </a:ext>
                </a:extLst>
              </p:cNvPr>
              <p:cNvSpPr txBox="1">
                <a:spLocks noRot="1" noChangeAspect="1" noMove="1" noResize="1" noEditPoints="1" noAdjustHandles="1" noChangeArrowheads="1" noChangeShapeType="1" noTextEdit="1"/>
              </p:cNvSpPr>
              <p:nvPr/>
            </p:nvSpPr>
            <p:spPr>
              <a:xfrm>
                <a:off x="472574" y="717523"/>
                <a:ext cx="7935686" cy="369332"/>
              </a:xfrm>
              <a:prstGeom prst="rect">
                <a:avLst/>
              </a:prstGeom>
              <a:blipFill>
                <a:blip r:embed="rId3"/>
                <a:stretch>
                  <a:fillRect l="-692" t="-10000" b="-26667"/>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028C8EAA-6A3B-7933-686A-2AFE8D3ED820}"/>
              </a:ext>
            </a:extLst>
          </p:cNvPr>
          <p:cNvCxnSpPr>
            <a:cxnSpLocks/>
          </p:cNvCxnSpPr>
          <p:nvPr/>
        </p:nvCxnSpPr>
        <p:spPr>
          <a:xfrm>
            <a:off x="4509271" y="1681379"/>
            <a:ext cx="0" cy="274072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29C7BC9-FEC1-0D10-2789-8B22B7308808}"/>
                  </a:ext>
                </a:extLst>
              </p:cNvPr>
              <p:cNvSpPr txBox="1"/>
              <p:nvPr/>
            </p:nvSpPr>
            <p:spPr>
              <a:xfrm>
                <a:off x="1891728" y="1545198"/>
                <a:ext cx="464694" cy="369332"/>
              </a:xfrm>
              <a:prstGeom prst="rect">
                <a:avLst/>
              </a:prstGeom>
              <a:noFill/>
            </p:spPr>
            <p:txBody>
              <a:bodyPr wrap="square">
                <a:spAutoFit/>
              </a:bodyPr>
              <a:lstStyle/>
              <a:p>
                <a14:m>
                  <m:oMath xmlns:m="http://schemas.openxmlformats.org/officeDocument/2006/math">
                    <m:sSub>
                      <m:sSubPr>
                        <m:ctrlPr>
                          <a:rPr lang="en-US" sz="1800" i="1" smtClean="0">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𝑣</m:t>
                        </m:r>
                      </m:sub>
                    </m:sSub>
                  </m:oMath>
                </a14:m>
                <a:r>
                  <a:rPr lang="en-US" b="1" dirty="0">
                    <a:latin typeface="Times New Roman" panose="02020603050405020304" pitchFamily="18" charset="0"/>
                    <a:cs typeface="Times New Roman" panose="02020603050405020304" pitchFamily="18" charset="0"/>
                  </a:rPr>
                  <a:t> </a:t>
                </a:r>
                <a:endParaRPr lang="en-US" dirty="0"/>
              </a:p>
            </p:txBody>
          </p:sp>
        </mc:Choice>
        <mc:Fallback xmlns="">
          <p:sp>
            <p:nvSpPr>
              <p:cNvPr id="14" name="TextBox 13">
                <a:extLst>
                  <a:ext uri="{FF2B5EF4-FFF2-40B4-BE49-F238E27FC236}">
                    <a16:creationId xmlns:a16="http://schemas.microsoft.com/office/drawing/2014/main" id="{C29C7BC9-FEC1-0D10-2789-8B22B7308808}"/>
                  </a:ext>
                </a:extLst>
              </p:cNvPr>
              <p:cNvSpPr txBox="1">
                <a:spLocks noRot="1" noChangeAspect="1" noMove="1" noResize="1" noEditPoints="1" noAdjustHandles="1" noChangeArrowheads="1" noChangeShapeType="1" noTextEdit="1"/>
              </p:cNvSpPr>
              <p:nvPr/>
            </p:nvSpPr>
            <p:spPr>
              <a:xfrm>
                <a:off x="1891728" y="1545198"/>
                <a:ext cx="464694" cy="369332"/>
              </a:xfrm>
              <a:prstGeom prst="rect">
                <a:avLst/>
              </a:prstGeom>
              <a:blipFill>
                <a:blip r:embed="rId4"/>
                <a:stretch>
                  <a:fillRect t="-8197" r="-1168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59C3D1-6D31-9F6B-5A23-453D67014263}"/>
                  </a:ext>
                </a:extLst>
              </p:cNvPr>
              <p:cNvSpPr txBox="1"/>
              <p:nvPr/>
            </p:nvSpPr>
            <p:spPr>
              <a:xfrm>
                <a:off x="6703243" y="1412341"/>
                <a:ext cx="4871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vi-VN" i="1">
                              <a:latin typeface="Cambria Math" panose="02040503050406030204" pitchFamily="18" charset="0"/>
                            </a:rPr>
                            <m:t>𝑘</m:t>
                          </m:r>
                        </m:e>
                        <m:sub>
                          <m:r>
                            <a:rPr lang="vi-VN" i="1">
                              <a:latin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4959C3D1-6D31-9F6B-5A23-453D67014263}"/>
                  </a:ext>
                </a:extLst>
              </p:cNvPr>
              <p:cNvSpPr txBox="1">
                <a:spLocks noRot="1" noChangeAspect="1" noMove="1" noResize="1" noEditPoints="1" noAdjustHandles="1" noChangeArrowheads="1" noChangeShapeType="1" noTextEdit="1"/>
              </p:cNvSpPr>
              <p:nvPr/>
            </p:nvSpPr>
            <p:spPr>
              <a:xfrm>
                <a:off x="6703243" y="1412341"/>
                <a:ext cx="487179"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A8DA81-F1DA-60F2-B337-FC80F4294270}"/>
                  </a:ext>
                </a:extLst>
              </p:cNvPr>
              <p:cNvSpPr txBox="1"/>
              <p:nvPr/>
            </p:nvSpPr>
            <p:spPr>
              <a:xfrm>
                <a:off x="362494" y="1848339"/>
                <a:ext cx="4162151" cy="830997"/>
              </a:xfrm>
              <a:prstGeom prst="rect">
                <a:avLst/>
              </a:prstGeom>
              <a:noFill/>
            </p:spPr>
            <p:txBody>
              <a:bodyPr wrap="square">
                <a:spAutoFit/>
              </a:bodyPr>
              <a:lstStyle/>
              <a:p>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Hệ</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sSub>
                      <m:sSubPr>
                        <m:ctrlPr>
                          <a:rPr lang="en-US" sz="1600" i="1" smtClean="0">
                            <a:effectLst/>
                            <a:latin typeface="Cambria Math" panose="02040503050406030204" pitchFamily="18" charset="0"/>
                            <a:cs typeface="Times New Roman" panose="02020603050405020304" pitchFamily="18" charset="0"/>
                          </a:rPr>
                        </m:ctrlPr>
                      </m:sSubPr>
                      <m:e>
                        <m:r>
                          <a:rPr lang="vi-VN" sz="1600" i="1">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600" i="1">
                            <a:effectLst/>
                            <a:latin typeface="Cambria Math" panose="02040503050406030204" pitchFamily="18" charset="0"/>
                            <a:ea typeface="Yu Mincho" panose="02020400000000000000" pitchFamily="18" charset="-128"/>
                            <a:cs typeface="Times New Roman" panose="02020603050405020304" pitchFamily="18" charset="0"/>
                          </a:rPr>
                          <m:t>𝑣</m:t>
                        </m:r>
                      </m:sub>
                    </m:sSub>
                  </m:oMath>
                </a14:m>
                <a:r>
                  <a:rPr lang="en-US" sz="1600" b="1" dirty="0">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được</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chọn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sao</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cho</a:t>
                </a:r>
                <a:r>
                  <a:rPr lang="vi-VN" sz="1600" dirty="0">
                    <a:effectLst/>
                    <a:latin typeface="Times New Roman" panose="02020603050405020304" pitchFamily="18" charset="0"/>
                    <a:ea typeface="Yu Mincho" panose="02020400000000000000" pitchFamily="18" charset="-128"/>
                    <a:cs typeface="Times New Roman" panose="02020603050405020304" pitchFamily="18" charset="0"/>
                  </a:rPr>
                  <a:t> khi</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áp</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(𝑅𝑀𝑆)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trong</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bộ</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tạo</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dao</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động</a:t>
                </a:r>
                <a:r>
                  <a:rPr lang="vi-VN" sz="1600" dirty="0">
                    <a:effectLst/>
                    <a:latin typeface="Times New Roman" panose="02020603050405020304" pitchFamily="18" charset="0"/>
                    <a:ea typeface="Yu Mincho" panose="02020400000000000000" pitchFamily="18" charset="-128"/>
                    <a:cs typeface="Times New Roman" panose="02020603050405020304" pitchFamily="18" charset="0"/>
                  </a:rPr>
                  <a:t> đạt giá trị 1V thì</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tương</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ứng</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với</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áp</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hở</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mạch</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cho</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phép</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ACA8DA81-F1DA-60F2-B337-FC80F4294270}"/>
                  </a:ext>
                </a:extLst>
              </p:cNvPr>
              <p:cNvSpPr txBox="1">
                <a:spLocks noRot="1" noChangeAspect="1" noMove="1" noResize="1" noEditPoints="1" noAdjustHandles="1" noChangeArrowheads="1" noChangeShapeType="1" noTextEdit="1"/>
              </p:cNvSpPr>
              <p:nvPr/>
            </p:nvSpPr>
            <p:spPr>
              <a:xfrm>
                <a:off x="362494" y="1848339"/>
                <a:ext cx="4162151" cy="830997"/>
              </a:xfrm>
              <a:prstGeom prst="rect">
                <a:avLst/>
              </a:prstGeom>
              <a:blipFill>
                <a:blip r:embed="rId6"/>
                <a:stretch>
                  <a:fillRect l="-732" t="-292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D9AB303-BA93-4872-9D6D-D1955A3C01EB}"/>
                  </a:ext>
                </a:extLst>
              </p:cNvPr>
              <p:cNvSpPr txBox="1"/>
              <p:nvPr/>
            </p:nvSpPr>
            <p:spPr>
              <a:xfrm>
                <a:off x="1439232" y="2767033"/>
                <a:ext cx="1834379" cy="369332"/>
              </a:xfrm>
              <a:prstGeom prst="rect">
                <a:avLst/>
              </a:prstGeom>
              <a:noFill/>
            </p:spPr>
            <p:txBody>
              <a:bodyPr wrap="square">
                <a:spAutoFit/>
              </a:bodyPr>
              <a:lstStyle/>
              <a:p>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𝑣</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𝑉</m:t>
                            </m:r>
                          </m:e>
                        </m:acc>
                      </m:e>
                      <m:sub>
                        <m:r>
                          <a:rPr lang="en-US" i="1">
                            <a:latin typeface="Cambria Math" panose="02040503050406030204" pitchFamily="18" charset="0"/>
                          </a:rPr>
                          <m:t>𝑜𝑐</m:t>
                        </m:r>
                      </m:sub>
                    </m:sSub>
                  </m:oMath>
                </a14:m>
                <a:r>
                  <a:rPr lang="vi-VN" dirty="0"/>
                  <a:t> </a:t>
                </a:r>
                <a:r>
                  <a:rPr lang="en-US" dirty="0"/>
                  <a:t>      </a:t>
                </a:r>
                <a:r>
                  <a:rPr lang="vi-VN" dirty="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4D9AB303-BA93-4872-9D6D-D1955A3C01EB}"/>
                  </a:ext>
                </a:extLst>
              </p:cNvPr>
              <p:cNvSpPr txBox="1">
                <a:spLocks noRot="1" noChangeAspect="1" noMove="1" noResize="1" noEditPoints="1" noAdjustHandles="1" noChangeArrowheads="1" noChangeShapeType="1" noTextEdit="1"/>
              </p:cNvSpPr>
              <p:nvPr/>
            </p:nvSpPr>
            <p:spPr>
              <a:xfrm>
                <a:off x="1439232" y="2767033"/>
                <a:ext cx="1834379" cy="369332"/>
              </a:xfrm>
              <a:prstGeom prst="rect">
                <a:avLst/>
              </a:prstGeom>
              <a:blipFill>
                <a:blip r:embed="rId7"/>
                <a:stretch>
                  <a:fillRect t="-10000" r="-299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D8087A8-E3B1-5C61-4163-A42FD0DCAC48}"/>
                  </a:ext>
                </a:extLst>
              </p:cNvPr>
              <p:cNvSpPr txBox="1"/>
              <p:nvPr/>
            </p:nvSpPr>
            <p:spPr>
              <a:xfrm>
                <a:off x="4572000" y="1886779"/>
                <a:ext cx="4601980" cy="601255"/>
              </a:xfrm>
              <a:prstGeom prst="rect">
                <a:avLst/>
              </a:prstGeom>
              <a:noFill/>
            </p:spPr>
            <p:txBody>
              <a:bodyPr wrap="square">
                <a:spAutoFit/>
              </a:bodyPr>
              <a:lstStyle/>
              <a:p>
                <a:pPr marL="0" marR="0" algn="just">
                  <a:lnSpc>
                    <a:spcPct val="107000"/>
                  </a:lnSpc>
                  <a:spcBef>
                    <a:spcPts val="0"/>
                  </a:spcBef>
                  <a:spcAft>
                    <a:spcPts val="800"/>
                  </a:spcAft>
                </a:pP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Hệ</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sSub>
                      <m:sSubPr>
                        <m:ctrlPr>
                          <a:rPr lang="en-US" sz="1600" i="1" smtClean="0">
                            <a:latin typeface="Cambria Math" panose="02040503050406030204" pitchFamily="18" charset="0"/>
                          </a:rPr>
                        </m:ctrlPr>
                      </m:sSubPr>
                      <m:e>
                        <m:r>
                          <a:rPr lang="vi-VN" sz="1600" i="1">
                            <a:latin typeface="Cambria Math" panose="02040503050406030204" pitchFamily="18" charset="0"/>
                          </a:rPr>
                          <m:t>𝑘</m:t>
                        </m:r>
                      </m:e>
                      <m:sub>
                        <m:r>
                          <a:rPr lang="vi-VN" sz="1600" i="1">
                            <a:latin typeface="Cambria Math" panose="02040503050406030204" pitchFamily="18" charset="0"/>
                          </a:rPr>
                          <m:t>𝑖</m:t>
                        </m:r>
                      </m:sub>
                    </m:sSub>
                  </m:oMath>
                </a14:m>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được</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chọn</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sao</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cho</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dòng</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cuả</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bộ</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dao</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động</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là</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1𝐴 (𝑅𝑀𝑆)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khi</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đầy</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tải</a:t>
                </a:r>
                <a:r>
                  <a:rPr lang="vi-VN" sz="1600" kern="1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100" kern="100" dirty="0">
                  <a:effectLst/>
                  <a:latin typeface="Times New Roman" panose="02020603050405020304" pitchFamily="18" charset="0"/>
                  <a:ea typeface="Yu Mincho" panose="02020400000000000000" pitchFamily="18" charset="-128"/>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D8087A8-E3B1-5C61-4163-A42FD0DCAC48}"/>
                  </a:ext>
                </a:extLst>
              </p:cNvPr>
              <p:cNvSpPr txBox="1">
                <a:spLocks noRot="1" noChangeAspect="1" noMove="1" noResize="1" noEditPoints="1" noAdjustHandles="1" noChangeArrowheads="1" noChangeShapeType="1" noTextEdit="1"/>
              </p:cNvSpPr>
              <p:nvPr/>
            </p:nvSpPr>
            <p:spPr>
              <a:xfrm>
                <a:off x="4572000" y="1886779"/>
                <a:ext cx="4601980" cy="601255"/>
              </a:xfrm>
              <a:prstGeom prst="rect">
                <a:avLst/>
              </a:prstGeom>
              <a:blipFill>
                <a:blip r:embed="rId8"/>
                <a:stretch>
                  <a:fillRect l="-662" t="-3061" r="-1854" b="-132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074D253-BE84-E7C5-663A-3BE8136470CD}"/>
                  </a:ext>
                </a:extLst>
              </p:cNvPr>
              <p:cNvSpPr txBox="1"/>
              <p:nvPr/>
            </p:nvSpPr>
            <p:spPr>
              <a:xfrm>
                <a:off x="5586568" y="2571750"/>
                <a:ext cx="2181851" cy="846835"/>
              </a:xfrm>
              <a:prstGeom prst="rect">
                <a:avLst/>
              </a:prstGeom>
              <a:noFill/>
            </p:spPr>
            <p:txBody>
              <a:bodyPr wrap="square">
                <a:sp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𝑚𝑖𝑛</m:t>
                              </m:r>
                            </m:sub>
                          </m:sSub>
                        </m:num>
                        <m:den>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𝑃</m:t>
                                  </m:r>
                                </m:e>
                              </m:acc>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𝑟𝑎𝑡𝑒</m:t>
                              </m:r>
                            </m:sub>
                          </m:sSub>
                        </m:den>
                      </m:f>
                    </m:oMath>
                  </m:oMathPara>
                </a14:m>
                <a:endParaRPr lang="en-US" sz="12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3074D253-BE84-E7C5-663A-3BE8136470CD}"/>
                  </a:ext>
                </a:extLst>
              </p:cNvPr>
              <p:cNvSpPr txBox="1">
                <a:spLocks noRot="1" noChangeAspect="1" noMove="1" noResize="1" noEditPoints="1" noAdjustHandles="1" noChangeArrowheads="1" noChangeShapeType="1" noTextEdit="1"/>
              </p:cNvSpPr>
              <p:nvPr/>
            </p:nvSpPr>
            <p:spPr>
              <a:xfrm>
                <a:off x="5586568" y="2571750"/>
                <a:ext cx="2181851" cy="846835"/>
              </a:xfrm>
              <a:prstGeom prst="rect">
                <a:avLst/>
              </a:prstGeom>
              <a:blipFill>
                <a:blip r:embed="rId9"/>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AB6F0546-3735-B99F-1FC4-52C557184DFB}"/>
              </a:ext>
            </a:extLst>
          </p:cNvPr>
          <p:cNvSpPr txBox="1"/>
          <p:nvPr/>
        </p:nvSpPr>
        <p:spPr>
          <a:xfrm>
            <a:off x="360809" y="3213997"/>
            <a:ext cx="3884992" cy="830997"/>
          </a:xfrm>
          <a:prstGeom prst="rect">
            <a:avLst/>
          </a:prstGeom>
          <a:noFill/>
        </p:spPr>
        <p:txBody>
          <a:bodyPr wrap="square">
            <a:spAutoFit/>
          </a:bodyPr>
          <a:lstStyle/>
          <a:p>
            <a:r>
              <a:rPr lang="en-US" sz="1600" dirty="0" err="1">
                <a:latin typeface="Times New Roman" panose="02020603050405020304" pitchFamily="18" charset="0"/>
                <a:ea typeface="Yu Mincho" panose="02020400000000000000" pitchFamily="18" charset="-128"/>
              </a:rPr>
              <a:t>Việc</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trọn</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hệ</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số</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điện</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áp</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như</a:t>
            </a:r>
            <a:r>
              <a:rPr lang="en-US" sz="1600" dirty="0">
                <a:latin typeface="Times New Roman" panose="02020603050405020304" pitchFamily="18" charset="0"/>
                <a:ea typeface="Yu Mincho" panose="02020400000000000000" pitchFamily="18" charset="-128"/>
              </a:rPr>
              <a:t> </a:t>
            </a:r>
            <a:r>
              <a:rPr lang="en-US" sz="1600" dirty="0" err="1">
                <a:latin typeface="Times New Roman" panose="02020603050405020304" pitchFamily="18" charset="0"/>
                <a:ea typeface="Yu Mincho" panose="02020400000000000000" pitchFamily="18" charset="-128"/>
              </a:rPr>
              <a:t>trên</a:t>
            </a:r>
            <a:r>
              <a:rPr lang="en-US" sz="1600" dirty="0">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giảm</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sự</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phức</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tạp</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trong</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việc</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cài</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đặt</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và</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điều</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chỉnh</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bộ</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điều</a:t>
            </a:r>
            <a:r>
              <a:rPr lang="en-US" sz="1600" dirty="0">
                <a:effectLst/>
                <a:latin typeface="Times New Roman" panose="02020603050405020304" pitchFamily="18" charset="0"/>
                <a:ea typeface="Yu Mincho" panose="02020400000000000000" pitchFamily="18" charset="-128"/>
              </a:rPr>
              <a:t> </a:t>
            </a:r>
            <a:r>
              <a:rPr lang="en-US" sz="1600" dirty="0" err="1">
                <a:effectLst/>
                <a:latin typeface="Times New Roman" panose="02020603050405020304" pitchFamily="18" charset="0"/>
                <a:ea typeface="Yu Mincho" panose="02020400000000000000" pitchFamily="18" charset="-128"/>
              </a:rPr>
              <a:t>khiển</a:t>
            </a:r>
            <a:r>
              <a:rPr lang="en-US" sz="1600" dirty="0">
                <a:effectLst/>
                <a:latin typeface="Times New Roman" panose="02020603050405020304" pitchFamily="18" charset="0"/>
                <a:ea typeface="Yu Mincho" panose="02020400000000000000" pitchFamily="18" charset="-128"/>
              </a:rPr>
              <a:t>.</a:t>
            </a:r>
            <a:endParaRPr lang="en-US" sz="1600"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F3CEB78-0814-24AF-FCBA-117D6AB40AB7}"/>
                  </a:ext>
                </a:extLst>
              </p:cNvPr>
              <p:cNvSpPr txBox="1"/>
              <p:nvPr/>
            </p:nvSpPr>
            <p:spPr>
              <a:xfrm>
                <a:off x="4572000" y="3213997"/>
                <a:ext cx="4635708" cy="1249701"/>
              </a:xfrm>
              <a:prstGeom prst="rect">
                <a:avLst/>
              </a:prstGeom>
              <a:noFill/>
            </p:spPr>
            <p:txBody>
              <a:bodyPr wrap="square">
                <a:spAutoFit/>
              </a:bodyPr>
              <a:lstStyle/>
              <a:p>
                <a:r>
                  <a:rPr lang="vi-VN" sz="1600" dirty="0">
                    <a:effectLst/>
                    <a:latin typeface="Times New Roman" panose="02020603050405020304" pitchFamily="18" charset="0"/>
                    <a:ea typeface="Yu Mincho" panose="02020400000000000000" pitchFamily="18" charset="-128"/>
                    <a:cs typeface="Times New Roman" panose="02020603050405020304" pitchFamily="18" charset="0"/>
                  </a:rPr>
                  <a:t>Khi đó, các biến tần có công suất khác nhau được mắc song song sẽ chia sẻ công xuất tải tương ứng nếu chúng ta chọn hệ số </a:t>
                </a:r>
                <a14:m>
                  <m:oMath xmlns:m="http://schemas.openxmlformats.org/officeDocument/2006/math">
                    <m:sSub>
                      <m:sSubPr>
                        <m:ctrlPr>
                          <a:rPr lang="en-US" sz="1600" i="1">
                            <a:effectLst/>
                            <a:latin typeface="Cambria Math" panose="02040503050406030204" pitchFamily="18" charset="0"/>
                            <a:cs typeface="Times New Roman" panose="02020603050405020304" pitchFamily="18" charset="0"/>
                          </a:rPr>
                        </m:ctrlPr>
                      </m:sSubPr>
                      <m:e>
                        <m:r>
                          <a:rPr lang="vi-VN" sz="1600" i="1">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600" i="1">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6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600" dirty="0">
                    <a:effectLst/>
                    <a:latin typeface="Times New Roman" panose="02020603050405020304" pitchFamily="18" charset="0"/>
                    <a:ea typeface="Yu Mincho" panose="02020400000000000000" pitchFamily="18" charset="-128"/>
                    <a:cs typeface="Times New Roman" panose="02020603050405020304" pitchFamily="18" charset="0"/>
                  </a:rPr>
                  <a:t>như trên.Khi đó, </a:t>
                </a:r>
                <a14:m>
                  <m:oMath xmlns:m="http://schemas.openxmlformats.org/officeDocument/2006/math">
                    <m:f>
                      <m:fPr>
                        <m:ctrlPr>
                          <a:rPr lang="en-US" sz="1600" i="1">
                            <a:effectLst/>
                            <a:latin typeface="Cambria Math" panose="02040503050406030204" pitchFamily="18" charset="0"/>
                            <a:cs typeface="Times New Roman" panose="02020603050405020304" pitchFamily="18" charset="0"/>
                          </a:rPr>
                        </m:ctrlPr>
                      </m:fPr>
                      <m:num>
                        <m:sSub>
                          <m:sSubPr>
                            <m:ctrlPr>
                              <a:rPr lang="en-US" sz="1600" i="1">
                                <a:effectLst/>
                                <a:latin typeface="Cambria Math" panose="02040503050406030204" pitchFamily="18" charset="0"/>
                                <a:cs typeface="Times New Roman" panose="02020603050405020304" pitchFamily="18" charset="0"/>
                              </a:rPr>
                            </m:ctrlPr>
                          </m:sSubPr>
                          <m:e>
                            <m:acc>
                              <m:accPr>
                                <m:chr m:val="̅"/>
                                <m:ctrlPr>
                                  <a:rPr lang="en-US" sz="1600" i="1">
                                    <a:effectLst/>
                                    <a:latin typeface="Cambria Math" panose="02040503050406030204" pitchFamily="18" charset="0"/>
                                    <a:cs typeface="Times New Roman" panose="02020603050405020304" pitchFamily="18" charset="0"/>
                                  </a:rPr>
                                </m:ctrlPr>
                              </m:accPr>
                              <m:e>
                                <m:r>
                                  <a:rPr lang="vi-VN" sz="1600" i="1">
                                    <a:effectLst/>
                                    <a:latin typeface="Cambria Math" panose="02040503050406030204" pitchFamily="18" charset="0"/>
                                    <a:ea typeface="Yu Mincho" panose="02020400000000000000" pitchFamily="18" charset="-128"/>
                                    <a:cs typeface="Times New Roman" panose="02020603050405020304" pitchFamily="18" charset="0"/>
                                  </a:rPr>
                                  <m:t>𝑃</m:t>
                                </m:r>
                              </m:e>
                            </m:acc>
                          </m:e>
                          <m:sub>
                            <m:r>
                              <a:rPr lang="vi-VN" sz="1600" i="1">
                                <a:effectLst/>
                                <a:latin typeface="Cambria Math" panose="02040503050406030204" pitchFamily="18" charset="0"/>
                                <a:ea typeface="Yu Mincho" panose="02020400000000000000" pitchFamily="18" charset="-128"/>
                                <a:cs typeface="Times New Roman" panose="02020603050405020304" pitchFamily="18" charset="0"/>
                              </a:rPr>
                              <m:t>𝑒𝑞</m:t>
                            </m:r>
                          </m:sub>
                        </m:sSub>
                      </m:num>
                      <m:den>
                        <m:sSub>
                          <m:sSubPr>
                            <m:ctrlPr>
                              <a:rPr lang="en-US" sz="1600" i="1">
                                <a:effectLst/>
                                <a:latin typeface="Cambria Math" panose="02040503050406030204" pitchFamily="18" charset="0"/>
                                <a:cs typeface="Times New Roman" panose="02020603050405020304" pitchFamily="18" charset="0"/>
                              </a:rPr>
                            </m:ctrlPr>
                          </m:sSubPr>
                          <m:e>
                            <m:acc>
                              <m:accPr>
                                <m:chr m:val="̅"/>
                                <m:ctrlPr>
                                  <a:rPr lang="en-US" sz="1600" i="1">
                                    <a:effectLst/>
                                    <a:latin typeface="Cambria Math" panose="02040503050406030204" pitchFamily="18" charset="0"/>
                                    <a:cs typeface="Times New Roman" panose="02020603050405020304" pitchFamily="18" charset="0"/>
                                  </a:rPr>
                                </m:ctrlPr>
                              </m:accPr>
                              <m:e>
                                <m:r>
                                  <a:rPr lang="vi-VN" sz="1600" i="1">
                                    <a:effectLst/>
                                    <a:latin typeface="Cambria Math" panose="02040503050406030204" pitchFamily="18" charset="0"/>
                                    <a:ea typeface="Yu Mincho" panose="02020400000000000000" pitchFamily="18" charset="-128"/>
                                    <a:cs typeface="Times New Roman" panose="02020603050405020304" pitchFamily="18" charset="0"/>
                                  </a:rPr>
                                  <m:t>𝑃</m:t>
                                </m:r>
                              </m:e>
                            </m:acc>
                          </m:e>
                          <m:sub>
                            <m:r>
                              <a:rPr lang="vi-VN" sz="1600" i="1">
                                <a:effectLst/>
                                <a:latin typeface="Cambria Math" panose="02040503050406030204" pitchFamily="18" charset="0"/>
                                <a:ea typeface="Yu Mincho" panose="02020400000000000000" pitchFamily="18" charset="-128"/>
                                <a:cs typeface="Times New Roman" panose="02020603050405020304" pitchFamily="18" charset="0"/>
                              </a:rPr>
                              <m:t>𝑟𝑎𝑡𝑒</m:t>
                            </m:r>
                          </m:sub>
                        </m:sSub>
                      </m:den>
                    </m:f>
                  </m:oMath>
                </a14:m>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vi-VN" sz="1600" dirty="0">
                    <a:effectLst/>
                    <a:latin typeface="Times New Roman" panose="02020603050405020304" pitchFamily="18" charset="0"/>
                    <a:ea typeface="Yu Mincho" panose="02020400000000000000" pitchFamily="18" charset="-128"/>
                    <a:cs typeface="Times New Roman" panose="02020603050405020304" pitchFamily="18" charset="0"/>
                  </a:rPr>
                  <a:t>của các biến tần sẽ giống nhau.</a:t>
                </a:r>
                <a:endParaRPr lang="en-US" sz="1600"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0F3CEB78-0814-24AF-FCBA-117D6AB40AB7}"/>
                  </a:ext>
                </a:extLst>
              </p:cNvPr>
              <p:cNvSpPr txBox="1">
                <a:spLocks noRot="1" noChangeAspect="1" noMove="1" noResize="1" noEditPoints="1" noAdjustHandles="1" noChangeArrowheads="1" noChangeShapeType="1" noTextEdit="1"/>
              </p:cNvSpPr>
              <p:nvPr/>
            </p:nvSpPr>
            <p:spPr>
              <a:xfrm>
                <a:off x="4572000" y="3213997"/>
                <a:ext cx="4635708" cy="1249701"/>
              </a:xfrm>
              <a:prstGeom prst="rect">
                <a:avLst/>
              </a:prstGeom>
              <a:blipFill>
                <a:blip r:embed="rId10"/>
                <a:stretch>
                  <a:fillRect l="-658" t="-1463" r="-1447" b="-53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DC4D35E-DEB4-5761-1E61-40CED451154F}"/>
              </a:ext>
            </a:extLst>
          </p:cNvPr>
          <p:cNvSpPr txBox="1"/>
          <p:nvPr/>
        </p:nvSpPr>
        <p:spPr>
          <a:xfrm>
            <a:off x="924345" y="4758774"/>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grpSp>
        <p:nvGrpSpPr>
          <p:cNvPr id="6" name="Group 5">
            <a:extLst>
              <a:ext uri="{FF2B5EF4-FFF2-40B4-BE49-F238E27FC236}">
                <a16:creationId xmlns:a16="http://schemas.microsoft.com/office/drawing/2014/main" id="{538A4EDA-F4A6-1968-FCD3-1F87F67547A2}"/>
              </a:ext>
            </a:extLst>
          </p:cNvPr>
          <p:cNvGrpSpPr/>
          <p:nvPr/>
        </p:nvGrpSpPr>
        <p:grpSpPr>
          <a:xfrm>
            <a:off x="201976" y="252798"/>
            <a:ext cx="9109804" cy="369334"/>
            <a:chOff x="1793005" y="1746584"/>
            <a:chExt cx="12146406" cy="492444"/>
          </a:xfrm>
        </p:grpSpPr>
        <p:sp>
          <p:nvSpPr>
            <p:cNvPr id="10" name="TextBox 9">
              <a:extLst>
                <a:ext uri="{FF2B5EF4-FFF2-40B4-BE49-F238E27FC236}">
                  <a16:creationId xmlns:a16="http://schemas.microsoft.com/office/drawing/2014/main" id="{6A710192-BB94-33D2-BF21-404294205BD5}"/>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36B9BE-11CF-159D-A906-EC639578F664}"/>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
        <p:nvSpPr>
          <p:cNvPr id="16" name="TextBox 15">
            <a:extLst>
              <a:ext uri="{FF2B5EF4-FFF2-40B4-BE49-F238E27FC236}">
                <a16:creationId xmlns:a16="http://schemas.microsoft.com/office/drawing/2014/main" id="{348B66A4-22C8-30B2-F847-211A515EA295}"/>
              </a:ext>
            </a:extLst>
          </p:cNvPr>
          <p:cNvSpPr txBox="1"/>
          <p:nvPr/>
        </p:nvSpPr>
        <p:spPr>
          <a:xfrm>
            <a:off x="7512341" y="2738148"/>
            <a:ext cx="1333374" cy="338554"/>
          </a:xfrm>
          <a:prstGeom prst="rect">
            <a:avLst/>
          </a:prstGeom>
          <a:noFill/>
        </p:spPr>
        <p:txBody>
          <a:bodyPr wrap="square">
            <a:spAutoFit/>
          </a:bodyPr>
          <a:lstStyle/>
          <a:p>
            <a:r>
              <a:rPr lang="vi-VN" sz="1600" kern="100" dirty="0">
                <a:effectLst/>
                <a:latin typeface="Times New Roman" panose="02020603050405020304" pitchFamily="18" charset="0"/>
                <a:ea typeface="Yu Mincho" panose="02020400000000000000" pitchFamily="18" charset="-128"/>
                <a:cs typeface="Times New Roman" panose="02020603050405020304" pitchFamily="18" charset="0"/>
              </a:rPr>
              <a:t>(19)</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1600" dirty="0"/>
          </a:p>
        </p:txBody>
      </p:sp>
    </p:spTree>
    <p:extLst>
      <p:ext uri="{BB962C8B-B14F-4D97-AF65-F5344CB8AC3E}">
        <p14:creationId xmlns:p14="http://schemas.microsoft.com/office/powerpoint/2010/main" val="209075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z="1500">
                <a:latin typeface="Arial" panose="020B0604020202020204" pitchFamily="34" charset="0"/>
                <a:cs typeface="Arial" panose="020B0604020202020204" pitchFamily="34" charset="0"/>
              </a:rPr>
              <a:t>9/28/2023</a:t>
            </a:fld>
            <a:endParaRPr lang="en-US" sz="15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z="1500">
                <a:latin typeface="Arial" panose="020B0604020202020204" pitchFamily="34" charset="0"/>
                <a:cs typeface="Arial" panose="020B0604020202020204" pitchFamily="34" charset="0"/>
              </a:rPr>
              <a:t>21</a:t>
            </a:fld>
            <a:endParaRPr lang="en-US" sz="150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1976" y="252798"/>
            <a:ext cx="9109804" cy="369334"/>
            <a:chOff x="1793005" y="1746584"/>
            <a:chExt cx="12146406" cy="492444"/>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
        <p:nvSpPr>
          <p:cNvPr id="15" name="TextBox 14">
            <a:extLst>
              <a:ext uri="{FF2B5EF4-FFF2-40B4-BE49-F238E27FC236}">
                <a16:creationId xmlns:a16="http://schemas.microsoft.com/office/drawing/2014/main" id="{F72BB687-81C3-9B13-4FF2-2AE43AC32AE3}"/>
              </a:ext>
            </a:extLst>
          </p:cNvPr>
          <p:cNvSpPr txBox="1"/>
          <p:nvPr/>
        </p:nvSpPr>
        <p:spPr>
          <a:xfrm>
            <a:off x="360809" y="605285"/>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B00AE89B-E976-7F7A-D3C8-B3C432506E96}"/>
                  </a:ext>
                </a:extLst>
              </p14:cNvPr>
              <p14:cNvContentPartPr/>
              <p14:nvPr/>
            </p14:nvContentPartPr>
            <p14:xfrm>
              <a:off x="6713900" y="3498539"/>
              <a:ext cx="253080" cy="144000"/>
            </p14:xfrm>
          </p:contentPart>
        </mc:Choice>
        <mc:Fallback xmlns="">
          <p:pic>
            <p:nvPicPr>
              <p:cNvPr id="40" name="Ink 39">
                <a:extLst>
                  <a:ext uri="{FF2B5EF4-FFF2-40B4-BE49-F238E27FC236}">
                    <a16:creationId xmlns:a16="http://schemas.microsoft.com/office/drawing/2014/main" id="{B00AE89B-E976-7F7A-D3C8-B3C432506E96}"/>
                  </a:ext>
                </a:extLst>
              </p:cNvPr>
              <p:cNvPicPr/>
              <p:nvPr/>
            </p:nvPicPr>
            <p:blipFill>
              <a:blip r:embed="rId11"/>
              <a:stretch>
                <a:fillRect/>
              </a:stretch>
            </p:blipFill>
            <p:spPr>
              <a:xfrm>
                <a:off x="6705260" y="3489899"/>
                <a:ext cx="2707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EE6CBC6B-DA11-4478-9D80-C7A43D87E46D}"/>
                  </a:ext>
                </a:extLst>
              </p14:cNvPr>
              <p14:cNvContentPartPr/>
              <p14:nvPr/>
            </p14:nvContentPartPr>
            <p14:xfrm>
              <a:off x="6976700" y="3612299"/>
              <a:ext cx="16560" cy="43920"/>
            </p14:xfrm>
          </p:contentPart>
        </mc:Choice>
        <mc:Fallback xmlns="">
          <p:pic>
            <p:nvPicPr>
              <p:cNvPr id="45" name="Ink 44">
                <a:extLst>
                  <a:ext uri="{FF2B5EF4-FFF2-40B4-BE49-F238E27FC236}">
                    <a16:creationId xmlns:a16="http://schemas.microsoft.com/office/drawing/2014/main" id="{EE6CBC6B-DA11-4478-9D80-C7A43D87E46D}"/>
                  </a:ext>
                </a:extLst>
              </p:cNvPr>
              <p:cNvPicPr/>
              <p:nvPr/>
            </p:nvPicPr>
            <p:blipFill>
              <a:blip r:embed="rId15"/>
              <a:stretch>
                <a:fillRect/>
              </a:stretch>
            </p:blipFill>
            <p:spPr>
              <a:xfrm>
                <a:off x="6914060" y="3549659"/>
                <a:ext cx="142200" cy="169560"/>
              </a:xfrm>
              <a:prstGeom prst="rect">
                <a:avLst/>
              </a:prstGeom>
            </p:spPr>
          </p:pic>
        </mc:Fallback>
      </mc:AlternateContent>
      <p:sp>
        <p:nvSpPr>
          <p:cNvPr id="5" name="TextBox 4">
            <a:extLst>
              <a:ext uri="{FF2B5EF4-FFF2-40B4-BE49-F238E27FC236}">
                <a16:creationId xmlns:a16="http://schemas.microsoft.com/office/drawing/2014/main" id="{7187F797-805B-CF52-0220-4190E842F65F}"/>
              </a:ext>
            </a:extLst>
          </p:cNvPr>
          <p:cNvSpPr txBox="1"/>
          <p:nvPr/>
        </p:nvSpPr>
        <p:spPr>
          <a:xfrm>
            <a:off x="652072" y="1022042"/>
            <a:ext cx="40342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phương trình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vi-VN" sz="1600" dirty="0">
                <a:latin typeface="Times New Roman" panose="02020603050405020304" pitchFamily="18" charset="0"/>
                <a:cs typeface="Times New Roman" panose="02020603050405020304" pitchFamily="18" charset="0"/>
              </a:rPr>
              <a:t> (13) </a:t>
            </a:r>
            <a:r>
              <a:rPr lang="en-US" sz="1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763E5E5-3C44-565B-4478-22FD5B333816}"/>
                  </a:ext>
                </a:extLst>
              </p:cNvPr>
              <p:cNvSpPr txBox="1"/>
              <p:nvPr/>
            </p:nvSpPr>
            <p:spPr>
              <a:xfrm>
                <a:off x="201976" y="1391374"/>
                <a:ext cx="4572000" cy="7287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solidFill>
                                <a:srgbClr val="836967"/>
                              </a:solidFill>
                              <a:latin typeface="Cambria Math" panose="02040503050406030204" pitchFamily="18" charset="0"/>
                            </a:rPr>
                          </m:ctrlPr>
                        </m:fPr>
                        <m:num>
                          <m:r>
                            <a:rPr lang="en-US" sz="1600" i="1">
                              <a:latin typeface="Cambria Math" panose="02040503050406030204" pitchFamily="18" charset="0"/>
                            </a:rPr>
                            <m:t>𝑑</m:t>
                          </m:r>
                        </m:num>
                        <m:den>
                          <m:r>
                            <a:rPr lang="en-US" sz="1600" i="1">
                              <a:latin typeface="Cambria Math" panose="02040503050406030204" pitchFamily="18" charset="0"/>
                            </a:rPr>
                            <m:t>𝑑𝑡</m:t>
                          </m:r>
                        </m:den>
                      </m:f>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r>
                        <a:rPr lang="en-US" sz="1600" i="0">
                          <a:latin typeface="Cambria Math" panose="02040503050406030204" pitchFamily="18" charset="0"/>
                        </a:rPr>
                        <m:t> ≈ </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r>
                            <a:rPr lang="en-US" sz="1600" i="1">
                              <a:latin typeface="Cambria Math" panose="02040503050406030204" pitchFamily="18" charset="0"/>
                            </a:rPr>
                            <m:t>𝐶</m:t>
                          </m:r>
                        </m:den>
                      </m:f>
                      <m:func>
                        <m:funcPr>
                          <m:ctrlPr>
                            <a:rPr lang="en-US" sz="1600" i="1">
                              <a:latin typeface="Cambria Math" panose="02040503050406030204" pitchFamily="18" charset="0"/>
                            </a:rPr>
                          </m:ctrlPr>
                        </m:funcPr>
                        <m:fName>
                          <m:d>
                            <m:dPr>
                              <m:endChr m:val=""/>
                              <m:ctrlPr>
                                <a:rPr lang="en-US" sz="1600" i="1">
                                  <a:latin typeface="Cambria Math" panose="02040503050406030204" pitchFamily="18" charset="0"/>
                                </a:rPr>
                              </m:ctrlPr>
                            </m:dPr>
                            <m:e>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𝜎</m:t>
                                  </m:r>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num>
                                <m:den>
                                  <m:r>
                                    <a:rPr lang="en-US" sz="1600" i="0">
                                      <a:latin typeface="Cambria Math" panose="02040503050406030204" pitchFamily="18" charset="0"/>
                                    </a:rPr>
                                    <m:t>2</m:t>
                                  </m:r>
                                </m:den>
                              </m:f>
                            </m:e>
                          </m:d>
                        </m:fName>
                        <m:e>
                          <m:d>
                            <m:dPr>
                              <m:begChr m:val=""/>
                              <m:ctrlPr>
                                <a:rPr lang="en-US" sz="1600" i="1">
                                  <a:latin typeface="Cambria Math" panose="02040503050406030204" pitchFamily="18" charset="0"/>
                                </a:rPr>
                              </m:ctrlPr>
                            </m:dPr>
                            <m:e>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3</m:t>
                                  </m:r>
                                  <m:r>
                                    <a:rPr lang="en-US" sz="1600" i="1">
                                      <a:latin typeface="Cambria Math" panose="02040503050406030204" pitchFamily="18" charset="0"/>
                                    </a:rPr>
                                    <m:t>𝛼</m:t>
                                  </m:r>
                                </m:num>
                                <m:den>
                                  <m:sSup>
                                    <m:sSupPr>
                                      <m:ctrlPr>
                                        <a:rPr lang="en-US" sz="1600" i="1">
                                          <a:solidFill>
                                            <a:srgbClr val="836967"/>
                                          </a:solidFill>
                                          <a:latin typeface="Cambria Math" panose="02040503050406030204" pitchFamily="18" charset="0"/>
                                        </a:rPr>
                                      </m:ctrlPr>
                                    </m:sSupPr>
                                    <m:e>
                                      <m:sSub>
                                        <m:sSubPr>
                                          <m:ctrlPr>
                                            <a:rPr lang="en-US" sz="1600" i="1">
                                              <a:solidFill>
                                                <a:srgbClr val="836967"/>
                                              </a:solidFill>
                                              <a:latin typeface="Cambria Math" panose="02040503050406030204" pitchFamily="18" charset="0"/>
                                            </a:rPr>
                                          </m:ctrlPr>
                                        </m:sSubPr>
                                        <m:e>
                                          <m:r>
                                            <a:rPr lang="en-US" sz="1600" i="0">
                                              <a:latin typeface="Cambria Math" panose="02040503050406030204" pitchFamily="18" charset="0"/>
                                            </a:rPr>
                                            <m:t>4</m:t>
                                          </m:r>
                                          <m:r>
                                            <a:rPr lang="en-US" sz="1600" i="1">
                                              <a:latin typeface="Cambria Math" panose="02040503050406030204" pitchFamily="18" charset="0"/>
                                            </a:rPr>
                                            <m:t>𝑘</m:t>
                                          </m:r>
                                        </m:e>
                                        <m:sub>
                                          <m:r>
                                            <a:rPr lang="en-US" sz="1600" i="1">
                                              <a:latin typeface="Cambria Math" panose="02040503050406030204" pitchFamily="18" charset="0"/>
                                            </a:rPr>
                                            <m:t>𝑣</m:t>
                                          </m:r>
                                        </m:sub>
                                      </m:sSub>
                                    </m:e>
                                    <m:sup>
                                      <m:r>
                                        <a:rPr lang="en-US" sz="1600" i="0">
                                          <a:latin typeface="Cambria Math" panose="02040503050406030204" pitchFamily="18" charset="0"/>
                                        </a:rPr>
                                        <m:t>2</m:t>
                                      </m:r>
                                    </m:sup>
                                  </m:sSup>
                                </m:den>
                              </m:f>
                              <m:sSup>
                                <m:sSupPr>
                                  <m:ctrlPr>
                                    <a:rPr lang="en-US" sz="1600" i="1">
                                      <a:solidFill>
                                        <a:srgbClr val="836967"/>
                                      </a:solidFill>
                                      <a:latin typeface="Cambria Math" panose="02040503050406030204" pitchFamily="18" charset="0"/>
                                    </a:rPr>
                                  </m:ctrlPr>
                                </m:sSupPr>
                                <m:e>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e>
                                <m:sup>
                                  <m:r>
                                    <a:rPr lang="en-US" sz="1600" i="0">
                                      <a:latin typeface="Cambria Math" panose="02040503050406030204" pitchFamily="18" charset="0"/>
                                    </a:rPr>
                                    <m:t>3</m:t>
                                  </m:r>
                                </m:sup>
                              </m:sSup>
                            </m:e>
                          </m:d>
                        </m:e>
                      </m:func>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𝑣</m:t>
                              </m:r>
                            </m:sub>
                          </m:sSub>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𝑖</m:t>
                              </m:r>
                            </m:sub>
                          </m:sSub>
                        </m:num>
                        <m:den>
                          <m:r>
                            <a:rPr lang="en-US" sz="1600" i="0">
                              <a:latin typeface="Cambria Math" panose="02040503050406030204" pitchFamily="18" charset="0"/>
                            </a:rPr>
                            <m:t>2</m:t>
                          </m:r>
                          <m:r>
                            <m:rPr>
                              <m:sty m:val="p"/>
                            </m:rPr>
                            <a:rPr lang="en-US" sz="1600" i="0">
                              <a:latin typeface="Cambria Math" panose="02040503050406030204" pitchFamily="18" charset="0"/>
                            </a:rPr>
                            <m:t>C</m:t>
                          </m:r>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den>
                      </m:f>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𝑃</m:t>
                          </m:r>
                        </m:e>
                      </m:acc>
                    </m:oMath>
                  </m:oMathPara>
                </a14:m>
                <a:endParaRPr lang="en-US" dirty="0"/>
              </a:p>
            </p:txBody>
          </p:sp>
        </mc:Choice>
        <mc:Fallback xmlns="">
          <p:sp>
            <p:nvSpPr>
              <p:cNvPr id="11" name="TextBox 10">
                <a:extLst>
                  <a:ext uri="{FF2B5EF4-FFF2-40B4-BE49-F238E27FC236}">
                    <a16:creationId xmlns:a16="http://schemas.microsoft.com/office/drawing/2014/main" id="{A763E5E5-3C44-565B-4478-22FD5B333816}"/>
                  </a:ext>
                </a:extLst>
              </p:cNvPr>
              <p:cNvSpPr txBox="1">
                <a:spLocks noRot="1" noChangeAspect="1" noMove="1" noResize="1" noEditPoints="1" noAdjustHandles="1" noChangeArrowheads="1" noChangeShapeType="1" noTextEdit="1"/>
              </p:cNvSpPr>
              <p:nvPr/>
            </p:nvSpPr>
            <p:spPr>
              <a:xfrm>
                <a:off x="201976" y="1391374"/>
                <a:ext cx="4572000" cy="728726"/>
              </a:xfrm>
              <a:prstGeom prst="rect">
                <a:avLst/>
              </a:prstGeom>
              <a:blipFill>
                <a:blip r:embed="rId1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3CDBF76-5739-0286-E64D-A9D4C647567C}"/>
              </a:ext>
            </a:extLst>
          </p:cNvPr>
          <p:cNvSpPr txBox="1"/>
          <p:nvPr/>
        </p:nvSpPr>
        <p:spPr>
          <a:xfrm>
            <a:off x="4163814" y="1540293"/>
            <a:ext cx="1386590" cy="369332"/>
          </a:xfrm>
          <a:prstGeom prst="rect">
            <a:avLst/>
          </a:prstGeom>
          <a:noFill/>
        </p:spPr>
        <p:txBody>
          <a:bodyPr wrap="square" rtlCol="0">
            <a:spAutoFit/>
          </a:bodyPr>
          <a:lstStyle/>
          <a:p>
            <a:r>
              <a:rPr lang="en-US" dirty="0"/>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P=0</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BAE59F-FE75-1BA9-3424-E4A4F124F711}"/>
                  </a:ext>
                </a:extLst>
              </p:cNvPr>
              <p:cNvSpPr txBox="1"/>
              <p:nvPr/>
            </p:nvSpPr>
            <p:spPr>
              <a:xfrm>
                <a:off x="4325285" y="1360596"/>
                <a:ext cx="3800398" cy="7287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solidFill>
                                <a:srgbClr val="836967"/>
                              </a:solidFill>
                              <a:latin typeface="Cambria Math" panose="02040503050406030204" pitchFamily="18" charset="0"/>
                            </a:rPr>
                          </m:ctrlPr>
                        </m:fPr>
                        <m:num>
                          <m:r>
                            <a:rPr lang="en-US" sz="1600" i="1">
                              <a:latin typeface="Cambria Math" panose="02040503050406030204" pitchFamily="18" charset="0"/>
                            </a:rPr>
                            <m:t>𝑑</m:t>
                          </m:r>
                        </m:num>
                        <m:den>
                          <m:r>
                            <a:rPr lang="en-US" sz="1600" i="1">
                              <a:latin typeface="Cambria Math" panose="02040503050406030204" pitchFamily="18" charset="0"/>
                            </a:rPr>
                            <m:t>𝑑𝑡</m:t>
                          </m:r>
                        </m:den>
                      </m:f>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r>
                        <a:rPr lang="en-US" sz="1600" i="0">
                          <a:latin typeface="Cambria Math" panose="02040503050406030204" pitchFamily="18" charset="0"/>
                        </a:rPr>
                        <m:t> ≈ </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r>
                            <a:rPr lang="en-US" sz="1600" i="1">
                              <a:latin typeface="Cambria Math" panose="02040503050406030204" pitchFamily="18" charset="0"/>
                            </a:rPr>
                            <m:t>𝐶</m:t>
                          </m:r>
                        </m:den>
                      </m:f>
                      <m:func>
                        <m:funcPr>
                          <m:ctrlPr>
                            <a:rPr lang="en-US" sz="1600" i="1">
                              <a:latin typeface="Cambria Math" panose="02040503050406030204" pitchFamily="18" charset="0"/>
                            </a:rPr>
                          </m:ctrlPr>
                        </m:funcPr>
                        <m:fName>
                          <m:d>
                            <m:dPr>
                              <m:endChr m:val=""/>
                              <m:ctrlPr>
                                <a:rPr lang="en-US" sz="1600" i="1">
                                  <a:latin typeface="Cambria Math" panose="02040503050406030204" pitchFamily="18" charset="0"/>
                                </a:rPr>
                              </m:ctrlPr>
                            </m:dPr>
                            <m:e>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𝜎</m:t>
                                  </m:r>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num>
                                <m:den>
                                  <m:r>
                                    <a:rPr lang="en-US" sz="1600" i="0">
                                      <a:latin typeface="Cambria Math" panose="02040503050406030204" pitchFamily="18" charset="0"/>
                                    </a:rPr>
                                    <m:t>2</m:t>
                                  </m:r>
                                </m:den>
                              </m:f>
                            </m:e>
                          </m:d>
                        </m:fName>
                        <m:e>
                          <m:d>
                            <m:dPr>
                              <m:begChr m:val=""/>
                              <m:ctrlPr>
                                <a:rPr lang="en-US" sz="1600" i="1">
                                  <a:latin typeface="Cambria Math" panose="02040503050406030204" pitchFamily="18" charset="0"/>
                                </a:rPr>
                              </m:ctrlPr>
                            </m:dPr>
                            <m:e>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3</m:t>
                                  </m:r>
                                  <m:r>
                                    <a:rPr lang="en-US" sz="1600" i="1">
                                      <a:latin typeface="Cambria Math" panose="02040503050406030204" pitchFamily="18" charset="0"/>
                                    </a:rPr>
                                    <m:t>𝛼</m:t>
                                  </m:r>
                                </m:num>
                                <m:den>
                                  <m:sSup>
                                    <m:sSupPr>
                                      <m:ctrlPr>
                                        <a:rPr lang="en-US" sz="1600" i="1">
                                          <a:solidFill>
                                            <a:srgbClr val="836967"/>
                                          </a:solidFill>
                                          <a:latin typeface="Cambria Math" panose="02040503050406030204" pitchFamily="18" charset="0"/>
                                        </a:rPr>
                                      </m:ctrlPr>
                                    </m:sSupPr>
                                    <m:e>
                                      <m:sSub>
                                        <m:sSubPr>
                                          <m:ctrlPr>
                                            <a:rPr lang="en-US" sz="1600" i="1">
                                              <a:solidFill>
                                                <a:srgbClr val="836967"/>
                                              </a:solidFill>
                                              <a:latin typeface="Cambria Math" panose="02040503050406030204" pitchFamily="18" charset="0"/>
                                            </a:rPr>
                                          </m:ctrlPr>
                                        </m:sSubPr>
                                        <m:e>
                                          <m:r>
                                            <a:rPr lang="en-US" sz="1600" i="0">
                                              <a:latin typeface="Cambria Math" panose="02040503050406030204" pitchFamily="18" charset="0"/>
                                            </a:rPr>
                                            <m:t>4</m:t>
                                          </m:r>
                                          <m:r>
                                            <a:rPr lang="en-US" sz="1600" i="1">
                                              <a:latin typeface="Cambria Math" panose="02040503050406030204" pitchFamily="18" charset="0"/>
                                            </a:rPr>
                                            <m:t>𝑘</m:t>
                                          </m:r>
                                        </m:e>
                                        <m:sub>
                                          <m:r>
                                            <a:rPr lang="en-US" sz="1600" i="1">
                                              <a:latin typeface="Cambria Math" panose="02040503050406030204" pitchFamily="18" charset="0"/>
                                            </a:rPr>
                                            <m:t>𝑣</m:t>
                                          </m:r>
                                        </m:sub>
                                      </m:sSub>
                                    </m:e>
                                    <m:sup>
                                      <m:r>
                                        <a:rPr lang="en-US" sz="1600" i="0">
                                          <a:latin typeface="Cambria Math" panose="02040503050406030204" pitchFamily="18" charset="0"/>
                                        </a:rPr>
                                        <m:t>2</m:t>
                                      </m:r>
                                    </m:sup>
                                  </m:sSup>
                                </m:den>
                              </m:f>
                              <m:sSup>
                                <m:sSupPr>
                                  <m:ctrlPr>
                                    <a:rPr lang="en-US" sz="1600" i="1">
                                      <a:solidFill>
                                        <a:srgbClr val="836967"/>
                                      </a:solidFill>
                                      <a:latin typeface="Cambria Math" panose="02040503050406030204" pitchFamily="18" charset="0"/>
                                    </a:rPr>
                                  </m:ctrlPr>
                                </m:sSupPr>
                                <m:e>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e>
                                <m:sup>
                                  <m:r>
                                    <a:rPr lang="en-US" sz="1600" i="0">
                                      <a:latin typeface="Cambria Math" panose="02040503050406030204" pitchFamily="18" charset="0"/>
                                    </a:rPr>
                                    <m:t>3</m:t>
                                  </m:r>
                                </m:sup>
                              </m:sSup>
                            </m:e>
                          </m:d>
                        </m:e>
                      </m:func>
                    </m:oMath>
                  </m:oMathPara>
                </a14:m>
                <a:endParaRPr lang="en-US" dirty="0"/>
              </a:p>
            </p:txBody>
          </p:sp>
        </mc:Choice>
        <mc:Fallback xmlns="">
          <p:sp>
            <p:nvSpPr>
              <p:cNvPr id="16" name="TextBox 15">
                <a:extLst>
                  <a:ext uri="{FF2B5EF4-FFF2-40B4-BE49-F238E27FC236}">
                    <a16:creationId xmlns:a16="http://schemas.microsoft.com/office/drawing/2014/main" id="{6EBAE59F-FE75-1BA9-3424-E4A4F124F711}"/>
                  </a:ext>
                </a:extLst>
              </p:cNvPr>
              <p:cNvSpPr txBox="1">
                <a:spLocks noRot="1" noChangeAspect="1" noMove="1" noResize="1" noEditPoints="1" noAdjustHandles="1" noChangeArrowheads="1" noChangeShapeType="1" noTextEdit="1"/>
              </p:cNvSpPr>
              <p:nvPr/>
            </p:nvSpPr>
            <p:spPr>
              <a:xfrm>
                <a:off x="4325285" y="1360596"/>
                <a:ext cx="3800398" cy="72872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43311C9-57E4-F174-B47D-E89FBB65DF6C}"/>
                  </a:ext>
                </a:extLst>
              </p:cNvPr>
              <p:cNvSpPr txBox="1"/>
              <p:nvPr/>
            </p:nvSpPr>
            <p:spPr>
              <a:xfrm>
                <a:off x="652072" y="2235441"/>
                <a:ext cx="7473611" cy="1669431"/>
              </a:xfrm>
              <a:prstGeom prst="rect">
                <a:avLst/>
              </a:prstGeom>
              <a:noFill/>
            </p:spPr>
            <p:txBody>
              <a:bodyPr wrap="square">
                <a:spAutoFit/>
              </a:bodyPr>
              <a:lstStyle/>
              <a:p>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Lấy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tích</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phân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2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vế</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với</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thời</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gian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để</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biên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điện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áp</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acc>
                      <m:accPr>
                        <m:chr m:val="̅"/>
                        <m:ctrlPr>
                          <a:rPr lang="en-US" sz="18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𝑉</m:t>
                        </m:r>
                      </m:e>
                    </m:acc>
                  </m:oMath>
                </a14:m>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thay</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đổi</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từ</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0.1</a:t>
                </a:r>
                <a14:m>
                  <m:oMath xmlns:m="http://schemas.openxmlformats.org/officeDocument/2006/math">
                    <m:acc>
                      <m:accPr>
                        <m:chr m:val="̅"/>
                        <m:ctrlPr>
                          <a:rPr lang="en-US" sz="18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𝑉</m:t>
                        </m:r>
                      </m:e>
                    </m:acc>
                  </m:oMath>
                </a14:m>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đến</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6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0.9</a:t>
                </a:r>
                <a:r>
                  <a:rPr lang="en-US" sz="1800" i="1"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acc>
                      <m:accPr>
                        <m:chr m:val="̅"/>
                        <m:ctrlPr>
                          <a:rPr lang="en-US" sz="18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𝑉</m:t>
                        </m:r>
                      </m:e>
                    </m:acc>
                    <m:r>
                      <a:rPr lang="en-US" sz="1800" b="0" i="0" smtClean="0">
                        <a:effectLst/>
                        <a:latin typeface="Cambria Math" panose="02040503050406030204" pitchFamily="18" charset="0"/>
                        <a:ea typeface="Yu Mincho" panose="02020400000000000000" pitchFamily="18" charset="-128"/>
                        <a:cs typeface="Times New Roman" panose="02020603050405020304" pitchFamily="18" charset="0"/>
                      </a:rPr>
                      <m:t> :</m:t>
                    </m:r>
                  </m:oMath>
                </a14:m>
                <a:endParaRPr lang="en-US" sz="1800" b="0" i="1" dirty="0">
                  <a:effectLst/>
                  <a:latin typeface="Times New Roman" panose="02020603050405020304" pitchFamily="18" charset="0"/>
                  <a:ea typeface="Yu Mincho" panose="02020400000000000000" pitchFamily="18" charset="-128"/>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𝑡</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𝑟𝑖𝑠𝑒</m:t>
                          </m:r>
                        </m:sub>
                      </m:s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2</m:t>
                          </m:r>
                        </m:num>
                        <m:den>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𝜀𝜎</m:t>
                          </m:r>
                        </m:den>
                      </m:f>
                      <m:sSubSup>
                        <m:sSub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Sup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𝑙𝑜𝑔</m:t>
                              </m:r>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𝑉</m:t>
                                  </m:r>
                                </m:e>
                              </m:acc>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2</m:t>
                                  </m:r>
                                </m:den>
                              </m:f>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𝑙𝑜𝑔</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1−</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3</m:t>
                                      </m:r>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𝛼</m:t>
                                      </m:r>
                                    </m:num>
                                    <m:den>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4</m:t>
                                              </m:r>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𝑘</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𝑣</m:t>
                                              </m:r>
                                            </m:sub>
                                          </m:sSub>
                                        </m:e>
                                        <m:sup>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den>
                                  </m:f>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𝑉</m:t>
                                          </m:r>
                                        </m:e>
                                      </m:acc>
                                    </m:e>
                                    <m:sup>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d>
                            </m:e>
                          </m:d>
                        </m:e>
                        <m:sub>
                          <m:r>
                            <a:rPr lang="en-US" sz="1800" kern="100">
                              <a:effectLst/>
                              <a:latin typeface="Cambria Math" panose="02040503050406030204" pitchFamily="18" charset="0"/>
                              <a:ea typeface="Yu Mincho" panose="02020400000000000000" pitchFamily="18" charset="-128"/>
                              <a:cs typeface="Times New Roman" panose="02020603050405020304" pitchFamily="18" charset="0"/>
                            </a:rPr>
                            <m:t>0.1</m:t>
                          </m:r>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𝑉</m:t>
                              </m:r>
                            </m:e>
                          </m:acc>
                        </m:sub>
                        <m:sup>
                          <m:r>
                            <a:rPr lang="en-US" sz="1800" kern="100">
                              <a:effectLst/>
                              <a:latin typeface="Cambria Math" panose="02040503050406030204" pitchFamily="18" charset="0"/>
                              <a:ea typeface="Yu Mincho" panose="02020400000000000000" pitchFamily="18" charset="-128"/>
                              <a:cs typeface="Times New Roman" panose="02020603050405020304" pitchFamily="18" charset="0"/>
                            </a:rPr>
                            <m:t>0.9</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 </m:t>
                          </m:r>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𝑉</m:t>
                              </m:r>
                            </m:e>
                          </m:acc>
                        </m:sup>
                      </m:sSubSup>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6</m:t>
                          </m:r>
                        </m:num>
                        <m:den>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𝜔</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sup>
                          </m:sSup>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𝜀𝜎</m:t>
                          </m:r>
                        </m:den>
                      </m:f>
                    </m:oMath>
                  </m:oMathPara>
                </a14:m>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043311C9-57E4-F174-B47D-E89FBB65DF6C}"/>
                  </a:ext>
                </a:extLst>
              </p:cNvPr>
              <p:cNvSpPr txBox="1">
                <a:spLocks noRot="1" noChangeAspect="1" noMove="1" noResize="1" noEditPoints="1" noAdjustHandles="1" noChangeArrowheads="1" noChangeShapeType="1" noTextEdit="1"/>
              </p:cNvSpPr>
              <p:nvPr/>
            </p:nvSpPr>
            <p:spPr>
              <a:xfrm>
                <a:off x="652072" y="2235441"/>
                <a:ext cx="7473611" cy="1669431"/>
              </a:xfrm>
              <a:prstGeom prst="rect">
                <a:avLst/>
              </a:prstGeom>
              <a:blipFill>
                <a:blip r:embed="rId18"/>
                <a:stretch>
                  <a:fillRect l="-734" t="-2190"/>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EA3101FC-7DF3-C580-924B-AF19BA4E2ECC}"/>
              </a:ext>
            </a:extLst>
          </p:cNvPr>
          <p:cNvSpPr txBox="1"/>
          <p:nvPr/>
        </p:nvSpPr>
        <p:spPr>
          <a:xfrm>
            <a:off x="652072" y="3753665"/>
            <a:ext cx="4572000" cy="342786"/>
          </a:xfrm>
          <a:prstGeom prst="rect">
            <a:avLst/>
          </a:prstGeom>
          <a:noFill/>
        </p:spPr>
        <p:txBody>
          <a:bodyPr wrap="square">
            <a:spAutoFit/>
          </a:bodyPr>
          <a:lstStyle/>
          <a:p>
            <a:pPr marL="0" marR="0" algn="just">
              <a:lnSpc>
                <a:spcPct val="107000"/>
              </a:lnSpc>
              <a:spcBef>
                <a:spcPts val="0"/>
              </a:spcBef>
              <a:spcAft>
                <a:spcPts val="800"/>
              </a:spcAft>
            </a:pP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Tại</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tải</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định</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mức</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khi</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600" kern="100" dirty="0" err="1">
                <a:effectLst/>
                <a:latin typeface="Times New Roman" panose="02020603050405020304" pitchFamily="18" charset="0"/>
                <a:ea typeface="Yu Mincho" panose="02020400000000000000" pitchFamily="18" charset="-128"/>
                <a:cs typeface="Times New Roman" panose="02020603050405020304" pitchFamily="18" charset="0"/>
              </a:rPr>
              <a:t>đó</a:t>
            </a:r>
            <a:r>
              <a:rPr lang="en-US" sz="1600" kern="1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1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DB02F7F-156E-0ABF-F629-86DBC29C92A8}"/>
                  </a:ext>
                </a:extLst>
              </p:cNvPr>
              <p:cNvSpPr txBox="1"/>
              <p:nvPr/>
            </p:nvSpPr>
            <p:spPr>
              <a:xfrm>
                <a:off x="1419926" y="4096451"/>
                <a:ext cx="2136099" cy="485518"/>
              </a:xfrm>
              <a:prstGeom prst="rect">
                <a:avLst/>
              </a:prstGeom>
              <a:noFill/>
            </p:spPr>
            <p:txBody>
              <a:bodyPr wrap="square">
                <a:spAutoFit/>
              </a:bodyPr>
              <a:lstStyle/>
              <a:p>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𝑟𝑖𝑠𝑒</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6</m:t>
                        </m:r>
                      </m:num>
                      <m:den>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𝜔</m:t>
                            </m:r>
                          </m:e>
                          <m:sup>
                            <m:r>
                              <a:rPr lang="en-US" i="0">
                                <a:latin typeface="Cambria Math" panose="02040503050406030204" pitchFamily="18" charset="0"/>
                              </a:rPr>
                              <m:t>∗</m:t>
                            </m:r>
                          </m:sup>
                        </m:sSup>
                        <m:r>
                          <a:rPr lang="en-US" i="1">
                            <a:latin typeface="Cambria Math" panose="02040503050406030204" pitchFamily="18" charset="0"/>
                          </a:rPr>
                          <m:t>𝜀</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𝜎</m:t>
                            </m:r>
                          </m:e>
                          <m:sup>
                            <m:r>
                              <a:rPr lang="en-US" i="0">
                                <a:latin typeface="Cambria Math" panose="02040503050406030204" pitchFamily="18" charset="0"/>
                              </a:rPr>
                              <m:t>,</m:t>
                            </m:r>
                          </m:sup>
                        </m:sSup>
                      </m:den>
                    </m:f>
                  </m:oMath>
                </a14:m>
                <a:r>
                  <a:rPr lang="vi-VN" dirty="0"/>
                  <a:t> (17)</a:t>
                </a:r>
                <a:endParaRPr lang="en-US" dirty="0"/>
              </a:p>
            </p:txBody>
          </p:sp>
        </mc:Choice>
        <mc:Fallback xmlns="">
          <p:sp>
            <p:nvSpPr>
              <p:cNvPr id="24" name="TextBox 23">
                <a:extLst>
                  <a:ext uri="{FF2B5EF4-FFF2-40B4-BE49-F238E27FC236}">
                    <a16:creationId xmlns:a16="http://schemas.microsoft.com/office/drawing/2014/main" id="{4DB02F7F-156E-0ABF-F629-86DBC29C92A8}"/>
                  </a:ext>
                </a:extLst>
              </p:cNvPr>
              <p:cNvSpPr txBox="1">
                <a:spLocks noRot="1" noChangeAspect="1" noMove="1" noResize="1" noEditPoints="1" noAdjustHandles="1" noChangeArrowheads="1" noChangeShapeType="1" noTextEdit="1"/>
              </p:cNvSpPr>
              <p:nvPr/>
            </p:nvSpPr>
            <p:spPr>
              <a:xfrm>
                <a:off x="1419926" y="4096451"/>
                <a:ext cx="2136099" cy="485518"/>
              </a:xfrm>
              <a:prstGeom prst="rect">
                <a:avLst/>
              </a:prstGeom>
              <a:blipFill>
                <a:blip r:embed="rId19"/>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17AF765-1097-CB8A-2B70-8F8F7CF512C8}"/>
                  </a:ext>
                </a:extLst>
              </p:cNvPr>
              <p:cNvSpPr txBox="1"/>
              <p:nvPr/>
            </p:nvSpPr>
            <p:spPr>
              <a:xfrm>
                <a:off x="3845197" y="4070322"/>
                <a:ext cx="1857557" cy="665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𝜎</m:t>
                          </m:r>
                        </m:e>
                        <m:sup>
                          <m:r>
                            <a:rPr lang="en-US" i="0">
                              <a:latin typeface="Cambria Math" panose="02040503050406030204" pitchFamily="18" charset="0"/>
                            </a:rPr>
                            <m:t>,</m:t>
                          </m:r>
                        </m:sup>
                      </m:sSup>
                      <m:r>
                        <a:rPr lang="en-US" i="0">
                          <a:latin typeface="Cambria Math" panose="02040503050406030204" pitchFamily="18" charset="0"/>
                        </a:rPr>
                        <m:t>=</m:t>
                      </m:r>
                      <m:r>
                        <a:rPr lang="en-US" i="1">
                          <a:latin typeface="Cambria Math" panose="02040503050406030204" pitchFamily="18" charset="0"/>
                        </a:rPr>
                        <m:t>𝜎</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𝑣</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𝑟𝑎𝑡𝑒</m:t>
                              </m:r>
                            </m:sub>
                          </m:sSub>
                        </m:den>
                      </m:f>
                    </m:oMath>
                  </m:oMathPara>
                </a14:m>
                <a:endParaRPr lang="en-US" dirty="0"/>
              </a:p>
            </p:txBody>
          </p:sp>
        </mc:Choice>
        <mc:Fallback xmlns="">
          <p:sp>
            <p:nvSpPr>
              <p:cNvPr id="27" name="TextBox 26">
                <a:extLst>
                  <a:ext uri="{FF2B5EF4-FFF2-40B4-BE49-F238E27FC236}">
                    <a16:creationId xmlns:a16="http://schemas.microsoft.com/office/drawing/2014/main" id="{917AF765-1097-CB8A-2B70-8F8F7CF512C8}"/>
                  </a:ext>
                </a:extLst>
              </p:cNvPr>
              <p:cNvSpPr txBox="1">
                <a:spLocks noRot="1" noChangeAspect="1" noMove="1" noResize="1" noEditPoints="1" noAdjustHandles="1" noChangeArrowheads="1" noChangeShapeType="1" noTextEdit="1"/>
              </p:cNvSpPr>
              <p:nvPr/>
            </p:nvSpPr>
            <p:spPr>
              <a:xfrm>
                <a:off x="3845197" y="4070322"/>
                <a:ext cx="1857557" cy="665054"/>
              </a:xfrm>
              <a:prstGeom prst="rect">
                <a:avLst/>
              </a:prstGeom>
              <a:blipFill>
                <a:blip r:embed="rId20"/>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325C939F-FCC3-D26D-D5E6-8D9828E88C98}"/>
              </a:ext>
            </a:extLst>
          </p:cNvPr>
          <p:cNvSpPr txBox="1"/>
          <p:nvPr/>
        </p:nvSpPr>
        <p:spPr>
          <a:xfrm>
            <a:off x="3301583" y="4226116"/>
            <a:ext cx="891915" cy="369332"/>
          </a:xfrm>
          <a:prstGeom prst="rect">
            <a:avLst/>
          </a:prstGeom>
          <a:noFill/>
        </p:spPr>
        <p:txBody>
          <a:bodyPr wrap="square" rtlCol="0">
            <a:spAutoFit/>
          </a:bodyPr>
          <a:lstStyle/>
          <a:p>
            <a:r>
              <a:rPr lang="en-US" dirty="0"/>
              <a:t> </a:t>
            </a:r>
            <a:r>
              <a:rPr lang="en-US" sz="1600" dirty="0" err="1">
                <a:latin typeface="Times New Roman" panose="02020603050405020304" pitchFamily="18" charset="0"/>
                <a:cs typeface="Times New Roman" panose="02020603050405020304" pitchFamily="18" charset="0"/>
              </a:rPr>
              <a:t>với</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1869A9-9CCA-852C-18E0-72FF7CF5D4CA}"/>
              </a:ext>
            </a:extLst>
          </p:cNvPr>
          <p:cNvSpPr txBox="1"/>
          <p:nvPr/>
        </p:nvSpPr>
        <p:spPr>
          <a:xfrm>
            <a:off x="929269" y="4661388"/>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sp>
        <p:nvSpPr>
          <p:cNvPr id="4" name="TextBox 3">
            <a:extLst>
              <a:ext uri="{FF2B5EF4-FFF2-40B4-BE49-F238E27FC236}">
                <a16:creationId xmlns:a16="http://schemas.microsoft.com/office/drawing/2014/main" id="{35614B70-721E-F0DA-CAE6-08B7CFA50D93}"/>
              </a:ext>
            </a:extLst>
          </p:cNvPr>
          <p:cNvSpPr txBox="1"/>
          <p:nvPr/>
        </p:nvSpPr>
        <p:spPr>
          <a:xfrm>
            <a:off x="472574" y="664988"/>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3.3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80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0F3AAC49-2CF8-F2E5-8C97-65B0D32486F7}"/>
                  </a:ext>
                </a:extLst>
              </p:cNvPr>
              <p:cNvSpPr txBox="1"/>
              <p:nvPr/>
            </p:nvSpPr>
            <p:spPr>
              <a:xfrm>
                <a:off x="333828" y="1128669"/>
                <a:ext cx="8337598" cy="3756991"/>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Từ</a:t>
                </a:r>
                <a:r>
                  <a:rPr lang="vi-VN" sz="1600" dirty="0">
                    <a:latin typeface="Times New Roman" panose="02020603050405020304" pitchFamily="18" charset="0"/>
                    <a:cs typeface="Times New Roman" panose="02020603050405020304" pitchFamily="18" charset="0"/>
                  </a:rPr>
                  <a:t> phương 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vi-VN" sz="1600" dirty="0">
                    <a:latin typeface="Times New Roman" panose="02020603050405020304" pitchFamily="18" charset="0"/>
                    <a:cs typeface="Times New Roman" panose="02020603050405020304" pitchFamily="18" charset="0"/>
                  </a:rPr>
                  <a:t> (14) </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srgbClr val="836967"/>
                              </a:solidFill>
                              <a:effectLst/>
                              <a:uLnTx/>
                              <a:uFillTx/>
                              <a:latin typeface="Cambria Math" panose="02040503050406030204" pitchFamily="18" charset="0"/>
                            </a:rPr>
                          </m:ctrlPr>
                        </m:sSubPr>
                        <m:e>
                          <m:acc>
                            <m:accPr>
                              <m:chr m:val="̅"/>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𝑉</m:t>
                              </m:r>
                            </m:e>
                          </m:acc>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𝑒𝑞</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𝑘</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𝑣</m:t>
                          </m:r>
                        </m:sub>
                      </m:sSub>
                      <m:rad>
                        <m:radPr>
                          <m:degHide m:val="on"/>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radPr>
                        <m:deg/>
                        <m:e>
                          <m:f>
                            <m:f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fPr>
                            <m:num>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𝜎</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m:t>
                              </m:r>
                              <m:rad>
                                <m:radPr>
                                  <m:degHide m:val="on"/>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radPr>
                                <m:deg/>
                                <m:e>
                                  <m:sSup>
                                    <m:sSup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𝜎</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2</m:t>
                                      </m:r>
                                    </m:sup>
                                  </m:s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𝛼</m:t>
                                  </m:r>
                                  <m:f>
                                    <m:f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fPr>
                                    <m:num>
                                      <m:sSub>
                                        <m:sSub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𝑘</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𝑖</m:t>
                                          </m:r>
                                        </m:sub>
                                      </m:sSub>
                                    </m:num>
                                    <m:den>
                                      <m:sSub>
                                        <m:sSub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𝑘</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𝑣</m:t>
                                          </m:r>
                                        </m:sub>
                                      </m:sSub>
                                    </m:den>
                                  </m:f>
                                  <m:sSub>
                                    <m:sSubPr>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sSubPr>
                                    <m:e>
                                      <m:acc>
                                        <m:accPr>
                                          <m:chr m:val="̅"/>
                                          <m:ctrlPr>
                                            <a:rPr kumimoji="0" lang="en-US" sz="1600" b="0" i="1" u="none" strike="noStrike" kern="1200" cap="none" spc="0" normalizeH="0" baseline="0" noProof="0">
                                              <a:ln>
                                                <a:noFill/>
                                              </a:ln>
                                              <a:solidFill>
                                                <a:srgbClr val="836967"/>
                                              </a:solidFill>
                                              <a:effectLst/>
                                              <a:uLnTx/>
                                              <a:uFillTx/>
                                              <a:latin typeface="Cambria Math" panose="020405030504060302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𝑃</m:t>
                                          </m:r>
                                        </m:e>
                                      </m:acc>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𝑒𝑞</m:t>
                                      </m:r>
                                    </m:sub>
                                  </m:sSub>
                                </m:e>
                              </m:rad>
                            </m:num>
                            <m:den>
                              <m:r>
                                <a:rPr kumimoji="0" lang="en-US" sz="1600" b="0" i="0" u="none" strike="noStrike" kern="1200" cap="none" spc="0" normalizeH="0" baseline="0" noProof="0">
                                  <a:ln>
                                    <a:noFill/>
                                  </a:ln>
                                  <a:solidFill>
                                    <a:prstClr val="black"/>
                                  </a:solidFill>
                                  <a:effectLst/>
                                  <a:uLnTx/>
                                  <a:uFillTx/>
                                  <a:latin typeface="Cambria Math" panose="02040503050406030204" pitchFamily="18" charset="0"/>
                                </a:rPr>
                                <m:t>3</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rPr>
                                <m:t>𝛼</m:t>
                              </m:r>
                            </m:den>
                          </m:f>
                        </m:e>
                      </m:rad>
                    </m:oMath>
                  </m:oMathPara>
                </a14:m>
                <a:endParaRPr lang="en-US" sz="1600" dirty="0">
                  <a:latin typeface="Times New Roman" panose="02020603050405020304" pitchFamily="18" charset="0"/>
                  <a:cs typeface="Times New Roman" panose="02020603050405020304" pitchFamily="18" charset="0"/>
                </a:endParaRPr>
              </a:p>
              <a:p>
                <a:r>
                  <a:rPr kumimoji="0" lang="en-US" sz="1600" b="0" u="none" strike="noStrike" kern="1200" cap="none" spc="0" normalizeH="0" baseline="0" noProof="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600" b="0" u="none" strike="noStrike" kern="1200" cap="none" spc="0" normalizeH="0" baseline="0" noProof="0" dirty="0">
                    <a:ln>
                      <a:noFill/>
                    </a:ln>
                    <a:solidFill>
                      <a:prstClr val="black"/>
                    </a:solidFill>
                    <a:effectLst/>
                    <a:uLnTx/>
                    <a:uFillTx/>
                    <a:ea typeface="Cambria Math" panose="02040503050406030204" pitchFamily="18" charset="0"/>
                    <a:cs typeface="Times New Roman" panose="02020603050405020304" pitchFamily="18" charset="0"/>
                  </a:rPr>
                  <a:t> </a:t>
                </a:r>
                <a14:m>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rad>
                      <m:radPr>
                        <m:degHide m:val="on"/>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den>
                        </m:f>
                      </m:e>
                    </m:rad>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𝑉</m:t>
                            </m:r>
                          </m:e>
                        </m:acc>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𝑒𝑞</m:t>
                        </m:r>
                      </m:sub>
                    </m:sSub>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𝑘</m:t>
                        </m:r>
                      </m:e>
                      <m:sub>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rad>
                      <m:radPr>
                        <m:degHide m:val="on"/>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r>
                              <a:rPr kumimoji="0" lang="vi-VN"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num>
                          <m:den>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den>
                        </m:f>
                      </m:e>
                    </m:rad>
                  </m:oMath>
                </a14:m>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Khi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đại</a:t>
                </a:r>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𝑒𝑞</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𝑣</m:t>
                        </m:r>
                      </m:sub>
                    </m:sSub>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i="1">
                                <a:latin typeface="Cambria Math" panose="02040503050406030204" pitchFamily="18" charset="0"/>
                              </a:rPr>
                              <m:t>2</m:t>
                            </m:r>
                            <m:r>
                              <a:rPr lang="en-US" sz="1600" i="1">
                                <a:latin typeface="Cambria Math" panose="02040503050406030204" pitchFamily="18" charset="0"/>
                              </a:rPr>
                              <m:t>𝜎</m:t>
                            </m:r>
                          </m:num>
                          <m:den>
                            <m:r>
                              <a:rPr lang="en-US" sz="1600" i="1">
                                <a:latin typeface="Cambria Math" panose="02040503050406030204" pitchFamily="18" charset="0"/>
                              </a:rPr>
                              <m:t>3</m:t>
                            </m:r>
                            <m:r>
                              <a:rPr lang="en-US" sz="1600" i="1">
                                <a:latin typeface="Cambria Math" panose="02040503050406030204" pitchFamily="18" charset="0"/>
                              </a:rPr>
                              <m:t>𝛼</m:t>
                            </m:r>
                          </m:den>
                        </m:f>
                      </m:e>
                    </m:rad>
                    <m:r>
                      <a:rPr lang="vi-VN" sz="1600" b="0" i="0" smtClean="0">
                        <a:latin typeface="Cambria Math" panose="02040503050406030204" pitchFamily="18" charset="0"/>
                      </a:rPr>
                      <m:t> </m:t>
                    </m:r>
                  </m:oMath>
                </a14:m>
                <a:r>
                  <a:rPr lang="vi-VN" sz="1600" dirty="0"/>
                  <a:t> khi </a:t>
                </a:r>
                <a14:m>
                  <m:oMath xmlns:m="http://schemas.openxmlformats.org/officeDocument/2006/math">
                    <m:sSub>
                      <m:sSubPr>
                        <m:ctrlPr>
                          <a:rPr lang="en-US" sz="1600" i="1">
                            <a:solidFill>
                              <a:srgbClr val="836967"/>
                            </a:solidFill>
                            <a:latin typeface="Cambria Math" panose="02040503050406030204" pitchFamily="18" charset="0"/>
                          </a:rPr>
                        </m:ctrlPr>
                      </m:sSubPr>
                      <m:e>
                        <m:acc>
                          <m:accPr>
                            <m:chr m:val="̅"/>
                            <m:ctrlPr>
                              <a:rPr lang="en-US" sz="1600" i="1">
                                <a:solidFill>
                                  <a:srgbClr val="836967"/>
                                </a:solidFill>
                                <a:latin typeface="Cambria Math" panose="02040503050406030204" pitchFamily="18" charset="0"/>
                              </a:rPr>
                            </m:ctrlPr>
                          </m:accPr>
                          <m:e>
                            <m:r>
                              <a:rPr lang="en-US" sz="1600" i="1">
                                <a:solidFill>
                                  <a:prstClr val="black"/>
                                </a:solidFill>
                                <a:latin typeface="Cambria Math" panose="02040503050406030204" pitchFamily="18" charset="0"/>
                              </a:rPr>
                              <m:t>𝑃</m:t>
                            </m:r>
                          </m:e>
                        </m:acc>
                      </m:e>
                      <m:sub>
                        <m:r>
                          <a:rPr lang="en-US" sz="1600" i="1">
                            <a:solidFill>
                              <a:prstClr val="black"/>
                            </a:solidFill>
                            <a:latin typeface="Cambria Math" panose="02040503050406030204" pitchFamily="18" charset="0"/>
                          </a:rPr>
                          <m:t>𝑒𝑞</m:t>
                        </m:r>
                      </m:sub>
                    </m:sSub>
                  </m:oMath>
                </a14:m>
                <a:r>
                  <a:rPr lang="vi-VN" sz="1600" dirty="0"/>
                  <a:t>=0 </a:t>
                </a:r>
                <a:endParaRPr lang="en-US" sz="1600" dirty="0"/>
              </a:p>
              <a:p>
                <a:r>
                  <a:rPr lang="en-US" sz="1600" dirty="0" err="1">
                    <a:latin typeface="Times New Roman" panose="02020603050405020304" pitchFamily="18" charset="0"/>
                    <a:cs typeface="Times New Roman" panose="02020603050405020304" pitchFamily="18" charset="0"/>
                  </a:rPr>
                  <a:t>Mặt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p>
              <a:p>
                <a:pPr algn="ct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𝑣</m:t>
                        </m:r>
                      </m:sub>
                    </m:sSub>
                  </m:oMath>
                </a14:m>
                <a:r>
                  <a:rPr lang="en-US" sz="1600" dirty="0"/>
                  <a:t> </a:t>
                </a:r>
              </a:p>
              <a:p>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a:t>
                </a:r>
                <a:r>
                  <a:rPr lang="en-US" sz="1600" dirty="0"/>
                  <a:t>	</a:t>
                </a:r>
              </a:p>
              <a:p>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3</m:t>
                          </m:r>
                        </m:den>
                      </m:f>
                    </m:oMath>
                  </m:oMathPara>
                </a14:m>
                <a:endParaRPr lang="en-US" sz="1600" dirty="0"/>
              </a:p>
              <a:p>
                <a:endParaRPr lang="en-US" sz="1600" dirty="0">
                  <a:latin typeface="Times New Roman" panose="02020603050405020304" pitchFamily="18" charset="0"/>
                  <a:cs typeface="Times New Roman" panose="02020603050405020304" pitchFamily="18" charset="0"/>
                </a:endParaRPr>
              </a:p>
            </p:txBody>
          </p:sp>
        </mc:Choice>
        <mc:Fallback xmlns="">
          <p:sp>
            <p:nvSpPr>
              <p:cNvPr id="6" name="Hộp Văn bản 5">
                <a:extLst>
                  <a:ext uri="{FF2B5EF4-FFF2-40B4-BE49-F238E27FC236}">
                    <a16:creationId xmlns:a16="http://schemas.microsoft.com/office/drawing/2014/main" id="{0F3AAC49-2CF8-F2E5-8C97-65B0D32486F7}"/>
                  </a:ext>
                </a:extLst>
              </p:cNvPr>
              <p:cNvSpPr txBox="1">
                <a:spLocks noRot="1" noChangeAspect="1" noMove="1" noResize="1" noEditPoints="1" noAdjustHandles="1" noChangeArrowheads="1" noChangeShapeType="1" noTextEdit="1"/>
              </p:cNvSpPr>
              <p:nvPr/>
            </p:nvSpPr>
            <p:spPr>
              <a:xfrm>
                <a:off x="333828" y="1128669"/>
                <a:ext cx="8337598" cy="3756991"/>
              </a:xfrm>
              <a:prstGeom prst="rect">
                <a:avLst/>
              </a:prstGeom>
              <a:blipFill>
                <a:blip r:embed="rId4"/>
                <a:stretch>
                  <a:fillRect l="-439" t="-487"/>
                </a:stretch>
              </a:blipFill>
            </p:spPr>
            <p:txBody>
              <a:bodyPr/>
              <a:lstStyle/>
              <a:p>
                <a:r>
                  <a:rPr lang="en-US">
                    <a:noFill/>
                  </a:rPr>
                  <a:t> </a:t>
                </a:r>
              </a:p>
            </p:txBody>
          </p:sp>
        </mc:Fallback>
      </mc:AlternateContent>
      <p:sp>
        <p:nvSpPr>
          <p:cNvPr id="7" name="Hình chữ nhật 6">
            <a:extLst>
              <a:ext uri="{FF2B5EF4-FFF2-40B4-BE49-F238E27FC236}">
                <a16:creationId xmlns:a16="http://schemas.microsoft.com/office/drawing/2014/main" id="{D0711430-0F44-3FDD-E9E9-40EE001D9ACA}"/>
              </a:ext>
            </a:extLst>
          </p:cNvPr>
          <p:cNvSpPr/>
          <p:nvPr/>
        </p:nvSpPr>
        <p:spPr>
          <a:xfrm>
            <a:off x="4089400" y="3905774"/>
            <a:ext cx="965200" cy="680540"/>
          </a:xfrm>
          <a:prstGeom prst="rect">
            <a:avLst/>
          </a:prstGeom>
          <a:noFill/>
          <a:ln w="19050">
            <a:solidFill>
              <a:schemeClr val="accent1"/>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pic>
        <p:nvPicPr>
          <p:cNvPr id="5" name="Picture 4">
            <a:extLst>
              <a:ext uri="{FF2B5EF4-FFF2-40B4-BE49-F238E27FC236}">
                <a16:creationId xmlns:a16="http://schemas.microsoft.com/office/drawing/2014/main" id="{FF5642FE-D7EA-B288-21F9-5716A815DD88}"/>
              </a:ext>
            </a:extLst>
          </p:cNvPr>
          <p:cNvPicPr>
            <a:picLocks noChangeAspect="1"/>
          </p:cNvPicPr>
          <p:nvPr/>
        </p:nvPicPr>
        <p:blipFill>
          <a:blip r:embed="rId5"/>
          <a:stretch>
            <a:fillRect/>
          </a:stretch>
        </p:blipFill>
        <p:spPr>
          <a:xfrm>
            <a:off x="6046400" y="1306285"/>
            <a:ext cx="2957833" cy="1343856"/>
          </a:xfrm>
          <a:prstGeom prst="rect">
            <a:avLst/>
          </a:prstGeom>
        </p:spPr>
      </p:pic>
      <p:sp>
        <p:nvSpPr>
          <p:cNvPr id="10" name="TextBox 9">
            <a:extLst>
              <a:ext uri="{FF2B5EF4-FFF2-40B4-BE49-F238E27FC236}">
                <a16:creationId xmlns:a16="http://schemas.microsoft.com/office/drawing/2014/main" id="{3BD924C2-46BE-E6BD-8192-43D916DF783B}"/>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FF7B07-F4EE-28A1-FB1B-60792D2155DA}"/>
                  </a:ext>
                </a:extLst>
              </p:cNvPr>
              <p:cNvSpPr txBox="1"/>
              <p:nvPr/>
            </p:nvSpPr>
            <p:spPr>
              <a:xfrm>
                <a:off x="472574" y="66765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3.4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i="1" kern="100">
                        <a:latin typeface="Cambria Math" panose="02040503050406030204" pitchFamily="18" charset="0"/>
                        <a:ea typeface="Calibri" panose="020F0502020204030204" pitchFamily="34" charset="0"/>
                        <a:cs typeface="Times New Roman" panose="02020603050405020304" pitchFamily="18" charset="0"/>
                      </a:rPr>
                      <m:t>𝛼</m:t>
                    </m:r>
                    <m:r>
                      <a:rPr lang="en-US"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b="1" dirty="0">
                    <a:latin typeface="Times New Roman" panose="02020603050405020304" pitchFamily="18" charset="0"/>
                    <a:cs typeface="Times New Roman" panose="02020603050405020304" pitchFamily="18" charset="0"/>
                  </a:rPr>
                  <a:t>và</a:t>
                </a:r>
                <a14:m>
                  <m:oMath xmlns:m="http://schemas.openxmlformats.org/officeDocument/2006/math">
                    <m:r>
                      <a:rPr lang="en-US" i="1" kern="100">
                        <a:latin typeface="Cambria Math" panose="02040503050406030204" pitchFamily="18" charset="0"/>
                        <a:ea typeface="Times New Roman" panose="02020603050405020304" pitchFamily="18" charset="0"/>
                        <a:cs typeface="Times New Roman" panose="02020603050405020304" pitchFamily="18" charset="0"/>
                      </a:rPr>
                      <m:t>𝜎</m:t>
                    </m:r>
                  </m:oMath>
                </a14:m>
                <a:r>
                  <a:rPr lang="en-US" b="1" dirty="0">
                    <a:latin typeface="Times New Roman" panose="02020603050405020304" pitchFamily="18" charset="0"/>
                    <a:cs typeface="Times New Roman" panose="02020603050405020304" pitchFamily="18" charset="0"/>
                  </a:rPr>
                  <a:t>.</a:t>
                </a:r>
              </a:p>
            </p:txBody>
          </p:sp>
        </mc:Choice>
        <mc:Fallback xmlns="">
          <p:sp>
            <p:nvSpPr>
              <p:cNvPr id="11" name="TextBox 10">
                <a:extLst>
                  <a:ext uri="{FF2B5EF4-FFF2-40B4-BE49-F238E27FC236}">
                    <a16:creationId xmlns:a16="http://schemas.microsoft.com/office/drawing/2014/main" id="{4CFF7B07-F4EE-28A1-FB1B-60792D2155DA}"/>
                  </a:ext>
                </a:extLst>
              </p:cNvPr>
              <p:cNvSpPr txBox="1">
                <a:spLocks noRot="1" noChangeAspect="1" noMove="1" noResize="1" noEditPoints="1" noAdjustHandles="1" noChangeArrowheads="1" noChangeShapeType="1" noTextEdit="1"/>
              </p:cNvSpPr>
              <p:nvPr/>
            </p:nvSpPr>
            <p:spPr>
              <a:xfrm>
                <a:off x="472574" y="667651"/>
                <a:ext cx="7935686" cy="369332"/>
              </a:xfrm>
              <a:prstGeom prst="rect">
                <a:avLst/>
              </a:prstGeom>
              <a:blipFill>
                <a:blip r:embed="rId6"/>
                <a:stretch>
                  <a:fillRect l="-692" t="-10000" b="-26667"/>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46E6AED3-9A6A-E6CA-88BA-EDA7DB069118}"/>
              </a:ext>
            </a:extLst>
          </p:cNvPr>
          <p:cNvGrpSpPr/>
          <p:nvPr/>
        </p:nvGrpSpPr>
        <p:grpSpPr>
          <a:xfrm>
            <a:off x="201976" y="252798"/>
            <a:ext cx="9109804" cy="369334"/>
            <a:chOff x="1793005" y="1746584"/>
            <a:chExt cx="12146406" cy="492444"/>
          </a:xfrm>
        </p:grpSpPr>
        <p:sp>
          <p:nvSpPr>
            <p:cNvPr id="17" name="TextBox 16">
              <a:extLst>
                <a:ext uri="{FF2B5EF4-FFF2-40B4-BE49-F238E27FC236}">
                  <a16:creationId xmlns:a16="http://schemas.microsoft.com/office/drawing/2014/main" id="{C5AA2DBA-9A13-97E5-C084-7B66F83ADE8E}"/>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D090380-A81D-AB92-B4E4-EA2BAF3F7B66}"/>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298653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0F3AAC49-2CF8-F2E5-8C97-65B0D32486F7}"/>
                  </a:ext>
                </a:extLst>
              </p:cNvPr>
              <p:cNvSpPr txBox="1"/>
              <p:nvPr/>
            </p:nvSpPr>
            <p:spPr>
              <a:xfrm>
                <a:off x="472574" y="844217"/>
                <a:ext cx="8337598" cy="3864969"/>
              </a:xfrm>
              <a:prstGeom prst="rect">
                <a:avLst/>
              </a:prstGeom>
              <a:noFill/>
            </p:spPr>
            <p:txBody>
              <a:bodyPr wrap="square" numCol="1" rtlCol="0">
                <a:spAutoFit/>
              </a:bodyPr>
              <a:lstStyle/>
              <a:p>
                <a:r>
                  <a:rPr lang="vi-VN" sz="1600" dirty="0">
                    <a:latin typeface="Times New Roman" panose="02020603050405020304" pitchFamily="18" charset="0"/>
                    <a:cs typeface="Times New Roman" panose="02020603050405020304" pitchFamily="18" charset="0"/>
                  </a:rPr>
                  <a:t>Từ đồ thị bên </a:t>
                </a:r>
                <a:r>
                  <a:rPr lang="en-US" sz="1600" dirty="0">
                    <a:latin typeface="Times New Roman" panose="02020603050405020304" pitchFamily="18" charset="0"/>
                    <a:cs typeface="Times New Roman" panose="02020603050405020304" pitchFamily="18" charset="0"/>
                  </a:rPr>
                  <a:t>Khi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giá trị định mức </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𝑟𝑎𝑡𝑒</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𝑚𝑖𝑛</m:t>
                        </m:r>
                      </m:sub>
                    </m:sSub>
                  </m:oMath>
                </a14:m>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Nên từ phương trình </a:t>
                </a:r>
                <a:r>
                  <a:rPr kumimoji="0" lang="vi-VN" sz="1600" b="0" i="0" u="none" strike="noStrike" kern="1200" cap="none" spc="0" normalizeH="0" baseline="0" noProof="0" dirty="0">
                    <a:ln>
                      <a:noFill/>
                    </a:ln>
                    <a:solidFill>
                      <a:prstClr val="black"/>
                    </a:solidFill>
                    <a:effectLst/>
                    <a:uLnTx/>
                    <a:uFillTx/>
                    <a:latin typeface="Arial" panose="020B0604020202020204"/>
                    <a:ea typeface="+mn-ea"/>
                    <a:cs typeface="+mn-cs"/>
                  </a:rPr>
                  <a:t>(14) ta có </a:t>
                </a:r>
                <a:r>
                  <a:rPr lang="en-US" sz="1600" dirty="0">
                    <a:latin typeface="Times New Roman" panose="02020603050405020304" pitchFamily="18" charset="0"/>
                    <a:cs typeface="Times New Roman" panose="02020603050405020304" pitchFamily="18" charset="0"/>
                  </a:rPr>
                  <a:t>:</a:t>
                </a:r>
              </a:p>
              <a:p>
                <a:pPr lvl="2"/>
                <a14:m>
                  <m:oMath xmlns:m="http://schemas.openxmlformats.org/officeDocument/2006/math">
                    <m:sSub>
                      <m:sSub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solidFill>
                              <a:srgbClr val="836967"/>
                            </a:solidFill>
                            <a:latin typeface="Cambria Math" panose="02040503050406030204" pitchFamily="18" charset="0"/>
                          </a:rPr>
                        </m:ctrlPr>
                      </m:sSubPr>
                      <m:e>
                        <m:r>
                          <a:rPr lang="en-US" sz="1600" i="1">
                            <a:solidFill>
                              <a:prstClr val="black"/>
                            </a:solidFill>
                            <a:latin typeface="Cambria Math" panose="02040503050406030204" pitchFamily="18" charset="0"/>
                          </a:rPr>
                          <m:t>𝑘</m:t>
                        </m:r>
                      </m:e>
                      <m:sub>
                        <m:r>
                          <a:rPr lang="en-US" sz="1600" i="1">
                            <a:solidFill>
                              <a:prstClr val="black"/>
                            </a:solidFill>
                            <a:latin typeface="Cambria Math" panose="02040503050406030204" pitchFamily="18" charset="0"/>
                          </a:rPr>
                          <m:t>𝑣</m:t>
                        </m:r>
                      </m:sub>
                    </m:sSub>
                    <m:rad>
                      <m:radPr>
                        <m:degHide m:val="on"/>
                        <m:ctrlPr>
                          <a:rPr lang="en-US" sz="1600" i="1">
                            <a:solidFill>
                              <a:srgbClr val="836967"/>
                            </a:solidFill>
                            <a:latin typeface="Cambria Math" panose="02040503050406030204" pitchFamily="18" charset="0"/>
                          </a:rPr>
                        </m:ctrlPr>
                      </m:radPr>
                      <m:deg/>
                      <m:e>
                        <m:f>
                          <m:fPr>
                            <m:ctrlPr>
                              <a:rPr lang="en-US" sz="1600" i="1">
                                <a:solidFill>
                                  <a:srgbClr val="836967"/>
                                </a:solidFill>
                                <a:latin typeface="Cambria Math" panose="02040503050406030204" pitchFamily="18" charset="0"/>
                              </a:rPr>
                            </m:ctrlPr>
                          </m:fPr>
                          <m:num>
                            <m:r>
                              <a:rPr lang="en-US" sz="1600" i="1">
                                <a:solidFill>
                                  <a:prstClr val="black"/>
                                </a:solidFill>
                                <a:latin typeface="Cambria Math" panose="02040503050406030204" pitchFamily="18" charset="0"/>
                              </a:rPr>
                              <m:t>𝜎</m:t>
                            </m:r>
                            <m:r>
                              <a:rPr lang="en-US" sz="1600" b="0" i="0" smtClean="0">
                                <a:solidFill>
                                  <a:prstClr val="black"/>
                                </a:solidFill>
                                <a:latin typeface="Cambria Math" panose="02040503050406030204" pitchFamily="18" charset="0"/>
                              </a:rPr>
                              <m:t>+</m:t>
                            </m:r>
                            <m:rad>
                              <m:radPr>
                                <m:degHide m:val="on"/>
                                <m:ctrlPr>
                                  <a:rPr lang="en-US" sz="1600" i="1">
                                    <a:solidFill>
                                      <a:srgbClr val="836967"/>
                                    </a:solidFill>
                                    <a:latin typeface="Cambria Math" panose="02040503050406030204" pitchFamily="18" charset="0"/>
                                  </a:rPr>
                                </m:ctrlPr>
                              </m:radPr>
                              <m:deg/>
                              <m:e>
                                <m:sSup>
                                  <m:sSupPr>
                                    <m:ctrlPr>
                                      <a:rPr lang="en-US" sz="1600" i="1">
                                        <a:solidFill>
                                          <a:srgbClr val="836967"/>
                                        </a:solidFill>
                                        <a:latin typeface="Cambria Math" panose="02040503050406030204" pitchFamily="18" charset="0"/>
                                      </a:rPr>
                                    </m:ctrlPr>
                                  </m:sSupPr>
                                  <m:e>
                                    <m:r>
                                      <a:rPr lang="en-US" sz="1600" i="1">
                                        <a:solidFill>
                                          <a:prstClr val="black"/>
                                        </a:solidFill>
                                        <a:latin typeface="Cambria Math" panose="02040503050406030204" pitchFamily="18" charset="0"/>
                                      </a:rPr>
                                      <m:t>𝜎</m:t>
                                    </m:r>
                                  </m:e>
                                  <m:sup>
                                    <m:r>
                                      <a:rPr lang="en-US" sz="1600">
                                        <a:solidFill>
                                          <a:prstClr val="black"/>
                                        </a:solidFill>
                                        <a:latin typeface="Cambria Math" panose="02040503050406030204" pitchFamily="18" charset="0"/>
                                      </a:rPr>
                                      <m:t>2</m:t>
                                    </m:r>
                                  </m:sup>
                                </m:sSup>
                                <m:r>
                                  <a:rPr lang="en-US" sz="1600">
                                    <a:solidFill>
                                      <a:prstClr val="black"/>
                                    </a:solidFill>
                                    <a:latin typeface="Cambria Math" panose="02040503050406030204" pitchFamily="18" charset="0"/>
                                  </a:rPr>
                                  <m:t>−</m:t>
                                </m:r>
                                <m:r>
                                  <a:rPr lang="en-US" sz="1600">
                                    <a:solidFill>
                                      <a:prstClr val="black"/>
                                    </a:solidFill>
                                    <a:latin typeface="Cambria Math" panose="02040503050406030204" pitchFamily="18" charset="0"/>
                                  </a:rPr>
                                  <m:t>6</m:t>
                                </m:r>
                                <m:r>
                                  <a:rPr lang="en-US" sz="1600" i="1">
                                    <a:solidFill>
                                      <a:prstClr val="black"/>
                                    </a:solidFill>
                                    <a:latin typeface="Cambria Math" panose="02040503050406030204" pitchFamily="18" charset="0"/>
                                  </a:rPr>
                                  <m:t>𝛼</m:t>
                                </m:r>
                                <m:f>
                                  <m:fPr>
                                    <m:ctrlPr>
                                      <a:rPr lang="en-US" sz="1600" i="1">
                                        <a:solidFill>
                                          <a:srgbClr val="836967"/>
                                        </a:solidFill>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a:rPr lang="en-US" sz="1600" i="1">
                                            <a:solidFill>
                                              <a:prstClr val="black"/>
                                            </a:solidFill>
                                            <a:latin typeface="Cambria Math" panose="02040503050406030204" pitchFamily="18" charset="0"/>
                                          </a:rPr>
                                          <m:t>𝑘</m:t>
                                        </m:r>
                                      </m:e>
                                      <m:sub>
                                        <m:r>
                                          <a:rPr lang="en-US" sz="1600" i="1">
                                            <a:solidFill>
                                              <a:prstClr val="black"/>
                                            </a:solidFill>
                                            <a:latin typeface="Cambria Math" panose="02040503050406030204" pitchFamily="18" charset="0"/>
                                          </a:rPr>
                                          <m:t>𝑖</m:t>
                                        </m:r>
                                      </m:sub>
                                    </m:sSub>
                                  </m:num>
                                  <m:den>
                                    <m:sSub>
                                      <m:sSubPr>
                                        <m:ctrlPr>
                                          <a:rPr lang="en-US" sz="1600" i="1">
                                            <a:solidFill>
                                              <a:srgbClr val="836967"/>
                                            </a:solidFill>
                                            <a:latin typeface="Cambria Math" panose="02040503050406030204" pitchFamily="18" charset="0"/>
                                          </a:rPr>
                                        </m:ctrlPr>
                                      </m:sSubPr>
                                      <m:e>
                                        <m:r>
                                          <a:rPr lang="en-US" sz="1600" i="1">
                                            <a:solidFill>
                                              <a:prstClr val="black"/>
                                            </a:solidFill>
                                            <a:latin typeface="Cambria Math" panose="02040503050406030204" pitchFamily="18" charset="0"/>
                                          </a:rPr>
                                          <m:t>𝑘</m:t>
                                        </m:r>
                                      </m:e>
                                      <m:sub>
                                        <m:r>
                                          <a:rPr lang="en-US" sz="1600" i="1">
                                            <a:solidFill>
                                              <a:prstClr val="black"/>
                                            </a:solidFill>
                                            <a:latin typeface="Cambria Math" panose="02040503050406030204" pitchFamily="18" charset="0"/>
                                          </a:rPr>
                                          <m:t>𝑣</m:t>
                                        </m:r>
                                      </m:sub>
                                    </m:sSub>
                                  </m:den>
                                </m:f>
                                <m:sSub>
                                  <m:sSubPr>
                                    <m:ctrlPr>
                                      <a:rPr lang="en-US" sz="1600" i="1">
                                        <a:solidFill>
                                          <a:srgbClr val="836967"/>
                                        </a:solidFill>
                                        <a:latin typeface="Cambria Math" panose="02040503050406030204" pitchFamily="18" charset="0"/>
                                      </a:rPr>
                                    </m:ctrlPr>
                                  </m:sSubPr>
                                  <m:e>
                                    <m:acc>
                                      <m:accPr>
                                        <m:chr m:val="̅"/>
                                        <m:ctrlPr>
                                          <a:rPr lang="en-US" sz="1600" i="1">
                                            <a:solidFill>
                                              <a:srgbClr val="836967"/>
                                            </a:solidFill>
                                            <a:latin typeface="Cambria Math" panose="02040503050406030204" pitchFamily="18" charset="0"/>
                                          </a:rPr>
                                        </m:ctrlPr>
                                      </m:accPr>
                                      <m:e>
                                        <m:r>
                                          <a:rPr lang="en-US" sz="1600" i="1">
                                            <a:solidFill>
                                              <a:prstClr val="black"/>
                                            </a:solidFill>
                                            <a:latin typeface="Cambria Math" panose="02040503050406030204" pitchFamily="18" charset="0"/>
                                          </a:rPr>
                                          <m:t>𝑃</m:t>
                                        </m:r>
                                      </m:e>
                                    </m:acc>
                                  </m:e>
                                  <m:sub>
                                    <m:r>
                                      <a:rPr lang="en-US" sz="1600" b="0" i="1" smtClean="0">
                                        <a:solidFill>
                                          <a:prstClr val="black"/>
                                        </a:solidFill>
                                        <a:latin typeface="Cambria Math" panose="02040503050406030204" pitchFamily="18" charset="0"/>
                                      </a:rPr>
                                      <m:t>𝑟𝑎𝑡𝑒</m:t>
                                    </m:r>
                                  </m:sub>
                                </m:sSub>
                              </m:e>
                            </m:rad>
                          </m:num>
                          <m:den>
                            <m:r>
                              <a:rPr lang="en-US" sz="1600">
                                <a:solidFill>
                                  <a:prstClr val="black"/>
                                </a:solidFill>
                                <a:latin typeface="Cambria Math" panose="02040503050406030204" pitchFamily="18" charset="0"/>
                              </a:rPr>
                              <m:t>3</m:t>
                            </m:r>
                            <m:r>
                              <a:rPr lang="en-US" sz="1600" i="1">
                                <a:solidFill>
                                  <a:prstClr val="black"/>
                                </a:solidFill>
                                <a:latin typeface="Cambria Math" panose="02040503050406030204" pitchFamily="18" charset="0"/>
                              </a:rPr>
                              <m:t>𝛼</m:t>
                            </m:r>
                          </m:den>
                        </m:f>
                      </m:e>
                    </m:rad>
                  </m:oMath>
                </a14:m>
                <a:endParaRPr lang="en-US" sz="1600" dirty="0">
                  <a:solidFill>
                    <a:prstClr val="black"/>
                  </a:solidFill>
                  <a:latin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a:t>
                </a:r>
              </a:p>
              <a:p>
                <a:r>
                  <a:rPr lang="vi-VN" sz="1400" dirty="0"/>
                  <a:t>		</a:t>
                </a: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i="1" smtClean="0">
                                <a:latin typeface="Cambria Math" panose="02040503050406030204" pitchFamily="18" charset="0"/>
                              </a:rPr>
                            </m:ctrlPr>
                          </m:eqArr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𝑣</m:t>
                                </m:r>
                              </m:sub>
                            </m:sSub>
                            <m:r>
                              <m:rPr>
                                <m:nor/>
                              </m:rPr>
                              <a:rPr lang="en-US" sz="1600"/>
                              <m:t>  </m:t>
                            </m:r>
                          </m:e>
                          <m:e>
                            <m:sSub>
                              <m:sSubPr>
                                <m:ctrlPr>
                                  <a:rPr lang="en-US" sz="1600" i="1">
                                    <a:latin typeface="Cambria Math" panose="02040503050406030204" pitchFamily="18" charset="0"/>
                                  </a:rPr>
                                </m:ctrlPr>
                              </m:sSubPr>
                              <m:e>
                                <m:f>
                                  <m:fPr>
                                    <m:ctrlPr>
                                      <a:rPr lang="en-US" sz="1600" i="1" smtClean="0">
                                        <a:latin typeface="Cambria Math" panose="02040503050406030204" pitchFamily="18" charset="0"/>
                                      </a:rPr>
                                    </m:ctrlPr>
                                  </m:fPr>
                                  <m:num>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𝑚𝑖𝑛</m:t>
                                        </m:r>
                                      </m:sub>
                                    </m:sSub>
                                  </m:num>
                                  <m:den>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𝑟𝑎𝑡𝑒</m:t>
                                        </m:r>
                                      </m:sub>
                                    </m:sSub>
                                  </m:den>
                                </m:f>
                                <m:r>
                                  <a:rPr lang="en-US" sz="1600" b="0" i="1" smtClean="0">
                                    <a:latin typeface="Cambria Math" panose="02040503050406030204" pitchFamily="18" charset="0"/>
                                  </a:rPr>
                                  <m:t>=</m:t>
                                </m:r>
                                <m:r>
                                  <a:rPr lang="en-US" sz="1600" i="1">
                                    <a:latin typeface="Cambria Math" panose="02040503050406030204" pitchFamily="18" charset="0"/>
                                  </a:rPr>
                                  <m:t>𝑘</m:t>
                                </m:r>
                              </m:e>
                              <m:sub>
                                <m:r>
                                  <a:rPr lang="en-US" sz="1600" b="0" i="1" smtClean="0">
                                    <a:latin typeface="Cambria Math" panose="02040503050406030204" pitchFamily="18" charset="0"/>
                                  </a:rPr>
                                  <m:t>𝑖</m:t>
                                </m:r>
                              </m:sub>
                            </m:sSub>
                          </m:e>
                        </m:eqArr>
                      </m:e>
                    </m:d>
                  </m:oMath>
                </a14:m>
                <a:endParaRPr lang="en-US" sz="1600" dirty="0"/>
              </a:p>
              <a:p>
                <a:r>
                  <a:rPr lang="vi-VN" sz="1600" dirty="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a:t>
                </a:r>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1600" i="1">
                            <a:solidFill>
                              <a:srgbClr val="836967"/>
                            </a:solidFill>
                            <a:latin typeface="Cambria Math" panose="02040503050406030204" pitchFamily="18" charset="0"/>
                          </a:rPr>
                        </m:ctrlPr>
                      </m:radPr>
                      <m:deg/>
                      <m:e>
                        <m:f>
                          <m:fPr>
                            <m:ctrlPr>
                              <a:rPr lang="en-US" sz="1600" i="1">
                                <a:solidFill>
                                  <a:srgbClr val="836967"/>
                                </a:solidFill>
                                <a:latin typeface="Cambria Math" panose="02040503050406030204" pitchFamily="18" charset="0"/>
                              </a:rPr>
                            </m:ctrlPr>
                          </m:fPr>
                          <m:num>
                            <m:r>
                              <a:rPr lang="en-US" sz="1600" i="1">
                                <a:solidFill>
                                  <a:prstClr val="black"/>
                                </a:solidFill>
                                <a:latin typeface="Cambria Math" panose="02040503050406030204" pitchFamily="18" charset="0"/>
                              </a:rPr>
                              <m:t>𝜎</m:t>
                            </m:r>
                            <m:r>
                              <a:rPr lang="en-US" sz="1600" b="0" i="0" smtClean="0">
                                <a:solidFill>
                                  <a:prstClr val="black"/>
                                </a:solidFill>
                                <a:latin typeface="Cambria Math" panose="02040503050406030204" pitchFamily="18" charset="0"/>
                              </a:rPr>
                              <m:t>+</m:t>
                            </m:r>
                            <m:rad>
                              <m:radPr>
                                <m:degHide m:val="on"/>
                                <m:ctrlPr>
                                  <a:rPr lang="en-US" sz="1600" i="1">
                                    <a:solidFill>
                                      <a:srgbClr val="836967"/>
                                    </a:solidFill>
                                    <a:latin typeface="Cambria Math" panose="02040503050406030204" pitchFamily="18" charset="0"/>
                                  </a:rPr>
                                </m:ctrlPr>
                              </m:radPr>
                              <m:deg/>
                              <m:e>
                                <m:sSup>
                                  <m:sSupPr>
                                    <m:ctrlPr>
                                      <a:rPr lang="en-US" sz="1600" i="1">
                                        <a:solidFill>
                                          <a:srgbClr val="836967"/>
                                        </a:solidFill>
                                        <a:latin typeface="Cambria Math" panose="02040503050406030204" pitchFamily="18" charset="0"/>
                                      </a:rPr>
                                    </m:ctrlPr>
                                  </m:sSupPr>
                                  <m:e>
                                    <m:r>
                                      <a:rPr lang="en-US" sz="1600" i="1">
                                        <a:solidFill>
                                          <a:prstClr val="black"/>
                                        </a:solidFill>
                                        <a:latin typeface="Cambria Math" panose="02040503050406030204" pitchFamily="18" charset="0"/>
                                      </a:rPr>
                                      <m:t>𝜎</m:t>
                                    </m:r>
                                  </m:e>
                                  <m:sup>
                                    <m:r>
                                      <a:rPr lang="en-US" sz="1600">
                                        <a:solidFill>
                                          <a:prstClr val="black"/>
                                        </a:solidFill>
                                        <a:latin typeface="Cambria Math" panose="02040503050406030204" pitchFamily="18" charset="0"/>
                                      </a:rPr>
                                      <m:t>2</m:t>
                                    </m:r>
                                  </m:sup>
                                </m:sSup>
                                <m:r>
                                  <a:rPr lang="en-US" sz="1600">
                                    <a:solidFill>
                                      <a:prstClr val="black"/>
                                    </a:solidFill>
                                    <a:latin typeface="Cambria Math" panose="02040503050406030204" pitchFamily="18" charset="0"/>
                                  </a:rPr>
                                  <m:t>−</m:t>
                                </m:r>
                                <m:r>
                                  <a:rPr lang="en-US" sz="1600" b="0" i="1" smtClean="0">
                                    <a:solidFill>
                                      <a:prstClr val="black"/>
                                    </a:solidFill>
                                    <a:latin typeface="Cambria Math" panose="02040503050406030204" pitchFamily="18" charset="0"/>
                                  </a:rPr>
                                  <m:t>4</m:t>
                                </m:r>
                                <m:r>
                                  <a:rPr lang="en-US" sz="1600" i="1">
                                    <a:solidFill>
                                      <a:prstClr val="black"/>
                                    </a:solidFill>
                                    <a:latin typeface="Cambria Math" panose="02040503050406030204" pitchFamily="18" charset="0"/>
                                  </a:rPr>
                                  <m:t>𝜎</m:t>
                                </m:r>
                                <m:f>
                                  <m:fPr>
                                    <m:ctrlPr>
                                      <a:rPr lang="en-US" sz="1600" i="1">
                                        <a:solidFill>
                                          <a:srgbClr val="836967"/>
                                        </a:solidFill>
                                        <a:latin typeface="Cambria Math" panose="02040503050406030204" pitchFamily="18" charset="0"/>
                                      </a:rPr>
                                    </m:ctrlPr>
                                  </m:fPr>
                                  <m:num>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𝑚𝑖𝑛</m:t>
                                        </m:r>
                                      </m:sub>
                                    </m:sSub>
                                  </m:num>
                                  <m:den>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den>
                                </m:f>
                              </m:e>
                            </m:rad>
                          </m:num>
                          <m:den>
                            <m:r>
                              <a:rPr lang="en-US" sz="1600">
                                <a:solidFill>
                                  <a:prstClr val="black"/>
                                </a:solidFill>
                                <a:latin typeface="Cambria Math" panose="02040503050406030204" pitchFamily="18" charset="0"/>
                              </a:rPr>
                              <m:t>3</m:t>
                            </m:r>
                            <m:r>
                              <a:rPr lang="en-US" sz="1600" i="1">
                                <a:solidFill>
                                  <a:prstClr val="black"/>
                                </a:solidFill>
                                <a:latin typeface="Cambria Math" panose="02040503050406030204" pitchFamily="18" charset="0"/>
                              </a:rPr>
                              <m:t>𝜎</m:t>
                            </m:r>
                          </m:den>
                        </m:f>
                      </m:e>
                    </m:rad>
                  </m:oMath>
                </a14:m>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Do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a:t>
                </a:r>
              </a:p>
              <a:p>
                <a:r>
                  <a:rPr lang="vi-VN" sz="1600" dirty="0">
                    <a:ea typeface="Cambria Math" panose="020405030504060302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𝑜𝑐</m:t>
                            </m:r>
                          </m:sub>
                        </m:sSub>
                      </m:num>
                      <m:den>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a:latin typeface="Cambria Math" panose="02040503050406030204" pitchFamily="18" charset="0"/>
                                <a:ea typeface="Times New Roman" panose="02020603050405020304" pitchFamily="18" charset="0"/>
                                <a:cs typeface="Times New Roman" panose="02020603050405020304" pitchFamily="18" charset="0"/>
                              </a:rPr>
                              <m:t>𝑚𝑖𝑛</m:t>
                            </m:r>
                          </m:sub>
                        </m:sSub>
                      </m:den>
                    </m:f>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𝑜𝑐</m:t>
                                </m:r>
                              </m:sub>
                            </m:sSub>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𝑜𝑐</m:t>
                                </m:r>
                              </m:sub>
                            </m:sSub>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a:latin typeface="Cambria Math" panose="02040503050406030204" pitchFamily="18" charset="0"/>
                                    <a:ea typeface="Times New Roman" panose="02020603050405020304" pitchFamily="18" charset="0"/>
                                    <a:cs typeface="Times New Roman" panose="02020603050405020304" pitchFamily="18" charset="0"/>
                                  </a:rPr>
                                  <m:t>𝑚𝑖𝑛</m:t>
                                </m:r>
                              </m:sub>
                            </m:sSub>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6" name="Hộp Văn bản 5">
                <a:extLst>
                  <a:ext uri="{FF2B5EF4-FFF2-40B4-BE49-F238E27FC236}">
                    <a16:creationId xmlns:a16="http://schemas.microsoft.com/office/drawing/2014/main" id="{0F3AAC49-2CF8-F2E5-8C97-65B0D32486F7}"/>
                  </a:ext>
                </a:extLst>
              </p:cNvPr>
              <p:cNvSpPr txBox="1">
                <a:spLocks noRot="1" noChangeAspect="1" noMove="1" noResize="1" noEditPoints="1" noAdjustHandles="1" noChangeArrowheads="1" noChangeShapeType="1" noTextEdit="1"/>
              </p:cNvSpPr>
              <p:nvPr/>
            </p:nvSpPr>
            <p:spPr>
              <a:xfrm>
                <a:off x="472574" y="844217"/>
                <a:ext cx="8337598" cy="3864969"/>
              </a:xfrm>
              <a:prstGeom prst="rect">
                <a:avLst/>
              </a:prstGeom>
              <a:blipFill>
                <a:blip r:embed="rId4"/>
                <a:stretch>
                  <a:fillRect l="-439" t="-4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3B49455-D84B-D600-06C4-52A5EC00C6E8}"/>
              </a:ext>
            </a:extLst>
          </p:cNvPr>
          <p:cNvPicPr>
            <a:picLocks noChangeAspect="1"/>
          </p:cNvPicPr>
          <p:nvPr/>
        </p:nvPicPr>
        <p:blipFill>
          <a:blip r:embed="rId5"/>
          <a:stretch>
            <a:fillRect/>
          </a:stretch>
        </p:blipFill>
        <p:spPr>
          <a:xfrm>
            <a:off x="4910269" y="1478021"/>
            <a:ext cx="4233731" cy="1923545"/>
          </a:xfrm>
          <a:prstGeom prst="rect">
            <a:avLst/>
          </a:prstGeom>
        </p:spPr>
      </p:pic>
      <p:sp>
        <p:nvSpPr>
          <p:cNvPr id="10" name="Arrow: Right 9">
            <a:extLst>
              <a:ext uri="{FF2B5EF4-FFF2-40B4-BE49-F238E27FC236}">
                <a16:creationId xmlns:a16="http://schemas.microsoft.com/office/drawing/2014/main" id="{294F86A3-A0E7-6409-0B32-1EFCD2BAE878}"/>
              </a:ext>
            </a:extLst>
          </p:cNvPr>
          <p:cNvSpPr/>
          <p:nvPr/>
        </p:nvSpPr>
        <p:spPr>
          <a:xfrm>
            <a:off x="590118" y="3334815"/>
            <a:ext cx="555090" cy="242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BDF2B9-C501-5C41-97CD-35F3BEB60893}"/>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AF9B64-66F3-B6CE-64F7-E3492E67B09A}"/>
                  </a:ext>
                </a:extLst>
              </p:cNvPr>
              <p:cNvSpPr txBox="1"/>
              <p:nvPr/>
            </p:nvSpPr>
            <p:spPr>
              <a:xfrm>
                <a:off x="472574" y="474885"/>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3.4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i="1" kern="100">
                        <a:latin typeface="Cambria Math" panose="02040503050406030204" pitchFamily="18" charset="0"/>
                        <a:ea typeface="Calibri" panose="020F0502020204030204" pitchFamily="34" charset="0"/>
                        <a:cs typeface="Times New Roman" panose="02020603050405020304" pitchFamily="18" charset="0"/>
                      </a:rPr>
                      <m:t>𝛼</m:t>
                    </m:r>
                    <m:r>
                      <a:rPr lang="en-US"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b="1" dirty="0">
                    <a:latin typeface="Times New Roman" panose="02020603050405020304" pitchFamily="18" charset="0"/>
                    <a:cs typeface="Times New Roman" panose="02020603050405020304" pitchFamily="18" charset="0"/>
                  </a:rPr>
                  <a:t>và</a:t>
                </a:r>
                <a14:m>
                  <m:oMath xmlns:m="http://schemas.openxmlformats.org/officeDocument/2006/math">
                    <m:r>
                      <a:rPr lang="en-US" b="1" i="0" kern="100" smtClean="0">
                        <a:latin typeface="Cambria Math" panose="02040503050406030204" pitchFamily="18" charset="0"/>
                        <a:ea typeface="Times New Roman" panose="02020603050405020304" pitchFamily="18" charset="0"/>
                        <a:cs typeface="Times New Roman" panose="02020603050405020304" pitchFamily="18" charset="0"/>
                      </a:rPr>
                      <m:t> </m:t>
                    </m:r>
                    <m:r>
                      <a:rPr lang="en-US" i="1" kern="100">
                        <a:latin typeface="Cambria Math" panose="02040503050406030204" pitchFamily="18" charset="0"/>
                        <a:ea typeface="Times New Roman" panose="02020603050405020304" pitchFamily="18" charset="0"/>
                        <a:cs typeface="Times New Roman" panose="02020603050405020304" pitchFamily="18" charset="0"/>
                      </a:rPr>
                      <m:t>𝜎</m:t>
                    </m:r>
                  </m:oMath>
                </a14:m>
                <a:r>
                  <a:rPr lang="en-US" b="1" dirty="0">
                    <a:latin typeface="Times New Roman" panose="02020603050405020304" pitchFamily="18" charset="0"/>
                    <a:cs typeface="Times New Roman" panose="02020603050405020304" pitchFamily="18" charset="0"/>
                  </a:rPr>
                  <a:t>.</a:t>
                </a:r>
              </a:p>
            </p:txBody>
          </p:sp>
        </mc:Choice>
        <mc:Fallback xmlns="">
          <p:sp>
            <p:nvSpPr>
              <p:cNvPr id="11" name="TextBox 10">
                <a:extLst>
                  <a:ext uri="{FF2B5EF4-FFF2-40B4-BE49-F238E27FC236}">
                    <a16:creationId xmlns:a16="http://schemas.microsoft.com/office/drawing/2014/main" id="{D5AF9B64-66F3-B6CE-64F7-E3492E67B09A}"/>
                  </a:ext>
                </a:extLst>
              </p:cNvPr>
              <p:cNvSpPr txBox="1">
                <a:spLocks noRot="1" noChangeAspect="1" noMove="1" noResize="1" noEditPoints="1" noAdjustHandles="1" noChangeArrowheads="1" noChangeShapeType="1" noTextEdit="1"/>
              </p:cNvSpPr>
              <p:nvPr/>
            </p:nvSpPr>
            <p:spPr>
              <a:xfrm>
                <a:off x="472574" y="474885"/>
                <a:ext cx="7935686" cy="369332"/>
              </a:xfrm>
              <a:prstGeom prst="rect">
                <a:avLst/>
              </a:prstGeom>
              <a:blipFill>
                <a:blip r:embed="rId6"/>
                <a:stretch>
                  <a:fillRect l="-692" t="-10000"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6A97D621-2B5B-EF88-CB38-96E29EDD19DA}"/>
              </a:ext>
            </a:extLst>
          </p:cNvPr>
          <p:cNvGrpSpPr/>
          <p:nvPr/>
        </p:nvGrpSpPr>
        <p:grpSpPr>
          <a:xfrm>
            <a:off x="269088" y="189022"/>
            <a:ext cx="9109804" cy="369334"/>
            <a:chOff x="1793005" y="1746584"/>
            <a:chExt cx="12146406" cy="492444"/>
          </a:xfrm>
        </p:grpSpPr>
        <p:sp>
          <p:nvSpPr>
            <p:cNvPr id="14" name="TextBox 13">
              <a:extLst>
                <a:ext uri="{FF2B5EF4-FFF2-40B4-BE49-F238E27FC236}">
                  <a16:creationId xmlns:a16="http://schemas.microsoft.com/office/drawing/2014/main" id="{5DB590BD-3E42-5018-5FE6-3B0CD2649EF1}"/>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2FD53640-FE6F-D297-F1CA-F22D5DDF5159}"/>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205770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9EE61-98E8-CDF8-931A-F0C9471FBC6F}"/>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E44FF160-6A5F-1B7F-E489-EA371FF4CA61}"/>
              </a:ext>
            </a:extLst>
          </p:cNvPr>
          <p:cNvSpPr>
            <a:spLocks noGrp="1"/>
          </p:cNvSpPr>
          <p:nvPr>
            <p:ph type="sldNum" sz="quarter" idx="12"/>
          </p:nvPr>
        </p:nvSpPr>
        <p:spPr/>
        <p:txBody>
          <a:bodyPr/>
          <a:lstStyle/>
          <a:p>
            <a:fld id="{931DD963-FD40-4A6D-88A9-402A489E81DE}" type="slidenum">
              <a:rPr lang="en-US" smtClean="0"/>
              <a:t>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960749-2B18-6D9D-0668-6B53C66FBB87}"/>
                  </a:ext>
                </a:extLst>
              </p:cNvPr>
              <p:cNvSpPr txBox="1"/>
              <p:nvPr/>
            </p:nvSpPr>
            <p:spPr>
              <a:xfrm>
                <a:off x="201976" y="899770"/>
                <a:ext cx="8687012" cy="3928961"/>
              </a:xfrm>
              <a:prstGeom prst="rect">
                <a:avLst/>
              </a:prstGeom>
              <a:noFill/>
            </p:spPr>
            <p:txBody>
              <a:bodyPr wrap="square">
                <a:spAutoFit/>
              </a:bodyPr>
              <a:lstStyle/>
              <a:p>
                <a:pPr marL="205740" marR="0" indent="-6350" algn="just">
                  <a:lnSpc>
                    <a:spcPct val="150000"/>
                  </a:lnSpc>
                  <a:spcBef>
                    <a:spcPts val="0"/>
                  </a:spcBef>
                  <a:spcAft>
                    <a:spcPts val="25"/>
                  </a:spcAft>
                </a:pPr>
                <a:r>
                  <a:rPr lang="en-US" sz="1400" kern="1200" dirty="0" err="1">
                    <a:solidFill>
                      <a:srgbClr val="000000"/>
                    </a:solidFill>
                    <a:effectLst/>
                    <a:latin typeface="Times New Roman" panose="02020603050405020304" pitchFamily="18" charset="0"/>
                    <a:ea typeface="Times New Roman" panose="02020603050405020304" pitchFamily="18" charset="0"/>
                  </a:rPr>
                  <a:t>Chúng</a:t>
                </a:r>
                <a:r>
                  <a:rPr lang="en-US" sz="1400" kern="1200" dirty="0">
                    <a:solidFill>
                      <a:srgbClr val="000000"/>
                    </a:solidFill>
                    <a:effectLst/>
                    <a:latin typeface="Times New Roman" panose="02020603050405020304" pitchFamily="18" charset="0"/>
                    <a:ea typeface="Times New Roman" panose="02020603050405020304" pitchFamily="18" charset="0"/>
                  </a:rPr>
                  <a:t> ta </a:t>
                </a:r>
                <a:r>
                  <a:rPr lang="en-US" sz="1400" kern="1200" dirty="0" err="1">
                    <a:solidFill>
                      <a:srgbClr val="000000"/>
                    </a:solidFill>
                    <a:effectLst/>
                    <a:latin typeface="Times New Roman" panose="02020603050405020304" pitchFamily="18" charset="0"/>
                    <a:ea typeface="Times New Roman" panose="02020603050405020304" pitchFamily="18" charset="0"/>
                  </a:rPr>
                  <a:t>thấy</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rằng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tỷ</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số</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giữa</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biên</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độ</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của</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sóng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hài</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bậc</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ba</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và</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sóng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hài</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cơ</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bản</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đại</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lượng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mà</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chúng</a:t>
                </a:r>
                <a:r>
                  <a:rPr lang="en-US" sz="1400" kern="1200" dirty="0">
                    <a:solidFill>
                      <a:srgbClr val="000000"/>
                    </a:solidFill>
                    <a:effectLst/>
                    <a:latin typeface="Times New Roman" panose="02020603050405020304" pitchFamily="18" charset="0"/>
                    <a:ea typeface="Times New Roman" panose="02020603050405020304" pitchFamily="18" charset="0"/>
                  </a:rPr>
                  <a:t> ta </a:t>
                </a:r>
                <a:r>
                  <a:rPr lang="en-US" sz="1400" kern="1200" dirty="0" err="1">
                    <a:solidFill>
                      <a:srgbClr val="000000"/>
                    </a:solidFill>
                    <a:effectLst/>
                    <a:latin typeface="Times New Roman" panose="02020603050405020304" pitchFamily="18" charset="0"/>
                    <a:ea typeface="Times New Roman" panose="02020603050405020304" pitchFamily="18" charset="0"/>
                  </a:rPr>
                  <a:t>ký</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hiệu</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là</a:t>
                </a:r>
                <a:r>
                  <a:rPr lang="en-US" sz="14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r>
                          <a:rPr lang="en-US" sz="1400" i="1" kern="1200">
                            <a:solidFill>
                              <a:srgbClr val="000000"/>
                            </a:solidFill>
                            <a:effectLst/>
                            <a:latin typeface="Cambria Math" panose="02040503050406030204" pitchFamily="18" charset="0"/>
                            <a:ea typeface="Times New Roman" panose="02020603050405020304" pitchFamily="18" charset="0"/>
                          </a:rPr>
                          <m:t>𝛿</m:t>
                        </m:r>
                      </m:e>
                      <m:sub>
                        <m:r>
                          <a:rPr lang="en-US" sz="1400" i="1" kern="1200">
                            <a:solidFill>
                              <a:srgbClr val="000000"/>
                            </a:solidFill>
                            <a:effectLst/>
                            <a:latin typeface="Cambria Math" panose="02040503050406030204" pitchFamily="18" charset="0"/>
                            <a:ea typeface="Times New Roman" panose="02020603050405020304" pitchFamily="18" charset="0"/>
                          </a:rPr>
                          <m:t>3</m:t>
                        </m:r>
                        <m:r>
                          <a:rPr lang="en-US" sz="1400" i="1" kern="1200">
                            <a:solidFill>
                              <a:srgbClr val="000000"/>
                            </a:solidFill>
                            <a:effectLst/>
                            <a:latin typeface="Cambria Math" panose="02040503050406030204" pitchFamily="18" charset="0"/>
                            <a:ea typeface="Times New Roman" panose="02020603050405020304" pitchFamily="18" charset="0"/>
                          </a:rPr>
                          <m:t>÷</m:t>
                        </m:r>
                        <m:r>
                          <a:rPr lang="en-US" sz="1400" i="1" kern="1200">
                            <a:solidFill>
                              <a:srgbClr val="000000"/>
                            </a:solidFill>
                            <a:effectLst/>
                            <a:latin typeface="Cambria Math" panose="02040503050406030204" pitchFamily="18" charset="0"/>
                            <a:ea typeface="Times New Roman" panose="02020603050405020304" pitchFamily="18" charset="0"/>
                          </a:rPr>
                          <m:t>1</m:t>
                        </m:r>
                      </m:sub>
                    </m:sSub>
                  </m:oMath>
                </a14:m>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được</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cho</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bởi</a:t>
                </a:r>
                <a:r>
                  <a:rPr lang="vi-VN" sz="1400" kern="1200" dirty="0">
                    <a:solidFill>
                      <a:srgbClr val="000000"/>
                    </a:solidFill>
                    <a:effectLst/>
                    <a:latin typeface="Times New Roman" panose="02020603050405020304" pitchFamily="18" charset="0"/>
                    <a:ea typeface="Times New Roman" panose="02020603050405020304" pitchFamily="18" charset="0"/>
                  </a:rPr>
                  <a:t>:</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14:m>
                  <m:oMath xmlns:m="http://schemas.openxmlformats.org/officeDocument/2006/math">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r>
                          <a:rPr lang="en-US" sz="1400" i="1" kern="1200">
                            <a:solidFill>
                              <a:srgbClr val="000000"/>
                            </a:solidFill>
                            <a:effectLst/>
                            <a:latin typeface="Cambria Math" panose="02040503050406030204" pitchFamily="18" charset="0"/>
                            <a:ea typeface="Times New Roman" panose="02020603050405020304" pitchFamily="18" charset="0"/>
                          </a:rPr>
                          <m:t>𝛿</m:t>
                        </m:r>
                      </m:e>
                      <m:sub>
                        <m:r>
                          <a:rPr lang="en-US" sz="1400" i="1" kern="1200">
                            <a:solidFill>
                              <a:srgbClr val="000000"/>
                            </a:solidFill>
                            <a:effectLst/>
                            <a:latin typeface="Cambria Math" panose="02040503050406030204" pitchFamily="18" charset="0"/>
                            <a:ea typeface="Times New Roman" panose="02020603050405020304" pitchFamily="18" charset="0"/>
                          </a:rPr>
                          <m:t>3</m:t>
                        </m:r>
                        <m:r>
                          <a:rPr lang="en-US" sz="1400" i="1" kern="1200">
                            <a:solidFill>
                              <a:srgbClr val="000000"/>
                            </a:solidFill>
                            <a:effectLst/>
                            <a:latin typeface="Cambria Math" panose="02040503050406030204" pitchFamily="18" charset="0"/>
                            <a:ea typeface="Times New Roman" panose="02020603050405020304" pitchFamily="18" charset="0"/>
                          </a:rPr>
                          <m:t>÷</m:t>
                        </m:r>
                        <m:r>
                          <a:rPr lang="en-US" sz="1400" i="1" kern="1200">
                            <a:solidFill>
                              <a:srgbClr val="000000"/>
                            </a:solidFill>
                            <a:effectLst/>
                            <a:latin typeface="Cambria Math" panose="02040503050406030204" pitchFamily="18" charset="0"/>
                            <a:ea typeface="Times New Roman" panose="02020603050405020304" pitchFamily="18" charset="0"/>
                          </a:rPr>
                          <m:t>1</m:t>
                        </m:r>
                      </m:sub>
                    </m:sSub>
                  </m:oMath>
                </a14:m>
                <a:r>
                  <a:rPr lang="vi-VN" sz="1400" kern="12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f>
                      <m:fPr>
                        <m:ctrlPr>
                          <a:rPr lang="en-US" sz="1400" i="1" kern="1200">
                            <a:solidFill>
                              <a:srgbClr val="000000"/>
                            </a:solidFill>
                            <a:effectLst/>
                            <a:latin typeface="Cambria Math" panose="02040503050406030204" pitchFamily="18" charset="0"/>
                            <a:ea typeface="Times New Roman" panose="02020603050405020304" pitchFamily="18" charset="0"/>
                          </a:rPr>
                        </m:ctrlPr>
                      </m:fPr>
                      <m:num>
                        <m:r>
                          <a:rPr lang="vi-VN" sz="1400" i="1" kern="1200">
                            <a:solidFill>
                              <a:srgbClr val="000000"/>
                            </a:solidFill>
                            <a:effectLst/>
                            <a:latin typeface="Cambria Math" panose="02040503050406030204" pitchFamily="18" charset="0"/>
                            <a:ea typeface="Times New Roman" panose="02020603050405020304" pitchFamily="18" charset="0"/>
                          </a:rPr>
                          <m:t>𝜀</m:t>
                        </m:r>
                        <m:r>
                          <a:rPr lang="vi-VN" sz="1400" i="1" kern="1200">
                            <a:solidFill>
                              <a:srgbClr val="000000"/>
                            </a:solidFill>
                            <a:effectLst/>
                            <a:latin typeface="Cambria Math" panose="02040503050406030204" pitchFamily="18" charset="0"/>
                            <a:ea typeface="Times New Roman" panose="02020603050405020304" pitchFamily="18" charset="0"/>
                          </a:rPr>
                          <m:t>.</m:t>
                        </m:r>
                        <m:r>
                          <a:rPr lang="vi-VN" sz="1400" i="1" kern="1200">
                            <a:solidFill>
                              <a:srgbClr val="000000"/>
                            </a:solidFill>
                            <a:effectLst/>
                            <a:latin typeface="Cambria Math" panose="02040503050406030204" pitchFamily="18" charset="0"/>
                            <a:ea typeface="Times New Roman" panose="02020603050405020304" pitchFamily="18" charset="0"/>
                          </a:rPr>
                          <m:t>𝜎</m:t>
                        </m:r>
                      </m:num>
                      <m:den>
                        <m:r>
                          <a:rPr lang="vi-VN" sz="1400" i="1" kern="1200">
                            <a:solidFill>
                              <a:srgbClr val="000000"/>
                            </a:solidFill>
                            <a:effectLst/>
                            <a:latin typeface="Cambria Math" panose="02040503050406030204" pitchFamily="18" charset="0"/>
                            <a:ea typeface="Times New Roman" panose="02020603050405020304" pitchFamily="18" charset="0"/>
                          </a:rPr>
                          <m:t>8</m:t>
                        </m:r>
                      </m:den>
                    </m:f>
                  </m:oMath>
                </a14:m>
                <a:r>
                  <a:rPr lang="vi-VN" sz="1400" kern="100" dirty="0">
                    <a:solidFill>
                      <a:srgbClr val="000000"/>
                    </a:solidFill>
                    <a:effectLst/>
                    <a:latin typeface="Times New Roman" panose="02020603050405020304" pitchFamily="18" charset="0"/>
                    <a:ea typeface="Times New Roman" panose="02020603050405020304" pitchFamily="18" charset="0"/>
                  </a:rPr>
                  <a:t> (18)</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05740" indent="-6350">
                  <a:lnSpc>
                    <a:spcPct val="150000"/>
                  </a:lnSpc>
                  <a:spcAft>
                    <a:spcPts val="25"/>
                  </a:spcAft>
                </a:pPr>
                <a:r>
                  <a:rPr lang="vi-VN" sz="1400" dirty="0">
                    <a:solidFill>
                      <a:srgbClr val="000000"/>
                    </a:solidFill>
                    <a:latin typeface="Times New Roman" panose="02020603050405020304" pitchFamily="18" charset="0"/>
                    <a:ea typeface="Times New Roman" panose="02020603050405020304" pitchFamily="18" charset="0"/>
                  </a:rPr>
                  <a:t>T</a:t>
                </a:r>
                <a:r>
                  <a:rPr lang="vi-VN" sz="1400" kern="1200" dirty="0">
                    <a:solidFill>
                      <a:srgbClr val="000000"/>
                    </a:solidFill>
                    <a:effectLst/>
                    <a:latin typeface="Times New Roman" panose="02020603050405020304" pitchFamily="18" charset="0"/>
                    <a:ea typeface="Times New Roman" panose="02020603050405020304" pitchFamily="18" charset="0"/>
                  </a:rPr>
                  <a:t>ừ các biểu thức đặc tính điều chỉnh tần số (16) ,biểu thức </a:t>
                </a:r>
                <a14:m>
                  <m:oMath xmlns:m="http://schemas.openxmlformats.org/officeDocument/2006/math">
                    <m:sSub>
                      <m:sSubPr>
                        <m:ctrlPr>
                          <a:rPr lang="en-US" sz="1400" i="1" kern="1200" smtClean="0">
                            <a:solidFill>
                              <a:srgbClr val="000000"/>
                            </a:solidFill>
                            <a:effectLst/>
                            <a:latin typeface="Cambria Math" panose="02040503050406030204" pitchFamily="18"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𝑟𝑖𝑠𝑒</m:t>
                        </m:r>
                      </m:sub>
                    </m:sSub>
                  </m:oMath>
                </a14:m>
                <a:r>
                  <a:rPr lang="vi-VN" sz="1400" kern="1200" dirty="0">
                    <a:solidFill>
                      <a:srgbClr val="000000"/>
                    </a:solidFill>
                    <a:effectLst/>
                    <a:latin typeface="Times New Roman" panose="02020603050405020304" pitchFamily="18" charset="0"/>
                    <a:ea typeface="Times New Roman" panose="02020603050405020304" pitchFamily="18" charset="0"/>
                  </a:rPr>
                  <a:t> (17) ,và tỷ số </a:t>
                </a:r>
                <a14:m>
                  <m:oMath xmlns:m="http://schemas.openxmlformats.org/officeDocument/2006/math">
                    <m:sSub>
                      <m:sSubPr>
                        <m:ctrlPr>
                          <a:rPr lang="en-US" sz="1400" i="1">
                            <a:solidFill>
                              <a:srgbClr val="000000"/>
                            </a:solidFill>
                            <a:latin typeface="Cambria Math" panose="02040503050406030204" pitchFamily="18" charset="0"/>
                            <a:ea typeface="Times New Roman" panose="02020603050405020304" pitchFamily="18" charset="0"/>
                          </a:rPr>
                        </m:ctrlPr>
                      </m:sSubPr>
                      <m:e>
                        <m:r>
                          <a:rPr lang="en-US" sz="1400" i="1">
                            <a:solidFill>
                              <a:srgbClr val="000000"/>
                            </a:solidFill>
                            <a:latin typeface="Cambria Math" panose="02040503050406030204" pitchFamily="18" charset="0"/>
                            <a:ea typeface="Times New Roman" panose="02020603050405020304" pitchFamily="18" charset="0"/>
                          </a:rPr>
                          <m:t>𝛿</m:t>
                        </m:r>
                      </m:e>
                      <m:sub>
                        <m:r>
                          <a:rPr lang="en-US" sz="1400" i="1">
                            <a:solidFill>
                              <a:srgbClr val="000000"/>
                            </a:solidFill>
                            <a:latin typeface="Cambria Math" panose="02040503050406030204" pitchFamily="18" charset="0"/>
                            <a:ea typeface="Times New Roman" panose="02020603050405020304" pitchFamily="18" charset="0"/>
                          </a:rPr>
                          <m:t>3</m:t>
                        </m:r>
                        <m:r>
                          <a:rPr lang="en-US" sz="1400" i="1">
                            <a:solidFill>
                              <a:srgbClr val="000000"/>
                            </a:solidFill>
                            <a:latin typeface="Cambria Math" panose="02040503050406030204" pitchFamily="18" charset="0"/>
                            <a:ea typeface="Times New Roman" panose="02020603050405020304" pitchFamily="18" charset="0"/>
                          </a:rPr>
                          <m:t>÷</m:t>
                        </m:r>
                        <m:r>
                          <a:rPr lang="en-US" sz="1400" i="1">
                            <a:solidFill>
                              <a:srgbClr val="000000"/>
                            </a:solidFill>
                            <a:latin typeface="Cambria Math" panose="02040503050406030204" pitchFamily="18" charset="0"/>
                            <a:ea typeface="Times New Roman" panose="02020603050405020304" pitchFamily="18" charset="0"/>
                          </a:rPr>
                          <m:t>1</m:t>
                        </m:r>
                      </m:sub>
                    </m:sSub>
                    <m:r>
                      <a:rPr lang="en-US" sz="1400" i="1">
                        <a:solidFill>
                          <a:srgbClr val="000000"/>
                        </a:solidFill>
                        <a:latin typeface="Cambria Math" panose="02040503050406030204" pitchFamily="18" charset="0"/>
                        <a:ea typeface="Times New Roman" panose="02020603050405020304" pitchFamily="18" charset="0"/>
                      </a:rPr>
                      <m:t> </m:t>
                    </m:r>
                  </m:oMath>
                </a14:m>
                <a:r>
                  <a:rPr lang="vi-VN" sz="1400" kern="1200" dirty="0">
                    <a:solidFill>
                      <a:srgbClr val="000000"/>
                    </a:solidFill>
                    <a:effectLst/>
                    <a:latin typeface="Times New Roman" panose="02020603050405020304" pitchFamily="18" charset="0"/>
                    <a:ea typeface="Times New Roman" panose="02020603050405020304" pitchFamily="18" charset="0"/>
                  </a:rPr>
                  <a:t>(18) từ đó ta thu được các điều kiện để thiết kế cho các tham số của bộ dao động ảo là điện dung C và độ tự cảm L</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l">
                  <a:lnSpc>
                    <a:spcPct val="150000"/>
                  </a:lnSpc>
                  <a:spcBef>
                    <a:spcPts val="0"/>
                  </a:spcBef>
                  <a:spcAft>
                    <a:spcPts val="25"/>
                  </a:spcAft>
                </a:pPr>
                <a:r>
                  <a:rPr lang="vi-VN" sz="1400" kern="1200" dirty="0">
                    <a:solidFill>
                      <a:srgbClr val="000000"/>
                    </a:solidFill>
                    <a:effectLst/>
                    <a:latin typeface="Times New Roman" panose="02020603050405020304" pitchFamily="18" charset="0"/>
                    <a:ea typeface="Times New Roman" panose="02020603050405020304" pitchFamily="18" charset="0"/>
                  </a:rPr>
                  <a:t>Từ phần phân tích đặc tính điều chỉnh tần số góc và điểm làm việc cân bằng (16) . Độ lệch tần số góc tối đa cho phép, ký hiệu là |∆</a:t>
                </a:r>
                <a:r>
                  <a:rPr lang="el-GR" sz="1400" kern="1200" dirty="0">
                    <a:solidFill>
                      <a:srgbClr val="000000"/>
                    </a:solidFill>
                    <a:effectLst/>
                    <a:latin typeface="Times New Roman" panose="02020603050405020304" pitchFamily="18" charset="0"/>
                    <a:ea typeface="Times New Roman" panose="02020603050405020304" pitchFamily="18" charset="0"/>
                  </a:rPr>
                  <a:t>ω|</a:t>
                </a:r>
                <a:r>
                  <a:rPr lang="vi-VN" sz="1400" kern="1200" dirty="0" err="1">
                    <a:solidFill>
                      <a:srgbClr val="000000"/>
                    </a:solidFill>
                    <a:effectLst/>
                    <a:latin typeface="Times New Roman" panose="02020603050405020304" pitchFamily="18" charset="0"/>
                    <a:ea typeface="Times New Roman" panose="02020603050405020304" pitchFamily="18" charset="0"/>
                  </a:rPr>
                  <a:t>max</a:t>
                </a:r>
                <a:r>
                  <a:rPr lang="vi-VN" sz="1400" kern="1200" dirty="0">
                    <a:solidFill>
                      <a:srgbClr val="000000"/>
                    </a:solidFill>
                    <a:effectLst/>
                    <a:latin typeface="Times New Roman" panose="02020603050405020304" pitchFamily="18" charset="0"/>
                    <a:ea typeface="Times New Roman" panose="02020603050405020304" pitchFamily="18" charset="0"/>
                  </a:rPr>
                  <a:t>. Thay thế</a:t>
                </a:r>
                <a:r>
                  <a:rPr lang="vi-VN" sz="1400" kern="1200" dirty="0">
                    <a:solidFill>
                      <a:srgbClr val="000000"/>
                    </a:solidFill>
                    <a:effectLst/>
                    <a:latin typeface="Cambria Math" panose="02040503050406030204" pitchFamily="18" charset="0"/>
                    <a:ea typeface="Cambria Math" panose="02040503050406030204" pitchFamily="18" charset="0"/>
                  </a:rPr>
                  <a:t> </a:t>
                </a:r>
                <a:r>
                  <a:rPr lang="vi-VN" sz="1400" dirty="0" err="1">
                    <a:solidFill>
                      <a:srgbClr val="000000"/>
                    </a:solidFill>
                    <a:latin typeface="Cambria Math" panose="02040503050406030204" pitchFamily="18" charset="0"/>
                    <a:ea typeface="Cambria Math" panose="02040503050406030204" pitchFamily="18" charset="0"/>
                  </a:rPr>
                  <a:t>k</a:t>
                </a:r>
                <a:r>
                  <a:rPr lang="vi-VN" sz="1400" kern="1200" dirty="0" err="1">
                    <a:solidFill>
                      <a:srgbClr val="000000"/>
                    </a:solidFill>
                    <a:effectLst/>
                    <a:latin typeface="Cambria Math" panose="02040503050406030204" pitchFamily="18" charset="0"/>
                    <a:ea typeface="Cambria Math" panose="02040503050406030204" pitchFamily="18" charset="0"/>
                  </a:rPr>
                  <a:t>v</a:t>
                </a:r>
                <a:r>
                  <a:rPr lang="vi-VN" sz="1400" kern="1200" dirty="0">
                    <a:solidFill>
                      <a:srgbClr val="000000"/>
                    </a:solidFill>
                    <a:effectLst/>
                    <a:latin typeface="Cambria Math" panose="02040503050406030204" pitchFamily="18" charset="0"/>
                    <a:ea typeface="Cambria Math" panose="02040503050406030204" pitchFamily="18" charset="0"/>
                  </a:rPr>
                  <a:t> (18) và </a:t>
                </a:r>
                <a:r>
                  <a:rPr lang="vi-VN" sz="1400" dirty="0">
                    <a:solidFill>
                      <a:srgbClr val="000000"/>
                    </a:solidFill>
                    <a:latin typeface="Cambria Math" panose="02040503050406030204" pitchFamily="18" charset="0"/>
                    <a:ea typeface="Cambria Math" panose="02040503050406030204" pitchFamily="18" charset="0"/>
                  </a:rPr>
                  <a:t>k</a:t>
                </a:r>
                <a:r>
                  <a:rPr lang="vi-VN" sz="1400" kern="1200" dirty="0">
                    <a:solidFill>
                      <a:srgbClr val="000000"/>
                    </a:solidFill>
                    <a:effectLst/>
                    <a:latin typeface="Cambria Math" panose="02040503050406030204" pitchFamily="18" charset="0"/>
                    <a:ea typeface="Cambria Math" panose="02040503050406030204" pitchFamily="18" charset="0"/>
                  </a:rPr>
                  <a:t>i (19) </a:t>
                </a:r>
                <a:r>
                  <a:rPr lang="vi-VN" sz="1400" kern="1200" dirty="0">
                    <a:solidFill>
                      <a:srgbClr val="000000"/>
                    </a:solidFill>
                    <a:effectLst/>
                    <a:latin typeface="Times New Roman" panose="02020603050405020304" pitchFamily="18" charset="0"/>
                    <a:ea typeface="Times New Roman" panose="02020603050405020304" pitchFamily="18" charset="0"/>
                  </a:rPr>
                  <a:t>và xem xét điều kiện trong trường hợp xấu nhất đối với điện áp đầu ra ,2 chúng ta thu được giới hạn dưới của điện dung C:</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14:m>
                  <m:oMath xmlns:m="http://schemas.openxmlformats.org/officeDocument/2006/math">
                    <m:r>
                      <a:rPr lang="en-US" sz="1400" i="1" kern="1200">
                        <a:solidFill>
                          <a:srgbClr val="000000"/>
                        </a:solidFill>
                        <a:effectLst/>
                        <a:latin typeface="Cambria Math" panose="02040503050406030204" pitchFamily="18" charset="0"/>
                        <a:ea typeface="Times New Roman" panose="02020603050405020304" pitchFamily="18" charset="0"/>
                      </a:rPr>
                      <m:t>𝐶</m:t>
                    </m:r>
                    <m:r>
                      <a:rPr lang="en-US" sz="1400" i="1" kern="1200">
                        <a:solidFill>
                          <a:srgbClr val="000000"/>
                        </a:solidFill>
                        <a:effectLst/>
                        <a:latin typeface="Cambria Math" panose="02040503050406030204" pitchFamily="18" charset="0"/>
                        <a:ea typeface="Times New Roman" panose="02020603050405020304" pitchFamily="18" charset="0"/>
                      </a:rPr>
                      <m:t>≥</m:t>
                    </m:r>
                    <m:f>
                      <m:fPr>
                        <m:ctrlPr>
                          <a:rPr lang="en-US" sz="1400" i="1" kern="1200">
                            <a:solidFill>
                              <a:srgbClr val="000000"/>
                            </a:solidFill>
                            <a:effectLst/>
                            <a:latin typeface="Cambria Math" panose="02040503050406030204" pitchFamily="18" charset="0"/>
                            <a:ea typeface="Times New Roman" panose="02020603050405020304" pitchFamily="18" charset="0"/>
                          </a:rPr>
                        </m:ctrlPr>
                      </m:fPr>
                      <m:num>
                        <m:r>
                          <a:rPr lang="en-US" sz="1400" i="1" kern="1200">
                            <a:solidFill>
                              <a:srgbClr val="000000"/>
                            </a:solidFill>
                            <a:effectLst/>
                            <a:latin typeface="Cambria Math" panose="02040503050406030204" pitchFamily="18" charset="0"/>
                            <a:ea typeface="Times New Roman" panose="02020603050405020304" pitchFamily="18" charset="0"/>
                          </a:rPr>
                          <m:t>1</m:t>
                        </m:r>
                      </m:num>
                      <m:den>
                        <m:r>
                          <a:rPr lang="en-US" sz="1400" i="1" kern="1200">
                            <a:solidFill>
                              <a:srgbClr val="000000"/>
                            </a:solidFill>
                            <a:effectLst/>
                            <a:latin typeface="Cambria Math" panose="02040503050406030204" pitchFamily="18" charset="0"/>
                            <a:ea typeface="Times New Roman" panose="02020603050405020304" pitchFamily="18" charset="0"/>
                          </a:rPr>
                          <m:t>2</m:t>
                        </m:r>
                        <m:r>
                          <a:rPr lang="en-US" sz="1400" i="1" kern="1200">
                            <a:solidFill>
                              <a:srgbClr val="000000"/>
                            </a:solidFill>
                            <a:effectLst/>
                            <a:latin typeface="Cambria Math" panose="02040503050406030204" pitchFamily="18" charset="0"/>
                            <a:ea typeface="Times New Roman" panose="02020603050405020304" pitchFamily="18" charset="0"/>
                          </a:rPr>
                          <m:t>. </m:t>
                        </m:r>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400" i="1" kern="1200">
                                    <a:solidFill>
                                      <a:srgbClr val="000000"/>
                                    </a:solidFill>
                                    <a:effectLst/>
                                    <a:latin typeface="Cambria Math" panose="02040503050406030204" pitchFamily="18" charset="0"/>
                                    <a:ea typeface="Times New Roman" panose="02020603050405020304" pitchFamily="18" charset="0"/>
                                  </a:rPr>
                                </m:ctrlPr>
                              </m:dPr>
                              <m:e>
                                <m:r>
                                  <a:rPr lang="en-US" sz="1400" i="1" kern="1200">
                                    <a:solidFill>
                                      <a:srgbClr val="000000"/>
                                    </a:solidFill>
                                    <a:effectLst/>
                                    <a:latin typeface="Cambria Math" panose="02040503050406030204" pitchFamily="18" charset="0"/>
                                    <a:ea typeface="Times New Roman" panose="02020603050405020304" pitchFamily="18" charset="0"/>
                                  </a:rPr>
                                  <m:t>∆</m:t>
                                </m:r>
                                <m:r>
                                  <a:rPr lang="en-US" sz="1400" i="1" kern="1200">
                                    <a:solidFill>
                                      <a:srgbClr val="000000"/>
                                    </a:solidFill>
                                    <a:effectLst/>
                                    <a:latin typeface="Cambria Math" panose="02040503050406030204" pitchFamily="18" charset="0"/>
                                    <a:ea typeface="Times New Roman" panose="02020603050405020304" pitchFamily="18" charset="0"/>
                                  </a:rPr>
                                  <m:t>𝜔</m:t>
                                </m:r>
                              </m:e>
                            </m:d>
                          </m:e>
                          <m:sub>
                            <m:r>
                              <a:rPr lang="en-US" sz="1400" i="1" kern="1200">
                                <a:solidFill>
                                  <a:srgbClr val="000000"/>
                                </a:solidFill>
                                <a:effectLst/>
                                <a:latin typeface="Cambria Math" panose="02040503050406030204" pitchFamily="18" charset="0"/>
                                <a:ea typeface="Times New Roman" panose="02020603050405020304" pitchFamily="18" charset="0"/>
                              </a:rPr>
                              <m:t>𝑚𝑎𝑥</m:t>
                            </m:r>
                          </m:sub>
                        </m:sSub>
                      </m:den>
                    </m:f>
                    <m:f>
                      <m:fPr>
                        <m:ctrlPr>
                          <a:rPr lang="en-US" sz="14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400" i="1" kern="1200">
                                    <a:solidFill>
                                      <a:srgbClr val="000000"/>
                                    </a:solidFill>
                                    <a:effectLst/>
                                    <a:latin typeface="Cambria Math" panose="02040503050406030204" pitchFamily="18" charset="0"/>
                                    <a:ea typeface="Times New Roman" panose="02020603050405020304" pitchFamily="18" charset="0"/>
                                  </a:rPr>
                                </m:ctrlPr>
                              </m:accPr>
                              <m:e>
                                <m:r>
                                  <a:rPr lang="en-US" sz="1400" i="1" kern="1200">
                                    <a:solidFill>
                                      <a:srgbClr val="000000"/>
                                    </a:solidFill>
                                    <a:effectLst/>
                                    <a:latin typeface="Cambria Math" panose="02040503050406030204" pitchFamily="18" charset="0"/>
                                    <a:ea typeface="Times New Roman" panose="02020603050405020304" pitchFamily="18" charset="0"/>
                                  </a:rPr>
                                  <m:t>𝑉</m:t>
                                </m:r>
                              </m:e>
                            </m:acc>
                          </m:e>
                          <m:sub>
                            <m:r>
                              <a:rPr lang="en-US" sz="1400" i="1" kern="120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400" i="1" kern="1200">
                                    <a:solidFill>
                                      <a:srgbClr val="000000"/>
                                    </a:solidFill>
                                    <a:effectLst/>
                                    <a:latin typeface="Cambria Math" panose="02040503050406030204" pitchFamily="18" charset="0"/>
                                    <a:ea typeface="Times New Roman" panose="02020603050405020304" pitchFamily="18" charset="0"/>
                                  </a:rPr>
                                </m:ctrlPr>
                              </m:accPr>
                              <m:e>
                                <m:r>
                                  <a:rPr lang="en-US" sz="1400" i="1" kern="1200">
                                    <a:solidFill>
                                      <a:srgbClr val="000000"/>
                                    </a:solidFill>
                                    <a:effectLst/>
                                    <a:latin typeface="Cambria Math" panose="02040503050406030204" pitchFamily="18" charset="0"/>
                                    <a:ea typeface="Times New Roman" panose="02020603050405020304" pitchFamily="18" charset="0"/>
                                  </a:rPr>
                                  <m:t>𝑉</m:t>
                                </m:r>
                              </m:e>
                            </m:acc>
                          </m:e>
                          <m:sub>
                            <m:r>
                              <a:rPr lang="en-US" sz="1400" i="1" kern="120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4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400" i="1" kern="1200">
                            <a:solidFill>
                              <a:srgbClr val="000000"/>
                            </a:solidFill>
                            <a:effectLst/>
                            <a:latin typeface="Cambria Math" panose="02040503050406030204" pitchFamily="18" charset="0"/>
                            <a:ea typeface="Times New Roman" panose="02020603050405020304" pitchFamily="18" charset="0"/>
                          </a:rPr>
                        </m:ctrlPr>
                      </m:fPr>
                      <m:num>
                        <m:d>
                          <m:dPr>
                            <m:begChr m:val="|"/>
                            <m:endChr m:val="|"/>
                            <m:ctrlPr>
                              <a:rPr lang="en-US" sz="1400" i="1" kern="1200">
                                <a:solidFill>
                                  <a:srgbClr val="000000"/>
                                </a:solidFill>
                                <a:effectLst/>
                                <a:latin typeface="Cambria Math" panose="02040503050406030204" pitchFamily="18" charset="0"/>
                                <a:ea typeface="Times New Roman" panose="02020603050405020304" pitchFamily="18" charset="0"/>
                              </a:rPr>
                            </m:ctrlPr>
                          </m:dPr>
                          <m:e>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400" i="1" kern="1200">
                                        <a:solidFill>
                                          <a:srgbClr val="000000"/>
                                        </a:solidFill>
                                        <a:effectLst/>
                                        <a:latin typeface="Cambria Math" panose="02040503050406030204" pitchFamily="18" charset="0"/>
                                        <a:ea typeface="Times New Roman" panose="02020603050405020304" pitchFamily="18" charset="0"/>
                                      </a:rPr>
                                    </m:ctrlPr>
                                  </m:accPr>
                                  <m:e>
                                    <m:r>
                                      <a:rPr lang="en-US" sz="1400" i="1" kern="1200">
                                        <a:solidFill>
                                          <a:srgbClr val="000000"/>
                                        </a:solidFill>
                                        <a:effectLst/>
                                        <a:latin typeface="Cambria Math" panose="02040503050406030204" pitchFamily="18" charset="0"/>
                                        <a:ea typeface="Times New Roman" panose="02020603050405020304" pitchFamily="18" charset="0"/>
                                      </a:rPr>
                                      <m:t>𝑄</m:t>
                                    </m:r>
                                  </m:e>
                                </m:acc>
                              </m:e>
                              <m:sub>
                                <m:r>
                                  <a:rPr lang="en-US" sz="1400" i="1" kern="1200">
                                    <a:solidFill>
                                      <a:srgbClr val="000000"/>
                                    </a:solidFill>
                                    <a:effectLst/>
                                    <a:latin typeface="Cambria Math" panose="02040503050406030204" pitchFamily="18" charset="0"/>
                                    <a:ea typeface="Times New Roman" panose="02020603050405020304" pitchFamily="18" charset="0"/>
                                  </a:rPr>
                                  <m:t>𝑟𝑎𝑡𝑒𝑑</m:t>
                                </m:r>
                              </m:sub>
                            </m:sSub>
                          </m:e>
                        </m:d>
                      </m:num>
                      <m:den>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400" i="1" kern="1200">
                                    <a:solidFill>
                                      <a:srgbClr val="000000"/>
                                    </a:solidFill>
                                    <a:effectLst/>
                                    <a:latin typeface="Cambria Math" panose="02040503050406030204" pitchFamily="18" charset="0"/>
                                    <a:ea typeface="Times New Roman" panose="02020603050405020304" pitchFamily="18" charset="0"/>
                                  </a:rPr>
                                </m:ctrlPr>
                              </m:accPr>
                              <m:e>
                                <m:r>
                                  <a:rPr lang="en-US" sz="1400" i="1" kern="1200">
                                    <a:solidFill>
                                      <a:srgbClr val="000000"/>
                                    </a:solidFill>
                                    <a:effectLst/>
                                    <a:latin typeface="Cambria Math" panose="02040503050406030204" pitchFamily="18" charset="0"/>
                                    <a:ea typeface="Times New Roman" panose="02020603050405020304" pitchFamily="18" charset="0"/>
                                  </a:rPr>
                                  <m:t>𝑃</m:t>
                                </m:r>
                              </m:e>
                            </m:acc>
                          </m:e>
                          <m:sub>
                            <m:r>
                              <a:rPr lang="en-US" sz="1400" i="1" kern="1200">
                                <a:solidFill>
                                  <a:srgbClr val="000000"/>
                                </a:solidFill>
                                <a:effectLst/>
                                <a:latin typeface="Cambria Math" panose="02040503050406030204" pitchFamily="18" charset="0"/>
                                <a:ea typeface="Times New Roman" panose="02020603050405020304" pitchFamily="18" charset="0"/>
                              </a:rPr>
                              <m:t>𝑟𝑎𝑡𝑒𝑑</m:t>
                            </m:r>
                          </m:sub>
                        </m:sSub>
                      </m:den>
                    </m:f>
                    <m:r>
                      <a:rPr lang="en-US" sz="14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400" i="1" kern="1200">
                            <a:solidFill>
                              <a:srgbClr val="000000"/>
                            </a:solidFill>
                            <a:effectLst/>
                            <a:latin typeface="Cambria Math" panose="02040503050406030204" pitchFamily="18" charset="0"/>
                            <a:ea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400" i="1" kern="1200">
                                    <a:solidFill>
                                      <a:srgbClr val="000000"/>
                                    </a:solidFill>
                                    <a:effectLst/>
                                    <a:latin typeface="Cambria Math" panose="02040503050406030204" pitchFamily="18" charset="0"/>
                                    <a:ea typeface="Times New Roman" panose="02020603050405020304" pitchFamily="18" charset="0"/>
                                  </a:rPr>
                                </m:ctrlPr>
                              </m:dPr>
                              <m:e>
                                <m:r>
                                  <a:rPr lang="en-US" sz="1400" i="1" kern="1200">
                                    <a:solidFill>
                                      <a:srgbClr val="000000"/>
                                    </a:solidFill>
                                    <a:effectLst/>
                                    <a:latin typeface="Cambria Math" panose="02040503050406030204" pitchFamily="18" charset="0"/>
                                    <a:ea typeface="Times New Roman" panose="02020603050405020304" pitchFamily="18" charset="0"/>
                                  </a:rPr>
                                  <m:t>∆</m:t>
                                </m:r>
                                <m:r>
                                  <a:rPr lang="en-US" sz="1400" i="1" kern="1200">
                                    <a:solidFill>
                                      <a:srgbClr val="000000"/>
                                    </a:solidFill>
                                    <a:effectLst/>
                                    <a:latin typeface="Cambria Math" panose="02040503050406030204" pitchFamily="18" charset="0"/>
                                    <a:ea typeface="Times New Roman" panose="02020603050405020304" pitchFamily="18" charset="0"/>
                                  </a:rPr>
                                  <m:t>𝜔</m:t>
                                </m:r>
                              </m:e>
                            </m:d>
                          </m:e>
                          <m:sub>
                            <m:r>
                              <a:rPr lang="en-US" sz="1400" i="1" kern="1200">
                                <a:solidFill>
                                  <a:srgbClr val="000000"/>
                                </a:solidFill>
                                <a:effectLst/>
                                <a:latin typeface="Cambria Math" panose="02040503050406030204" pitchFamily="18" charset="0"/>
                                <a:ea typeface="Times New Roman" panose="02020603050405020304" pitchFamily="18" charset="0"/>
                              </a:rPr>
                              <m:t>𝑚𝑎𝑥</m:t>
                            </m:r>
                          </m:sub>
                        </m:sSub>
                      </m:sub>
                      <m:sup>
                        <m:r>
                          <a:rPr lang="en-US" sz="1400" i="1" kern="1200">
                            <a:solidFill>
                              <a:srgbClr val="000000"/>
                            </a:solidFill>
                            <a:effectLst/>
                            <a:latin typeface="Cambria Math" panose="02040503050406030204" pitchFamily="18" charset="0"/>
                            <a:ea typeface="Times New Roman" panose="02020603050405020304" pitchFamily="18" charset="0"/>
                          </a:rPr>
                          <m:t>𝑚𝑖𝑛</m:t>
                        </m:r>
                      </m:sup>
                    </m:sSubSup>
                  </m:oMath>
                </a14:m>
                <a:r>
                  <a:rPr lang="vi-VN" sz="1400" kern="100" dirty="0">
                    <a:solidFill>
                      <a:srgbClr val="000000"/>
                    </a:solidFill>
                    <a:effectLst/>
                    <a:latin typeface="Times New Roman" panose="02020603050405020304" pitchFamily="18" charset="0"/>
                    <a:ea typeface="Times New Roman" panose="02020603050405020304" pitchFamily="18" charset="0"/>
                  </a:rPr>
                  <a:t>  (20)</a:t>
                </a:r>
              </a:p>
              <a:p>
                <a:pPr marL="205740" indent="-6350">
                  <a:lnSpc>
                    <a:spcPct val="150000"/>
                  </a:lnSpc>
                  <a:spcAft>
                    <a:spcPts val="25"/>
                  </a:spcAft>
                </a:pPr>
                <a:r>
                  <a:rPr lang="vi-VN" sz="1400" kern="1200" dirty="0">
                    <a:solidFill>
                      <a:srgbClr val="000000"/>
                    </a:solidFill>
                    <a:effectLst/>
                    <a:latin typeface="Times New Roman" panose="02020603050405020304" pitchFamily="18" charset="0"/>
                    <a:ea typeface="Times New Roman" panose="02020603050405020304" pitchFamily="18" charset="0"/>
                  </a:rPr>
                  <a:t>T</a:t>
                </a:r>
                <a:r>
                  <a:rPr lang="en-US" sz="1400" kern="1200" dirty="0" err="1">
                    <a:solidFill>
                      <a:srgbClr val="000000"/>
                    </a:solidFill>
                    <a:effectLst/>
                    <a:latin typeface="Times New Roman" panose="02020603050405020304" pitchFamily="18" charset="0"/>
                    <a:ea typeface="Times New Roman" panose="02020603050405020304" pitchFamily="18" charset="0"/>
                  </a:rPr>
                  <a:t>rong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đó</a:t>
                </a:r>
                <a:r>
                  <a:rPr lang="en-US" sz="14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4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400" i="1" kern="1200">
                                <a:solidFill>
                                  <a:srgbClr val="000000"/>
                                </a:solidFill>
                                <a:effectLst/>
                                <a:latin typeface="Cambria Math" panose="02040503050406030204" pitchFamily="18" charset="0"/>
                                <a:ea typeface="Times New Roman" panose="02020603050405020304" pitchFamily="18" charset="0"/>
                              </a:rPr>
                            </m:ctrlPr>
                          </m:accPr>
                          <m:e>
                            <m:r>
                              <a:rPr lang="en-US" sz="1400" i="1" kern="1200">
                                <a:solidFill>
                                  <a:srgbClr val="000000"/>
                                </a:solidFill>
                                <a:effectLst/>
                                <a:latin typeface="Cambria Math" panose="02040503050406030204" pitchFamily="18" charset="0"/>
                                <a:ea typeface="Times New Roman" panose="02020603050405020304" pitchFamily="18" charset="0"/>
                              </a:rPr>
                              <m:t>𝑄</m:t>
                            </m:r>
                          </m:e>
                        </m:acc>
                      </m:e>
                      <m:sub>
                        <m:r>
                          <a:rPr lang="en-US" sz="1400" i="1" kern="1200">
                            <a:solidFill>
                              <a:srgbClr val="000000"/>
                            </a:solidFill>
                            <a:effectLst/>
                            <a:latin typeface="Cambria Math" panose="02040503050406030204" pitchFamily="18" charset="0"/>
                            <a:ea typeface="Times New Roman" panose="02020603050405020304" pitchFamily="18" charset="0"/>
                          </a:rPr>
                          <m:t>𝑟𝑎𝑡𝑒𝑑</m:t>
                        </m:r>
                      </m:sub>
                    </m:sSub>
                  </m:oMath>
                </a14:m>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là</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công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suất</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phản</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kháng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trung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bình</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tối</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đa</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có</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thể</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được</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cung</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vi-VN" sz="1400" kern="1200" dirty="0">
                    <a:solidFill>
                      <a:srgbClr val="000000"/>
                    </a:solidFill>
                    <a:effectLst/>
                    <a:latin typeface="Times New Roman" panose="02020603050405020304" pitchFamily="18" charset="0"/>
                    <a:ea typeface="Times New Roman" panose="02020603050405020304" pitchFamily="18" charset="0"/>
                  </a:rPr>
                  <a:t>1</a:t>
                </a:r>
                <a:r>
                  <a:rPr lang="en-US" sz="1400" kern="1200" dirty="0" err="1">
                    <a:solidFill>
                      <a:srgbClr val="000000"/>
                    </a:solidFill>
                    <a:effectLst/>
                    <a:latin typeface="Times New Roman" panose="02020603050405020304" pitchFamily="18" charset="0"/>
                    <a:ea typeface="Times New Roman" panose="02020603050405020304" pitchFamily="18" charset="0"/>
                  </a:rPr>
                  <a:t>cấp</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hoặc</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tiêu</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thụ</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bởi</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bộ</a:t>
                </a: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err="1">
                    <a:solidFill>
                      <a:srgbClr val="000000"/>
                    </a:solidFill>
                    <a:effectLst/>
                    <a:latin typeface="Times New Roman" panose="02020603050405020304" pitchFamily="18" charset="0"/>
                    <a:ea typeface="Times New Roman" panose="02020603050405020304" pitchFamily="18" charset="0"/>
                  </a:rPr>
                  <a:t>nghịch</a:t>
                </a:r>
                <a:r>
                  <a:rPr lang="vi-VN" sz="1400" kern="1200" dirty="0">
                    <a:solidFill>
                      <a:srgbClr val="000000"/>
                    </a:solidFill>
                    <a:effectLst/>
                    <a:latin typeface="Times New Roman" panose="02020603050405020304" pitchFamily="18" charset="0"/>
                    <a:ea typeface="Times New Roman" panose="02020603050405020304" pitchFamily="18" charset="0"/>
                  </a:rPr>
                  <a:t> lưu</a:t>
                </a:r>
                <a:r>
                  <a:rPr lang="en-US" sz="1400" kern="1200" dirty="0">
                    <a:solidFill>
                      <a:srgbClr val="000000"/>
                    </a:solidFill>
                    <a:effectLst/>
                    <a:latin typeface="Times New Roman" panose="02020603050405020304" pitchFamily="18" charset="0"/>
                    <a:ea typeface="Times New Roman" panose="02020603050405020304" pitchFamily="18" charset="0"/>
                  </a:rPr>
                  <a:t>.</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nSpc>
                    <a:spcPct val="150000"/>
                  </a:lnSpc>
                  <a:spcBef>
                    <a:spcPts val="0"/>
                  </a:spcBef>
                  <a:spcAft>
                    <a:spcPts val="25"/>
                  </a:spcAft>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8960749-2B18-6D9D-0668-6B53C66FBB87}"/>
                  </a:ext>
                </a:extLst>
              </p:cNvPr>
              <p:cNvSpPr txBox="1">
                <a:spLocks noRot="1" noChangeAspect="1" noMove="1" noResize="1" noEditPoints="1" noAdjustHandles="1" noChangeArrowheads="1" noChangeShapeType="1" noTextEdit="1"/>
              </p:cNvSpPr>
              <p:nvPr/>
            </p:nvSpPr>
            <p:spPr>
              <a:xfrm>
                <a:off x="201976" y="899770"/>
                <a:ext cx="8687012" cy="3928961"/>
              </a:xfrm>
              <a:prstGeom prst="rect">
                <a:avLst/>
              </a:prstGeom>
              <a:blipFill>
                <a:blip r:embed="rId2"/>
                <a:stretch>
                  <a:fillRect r="-7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8E6B97F-AF9E-F5FA-CD45-E9E675CB1411}"/>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sp>
        <p:nvSpPr>
          <p:cNvPr id="10" name="TextBox 9">
            <a:extLst>
              <a:ext uri="{FF2B5EF4-FFF2-40B4-BE49-F238E27FC236}">
                <a16:creationId xmlns:a16="http://schemas.microsoft.com/office/drawing/2014/main" id="{059EAF41-86B5-89A3-0A22-7660D07015AE}"/>
              </a:ext>
            </a:extLst>
          </p:cNvPr>
          <p:cNvSpPr txBox="1"/>
          <p:nvPr/>
        </p:nvSpPr>
        <p:spPr>
          <a:xfrm>
            <a:off x="472574" y="60953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3.5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cộng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hưởng</a:t>
            </a:r>
            <a:r>
              <a:rPr lang="en-US" b="1" dirty="0">
                <a:latin typeface="Times New Roman" panose="02020603050405020304" pitchFamily="18" charset="0"/>
                <a:cs typeface="Times New Roman" panose="02020603050405020304" pitchFamily="18" charset="0"/>
              </a:rPr>
              <a:t> L,C.</a:t>
            </a:r>
          </a:p>
        </p:txBody>
      </p:sp>
      <p:grpSp>
        <p:nvGrpSpPr>
          <p:cNvPr id="11" name="Group 10">
            <a:extLst>
              <a:ext uri="{FF2B5EF4-FFF2-40B4-BE49-F238E27FC236}">
                <a16:creationId xmlns:a16="http://schemas.microsoft.com/office/drawing/2014/main" id="{C4219766-5186-3D6C-177F-997D75E8DB82}"/>
              </a:ext>
            </a:extLst>
          </p:cNvPr>
          <p:cNvGrpSpPr/>
          <p:nvPr/>
        </p:nvGrpSpPr>
        <p:grpSpPr>
          <a:xfrm>
            <a:off x="201976" y="252798"/>
            <a:ext cx="9109804" cy="369334"/>
            <a:chOff x="1793005" y="1746584"/>
            <a:chExt cx="12146406" cy="492444"/>
          </a:xfrm>
        </p:grpSpPr>
        <p:sp>
          <p:nvSpPr>
            <p:cNvPr id="12" name="TextBox 11">
              <a:extLst>
                <a:ext uri="{FF2B5EF4-FFF2-40B4-BE49-F238E27FC236}">
                  <a16:creationId xmlns:a16="http://schemas.microsoft.com/office/drawing/2014/main" id="{7B1E7989-B36C-7823-6AC5-183565735365}"/>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F03FBA2-5825-BA30-AA0F-62213E9760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3232845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D119A-E9EC-C3E2-760D-44ADE921D687}"/>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529C8594-FEF6-1C37-BB04-32B234B5A6A1}"/>
              </a:ext>
            </a:extLst>
          </p:cNvPr>
          <p:cNvSpPr>
            <a:spLocks noGrp="1"/>
          </p:cNvSpPr>
          <p:nvPr>
            <p:ph type="sldNum" sz="quarter" idx="12"/>
          </p:nvPr>
        </p:nvSpPr>
        <p:spPr/>
        <p:txBody>
          <a:bodyPr/>
          <a:lstStyle/>
          <a:p>
            <a:fld id="{931DD963-FD40-4A6D-88A9-402A489E81DE}" type="slidenum">
              <a:rPr lang="en-US" smtClean="0"/>
              <a:t>25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50F83C-E64E-B550-8721-C5289D1EB0BC}"/>
                  </a:ext>
                </a:extLst>
              </p:cNvPr>
              <p:cNvSpPr txBox="1"/>
              <p:nvPr/>
            </p:nvSpPr>
            <p:spPr>
              <a:xfrm>
                <a:off x="66675" y="1189676"/>
                <a:ext cx="8937558" cy="3405676"/>
              </a:xfrm>
              <a:prstGeom prst="rect">
                <a:avLst/>
              </a:prstGeom>
              <a:noFill/>
            </p:spPr>
            <p:txBody>
              <a:bodyPr wrap="square">
                <a:spAutoFit/>
              </a:bodyPr>
              <a:lstStyle/>
              <a:p>
                <a:pPr marL="205740" marR="0" indent="-6350" algn="l">
                  <a:lnSpc>
                    <a:spcPct val="150000"/>
                  </a:lnSpc>
                  <a:spcBef>
                    <a:spcPts val="0"/>
                  </a:spcBef>
                  <a:spcAft>
                    <a:spcPts val="25"/>
                  </a:spcAft>
                </a:pPr>
                <a:r>
                  <a:rPr lang="vi-VN" sz="1600" kern="1200" dirty="0">
                    <a:solidFill>
                      <a:srgbClr val="000000"/>
                    </a:solidFill>
                    <a:effectLst/>
                    <a:latin typeface="Times New Roman" panose="02020603050405020304" pitchFamily="18" charset="0"/>
                    <a:ea typeface="Times New Roman" panose="02020603050405020304" pitchFamily="18" charset="0"/>
                  </a:rPr>
                  <a:t>Từ b</a:t>
                </a:r>
                <a:r>
                  <a:rPr lang="en-US" sz="1600" kern="1200" dirty="0" err="1">
                    <a:solidFill>
                      <a:srgbClr val="000000"/>
                    </a:solidFill>
                    <a:effectLst/>
                    <a:latin typeface="Times New Roman" panose="02020603050405020304" pitchFamily="18" charset="0"/>
                    <a:ea typeface="Times New Roman" panose="02020603050405020304" pitchFamily="18" charset="0"/>
                  </a:rPr>
                  <a:t>iểu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thức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tỷ</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số</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giữa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biên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độ</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của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sóng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hài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bậc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ba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sóng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cơ</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bản</a:t>
                </a:r>
                <a:r>
                  <a:rPr lang="vi-VN" sz="16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600" i="1" kern="1200" smtClean="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𝛿</m:t>
                        </m:r>
                      </m:e>
                      <m:sub>
                        <m:r>
                          <a:rPr lang="en-US" sz="1600" i="1" kern="1200">
                            <a:solidFill>
                              <a:srgbClr val="000000"/>
                            </a:solidFill>
                            <a:effectLst/>
                            <a:latin typeface="Cambria Math" panose="02040503050406030204" pitchFamily="18" charset="0"/>
                            <a:ea typeface="Times New Roman" panose="02020603050405020304" pitchFamily="18" charset="0"/>
                          </a:rPr>
                          <m:t>3</m:t>
                        </m:r>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1</m:t>
                        </m:r>
                      </m:sub>
                    </m:sSub>
                  </m:oMath>
                </a14:m>
                <a:r>
                  <a:rPr lang="vi-VN" sz="1600" kern="1200" dirty="0">
                    <a:solidFill>
                      <a:srgbClr val="000000"/>
                    </a:solidFill>
                    <a:effectLst/>
                    <a:latin typeface="Times New Roman" panose="02020603050405020304" pitchFamily="18" charset="0"/>
                    <a:ea typeface="Times New Roman" panose="02020603050405020304" pitchFamily="18" charset="0"/>
                  </a:rPr>
                  <a:t> (17) </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Với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tỷ</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lệ</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tối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cho</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phép</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i="1" kern="1200" dirty="0" err="1">
                    <a:solidFill>
                      <a:srgbClr val="000000"/>
                    </a:solidFill>
                    <a:effectLst/>
                    <a:latin typeface="Times New Roman" panose="02020603050405020304" pitchFamily="18" charset="0"/>
                    <a:ea typeface="Times New Roman" panose="02020603050405020304" pitchFamily="18" charset="0"/>
                  </a:rPr>
                  <a:t>δmax</a:t>
                </a:r>
                <a:r>
                  <a:rPr lang="en-US" sz="1600" i="1" kern="1200" dirty="0">
                    <a:solidFill>
                      <a:srgbClr val="000000"/>
                    </a:solidFill>
                    <a:effectLst/>
                    <a:latin typeface="Times New Roman" panose="02020603050405020304" pitchFamily="18" charset="0"/>
                    <a:ea typeface="Times New Roman" panose="02020603050405020304" pitchFamily="18" charset="0"/>
                  </a:rPr>
                  <a:t> 3:1</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đóng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vai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trò</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là</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đầu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vào</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thiết</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vi-VN" sz="1600" kern="1200" dirty="0">
                    <a:solidFill>
                      <a:srgbClr val="000000"/>
                    </a:solidFill>
                    <a:effectLst/>
                    <a:latin typeface="Times New Roman" panose="02020603050405020304" pitchFamily="18" charset="0"/>
                    <a:ea typeface="Times New Roman" panose="02020603050405020304" pitchFamily="18" charset="0"/>
                  </a:rPr>
                  <a:t>kế từ đó </a:t>
                </a:r>
                <a:r>
                  <a:rPr lang="en-US" sz="1600" kern="1200" dirty="0" err="1">
                    <a:solidFill>
                      <a:srgbClr val="000000"/>
                    </a:solidFill>
                    <a:effectLst/>
                    <a:latin typeface="Times New Roman" panose="02020603050405020304" pitchFamily="18" charset="0"/>
                    <a:ea typeface="Times New Roman" panose="02020603050405020304" pitchFamily="18" charset="0"/>
                  </a:rPr>
                  <a:t>chúng</a:t>
                </a:r>
                <a:r>
                  <a:rPr lang="en-US" sz="1600" kern="1200" dirty="0">
                    <a:solidFill>
                      <a:srgbClr val="000000"/>
                    </a:solidFill>
                    <a:effectLst/>
                    <a:latin typeface="Times New Roman" panose="02020603050405020304" pitchFamily="18" charset="0"/>
                    <a:ea typeface="Times New Roman" panose="02020603050405020304" pitchFamily="18" charset="0"/>
                  </a:rPr>
                  <a:t> ta </a:t>
                </a:r>
                <a:r>
                  <a:rPr lang="en-US" sz="1600" kern="1200" dirty="0" err="1">
                    <a:solidFill>
                      <a:srgbClr val="000000"/>
                    </a:solidFill>
                    <a:effectLst/>
                    <a:latin typeface="Times New Roman" panose="02020603050405020304" pitchFamily="18" charset="0"/>
                    <a:ea typeface="Times New Roman" panose="02020603050405020304" pitchFamily="18" charset="0"/>
                  </a:rPr>
                  <a:t>có</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thêm</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giới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hạn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dưới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của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điện</a:t>
                </a:r>
                <a:r>
                  <a:rPr lang="en-US" sz="1600" kern="1200" dirty="0">
                    <a:solidFill>
                      <a:srgbClr val="000000"/>
                    </a:solidFill>
                    <a:effectLst/>
                    <a:latin typeface="Times New Roman" panose="02020603050405020304" pitchFamily="18" charset="0"/>
                    <a:ea typeface="Times New Roman" panose="02020603050405020304" pitchFamily="18" charset="0"/>
                  </a:rPr>
                  <a:t> dung C:</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14:m>
                  <m:oMath xmlns:m="http://schemas.openxmlformats.org/officeDocument/2006/math">
                    <m:r>
                      <a:rPr lang="en-US" sz="1600" b="0" i="1" kern="1200" smtClean="0">
                        <a:solidFill>
                          <a:srgbClr val="000000"/>
                        </a:solidFill>
                        <a:effectLst/>
                        <a:latin typeface="Cambria Math" panose="02040503050406030204" pitchFamily="18" charset="0"/>
                        <a:ea typeface="Times New Roman" panose="02020603050405020304" pitchFamily="18" charset="0"/>
                      </a:rPr>
                      <m:t>𝐶</m:t>
                    </m:r>
                    <m:r>
                      <a:rPr lang="en-US" sz="1600" b="0" i="1" kern="1200" smtClean="0">
                        <a:solidFill>
                          <a:srgbClr val="000000"/>
                        </a:solidFill>
                        <a:effectLst/>
                        <a:latin typeface="Cambria Math" panose="02040503050406030204" pitchFamily="18" charset="0"/>
                        <a:ea typeface="Times New Roman" panose="02020603050405020304" pitchFamily="18" charset="0"/>
                      </a:rPr>
                      <m:t>≥</m:t>
                    </m:r>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r>
                          <a:rPr lang="en-US" sz="1600" b="0" i="1" kern="1200" smtClean="0">
                            <a:solidFill>
                              <a:srgbClr val="000000"/>
                            </a:solidFill>
                            <a:effectLst/>
                            <a:latin typeface="Cambria Math" panose="02040503050406030204" pitchFamily="18" charset="0"/>
                            <a:ea typeface="Times New Roman" panose="02020603050405020304" pitchFamily="18" charset="0"/>
                          </a:rPr>
                          <m:t>1</m:t>
                        </m:r>
                      </m:num>
                      <m:den>
                        <m:r>
                          <a:rPr lang="en-US" sz="1600" b="0" i="1" kern="1200" smtClean="0">
                            <a:solidFill>
                              <a:srgbClr val="000000"/>
                            </a:solidFill>
                            <a:effectLst/>
                            <a:latin typeface="Cambria Math" panose="02040503050406030204" pitchFamily="18" charset="0"/>
                            <a:ea typeface="Times New Roman" panose="02020603050405020304" pitchFamily="18" charset="0"/>
                          </a:rPr>
                          <m:t>8</m:t>
                        </m:r>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r>
                              <a:rPr lang="en-US" sz="1600" b="0" i="1" kern="1200" smtClean="0">
                                <a:solidFill>
                                  <a:srgbClr val="000000"/>
                                </a:solidFill>
                                <a:effectLst/>
                                <a:latin typeface="Cambria Math" panose="02040503050406030204" pitchFamily="18" charset="0"/>
                                <a:ea typeface="Times New Roman" panose="02020603050405020304" pitchFamily="18" charset="0"/>
                              </a:rPr>
                              <m:t>𝜔</m:t>
                            </m:r>
                          </m:e>
                          <m:sup>
                            <m:r>
                              <a:rPr lang="en-US" sz="1600" b="0" i="1" kern="1200" smtClean="0">
                                <a:solidFill>
                                  <a:srgbClr val="000000"/>
                                </a:solidFill>
                                <a:effectLst/>
                                <a:latin typeface="Cambria Math" panose="02040503050406030204" pitchFamily="18" charset="0"/>
                                <a:ea typeface="Times New Roman" panose="02020603050405020304" pitchFamily="18" charset="0"/>
                              </a:rPr>
                              <m:t>∗</m:t>
                            </m:r>
                          </m:sup>
                        </m:sSup>
                        <m:r>
                          <a:rPr lang="en-US" sz="1600" b="0" i="1" kern="1200" smtClean="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b="0" i="1" kern="1200" smtClean="0">
                                <a:solidFill>
                                  <a:srgbClr val="000000"/>
                                </a:solidFill>
                                <a:effectLst/>
                                <a:latin typeface="Cambria Math" panose="02040503050406030204" pitchFamily="18" charset="0"/>
                                <a:ea typeface="Times New Roman" panose="02020603050405020304" pitchFamily="18" charset="0"/>
                              </a:rPr>
                              <m:t>𝛿</m:t>
                            </m:r>
                          </m:e>
                          <m:sub>
                            <m:r>
                              <a:rPr lang="en-US" sz="1600" b="0" i="1" kern="1200" smtClean="0">
                                <a:solidFill>
                                  <a:srgbClr val="000000"/>
                                </a:solidFill>
                                <a:effectLst/>
                                <a:latin typeface="Cambria Math" panose="02040503050406030204" pitchFamily="18" charset="0"/>
                                <a:ea typeface="Times New Roman" panose="02020603050405020304" pitchFamily="18" charset="0"/>
                              </a:rPr>
                              <m:t>3</m:t>
                            </m:r>
                            <m:r>
                              <a:rPr lang="en-US" sz="1600" b="0" i="1" kern="1200" smtClean="0">
                                <a:solidFill>
                                  <a:srgbClr val="000000"/>
                                </a:solidFill>
                                <a:effectLst/>
                                <a:latin typeface="Cambria Math" panose="02040503050406030204" pitchFamily="18" charset="0"/>
                                <a:ea typeface="Times New Roman" panose="02020603050405020304" pitchFamily="18" charset="0"/>
                              </a:rPr>
                              <m:t>÷</m:t>
                            </m:r>
                            <m:r>
                              <a:rPr lang="en-US" sz="1600" b="0" i="1" kern="1200" smtClean="0">
                                <a:solidFill>
                                  <a:srgbClr val="000000"/>
                                </a:solidFill>
                                <a:effectLst/>
                                <a:latin typeface="Cambria Math" panose="02040503050406030204" pitchFamily="18" charset="0"/>
                                <a:ea typeface="Times New Roman" panose="02020603050405020304" pitchFamily="18" charset="0"/>
                              </a:rPr>
                              <m:t>1</m:t>
                            </m:r>
                          </m:sub>
                          <m:sup>
                            <m:r>
                              <a:rPr lang="en-US" sz="1600" b="0" i="1" kern="1200" smtClean="0">
                                <a:solidFill>
                                  <a:srgbClr val="000000"/>
                                </a:solidFill>
                                <a:effectLst/>
                                <a:latin typeface="Cambria Math" panose="02040503050406030204" pitchFamily="18" charset="0"/>
                                <a:ea typeface="Times New Roman" panose="02020603050405020304" pitchFamily="18" charset="0"/>
                              </a:rPr>
                              <m:t>𝑚𝑎𝑥</m:t>
                            </m:r>
                          </m:sup>
                        </m:sSubSup>
                      </m:den>
                    </m:f>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6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num>
                      <m:den>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r>
                          <a:rPr lang="en-US" sz="1600" b="0" i="1" kern="1200" smtClean="0">
                            <a:solidFill>
                              <a:srgbClr val="000000"/>
                            </a:solidFill>
                            <a:effectLst/>
                            <a:latin typeface="Cambria Math" panose="02040503050406030204" pitchFamily="18" charset="0"/>
                            <a:ea typeface="Times New Roman" panose="02020603050405020304" pitchFamily="18" charset="0"/>
                          </a:rPr>
                          <m:t>−</m:t>
                        </m:r>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𝑚𝑖𝑛</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den>
                    </m:f>
                    <m:r>
                      <a:rPr lang="en-US" sz="1600" b="0" i="1" kern="1200" smtClean="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b="0" i="1" kern="1200" smtClean="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b="0" i="1" kern="1200" smtClean="0">
                                <a:solidFill>
                                  <a:srgbClr val="000000"/>
                                </a:solidFill>
                                <a:effectLst/>
                                <a:latin typeface="Cambria Math" panose="02040503050406030204" pitchFamily="18" charset="0"/>
                                <a:ea typeface="Times New Roman" panose="02020603050405020304" pitchFamily="18" charset="0"/>
                              </a:rPr>
                              <m:t>𝛿</m:t>
                            </m:r>
                          </m:e>
                          <m:sub>
                            <m:r>
                              <a:rPr lang="en-US" sz="1600" b="0" i="1" kern="1200" smtClean="0">
                                <a:solidFill>
                                  <a:srgbClr val="000000"/>
                                </a:solidFill>
                                <a:effectLst/>
                                <a:latin typeface="Cambria Math" panose="02040503050406030204" pitchFamily="18" charset="0"/>
                                <a:ea typeface="Times New Roman" panose="02020603050405020304" pitchFamily="18" charset="0"/>
                              </a:rPr>
                              <m:t>3</m:t>
                            </m:r>
                            <m:r>
                              <a:rPr lang="en-US" sz="1600" b="0" i="1" kern="1200" smtClean="0">
                                <a:solidFill>
                                  <a:srgbClr val="000000"/>
                                </a:solidFill>
                                <a:effectLst/>
                                <a:latin typeface="Cambria Math" panose="02040503050406030204" pitchFamily="18" charset="0"/>
                                <a:ea typeface="Times New Roman" panose="02020603050405020304" pitchFamily="18" charset="0"/>
                              </a:rPr>
                              <m:t>÷</m:t>
                            </m:r>
                            <m:r>
                              <a:rPr lang="en-US" sz="1600" b="0" i="1" kern="1200" smtClean="0">
                                <a:solidFill>
                                  <a:srgbClr val="000000"/>
                                </a:solidFill>
                                <a:effectLst/>
                                <a:latin typeface="Cambria Math" panose="02040503050406030204" pitchFamily="18" charset="0"/>
                                <a:ea typeface="Times New Roman" panose="02020603050405020304" pitchFamily="18" charset="0"/>
                              </a:rPr>
                              <m:t>1</m:t>
                            </m:r>
                          </m:sub>
                        </m:sSub>
                      </m:sub>
                      <m:sup>
                        <m:r>
                          <a:rPr lang="en-US" sz="1600" b="0" i="1" kern="1200" smtClean="0">
                            <a:solidFill>
                              <a:srgbClr val="000000"/>
                            </a:solidFill>
                            <a:effectLst/>
                            <a:latin typeface="Cambria Math" panose="02040503050406030204" pitchFamily="18" charset="0"/>
                            <a:ea typeface="Times New Roman" panose="02020603050405020304" pitchFamily="18" charset="0"/>
                          </a:rPr>
                          <m:t>𝑚𝑖𝑛</m:t>
                        </m:r>
                      </m:sup>
                    </m:sSubSup>
                  </m:oMath>
                </a14:m>
                <a:r>
                  <a:rPr lang="vi-VN" sz="1600" kern="100" dirty="0">
                    <a:solidFill>
                      <a:srgbClr val="000000"/>
                    </a:solidFill>
                    <a:effectLst/>
                    <a:latin typeface="Times New Roman" panose="02020603050405020304" pitchFamily="18" charset="0"/>
                    <a:ea typeface="Times New Roman" panose="02020603050405020304" pitchFamily="18" charset="0"/>
                  </a:rPr>
                  <a:t>  (21)</a:t>
                </a:r>
              </a:p>
              <a:p>
                <a:pPr marL="205740" marR="0" indent="-6350" algn="l">
                  <a:lnSpc>
                    <a:spcPct val="150000"/>
                  </a:lnSpc>
                  <a:spcBef>
                    <a:spcPts val="0"/>
                  </a:spcBef>
                  <a:spcAft>
                    <a:spcPts val="25"/>
                  </a:spcAft>
                </a:pPr>
                <a:r>
                  <a:rPr lang="en-US" sz="1600" kern="1200" dirty="0" err="1">
                    <a:solidFill>
                      <a:srgbClr val="000000"/>
                    </a:solidFill>
                    <a:effectLst/>
                    <a:latin typeface="Times New Roman" panose="02020603050405020304" pitchFamily="18" charset="0"/>
                    <a:ea typeface="Times New Roman" panose="02020603050405020304" pitchFamily="18" charset="0"/>
                  </a:rPr>
                  <a:t>Với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thời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gian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tăng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tối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cho</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phép</a:t>
                </a:r>
                <a:r>
                  <a:rPr lang="en-US" sz="1600" kern="1200" dirty="0">
                    <a:solidFill>
                      <a:srgbClr val="000000"/>
                    </a:solidFill>
                    <a:effectLst/>
                    <a:ea typeface="Times New Roman" panose="02020603050405020304" pitchFamily="18" charset="0"/>
                  </a:rPr>
                  <a:t> </a:t>
                </a:r>
                <a14:m>
                  <m:oMath xmlns:m="http://schemas.openxmlformats.org/officeDocument/2006/math">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b="0" i="1" kern="1200" smtClean="0">
                            <a:solidFill>
                              <a:srgbClr val="000000"/>
                            </a:solidFill>
                            <a:effectLst/>
                            <a:latin typeface="Cambria Math" panose="02040503050406030204" pitchFamily="18" charset="0"/>
                            <a:ea typeface="Times New Roman" panose="02020603050405020304" pitchFamily="18" charset="0"/>
                          </a:rPr>
                          <m:t>𝑡</m:t>
                        </m:r>
                      </m:e>
                      <m:sub>
                        <m:r>
                          <a:rPr lang="en-US" sz="1600" b="0" i="1" kern="1200" smtClean="0">
                            <a:solidFill>
                              <a:srgbClr val="000000"/>
                            </a:solidFill>
                            <a:effectLst/>
                            <a:latin typeface="Cambria Math" panose="02040503050406030204" pitchFamily="18" charset="0"/>
                            <a:ea typeface="Times New Roman" panose="02020603050405020304" pitchFamily="18" charset="0"/>
                          </a:rPr>
                          <m:t>𝑟𝑖𝑠𝑒</m:t>
                        </m:r>
                      </m:sub>
                      <m:sup>
                        <m:r>
                          <a:rPr lang="en-US" sz="1600" b="0" i="1" kern="1200" smtClean="0">
                            <a:solidFill>
                              <a:srgbClr val="000000"/>
                            </a:solidFill>
                            <a:effectLst/>
                            <a:latin typeface="Cambria Math" panose="02040503050406030204" pitchFamily="18" charset="0"/>
                            <a:ea typeface="Times New Roman" panose="02020603050405020304" pitchFamily="18" charset="0"/>
                          </a:rPr>
                          <m:t>𝑚𝑎𝑥</m:t>
                        </m:r>
                      </m:sup>
                    </m:sSubSup>
                  </m:oMath>
                </a14:m>
                <a:r>
                  <a:rPr lang="vi-VN" sz="1600" kern="1200" dirty="0">
                    <a:solidFill>
                      <a:srgbClr val="000000"/>
                    </a:solidFill>
                    <a:effectLst/>
                    <a:latin typeface="Times New Roman" panose="02020603050405020304" pitchFamily="18" charset="0"/>
                    <a:ea typeface="Times New Roman" panose="02020603050405020304" pitchFamily="18" charset="0"/>
                  </a:rPr>
                  <a:t> (17)</a:t>
                </a:r>
                <a:r>
                  <a:rPr lang="vi-VN" sz="1600" dirty="0">
                    <a:solidFill>
                      <a:srgbClr val="000000"/>
                    </a:solidFill>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đóng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vai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trò</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là</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đầu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vào</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thiết</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kế</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từ</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vi-VN" sz="1600" dirty="0">
                    <a:solidFill>
                      <a:srgbClr val="000000"/>
                    </a:solidFill>
                    <a:latin typeface="Times New Roman" panose="02020603050405020304" pitchFamily="18" charset="0"/>
                    <a:ea typeface="Times New Roman" panose="02020603050405020304" pitchFamily="18" charset="0"/>
                  </a:rPr>
                  <a:t>17</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vi-VN" sz="1600" dirty="0">
                    <a:solidFill>
                      <a:srgbClr val="000000"/>
                    </a:solidFill>
                    <a:latin typeface="Times New Roman" panose="02020603050405020304" pitchFamily="18" charset="0"/>
                    <a:ea typeface="Times New Roman" panose="02020603050405020304" pitchFamily="18" charset="0"/>
                  </a:rPr>
                  <a:t>5</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chúng</a:t>
                </a:r>
                <a:r>
                  <a:rPr lang="en-US" sz="1600" kern="1200" dirty="0">
                    <a:solidFill>
                      <a:srgbClr val="000000"/>
                    </a:solidFill>
                    <a:effectLst/>
                    <a:latin typeface="Times New Roman" panose="02020603050405020304" pitchFamily="18" charset="0"/>
                    <a:ea typeface="Times New Roman" panose="02020603050405020304" pitchFamily="18" charset="0"/>
                  </a:rPr>
                  <a:t> ta </a:t>
                </a:r>
                <a:r>
                  <a:rPr lang="en-US" sz="1600" kern="1200" dirty="0" err="1">
                    <a:solidFill>
                      <a:srgbClr val="000000"/>
                    </a:solidFill>
                    <a:effectLst/>
                    <a:latin typeface="Times New Roman" panose="02020603050405020304" pitchFamily="18" charset="0"/>
                    <a:ea typeface="Times New Roman" panose="02020603050405020304" pitchFamily="18" charset="0"/>
                  </a:rPr>
                  <a:t>tìm</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được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giới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hạn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cho</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điện</a:t>
                </a:r>
                <a:r>
                  <a:rPr lang="en-US" sz="1600" kern="1200" dirty="0">
                    <a:solidFill>
                      <a:srgbClr val="000000"/>
                    </a:solidFill>
                    <a:effectLst/>
                    <a:latin typeface="Times New Roman" panose="02020603050405020304" pitchFamily="18" charset="0"/>
                    <a:ea typeface="Times New Roman" panose="02020603050405020304" pitchFamily="18" charset="0"/>
                  </a:rPr>
                  <a:t> dung C:</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14:m>
                  <m:oMath xmlns:m="http://schemas.openxmlformats.org/officeDocument/2006/math">
                    <m:r>
                      <a:rPr lang="en-US" sz="1600" b="0" i="1" kern="1200" smtClean="0">
                        <a:solidFill>
                          <a:srgbClr val="000000"/>
                        </a:solidFill>
                        <a:effectLst/>
                        <a:latin typeface="Cambria Math" panose="02040503050406030204" pitchFamily="18" charset="0"/>
                        <a:ea typeface="Times New Roman" panose="02020603050405020304" pitchFamily="18" charset="0"/>
                      </a:rPr>
                      <m:t>𝐶</m:t>
                    </m:r>
                    <m:r>
                      <a:rPr lang="en-US" sz="1600" b="0" i="1" kern="1200" smtClean="0">
                        <a:solidFill>
                          <a:srgbClr val="000000"/>
                        </a:solidFill>
                        <a:effectLst/>
                        <a:latin typeface="Cambria Math" panose="02040503050406030204" pitchFamily="18" charset="0"/>
                        <a:ea typeface="Times New Roman" panose="02020603050405020304" pitchFamily="18" charset="0"/>
                      </a:rPr>
                      <m:t>≤</m:t>
                    </m:r>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b="0" i="1" kern="1200" smtClean="0">
                                <a:solidFill>
                                  <a:srgbClr val="000000"/>
                                </a:solidFill>
                                <a:effectLst/>
                                <a:latin typeface="Cambria Math" panose="02040503050406030204" pitchFamily="18" charset="0"/>
                                <a:ea typeface="Times New Roman" panose="02020603050405020304" pitchFamily="18" charset="0"/>
                              </a:rPr>
                              <m:t>𝑡</m:t>
                            </m:r>
                          </m:e>
                          <m:sub>
                            <m:r>
                              <a:rPr lang="en-US" sz="1600" b="0" i="1" kern="1200" smtClean="0">
                                <a:solidFill>
                                  <a:srgbClr val="000000"/>
                                </a:solidFill>
                                <a:effectLst/>
                                <a:latin typeface="Cambria Math" panose="02040503050406030204" pitchFamily="18" charset="0"/>
                                <a:ea typeface="Times New Roman" panose="02020603050405020304" pitchFamily="18" charset="0"/>
                              </a:rPr>
                              <m:t>𝑟𝑖𝑠𝑒</m:t>
                            </m:r>
                          </m:sub>
                          <m:sup>
                            <m:r>
                              <a:rPr lang="en-US" sz="1600" b="0" i="1" kern="1200" smtClean="0">
                                <a:solidFill>
                                  <a:srgbClr val="000000"/>
                                </a:solidFill>
                                <a:effectLst/>
                                <a:latin typeface="Cambria Math" panose="02040503050406030204" pitchFamily="18" charset="0"/>
                                <a:ea typeface="Times New Roman" panose="02020603050405020304" pitchFamily="18" charset="0"/>
                              </a:rPr>
                              <m:t>𝑚𝑎𝑥</m:t>
                            </m:r>
                          </m:sup>
                        </m:sSubSup>
                      </m:num>
                      <m:den>
                        <m:r>
                          <a:rPr lang="en-US" sz="1600" b="0" i="1" kern="1200" smtClean="0">
                            <a:solidFill>
                              <a:srgbClr val="000000"/>
                            </a:solidFill>
                            <a:effectLst/>
                            <a:latin typeface="Cambria Math" panose="02040503050406030204" pitchFamily="18" charset="0"/>
                            <a:ea typeface="Times New Roman" panose="02020603050405020304" pitchFamily="18" charset="0"/>
                          </a:rPr>
                          <m:t>6</m:t>
                        </m:r>
                      </m:den>
                    </m:f>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6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num>
                      <m:den>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𝑜𝑐</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r>
                          <a:rPr lang="en-US" sz="1600" b="0" i="1" kern="1200" smtClean="0">
                            <a:solidFill>
                              <a:srgbClr val="000000"/>
                            </a:solidFill>
                            <a:effectLst/>
                            <a:latin typeface="Cambria Math" panose="02040503050406030204" pitchFamily="18" charset="0"/>
                            <a:ea typeface="Times New Roman" panose="02020603050405020304" pitchFamily="18" charset="0"/>
                          </a:rPr>
                          <m:t>−</m:t>
                        </m:r>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200">
                                        <a:solidFill>
                                          <a:srgbClr val="000000"/>
                                        </a:solidFill>
                                        <a:effectLst/>
                                        <a:latin typeface="Cambria Math" panose="02040503050406030204" pitchFamily="18" charset="0"/>
                                        <a:ea typeface="Times New Roman" panose="02020603050405020304" pitchFamily="18" charset="0"/>
                                      </a:rPr>
                                    </m:ctrlPr>
                                  </m:accPr>
                                  <m:e>
                                    <m:r>
                                      <a:rPr lang="en-US" sz="1600" b="0" i="1" kern="1200" smtClean="0">
                                        <a:solidFill>
                                          <a:srgbClr val="000000"/>
                                        </a:solidFill>
                                        <a:effectLst/>
                                        <a:latin typeface="Cambria Math" panose="02040503050406030204" pitchFamily="18" charset="0"/>
                                        <a:ea typeface="Times New Roman" panose="02020603050405020304" pitchFamily="18" charset="0"/>
                                      </a:rPr>
                                      <m:t>𝑉</m:t>
                                    </m:r>
                                  </m:e>
                                </m:acc>
                              </m:e>
                              <m:sub>
                                <m:r>
                                  <a:rPr lang="en-US" sz="1600" b="0" i="1" kern="1200" smtClean="0">
                                    <a:solidFill>
                                      <a:srgbClr val="000000"/>
                                    </a:solidFill>
                                    <a:effectLst/>
                                    <a:latin typeface="Cambria Math" panose="02040503050406030204" pitchFamily="18" charset="0"/>
                                    <a:ea typeface="Times New Roman" panose="02020603050405020304" pitchFamily="18" charset="0"/>
                                  </a:rPr>
                                  <m:t>𝑚𝑖𝑛</m:t>
                                </m:r>
                              </m:sub>
                            </m:sSub>
                          </m:e>
                          <m:sup>
                            <m:r>
                              <a:rPr lang="en-US" sz="1600" b="0" i="1" kern="1200" smtClean="0">
                                <a:solidFill>
                                  <a:srgbClr val="000000"/>
                                </a:solidFill>
                                <a:effectLst/>
                                <a:latin typeface="Cambria Math" panose="02040503050406030204" pitchFamily="18" charset="0"/>
                                <a:ea typeface="Times New Roman" panose="02020603050405020304" pitchFamily="18" charset="0"/>
                              </a:rPr>
                              <m:t>2</m:t>
                            </m:r>
                          </m:sup>
                        </m:sSup>
                      </m:den>
                    </m:f>
                    <m:r>
                      <a:rPr lang="en-US" sz="1600" b="0" i="1" kern="1200" smtClean="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b="0" i="1" kern="1200" smtClean="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b="0" i="1" kern="1200" smtClean="0">
                                <a:solidFill>
                                  <a:srgbClr val="000000"/>
                                </a:solidFill>
                                <a:effectLst/>
                                <a:latin typeface="Cambria Math" panose="02040503050406030204" pitchFamily="18" charset="0"/>
                                <a:ea typeface="Times New Roman" panose="02020603050405020304" pitchFamily="18" charset="0"/>
                              </a:rPr>
                              <m:t>𝑡</m:t>
                            </m:r>
                          </m:e>
                          <m:sub>
                            <m:r>
                              <a:rPr lang="en-US" sz="1600" b="0" i="1" kern="1200" smtClean="0">
                                <a:solidFill>
                                  <a:srgbClr val="000000"/>
                                </a:solidFill>
                                <a:effectLst/>
                                <a:latin typeface="Cambria Math" panose="02040503050406030204" pitchFamily="18" charset="0"/>
                                <a:ea typeface="Times New Roman" panose="02020603050405020304" pitchFamily="18" charset="0"/>
                              </a:rPr>
                              <m:t>𝑟𝑖𝑠𝑒</m:t>
                            </m:r>
                          </m:sub>
                        </m:sSub>
                      </m:sub>
                      <m:sup>
                        <m:r>
                          <a:rPr lang="en-US" sz="1600" b="0" i="1" kern="1200" smtClean="0">
                            <a:solidFill>
                              <a:srgbClr val="000000"/>
                            </a:solidFill>
                            <a:effectLst/>
                            <a:latin typeface="Cambria Math" panose="02040503050406030204" pitchFamily="18" charset="0"/>
                            <a:ea typeface="Times New Roman" panose="02020603050405020304" pitchFamily="18" charset="0"/>
                          </a:rPr>
                          <m:t>𝑚𝑎𝑥</m:t>
                        </m:r>
                      </m:sup>
                    </m:sSubSup>
                  </m:oMath>
                </a14:m>
                <a:r>
                  <a:rPr lang="vi-VN" sz="1600" kern="100" dirty="0">
                    <a:solidFill>
                      <a:srgbClr val="000000"/>
                    </a:solidFill>
                    <a:effectLst/>
                    <a:latin typeface="Times New Roman" panose="02020603050405020304" pitchFamily="18" charset="0"/>
                    <a:ea typeface="Times New Roman" panose="02020603050405020304" pitchFamily="18" charset="0"/>
                  </a:rPr>
                  <a:t>  (22)</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050F83C-E64E-B550-8721-C5289D1EB0BC}"/>
                  </a:ext>
                </a:extLst>
              </p:cNvPr>
              <p:cNvSpPr txBox="1">
                <a:spLocks noRot="1" noChangeAspect="1" noMove="1" noResize="1" noEditPoints="1" noAdjustHandles="1" noChangeArrowheads="1" noChangeShapeType="1" noTextEdit="1"/>
              </p:cNvSpPr>
              <p:nvPr/>
            </p:nvSpPr>
            <p:spPr>
              <a:xfrm>
                <a:off x="66675" y="1189676"/>
                <a:ext cx="8937558" cy="3405676"/>
              </a:xfrm>
              <a:prstGeom prst="rect">
                <a:avLst/>
              </a:prstGeom>
              <a:blipFill>
                <a:blip r:embed="rId2"/>
                <a:stretch>
                  <a:fillRect r="-8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37A00A-5A3F-0635-1C00-1159B5F519AC}"/>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sp>
        <p:nvSpPr>
          <p:cNvPr id="6" name="TextBox 5">
            <a:extLst>
              <a:ext uri="{FF2B5EF4-FFF2-40B4-BE49-F238E27FC236}">
                <a16:creationId xmlns:a16="http://schemas.microsoft.com/office/drawing/2014/main" id="{2118CC7B-388B-7CF2-45FA-47D499641B7A}"/>
              </a:ext>
            </a:extLst>
          </p:cNvPr>
          <p:cNvSpPr txBox="1"/>
          <p:nvPr/>
        </p:nvSpPr>
        <p:spPr>
          <a:xfrm>
            <a:off x="472574" y="60953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3.5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cộng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hưởng</a:t>
            </a:r>
            <a:r>
              <a:rPr lang="en-US" b="1" dirty="0">
                <a:latin typeface="Times New Roman" panose="02020603050405020304" pitchFamily="18" charset="0"/>
                <a:cs typeface="Times New Roman" panose="02020603050405020304" pitchFamily="18" charset="0"/>
              </a:rPr>
              <a:t> L,C.</a:t>
            </a:r>
          </a:p>
        </p:txBody>
      </p:sp>
      <p:grpSp>
        <p:nvGrpSpPr>
          <p:cNvPr id="11" name="Group 10">
            <a:extLst>
              <a:ext uri="{FF2B5EF4-FFF2-40B4-BE49-F238E27FC236}">
                <a16:creationId xmlns:a16="http://schemas.microsoft.com/office/drawing/2014/main" id="{45D69ABC-3632-A791-A967-D2941FC054BB}"/>
              </a:ext>
            </a:extLst>
          </p:cNvPr>
          <p:cNvGrpSpPr/>
          <p:nvPr/>
        </p:nvGrpSpPr>
        <p:grpSpPr>
          <a:xfrm>
            <a:off x="201976" y="252798"/>
            <a:ext cx="9109804" cy="369334"/>
            <a:chOff x="1793005" y="1746584"/>
            <a:chExt cx="12146406" cy="492444"/>
          </a:xfrm>
        </p:grpSpPr>
        <p:sp>
          <p:nvSpPr>
            <p:cNvPr id="12" name="TextBox 11">
              <a:extLst>
                <a:ext uri="{FF2B5EF4-FFF2-40B4-BE49-F238E27FC236}">
                  <a16:creationId xmlns:a16="http://schemas.microsoft.com/office/drawing/2014/main" id="{BC569EE9-1B98-EFC7-2B3E-ACC2FA98ECCB}"/>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79A70BC-32CC-D7DF-96D0-A9824C3159BA}"/>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5911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AA855-DC9C-FE7E-35E9-4EFC99DC6CA0}"/>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17ACC90D-1A72-1F30-1B1B-D0E76324BCEE}"/>
              </a:ext>
            </a:extLst>
          </p:cNvPr>
          <p:cNvSpPr>
            <a:spLocks noGrp="1"/>
          </p:cNvSpPr>
          <p:nvPr>
            <p:ph type="sldNum" sz="quarter" idx="12"/>
          </p:nvPr>
        </p:nvSpPr>
        <p:spPr/>
        <p:txBody>
          <a:bodyPr/>
          <a:lstStyle/>
          <a:p>
            <a:fld id="{931DD963-FD40-4A6D-88A9-402A489E81DE}" type="slidenum">
              <a:rPr lang="en-US" smtClean="0"/>
              <a:t>26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F05E43-EA8A-18FA-16EB-BC5310141B6F}"/>
                  </a:ext>
                </a:extLst>
              </p:cNvPr>
              <p:cNvSpPr txBox="1"/>
              <p:nvPr/>
            </p:nvSpPr>
            <p:spPr>
              <a:xfrm>
                <a:off x="201976" y="1292047"/>
                <a:ext cx="8624621" cy="3251275"/>
              </a:xfrm>
              <a:prstGeom prst="rect">
                <a:avLst/>
              </a:prstGeom>
              <a:noFill/>
            </p:spPr>
            <p:txBody>
              <a:bodyPr wrap="square">
                <a:spAutoFit/>
              </a:bodyPr>
              <a:lstStyle/>
              <a:p>
                <a:pPr marL="205740" marR="0" indent="-6350" algn="l">
                  <a:lnSpc>
                    <a:spcPct val="150000"/>
                  </a:lnSpc>
                  <a:spcBef>
                    <a:spcPts val="0"/>
                  </a:spcBef>
                  <a:spcAft>
                    <a:spcPts val="25"/>
                  </a:spcAft>
                </a:pPr>
                <a:r>
                  <a:rPr lang="vi-VN" sz="1600" dirty="0">
                    <a:solidFill>
                      <a:srgbClr val="000000"/>
                    </a:solidFill>
                    <a:latin typeface="Times New Roman" panose="02020603050405020304" pitchFamily="18" charset="0"/>
                    <a:ea typeface="Times New Roman" panose="02020603050405020304" pitchFamily="18" charset="0"/>
                  </a:rPr>
                  <a:t>Từ các biểu thức trên  (20) ,(21), (22) </a:t>
                </a:r>
                <a:r>
                  <a:rPr lang="en-US" sz="1600" kern="1200" dirty="0" err="1">
                    <a:solidFill>
                      <a:srgbClr val="000000"/>
                    </a:solidFill>
                    <a:effectLst/>
                    <a:latin typeface="Times New Roman" panose="02020603050405020304" pitchFamily="18" charset="0"/>
                    <a:ea typeface="Times New Roman" panose="02020603050405020304" pitchFamily="18" charset="0"/>
                  </a:rPr>
                  <a:t>chúng</a:t>
                </a:r>
                <a:r>
                  <a:rPr lang="en-US" sz="1600" kern="1200" dirty="0">
                    <a:solidFill>
                      <a:srgbClr val="000000"/>
                    </a:solidFill>
                    <a:effectLst/>
                    <a:latin typeface="Times New Roman" panose="02020603050405020304" pitchFamily="18" charset="0"/>
                    <a:ea typeface="Times New Roman" panose="02020603050405020304" pitchFamily="18" charset="0"/>
                  </a:rPr>
                  <a:t> ta </a:t>
                </a:r>
                <a:r>
                  <a:rPr lang="en-US" sz="1600" kern="1200" dirty="0" err="1">
                    <a:solidFill>
                      <a:srgbClr val="000000"/>
                    </a:solidFill>
                    <a:effectLst/>
                    <a:latin typeface="Times New Roman" panose="02020603050405020304" pitchFamily="18" charset="0"/>
                    <a:ea typeface="Times New Roman" panose="02020603050405020304" pitchFamily="18" charset="0"/>
                  </a:rPr>
                  <a:t>có</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được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phạm</a:t>
                </a:r>
                <a:r>
                  <a:rPr lang="en-US" sz="1600" kern="1200" dirty="0">
                    <a:solidFill>
                      <a:srgbClr val="000000"/>
                    </a:solidFill>
                    <a:effectLst/>
                    <a:latin typeface="Times New Roman" panose="02020603050405020304" pitchFamily="18" charset="0"/>
                    <a:ea typeface="Times New Roman" panose="02020603050405020304" pitchFamily="18" charset="0"/>
                  </a:rPr>
                  <a:t> vi </a:t>
                </a:r>
                <a:r>
                  <a:rPr lang="en-US" sz="1600" kern="1200" dirty="0" err="1">
                    <a:solidFill>
                      <a:srgbClr val="000000"/>
                    </a:solidFill>
                    <a:effectLst/>
                    <a:latin typeface="Times New Roman" panose="02020603050405020304" pitchFamily="18" charset="0"/>
                    <a:ea typeface="Times New Roman" panose="02020603050405020304" pitchFamily="18" charset="0"/>
                  </a:rPr>
                  <a:t>sau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trong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đó</a:t>
                </a:r>
                <a:r>
                  <a:rPr lang="en-US" sz="1600" kern="1200" dirty="0">
                    <a:solidFill>
                      <a:srgbClr val="000000"/>
                    </a:solidFill>
                    <a:effectLst/>
                    <a:latin typeface="Times New Roman" panose="02020603050405020304" pitchFamily="18" charset="0"/>
                    <a:ea typeface="Times New Roman" panose="02020603050405020304" pitchFamily="18" charset="0"/>
                  </a:rPr>
                  <a:t> C </a:t>
                </a:r>
                <a:r>
                  <a:rPr lang="en-US" sz="1600" kern="1200" dirty="0" err="1">
                    <a:solidFill>
                      <a:srgbClr val="000000"/>
                    </a:solidFill>
                    <a:effectLst/>
                    <a:latin typeface="Times New Roman" panose="02020603050405020304" pitchFamily="18" charset="0"/>
                    <a:ea typeface="Times New Roman" panose="02020603050405020304" pitchFamily="18" charset="0"/>
                  </a:rPr>
                  <a:t>phải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được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chọn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để</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đáp</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ứng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các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thông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số</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hiệu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suất</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về</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điều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chỉnh</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tần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số</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thời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gian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tăng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sóng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hài</a:t>
                </a:r>
                <a:r>
                  <a:rPr lang="en-US" sz="1600" kern="1200" dirty="0">
                    <a:solidFill>
                      <a:srgbClr val="000000"/>
                    </a:solidFill>
                    <a:effectLst/>
                    <a:latin typeface="Times New Roman" panose="02020603050405020304" pitchFamily="18" charset="0"/>
                    <a:ea typeface="Times New Roman" panose="02020603050405020304" pitchFamily="18" charset="0"/>
                  </a:rPr>
                  <a:t>:</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0"/>
                  </a:spcBef>
                  <a:spcAft>
                    <a:spcPts val="25"/>
                  </a:spcAft>
                </a:pPr>
                <a14:m>
                  <m:oMath xmlns:m="http://schemas.openxmlformats.org/officeDocument/2006/math">
                    <m:r>
                      <a:rPr lang="en-US" sz="1600" i="1" kern="1200">
                        <a:solidFill>
                          <a:srgbClr val="000000"/>
                        </a:solidFill>
                        <a:effectLst/>
                        <a:latin typeface="Cambria Math" panose="02040503050406030204" pitchFamily="18" charset="0"/>
                        <a:ea typeface="Times New Roman" panose="02020603050405020304" pitchFamily="18" charset="0"/>
                      </a:rPr>
                      <m:t>𝑚𝑎𝑥</m:t>
                    </m:r>
                    <m:d>
                      <m:dPr>
                        <m:begChr m:val="{"/>
                        <m:endChr m:val="}"/>
                        <m:ctrlPr>
                          <a:rPr lang="en-US" sz="1600" i="1" kern="1200">
                            <a:solidFill>
                              <a:srgbClr val="000000"/>
                            </a:solidFill>
                            <a:effectLst/>
                            <a:latin typeface="Cambria Math" panose="02040503050406030204" pitchFamily="18" charset="0"/>
                            <a:ea typeface="Times New Roman" panose="02020603050405020304" pitchFamily="18" charset="0"/>
                          </a:rPr>
                        </m:ctrlPr>
                      </m:dPr>
                      <m:e>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600" i="1" kern="1200">
                                        <a:solidFill>
                                          <a:srgbClr val="000000"/>
                                        </a:solidFill>
                                        <a:effectLst/>
                                        <a:latin typeface="Cambria Math" panose="02040503050406030204" pitchFamily="18" charset="0"/>
                                        <a:ea typeface="Times New Roman" panose="02020603050405020304" pitchFamily="18" charset="0"/>
                                      </a:rPr>
                                    </m:ctrlPr>
                                  </m:dPr>
                                  <m:e>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𝜔</m:t>
                                    </m:r>
                                  </m:e>
                                </m:d>
                              </m:e>
                              <m:sub>
                                <m:r>
                                  <a:rPr lang="en-US" sz="1600" i="1" kern="1200">
                                    <a:solidFill>
                                      <a:srgbClr val="000000"/>
                                    </a:solidFill>
                                    <a:effectLst/>
                                    <a:latin typeface="Cambria Math" panose="02040503050406030204" pitchFamily="18" charset="0"/>
                                    <a:ea typeface="Times New Roman" panose="02020603050405020304" pitchFamily="18" charset="0"/>
                                  </a:rPr>
                                  <m:t>𝑚𝑎𝑥</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𝑚𝑖𝑛</m:t>
                            </m:r>
                          </m:sup>
                        </m:sSubSup>
                        <m:r>
                          <a:rPr lang="en-US" sz="16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𝛿</m:t>
                                </m:r>
                              </m:e>
                              <m:sub>
                                <m:r>
                                  <a:rPr lang="en-US" sz="1600" i="1" kern="1200">
                                    <a:solidFill>
                                      <a:srgbClr val="000000"/>
                                    </a:solidFill>
                                    <a:effectLst/>
                                    <a:latin typeface="Cambria Math" panose="02040503050406030204" pitchFamily="18" charset="0"/>
                                    <a:ea typeface="Times New Roman" panose="02020603050405020304" pitchFamily="18" charset="0"/>
                                  </a:rPr>
                                  <m:t>3</m:t>
                                </m:r>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1</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𝑚𝑖𝑛</m:t>
                            </m:r>
                          </m:sup>
                        </m:sSubSup>
                      </m:e>
                    </m:d>
                  </m:oMath>
                </a14:m>
                <a:r>
                  <a:rPr lang="en-US" sz="16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𝐶</m:t>
                    </m:r>
                    <m:r>
                      <a:rPr lang="en-US" sz="16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𝑡</m:t>
                            </m:r>
                          </m:e>
                          <m:sub>
                            <m:r>
                              <a:rPr lang="en-US" sz="1600" i="1" kern="1200">
                                <a:solidFill>
                                  <a:srgbClr val="000000"/>
                                </a:solidFill>
                                <a:effectLst/>
                                <a:latin typeface="Cambria Math" panose="02040503050406030204" pitchFamily="18" charset="0"/>
                                <a:ea typeface="Times New Roman" panose="02020603050405020304" pitchFamily="18" charset="0"/>
                              </a:rPr>
                              <m:t>𝑟𝑖𝑠𝑒</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𝑚𝑎𝑥</m:t>
                        </m:r>
                      </m:sup>
                    </m:sSubSup>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l">
                  <a:lnSpc>
                    <a:spcPct val="150000"/>
                  </a:lnSpc>
                  <a:spcBef>
                    <a:spcPts val="0"/>
                  </a:spcBef>
                  <a:spcAft>
                    <a:spcPts val="25"/>
                  </a:spcAft>
                </a:pPr>
                <a:r>
                  <a:rPr lang="vi-VN" sz="1600" kern="1200" dirty="0">
                    <a:solidFill>
                      <a:srgbClr val="000000"/>
                    </a:solidFill>
                    <a:effectLst/>
                    <a:latin typeface="Times New Roman" panose="02020603050405020304" pitchFamily="18" charset="0"/>
                    <a:ea typeface="Times New Roman" panose="02020603050405020304" pitchFamily="18" charset="0"/>
                  </a:rPr>
                  <a:t>Nếu </a:t>
                </a:r>
                <a14:m>
                  <m:oMath xmlns:m="http://schemas.openxmlformats.org/officeDocument/2006/math">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𝑡</m:t>
                            </m:r>
                          </m:e>
                          <m:sub>
                            <m:r>
                              <a:rPr lang="en-US" sz="1600" i="1" kern="1200">
                                <a:solidFill>
                                  <a:srgbClr val="000000"/>
                                </a:solidFill>
                                <a:effectLst/>
                                <a:latin typeface="Cambria Math" panose="02040503050406030204" pitchFamily="18" charset="0"/>
                                <a:ea typeface="Times New Roman" panose="02020603050405020304" pitchFamily="18" charset="0"/>
                              </a:rPr>
                              <m:t>𝑟𝑖𝑠𝑒</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𝑚𝑎𝑥</m:t>
                        </m:r>
                      </m:sup>
                    </m:sSubSup>
                  </m:oMath>
                </a14:m>
                <a:r>
                  <a:rPr lang="en-US" sz="16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𝑚𝑎𝑥</m:t>
                    </m:r>
                    <m:d>
                      <m:dPr>
                        <m:begChr m:val="{"/>
                        <m:endChr m:val="}"/>
                        <m:ctrlPr>
                          <a:rPr lang="en-US" sz="1600" i="1" kern="1200">
                            <a:solidFill>
                              <a:srgbClr val="000000"/>
                            </a:solidFill>
                            <a:effectLst/>
                            <a:latin typeface="Cambria Math" panose="02040503050406030204" pitchFamily="18" charset="0"/>
                            <a:ea typeface="Times New Roman" panose="02020603050405020304" pitchFamily="18" charset="0"/>
                          </a:rPr>
                        </m:ctrlPr>
                      </m:dPr>
                      <m:e>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600" i="1" kern="1200">
                                        <a:solidFill>
                                          <a:srgbClr val="000000"/>
                                        </a:solidFill>
                                        <a:effectLst/>
                                        <a:latin typeface="Cambria Math" panose="02040503050406030204" pitchFamily="18" charset="0"/>
                                        <a:ea typeface="Times New Roman" panose="02020603050405020304" pitchFamily="18" charset="0"/>
                                      </a:rPr>
                                    </m:ctrlPr>
                                  </m:dPr>
                                  <m:e>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𝜔</m:t>
                                    </m:r>
                                  </m:e>
                                </m:d>
                              </m:e>
                              <m:sub>
                                <m:r>
                                  <a:rPr lang="en-US" sz="1600" i="1" kern="1200">
                                    <a:solidFill>
                                      <a:srgbClr val="000000"/>
                                    </a:solidFill>
                                    <a:effectLst/>
                                    <a:latin typeface="Cambria Math" panose="02040503050406030204" pitchFamily="18" charset="0"/>
                                    <a:ea typeface="Times New Roman" panose="02020603050405020304" pitchFamily="18" charset="0"/>
                                  </a:rPr>
                                  <m:t>𝑚𝑎𝑥</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𝑚𝑖𝑛</m:t>
                            </m:r>
                          </m:sup>
                        </m:sSubSup>
                        <m:r>
                          <a:rPr lang="en-US" sz="16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600" i="1" kern="1200">
                                <a:solidFill>
                                  <a:srgbClr val="000000"/>
                                </a:solidFill>
                                <a:effectLst/>
                                <a:latin typeface="Cambria Math" panose="02040503050406030204" pitchFamily="18" charset="0"/>
                                <a:ea typeface="Times New Roman" panose="02020603050405020304" pitchFamily="18" charset="0"/>
                              </a:rPr>
                            </m:ctrlPr>
                          </m:sSubSupPr>
                          <m:e>
                            <m:r>
                              <a:rPr lang="en-US" sz="16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𝛿</m:t>
                                </m:r>
                              </m:e>
                              <m:sub>
                                <m:r>
                                  <a:rPr lang="en-US" sz="1600" i="1" kern="1200">
                                    <a:solidFill>
                                      <a:srgbClr val="000000"/>
                                    </a:solidFill>
                                    <a:effectLst/>
                                    <a:latin typeface="Cambria Math" panose="02040503050406030204" pitchFamily="18" charset="0"/>
                                    <a:ea typeface="Times New Roman" panose="02020603050405020304" pitchFamily="18" charset="0"/>
                                  </a:rPr>
                                  <m:t>3</m:t>
                                </m:r>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1</m:t>
                                </m:r>
                              </m:sub>
                            </m:sSub>
                          </m:sub>
                          <m:sup>
                            <m:r>
                              <a:rPr lang="en-US" sz="1600" i="1" kern="1200">
                                <a:solidFill>
                                  <a:srgbClr val="000000"/>
                                </a:solidFill>
                                <a:effectLst/>
                                <a:latin typeface="Cambria Math" panose="02040503050406030204" pitchFamily="18" charset="0"/>
                                <a:ea typeface="Times New Roman" panose="02020603050405020304" pitchFamily="18" charset="0"/>
                              </a:rPr>
                              <m:t>𝑚𝑖𝑛</m:t>
                            </m:r>
                          </m:sup>
                        </m:sSubSup>
                      </m:e>
                    </m:d>
                  </m:oMath>
                </a14:m>
                <a:r>
                  <a:rPr lang="vi-VN"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a:solidFill>
                      <a:srgbClr val="000000"/>
                    </a:solidFill>
                    <a:effectLst/>
                    <a:latin typeface="Times New Roman" panose="02020603050405020304" pitchFamily="18" charset="0"/>
                    <a:ea typeface="Times New Roman" panose="02020603050405020304" pitchFamily="18" charset="0"/>
                  </a:rPr>
                  <a:t>Khi </a:t>
                </a:r>
                <a:r>
                  <a:rPr lang="en-US" sz="1600" kern="1200" dirty="0" err="1">
                    <a:solidFill>
                      <a:srgbClr val="000000"/>
                    </a:solidFill>
                    <a:effectLst/>
                    <a:latin typeface="Times New Roman" panose="02020603050405020304" pitchFamily="18" charset="0"/>
                    <a:ea typeface="Times New Roman" panose="02020603050405020304" pitchFamily="18" charset="0"/>
                  </a:rPr>
                  <a:t>đó</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không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thể</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đáp</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ứng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đồng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thời</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các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thông</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số</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kỹ</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thuật</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về</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điều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chỉnh</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tần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số</a:t>
                </a:r>
                <a:r>
                  <a:rPr lang="en-US" sz="1600" kern="1200" dirty="0">
                    <a:solidFill>
                      <a:srgbClr val="000000"/>
                    </a:solidFill>
                    <a:effectLst/>
                    <a:latin typeface="Times New Roman" panose="02020603050405020304" pitchFamily="18" charset="0"/>
                    <a:ea typeface="Times New Roman" panose="02020603050405020304" pitchFamily="18" charset="0"/>
                  </a:rPr>
                  <a:t>,</a:t>
                </a:r>
                <a:r>
                  <a:rPr lang="en-US" sz="1600" i="1" kern="1200" dirty="0">
                    <a:solidFill>
                      <a:srgbClr val="000000"/>
                    </a:solidFill>
                    <a:effectLst/>
                    <a:latin typeface="Cambria Math" panose="02040503050406030204" pitchFamily="18" charset="0"/>
                    <a:ea typeface="Times New Roman" panose="02020603050405020304" pitchFamily="18" charset="0"/>
                  </a:rPr>
                  <a:t> </a:t>
                </a:r>
                <a14:m>
                  <m:oMath xmlns:m="http://schemas.openxmlformats.org/officeDocument/2006/math">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𝑡</m:t>
                        </m:r>
                      </m:e>
                      <m:sub>
                        <m:r>
                          <a:rPr lang="en-US" sz="1600" i="1" kern="1200">
                            <a:solidFill>
                              <a:srgbClr val="000000"/>
                            </a:solidFill>
                            <a:effectLst/>
                            <a:latin typeface="Cambria Math" panose="02040503050406030204" pitchFamily="18" charset="0"/>
                            <a:ea typeface="Times New Roman" panose="02020603050405020304" pitchFamily="18" charset="0"/>
                          </a:rPr>
                          <m:t>𝑟𝑖𝑠𝑒</m:t>
                        </m:r>
                      </m:sub>
                    </m:sSub>
                  </m:oMath>
                </a14:m>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và</a:t>
                </a:r>
                <a14:m>
                  <m:oMath xmlns:m="http://schemas.openxmlformats.org/officeDocument/2006/math">
                    <m:sSub>
                      <m:sSubPr>
                        <m:ctrlPr>
                          <a:rPr lang="en-US" sz="1600" i="1" kern="1200">
                            <a:solidFill>
                              <a:srgbClr val="000000"/>
                            </a:solidFill>
                            <a:effectLst/>
                            <a:latin typeface="Cambria Math" panose="02040503050406030204" pitchFamily="18" charset="0"/>
                            <a:ea typeface="Times New Roman" panose="02020603050405020304" pitchFamily="18" charset="0"/>
                          </a:rPr>
                        </m:ctrlPr>
                      </m:sSubPr>
                      <m:e>
                        <m:r>
                          <a:rPr lang="en-US" sz="1600" i="1" kern="1200">
                            <a:solidFill>
                              <a:srgbClr val="000000"/>
                            </a:solidFill>
                            <a:effectLst/>
                            <a:latin typeface="Cambria Math" panose="02040503050406030204" pitchFamily="18" charset="0"/>
                            <a:ea typeface="Times New Roman" panose="02020603050405020304" pitchFamily="18" charset="0"/>
                          </a:rPr>
                          <m:t> </m:t>
                        </m:r>
                        <m:r>
                          <a:rPr lang="en-US" sz="1600" i="1" kern="1200">
                            <a:solidFill>
                              <a:srgbClr val="000000"/>
                            </a:solidFill>
                            <a:effectLst/>
                            <a:latin typeface="Cambria Math" panose="02040503050406030204" pitchFamily="18" charset="0"/>
                            <a:ea typeface="Times New Roman" panose="02020603050405020304" pitchFamily="18" charset="0"/>
                          </a:rPr>
                          <m:t>𝛿</m:t>
                        </m:r>
                      </m:e>
                      <m:sub>
                        <m:r>
                          <a:rPr lang="en-US" sz="1600" i="1" kern="1200">
                            <a:solidFill>
                              <a:srgbClr val="000000"/>
                            </a:solidFill>
                            <a:effectLst/>
                            <a:latin typeface="Cambria Math" panose="02040503050406030204" pitchFamily="18" charset="0"/>
                            <a:ea typeface="Times New Roman" panose="02020603050405020304" pitchFamily="18" charset="0"/>
                          </a:rPr>
                          <m:t>3</m:t>
                        </m:r>
                        <m:r>
                          <a:rPr lang="en-US" sz="1600" i="1" kern="1200">
                            <a:solidFill>
                              <a:srgbClr val="000000"/>
                            </a:solidFill>
                            <a:effectLst/>
                            <a:latin typeface="Cambria Math" panose="02040503050406030204" pitchFamily="18" charset="0"/>
                            <a:ea typeface="Times New Roman" panose="02020603050405020304" pitchFamily="18" charset="0"/>
                          </a:rPr>
                          <m:t>÷</m:t>
                        </m:r>
                        <m:r>
                          <a:rPr lang="en-US" sz="1600" i="1" kern="1200">
                            <a:solidFill>
                              <a:srgbClr val="000000"/>
                            </a:solidFill>
                            <a:effectLst/>
                            <a:latin typeface="Cambria Math" panose="02040503050406030204" pitchFamily="18" charset="0"/>
                            <a:ea typeface="Times New Roman" panose="02020603050405020304" pitchFamily="18" charset="0"/>
                          </a:rPr>
                          <m:t>1</m:t>
                        </m:r>
                      </m:sub>
                    </m:sSub>
                  </m:oMath>
                </a14:m>
                <a:r>
                  <a:rPr lang="en-US" sz="1600" kern="1200" dirty="0">
                    <a:solidFill>
                      <a:srgbClr val="000000"/>
                    </a:solidFill>
                    <a:effectLst/>
                    <a:latin typeface="Times New Roman" panose="02020603050405020304" pitchFamily="18" charset="0"/>
                    <a:ea typeface="Times New Roman" panose="02020603050405020304" pitchFamily="18" charset="0"/>
                  </a:rPr>
                  <a:t>. </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l">
                  <a:lnSpc>
                    <a:spcPct val="150000"/>
                  </a:lnSpc>
                  <a:spcBef>
                    <a:spcPts val="0"/>
                  </a:spcBef>
                  <a:spcAft>
                    <a:spcPts val="25"/>
                  </a:spcAft>
                </a:pPr>
                <a:r>
                  <a:rPr lang="en-US" sz="1600" kern="1200" dirty="0">
                    <a:solidFill>
                      <a:srgbClr val="000000"/>
                    </a:solidFill>
                    <a:effectLst/>
                    <a:latin typeface="Times New Roman" panose="02020603050405020304" pitchFamily="18" charset="0"/>
                    <a:ea typeface="Times New Roman" panose="02020603050405020304" pitchFamily="18" charset="0"/>
                  </a:rPr>
                  <a:t>Khi </a:t>
                </a:r>
                <a:r>
                  <a:rPr lang="en-US" sz="1600" kern="1200" dirty="0" err="1">
                    <a:solidFill>
                      <a:srgbClr val="000000"/>
                    </a:solidFill>
                    <a:effectLst/>
                    <a:latin typeface="Times New Roman" panose="02020603050405020304" pitchFamily="18" charset="0"/>
                    <a:ea typeface="Times New Roman" panose="02020603050405020304" pitchFamily="18" charset="0"/>
                  </a:rPr>
                  <a:t>giá</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trị</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của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điện</a:t>
                </a:r>
                <a:r>
                  <a:rPr lang="en-US" sz="1600" kern="1200" dirty="0">
                    <a:solidFill>
                      <a:srgbClr val="000000"/>
                    </a:solidFill>
                    <a:effectLst/>
                    <a:latin typeface="Times New Roman" panose="02020603050405020304" pitchFamily="18" charset="0"/>
                    <a:ea typeface="Times New Roman" panose="02020603050405020304" pitchFamily="18" charset="0"/>
                  </a:rPr>
                  <a:t> dung </a:t>
                </a:r>
                <a:r>
                  <a:rPr lang="en-US" sz="1600" kern="1200" dirty="0" err="1">
                    <a:solidFill>
                      <a:srgbClr val="000000"/>
                    </a:solidFill>
                    <a:effectLst/>
                    <a:latin typeface="Times New Roman" panose="02020603050405020304" pitchFamily="18" charset="0"/>
                    <a:ea typeface="Times New Roman" panose="02020603050405020304" pitchFamily="18" charset="0"/>
                  </a:rPr>
                  <a:t>thỏa</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mãn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được</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chọn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độ</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tự</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cảm</a:t>
                </a:r>
                <a:r>
                  <a:rPr lang="en-US" sz="1600" kern="1200" dirty="0">
                    <a:solidFill>
                      <a:srgbClr val="000000"/>
                    </a:solidFill>
                    <a:effectLst/>
                    <a:latin typeface="Times New Roman" panose="02020603050405020304" pitchFamily="18" charset="0"/>
                    <a:ea typeface="Times New Roman" panose="02020603050405020304" pitchFamily="18" charset="0"/>
                  </a:rPr>
                  <a:t> L </a:t>
                </a:r>
                <a:r>
                  <a:rPr lang="en-US" sz="1600" kern="1200" dirty="0" err="1">
                    <a:solidFill>
                      <a:srgbClr val="000000"/>
                    </a:solidFill>
                    <a:effectLst/>
                    <a:latin typeface="Times New Roman" panose="02020603050405020304" pitchFamily="18" charset="0"/>
                    <a:ea typeface="Times New Roman" panose="02020603050405020304" pitchFamily="18" charset="0"/>
                  </a:rPr>
                  <a:t>sẽ</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tuân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theo</a:t>
                </a:r>
                <a:r>
                  <a:rPr lang="vi-VN" sz="1600" kern="1200" dirty="0">
                    <a:solidFill>
                      <a:srgbClr val="000000"/>
                    </a:solidFill>
                    <a:effectLst/>
                    <a:latin typeface="Times New Roman" panose="02020603050405020304" pitchFamily="18" charset="0"/>
                    <a:ea typeface="Times New Roman" panose="02020603050405020304" pitchFamily="18" charset="0"/>
                  </a:rPr>
                  <a:t> công thức </a:t>
                </a:r>
              </a:p>
              <a:p>
                <a:pPr marL="205740" marR="0" indent="-6350" algn="ctr">
                  <a:lnSpc>
                    <a:spcPct val="150000"/>
                  </a:lnSpc>
                  <a:spcBef>
                    <a:spcPts val="0"/>
                  </a:spcBef>
                  <a:spcAft>
                    <a:spcPts val="25"/>
                  </a:spcAft>
                </a:pPr>
                <a14:m>
                  <m:oMathPara xmlns:m="http://schemas.openxmlformats.org/officeDocument/2006/math">
                    <m:oMathParaPr>
                      <m:jc m:val="centerGroup"/>
                    </m:oMathParaPr>
                    <m:oMath xmlns:m="http://schemas.openxmlformats.org/officeDocument/2006/math">
                      <m:r>
                        <a:rPr lang="en-US" sz="1600" i="1" kern="1200">
                          <a:solidFill>
                            <a:srgbClr val="000000"/>
                          </a:solidFill>
                          <a:effectLst/>
                          <a:latin typeface="Cambria Math" panose="02040503050406030204" pitchFamily="18" charset="0"/>
                          <a:ea typeface="Times New Roman" panose="02020603050405020304" pitchFamily="18" charset="0"/>
                        </a:rPr>
                        <m:t>𝐿</m:t>
                      </m:r>
                      <m:r>
                        <a:rPr lang="en-US" sz="1600" i="1" kern="1200">
                          <a:solidFill>
                            <a:srgbClr val="000000"/>
                          </a:solidFill>
                          <a:effectLst/>
                          <a:latin typeface="Cambria Math" panose="02040503050406030204" pitchFamily="18" charset="0"/>
                          <a:ea typeface="Times New Roman" panose="02020603050405020304" pitchFamily="18" charset="0"/>
                        </a:rPr>
                        <m:t>=</m:t>
                      </m:r>
                      <m:f>
                        <m:fPr>
                          <m:ctrlPr>
                            <a:rPr lang="en-US" sz="1600" i="1" kern="1200">
                              <a:solidFill>
                                <a:srgbClr val="000000"/>
                              </a:solidFill>
                              <a:effectLst/>
                              <a:latin typeface="Cambria Math" panose="02040503050406030204" pitchFamily="18" charset="0"/>
                              <a:ea typeface="Times New Roman" panose="02020603050405020304" pitchFamily="18" charset="0"/>
                            </a:rPr>
                          </m:ctrlPr>
                        </m:fPr>
                        <m:num>
                          <m:r>
                            <a:rPr lang="en-US" sz="1600" i="1" kern="1200">
                              <a:solidFill>
                                <a:srgbClr val="000000"/>
                              </a:solidFill>
                              <a:effectLst/>
                              <a:latin typeface="Cambria Math" panose="02040503050406030204" pitchFamily="18" charset="0"/>
                              <a:ea typeface="Times New Roman" panose="02020603050405020304" pitchFamily="18" charset="0"/>
                            </a:rPr>
                            <m:t>1</m:t>
                          </m:r>
                        </m:num>
                        <m:den>
                          <m:r>
                            <a:rPr lang="en-US" sz="1600" i="1" kern="1200">
                              <a:solidFill>
                                <a:srgbClr val="000000"/>
                              </a:solidFill>
                              <a:effectLst/>
                              <a:latin typeface="Cambria Math" panose="02040503050406030204" pitchFamily="18" charset="0"/>
                              <a:ea typeface="Times New Roman" panose="02020603050405020304" pitchFamily="18" charset="0"/>
                            </a:rPr>
                            <m:t>𝐶</m:t>
                          </m:r>
                          <m:r>
                            <a:rPr lang="en-US" sz="1600" i="1" kern="1200">
                              <a:solidFill>
                                <a:srgbClr val="000000"/>
                              </a:solidFill>
                              <a:effectLst/>
                              <a:latin typeface="Cambria Math" panose="02040503050406030204" pitchFamily="18" charset="0"/>
                              <a:ea typeface="Times New Roman" panose="02020603050405020304" pitchFamily="18" charset="0"/>
                            </a:rPr>
                            <m:t>(</m:t>
                          </m:r>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sSup>
                                <m:sSupPr>
                                  <m:ctrlPr>
                                    <a:rPr lang="en-US" sz="1600" i="1" kern="1200">
                                      <a:solidFill>
                                        <a:srgbClr val="000000"/>
                                      </a:solidFill>
                                      <a:effectLst/>
                                      <a:latin typeface="Cambria Math" panose="02040503050406030204" pitchFamily="18" charset="0"/>
                                      <a:ea typeface="Times New Roman" panose="02020603050405020304" pitchFamily="18" charset="0"/>
                                    </a:rPr>
                                  </m:ctrlPr>
                                </m:sSupPr>
                                <m:e>
                                  <m:r>
                                    <a:rPr lang="en-US" sz="1600" i="1" kern="1200">
                                      <a:solidFill>
                                        <a:srgbClr val="000000"/>
                                      </a:solidFill>
                                      <a:effectLst/>
                                      <a:latin typeface="Cambria Math" panose="02040503050406030204" pitchFamily="18" charset="0"/>
                                      <a:ea typeface="Times New Roman" panose="02020603050405020304" pitchFamily="18" charset="0"/>
                                    </a:rPr>
                                    <m:t>𝜔</m:t>
                                  </m:r>
                                </m:e>
                                <m:sup>
                                  <m:r>
                                    <a:rPr lang="en-US" sz="1600" i="1" kern="1200">
                                      <a:solidFill>
                                        <a:srgbClr val="000000"/>
                                      </a:solidFill>
                                      <a:effectLst/>
                                      <a:latin typeface="Cambria Math" panose="02040503050406030204" pitchFamily="18" charset="0"/>
                                      <a:ea typeface="Times New Roman" panose="02020603050405020304" pitchFamily="18" charset="0"/>
                                    </a:rPr>
                                    <m:t>∗</m:t>
                                  </m:r>
                                </m:sup>
                              </m:sSup>
                              <m:r>
                                <a:rPr lang="en-US" sz="1600" i="1" kern="1200">
                                  <a:solidFill>
                                    <a:srgbClr val="000000"/>
                                  </a:solidFill>
                                  <a:effectLst/>
                                  <a:latin typeface="Cambria Math" panose="02040503050406030204" pitchFamily="18" charset="0"/>
                                  <a:ea typeface="Times New Roman" panose="02020603050405020304" pitchFamily="18" charset="0"/>
                                </a:rPr>
                                <m:t>)</m:t>
                              </m:r>
                            </m:e>
                            <m:sup>
                              <m:r>
                                <a:rPr lang="en-US" sz="1600" i="1" kern="1200">
                                  <a:solidFill>
                                    <a:srgbClr val="000000"/>
                                  </a:solidFill>
                                  <a:effectLst/>
                                  <a:latin typeface="Cambria Math" panose="02040503050406030204" pitchFamily="18" charset="0"/>
                                  <a:ea typeface="Times New Roman" panose="02020603050405020304" pitchFamily="18" charset="0"/>
                                </a:rPr>
                                <m:t>2</m:t>
                              </m:r>
                            </m:sup>
                          </m:sSup>
                        </m:den>
                      </m:f>
                    </m:oMath>
                  </m:oMathPara>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7F05E43-EA8A-18FA-16EB-BC5310141B6F}"/>
                  </a:ext>
                </a:extLst>
              </p:cNvPr>
              <p:cNvSpPr txBox="1">
                <a:spLocks noRot="1" noChangeAspect="1" noMove="1" noResize="1" noEditPoints="1" noAdjustHandles="1" noChangeArrowheads="1" noChangeShapeType="1" noTextEdit="1"/>
              </p:cNvSpPr>
              <p:nvPr/>
            </p:nvSpPr>
            <p:spPr>
              <a:xfrm>
                <a:off x="201976" y="1292047"/>
                <a:ext cx="8624621" cy="3251275"/>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B40CA1E-85D5-E7D6-4DC5-7D8DF48A0C98}"/>
              </a:ext>
            </a:extLst>
          </p:cNvPr>
          <p:cNvSpPr txBox="1"/>
          <p:nvPr/>
        </p:nvSpPr>
        <p:spPr>
          <a:xfrm>
            <a:off x="898396" y="4744693"/>
            <a:ext cx="8288169" cy="430887"/>
          </a:xfrm>
          <a:prstGeom prst="rect">
            <a:avLst/>
          </a:prstGeom>
          <a:noFill/>
        </p:spPr>
        <p:txBody>
          <a:bodyPr wrap="square">
            <a:spAutoFit/>
          </a:bodyPr>
          <a:lstStyle/>
          <a:p>
            <a:r>
              <a:rPr lang="en-US" sz="1100" i="1" dirty="0">
                <a:latin typeface="Times New Roman" panose="02020603050405020304" pitchFamily="18" charset="0"/>
                <a:cs typeface="Times New Roman" panose="02020603050405020304" pitchFamily="18" charset="0"/>
              </a:rPr>
              <a:t>B. B. Johnson, M. Sinha, N. G. Ainsworth, F. </a:t>
            </a:r>
            <a:r>
              <a:rPr lang="en-US" sz="1100" i="1" dirty="0" err="1">
                <a:latin typeface="Times New Roman" panose="02020603050405020304" pitchFamily="18" charset="0"/>
                <a:cs typeface="Times New Roman" panose="02020603050405020304" pitchFamily="18" charset="0"/>
              </a:rPr>
              <a:t>Dörfler</a:t>
            </a:r>
            <a:r>
              <a:rPr lang="en-US" sz="1100" i="1" dirty="0">
                <a:latin typeface="Times New Roman" panose="02020603050405020304" pitchFamily="18" charset="0"/>
                <a:cs typeface="Times New Roman" panose="02020603050405020304" pitchFamily="18" charset="0"/>
              </a:rPr>
              <a:t> and S. V. </a:t>
            </a:r>
            <a:r>
              <a:rPr lang="en-US" sz="1100" i="1" dirty="0" err="1">
                <a:latin typeface="Times New Roman" panose="02020603050405020304" pitchFamily="18" charset="0"/>
                <a:cs typeface="Times New Roman" panose="02020603050405020304" pitchFamily="18" charset="0"/>
              </a:rPr>
              <a:t>Dhople</a:t>
            </a:r>
            <a:r>
              <a:rPr lang="en-US" sz="1100" i="1" dirty="0">
                <a:latin typeface="Times New Roman" panose="02020603050405020304" pitchFamily="18" charset="0"/>
                <a:cs typeface="Times New Roman" panose="02020603050405020304" pitchFamily="18" charset="0"/>
              </a:rPr>
              <a:t>, "Synthesizing Virtual Oscillators to Control Islanded Inverters," in IEEE Transactions on Power Electronics, vol. 31, no. 8, pp. 6002-6015, Aug. 2016, </a:t>
            </a:r>
            <a:r>
              <a:rPr lang="en-US" sz="1100" i="1" dirty="0" err="1">
                <a:latin typeface="Times New Roman" panose="02020603050405020304" pitchFamily="18" charset="0"/>
                <a:cs typeface="Times New Roman" panose="02020603050405020304" pitchFamily="18" charset="0"/>
              </a:rPr>
              <a:t>doi</a:t>
            </a:r>
            <a:r>
              <a:rPr lang="en-US" sz="1100" i="1" dirty="0">
                <a:latin typeface="Times New Roman" panose="02020603050405020304" pitchFamily="18" charset="0"/>
                <a:cs typeface="Times New Roman" panose="02020603050405020304" pitchFamily="18" charset="0"/>
              </a:rPr>
              <a:t>: 10.1109/TPEL.2015.2497217</a:t>
            </a:r>
          </a:p>
        </p:txBody>
      </p:sp>
      <p:sp>
        <p:nvSpPr>
          <p:cNvPr id="10" name="TextBox 9">
            <a:extLst>
              <a:ext uri="{FF2B5EF4-FFF2-40B4-BE49-F238E27FC236}">
                <a16:creationId xmlns:a16="http://schemas.microsoft.com/office/drawing/2014/main" id="{1E7FB15D-D5AA-7A89-098D-8415F38327CC}"/>
              </a:ext>
            </a:extLst>
          </p:cNvPr>
          <p:cNvSpPr txBox="1"/>
          <p:nvPr/>
        </p:nvSpPr>
        <p:spPr>
          <a:xfrm>
            <a:off x="472574" y="60953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3.5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cộng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hưởng</a:t>
            </a:r>
            <a:r>
              <a:rPr lang="en-US" b="1" dirty="0">
                <a:latin typeface="Times New Roman" panose="02020603050405020304" pitchFamily="18" charset="0"/>
                <a:cs typeface="Times New Roman" panose="02020603050405020304" pitchFamily="18" charset="0"/>
              </a:rPr>
              <a:t> L,C.</a:t>
            </a:r>
          </a:p>
        </p:txBody>
      </p:sp>
      <p:grpSp>
        <p:nvGrpSpPr>
          <p:cNvPr id="11" name="Group 10">
            <a:extLst>
              <a:ext uri="{FF2B5EF4-FFF2-40B4-BE49-F238E27FC236}">
                <a16:creationId xmlns:a16="http://schemas.microsoft.com/office/drawing/2014/main" id="{68C0EF88-26F3-805C-340C-9DB147BCFB0B}"/>
              </a:ext>
            </a:extLst>
          </p:cNvPr>
          <p:cNvGrpSpPr/>
          <p:nvPr/>
        </p:nvGrpSpPr>
        <p:grpSpPr>
          <a:xfrm>
            <a:off x="201976" y="252798"/>
            <a:ext cx="9109804" cy="369334"/>
            <a:chOff x="1793005" y="1746584"/>
            <a:chExt cx="12146406" cy="492444"/>
          </a:xfrm>
        </p:grpSpPr>
        <p:sp>
          <p:nvSpPr>
            <p:cNvPr id="12" name="TextBox 11">
              <a:extLst>
                <a:ext uri="{FF2B5EF4-FFF2-40B4-BE49-F238E27FC236}">
                  <a16:creationId xmlns:a16="http://schemas.microsoft.com/office/drawing/2014/main" id="{0BF952B8-8703-A8EE-25AE-EF4ACD3D183B}"/>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3AB4326-4963-2A4F-5346-33512F79AD08}"/>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399965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34EB8D92-FC80-AEA0-90C1-9FEFAE3BD96D}"/>
                  </a:ext>
                </a:extLst>
              </p:cNvPr>
              <p:cNvSpPr txBox="1"/>
              <p:nvPr/>
            </p:nvSpPr>
            <p:spPr>
              <a:xfrm>
                <a:off x="472574" y="1035823"/>
                <a:ext cx="8272283" cy="3139899"/>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nghiêng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trở</a:t>
                </a:r>
                <a:r>
                  <a:rPr lang="en-US" sz="1600" dirty="0">
                    <a:latin typeface="Times New Roman" panose="02020603050405020304" pitchFamily="18" charset="0"/>
                    <a:cs typeface="Times New Roman" panose="02020603050405020304" pitchFamily="18" charset="0"/>
                  </a:rPr>
                  <a:t>:</a:t>
                </a:r>
              </a:p>
              <a:p>
                <a:r>
                  <a:rPr lang="vi-VN" sz="1600" dirty="0">
                    <a:effectLst/>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𝑜𝑐</m:t>
                                </m:r>
                              </m:sub>
                            </m:s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e>
                          <m:e>
                            <m:r>
                              <a:rPr lang="en-US" sz="1600" i="1"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smtClean="0">
                                    <a:effectLst/>
                                    <a:latin typeface="Cambria Math" panose="02040503050406030204" pitchFamily="18" charset="0"/>
                                    <a:ea typeface="Cambria Math" panose="02040503050406030204" pitchFamily="18" charset="0"/>
                                    <a:cs typeface="Times New Roman" panose="02020603050405020304" pitchFamily="18" charset="0"/>
                                  </a:rPr>
                                  <m:t>𝜔</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e>
                        </m:eqArr>
                      </m:e>
                    </m:d>
                  </m:oMath>
                </a14:m>
                <a:r>
                  <a:rPr lang="vi-VN" sz="1600" dirty="0">
                    <a:latin typeface="Times New Roman" panose="02020603050405020304" pitchFamily="18" charset="0"/>
                    <a:cs typeface="Times New Roman" panose="02020603050405020304" pitchFamily="18" charset="0"/>
                  </a:rPr>
                  <a:t>      (23)</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vi-VN" sz="1600" kern="100" dirty="0">
                    <a:effectLst/>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𝑟𝑎𝑡𝑒</m:t>
                                    </m:r>
                                  </m:sub>
                                </m:sSub>
                              </m:den>
                            </m:f>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𝑟𝑎𝑡𝑒</m:t>
                                    </m:r>
                                  </m:sub>
                                </m:sSub>
                              </m:den>
                            </m:f>
                          </m:e>
                          <m:e>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smtClean="0">
                                            <a:effectLst/>
                                            <a:latin typeface="Cambria Math" panose="02040503050406030204" pitchFamily="18" charset="0"/>
                                            <a:ea typeface="Cambria Math" panose="02040503050406030204" pitchFamily="18" charset="0"/>
                                            <a:cs typeface="Times New Roman" panose="02020603050405020304" pitchFamily="18" charset="0"/>
                                          </a:rPr>
                                          <m:t>𝜔</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kern="100">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latin typeface="Cambria Math" panose="02040503050406030204" pitchFamily="18" charset="0"/>
                                            <a:ea typeface="Cambria Math" panose="02040503050406030204" pitchFamily="18" charset="0"/>
                                            <a:cs typeface="Times New Roman" panose="02020603050405020304" pitchFamily="18" charset="0"/>
                                          </a:rPr>
                                          <m:t>𝜔</m:t>
                                        </m:r>
                                      </m:e>
                                    </m:acc>
                                  </m:e>
                                  <m:sub>
                                    <m:r>
                                      <a:rPr lang="en-US" sz="1600" i="1" kern="100">
                                        <a:latin typeface="Cambria Math" panose="02040503050406030204" pitchFamily="18" charset="0"/>
                                        <a:ea typeface="Times New Roman" panose="02020603050405020304" pitchFamily="18" charset="0"/>
                                        <a:cs typeface="Times New Roman" panose="02020603050405020304" pitchFamily="18" charset="0"/>
                                      </a:rPr>
                                      <m:t>𝑚</m:t>
                                    </m:r>
                                    <m:r>
                                      <m:rPr>
                                        <m:sty m:val="p"/>
                                      </m:rPr>
                                      <a:rPr lang="vi-VN" sz="1600" i="1" kern="100">
                                        <a:latin typeface="Cambria Math" panose="02040503050406030204" pitchFamily="18" charset="0"/>
                                        <a:ea typeface="Times New Roman" panose="02020603050405020304" pitchFamily="18" charset="0"/>
                                        <a:cs typeface="Times New Roman" panose="02020603050405020304" pitchFamily="18" charset="0"/>
                                      </a:rPr>
                                      <m:t>in</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𝑟𝑎𝑡𝑒</m:t>
                                    </m:r>
                                  </m:sub>
                                </m:sSub>
                              </m:den>
                            </m:f>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kern="100">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latin typeface="Cambria Math" panose="02040503050406030204" pitchFamily="18" charset="0"/>
                                            <a:ea typeface="Cambria Math" panose="02040503050406030204" pitchFamily="18" charset="0"/>
                                            <a:cs typeface="Times New Roman" panose="02020603050405020304" pitchFamily="18" charset="0"/>
                                          </a:rPr>
                                          <m:t>𝜔</m:t>
                                        </m:r>
                                      </m:e>
                                    </m:acc>
                                  </m:e>
                                  <m:sub>
                                    <m:r>
                                      <a:rPr lang="en-US" sz="1600" i="1" kern="100">
                                        <a:latin typeface="Cambria Math" panose="02040503050406030204" pitchFamily="18" charset="0"/>
                                        <a:ea typeface="Times New Roman" panose="02020603050405020304" pitchFamily="18" charset="0"/>
                                        <a:cs typeface="Times New Roman" panose="02020603050405020304" pitchFamily="18" charset="0"/>
                                      </a:rPr>
                                      <m:t>𝑚𝑎𝑥</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𝑟𝑎𝑡𝑒</m:t>
                                    </m:r>
                                  </m:sub>
                                </m:sSub>
                              </m:den>
                            </m:f>
                          </m:e>
                        </m:eqArr>
                      </m:e>
                    </m:d>
                  </m:oMath>
                </a14:m>
                <a:r>
                  <a:rPr lang="vi-VN" sz="1800" kern="100" dirty="0">
                    <a:effectLst/>
                    <a:latin typeface="Times New Roman" panose="02020603050405020304" pitchFamily="18" charset="0"/>
                    <a:ea typeface="Calibri" panose="020F0502020204030204" pitchFamily="34" charset="0"/>
                    <a:cs typeface="Arial" panose="020B0604020202020204" pitchFamily="34" charset="0"/>
                  </a:rPr>
                  <a:t>   </a:t>
                </a:r>
                <a:r>
                  <a:rPr lang="vi-VN" sz="1600" kern="100" dirty="0">
                    <a:effectLst/>
                    <a:latin typeface="Times New Roman" panose="02020603050405020304" pitchFamily="18" charset="0"/>
                    <a:ea typeface="Calibri" panose="020F0502020204030204" pitchFamily="34" charset="0"/>
                    <a:cs typeface="Arial" panose="020B0604020202020204" pitchFamily="34" charset="0"/>
                  </a:rPr>
                  <a:t>(24)</a:t>
                </a:r>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Hộp Văn bản 4">
                <a:extLst>
                  <a:ext uri="{FF2B5EF4-FFF2-40B4-BE49-F238E27FC236}">
                    <a16:creationId xmlns:a16="http://schemas.microsoft.com/office/drawing/2014/main" id="{34EB8D92-FC80-AEA0-90C1-9FEFAE3BD96D}"/>
                  </a:ext>
                </a:extLst>
              </p:cNvPr>
              <p:cNvSpPr txBox="1">
                <a:spLocks noRot="1" noChangeAspect="1" noMove="1" noResize="1" noEditPoints="1" noAdjustHandles="1" noChangeArrowheads="1" noChangeShapeType="1" noTextEdit="1"/>
              </p:cNvSpPr>
              <p:nvPr/>
            </p:nvSpPr>
            <p:spPr>
              <a:xfrm>
                <a:off x="472574" y="1035823"/>
                <a:ext cx="8272283" cy="3139899"/>
              </a:xfrm>
              <a:prstGeom prst="rect">
                <a:avLst/>
              </a:prstGeom>
              <a:blipFill>
                <a:blip r:embed="rId3"/>
                <a:stretch>
                  <a:fillRect l="-442" t="-5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172E1F9-0C2C-06D9-7B99-8E4FB8A0FEB8}"/>
              </a:ext>
            </a:extLst>
          </p:cNvPr>
          <p:cNvSpPr txBox="1"/>
          <p:nvPr/>
        </p:nvSpPr>
        <p:spPr>
          <a:xfrm>
            <a:off x="458587" y="64431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3.6 So </a:t>
            </a:r>
            <a:r>
              <a:rPr lang="en-US" b="1" dirty="0" err="1">
                <a:latin typeface="Times New Roman" panose="02020603050405020304" pitchFamily="18" charset="0"/>
                <a:cs typeface="Times New Roman" panose="02020603050405020304" pitchFamily="18" charset="0"/>
              </a:rPr>
              <a:t>sánh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DROP CONTROL</a:t>
            </a:r>
          </a:p>
        </p:txBody>
      </p:sp>
      <p:grpSp>
        <p:nvGrpSpPr>
          <p:cNvPr id="7" name="Group 6">
            <a:extLst>
              <a:ext uri="{FF2B5EF4-FFF2-40B4-BE49-F238E27FC236}">
                <a16:creationId xmlns:a16="http://schemas.microsoft.com/office/drawing/2014/main" id="{F5469544-D681-6B47-FC00-80E39321A049}"/>
              </a:ext>
            </a:extLst>
          </p:cNvPr>
          <p:cNvGrpSpPr/>
          <p:nvPr/>
        </p:nvGrpSpPr>
        <p:grpSpPr>
          <a:xfrm>
            <a:off x="201976" y="252798"/>
            <a:ext cx="9109804" cy="369334"/>
            <a:chOff x="1793005" y="1746584"/>
            <a:chExt cx="12146406" cy="492444"/>
          </a:xfrm>
        </p:grpSpPr>
        <p:sp>
          <p:nvSpPr>
            <p:cNvPr id="10" name="TextBox 9">
              <a:extLst>
                <a:ext uri="{FF2B5EF4-FFF2-40B4-BE49-F238E27FC236}">
                  <a16:creationId xmlns:a16="http://schemas.microsoft.com/office/drawing/2014/main" id="{89D67B97-9957-1C63-1DE3-7C2DB2F30DEB}"/>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2261D9C-0736-EB79-F485-90DFBA42C6E2}"/>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Tree>
    <p:extLst>
      <p:ext uri="{BB962C8B-B14F-4D97-AF65-F5344CB8AC3E}">
        <p14:creationId xmlns:p14="http://schemas.microsoft.com/office/powerpoint/2010/main" val="335752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34EB8D92-FC80-AEA0-90C1-9FEFAE3BD96D}"/>
                  </a:ext>
                </a:extLst>
              </p:cNvPr>
              <p:cNvSpPr txBox="1"/>
              <p:nvPr/>
            </p:nvSpPr>
            <p:spPr>
              <a:xfrm>
                <a:off x="435858" y="1041209"/>
                <a:ext cx="8272283" cy="341625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Ngoài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bậc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𝑒𝑞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𝑒𝑞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𝑒𝑞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𝑒𝑞</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Khi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phương trình (23)</a:t>
                </a:r>
                <a:r>
                  <a:rPr lang="en-US" sz="1600" dirty="0">
                    <a:latin typeface="Times New Roman" panose="02020603050405020304" pitchFamily="18" charset="0"/>
                    <a:cs typeface="Times New Roman" panose="02020603050405020304" pitchFamily="18" charset="0"/>
                  </a:rPr>
                  <a:t>:</a:t>
                </a:r>
              </a:p>
              <a:p>
                <a:r>
                  <a:rPr lang="vi-VN" sz="1600" kern="100" dirty="0">
                    <a:effectLst/>
                    <a:ea typeface="Times New Roman" panose="02020603050405020304" pitchFamily="18" charset="0"/>
                    <a:cs typeface="Times New Roman" panose="02020603050405020304" pitchFamily="18" charset="0"/>
                  </a:rPr>
                  <a:t> 						</a:t>
                </a:r>
                <a:r>
                  <a:rPr lang="vi-VN" kern="100" dirty="0">
                    <a:effectLst/>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num>
                                      <m:den>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den>
                                    </m:f>
                                  </m:e>
                                </m:d>
                              </m:e>
                              <m:sub>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sub>
                            </m:sSub>
                          </m:e>
                          <m:e>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smtClean="0">
                                                    <a:effectLst/>
                                                    <a:latin typeface="Cambria Math" panose="02040503050406030204" pitchFamily="18" charset="0"/>
                                                    <a:ea typeface="Cambria Math" panose="02040503050406030204" pitchFamily="18" charset="0"/>
                                                    <a:cs typeface="Times New Roman" panose="02020603050405020304" pitchFamily="18" charset="0"/>
                                                  </a:rPr>
                                                  <m:t>𝜔</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num>
                                      <m:den>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den>
                                    </m:f>
                                  </m:e>
                                </m:d>
                              </m:e>
                              <m:sub>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sub>
                            </m:sSub>
                          </m:e>
                        </m:eqArr>
                      </m:e>
                    </m:d>
                  </m:oMath>
                </a14:m>
                <a:r>
                  <a:rPr lang="vi-VN" kern="100" dirty="0">
                    <a:effectLst/>
                    <a:latin typeface="Times New Roman" panose="02020603050405020304" pitchFamily="18" charset="0"/>
                    <a:ea typeface="Calibri" panose="020F0502020204030204" pitchFamily="34" charset="0"/>
                    <a:cs typeface="Arial" panose="020B0604020202020204" pitchFamily="34" charset="0"/>
                  </a:rPr>
                  <a:t>  </a:t>
                </a:r>
                <a:r>
                  <a:rPr lang="vi-VN" sz="1600" kern="100" dirty="0">
                    <a:effectLst/>
                    <a:latin typeface="Times New Roman" panose="02020603050405020304" pitchFamily="18" charset="0"/>
                    <a:ea typeface="Calibri" panose="020F0502020204030204" pitchFamily="34" charset="0"/>
                    <a:cs typeface="Arial" panose="020B0604020202020204" pitchFamily="34" charset="0"/>
                  </a:rPr>
                  <a:t>(24)</a:t>
                </a:r>
                <a:endParaRPr lang="en-US" sz="1600" kern="100" dirty="0">
                  <a:effectLst/>
                  <a:latin typeface="Times New Roman" panose="02020603050405020304" pitchFamily="18" charset="0"/>
                  <a:ea typeface="Calibri" panose="020F0502020204030204" pitchFamily="34" charset="0"/>
                  <a:cs typeface="Arial" panose="020B0604020202020204" pitchFamily="34" charset="0"/>
                </a:endParaRPr>
              </a:p>
              <a:p>
                <a:r>
                  <a:rPr lang="en-US" sz="1600" kern="100" dirty="0" err="1">
                    <a:latin typeface="Times New Roman" panose="02020603050405020304" pitchFamily="18" charset="0"/>
                    <a:ea typeface="Calibri" panose="020F0502020204030204" pitchFamily="34" charset="0"/>
                    <a:cs typeface="Arial" panose="020B0604020202020204" pitchFamily="34" charset="0"/>
                  </a:rPr>
                  <a:t>Từ</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phương</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trình</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đặc</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tính</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tần</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số</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vi-VN" sz="1600" kern="100" dirty="0">
                    <a:latin typeface="Times New Roman" panose="02020603050405020304" pitchFamily="18" charset="0"/>
                    <a:ea typeface="Calibri" panose="020F0502020204030204" pitchFamily="34" charset="0"/>
                    <a:cs typeface="Arial" panose="020B0604020202020204" pitchFamily="34" charset="0"/>
                  </a:rPr>
                  <a:t>(16) và phương trình (24) </a:t>
                </a:r>
                <a:r>
                  <a:rPr lang="en-US" sz="1600" kern="100" dirty="0">
                    <a:latin typeface="Times New Roman" panose="02020603050405020304" pitchFamily="18" charset="0"/>
                    <a:ea typeface="Calibri" panose="020F0502020204030204" pitchFamily="34" charset="0"/>
                    <a:cs typeface="Arial" panose="020B0604020202020204" pitchFamily="34" charset="0"/>
                  </a:rPr>
                  <a:t>ta </a:t>
                </a:r>
                <a:r>
                  <a:rPr lang="en-US" sz="1600" kern="100" dirty="0" err="1">
                    <a:latin typeface="Times New Roman" panose="02020603050405020304" pitchFamily="18" charset="0"/>
                    <a:ea typeface="Calibri" panose="020F0502020204030204" pitchFamily="34" charset="0"/>
                    <a:cs typeface="Arial" panose="020B0604020202020204" pitchFamily="34" charset="0"/>
                  </a:rPr>
                  <a:t>thấy</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tại</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vi-VN" sz="1600" kern="100" dirty="0">
                    <a:latin typeface="Times New Roman" panose="02020603050405020304" pitchFamily="18" charset="0"/>
                    <a:ea typeface="Calibri" panose="020F0502020204030204" pitchFamily="34" charset="0"/>
                    <a:cs typeface="Arial" panose="020B0604020202020204" pitchFamily="34" charset="0"/>
                  </a:rPr>
                  <a:t>điểm làm việc cân bằng </a:t>
                </a:r>
                <a14:m>
                  <m:oMath xmlns:m="http://schemas.openxmlformats.org/officeDocument/2006/math">
                    <m:sSub>
                      <m:sSub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oMath>
                </a14:m>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hệ</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số</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sai</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lệch</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r>
                      <m:rPr>
                        <m:sty m:val="p"/>
                      </m:rPr>
                      <a:rPr lang="vi-VN" sz="1600" i="1" kern="100" smtClean="0">
                        <a:latin typeface="Cambria Math" panose="02040503050406030204" pitchFamily="18" charset="0"/>
                        <a:ea typeface="Times New Roman" panose="02020603050405020304" pitchFamily="18" charset="0"/>
                        <a:cs typeface="Times New Roman" panose="02020603050405020304" pitchFamily="18" charset="0"/>
                      </a:rPr>
                      <m:t>t</m:t>
                    </m:r>
                    <m:r>
                      <a:rPr lang="vi-VN" sz="1600" i="1" kern="100" smtClean="0">
                        <a:latin typeface="Cambria Math" panose="02040503050406030204" pitchFamily="18" charset="0"/>
                        <a:ea typeface="Times New Roman" panose="02020603050405020304" pitchFamily="18" charset="0"/>
                        <a:cs typeface="Times New Roman" panose="02020603050405020304" pitchFamily="18" charset="0"/>
                      </a:rPr>
                      <m:t>ầ</m:t>
                    </m:r>
                    <m:r>
                      <m:rPr>
                        <m:sty m:val="p"/>
                      </m:rPr>
                      <a:rPr lang="vi-VN" sz="1600" i="1" kern="100" smtClean="0">
                        <a:latin typeface="Cambria Math" panose="02040503050406030204" pitchFamily="18" charset="0"/>
                        <a:ea typeface="Times New Roman" panose="02020603050405020304" pitchFamily="18" charset="0"/>
                        <a:cs typeface="Times New Roman" panose="02020603050405020304" pitchFamily="18" charset="0"/>
                      </a:rPr>
                      <m:t>n</m:t>
                    </m:r>
                    <m:r>
                      <a:rPr lang="vi-VN" sz="1600" b="0" i="1" kern="10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1600" i="1" kern="100">
                        <a:latin typeface="Cambria Math" panose="02040503050406030204" pitchFamily="18" charset="0"/>
                        <a:ea typeface="Times New Roman" panose="02020603050405020304" pitchFamily="18" charset="0"/>
                        <a:cs typeface="Times New Roman" panose="02020603050405020304" pitchFamily="18" charset="0"/>
                      </a:rPr>
                      <m:t>s</m:t>
                    </m:r>
                    <m:r>
                      <a:rPr lang="vi-VN" sz="1600" i="1" kern="100">
                        <a:latin typeface="Cambria Math" panose="02040503050406030204" pitchFamily="18" charset="0"/>
                        <a:ea typeface="Times New Roman" panose="02020603050405020304" pitchFamily="18" charset="0"/>
                        <a:cs typeface="Times New Roman" panose="02020603050405020304" pitchFamily="18" charset="0"/>
                      </a:rPr>
                      <m:t>ố </m:t>
                    </m:r>
                    <m:sSub>
                      <m:sSubPr>
                        <m:ctrlPr>
                          <a:rPr lang="en-US" sz="16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kern="100">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vi-VN"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thu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được</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là</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p>
              <a:p>
                <a:pPr algn="ctr"/>
                <a14:m>
                  <m:oMath xmlns:m="http://schemas.openxmlformats.org/officeDocument/2006/math">
                    <m:sSub>
                      <m:sSubPr>
                        <m:ctrlPr>
                          <a:rPr lang="en-US"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𝑣</m:t>
                            </m:r>
                          </m:sub>
                        </m:sSub>
                      </m:num>
                      <m:den>
                        <m:r>
                          <a:rPr lang="en-US" i="1">
                            <a:latin typeface="Cambria Math" panose="02040503050406030204" pitchFamily="18" charset="0"/>
                          </a:rPr>
                          <m:t>2</m:t>
                        </m:r>
                        <m:r>
                          <a:rPr lang="en-US" i="1">
                            <a:latin typeface="Cambria Math" panose="02040503050406030204" pitchFamily="18" charset="0"/>
                          </a:rPr>
                          <m:t>𝐶</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𝑉</m:t>
                                </m:r>
                              </m:e>
                            </m:acc>
                          </m:e>
                          <m:sub>
                            <m:r>
                              <a:rPr lang="en-US" i="1">
                                <a:latin typeface="Cambria Math" panose="02040503050406030204" pitchFamily="18" charset="0"/>
                              </a:rPr>
                              <m:t>𝑜𝑐</m:t>
                            </m:r>
                          </m:sub>
                        </m:sSub>
                      </m:den>
                    </m:f>
                  </m:oMath>
                </a14:m>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latin typeface="Times New Roman" panose="02020603050405020304" pitchFamily="18" charset="0"/>
                  <a:cs typeface="Times New Roman" panose="02020603050405020304" pitchFamily="18" charset="0"/>
                </a:endParaRPr>
              </a:p>
            </p:txBody>
          </p:sp>
        </mc:Choice>
        <mc:Fallback xmlns="">
          <p:sp>
            <p:nvSpPr>
              <p:cNvPr id="5" name="Hộp Văn bản 4">
                <a:extLst>
                  <a:ext uri="{FF2B5EF4-FFF2-40B4-BE49-F238E27FC236}">
                    <a16:creationId xmlns:a16="http://schemas.microsoft.com/office/drawing/2014/main" id="{34EB8D92-FC80-AEA0-90C1-9FEFAE3BD96D}"/>
                  </a:ext>
                </a:extLst>
              </p:cNvPr>
              <p:cNvSpPr txBox="1">
                <a:spLocks noRot="1" noChangeAspect="1" noMove="1" noResize="1" noEditPoints="1" noAdjustHandles="1" noChangeArrowheads="1" noChangeShapeType="1" noTextEdit="1"/>
              </p:cNvSpPr>
              <p:nvPr/>
            </p:nvSpPr>
            <p:spPr>
              <a:xfrm>
                <a:off x="435858" y="1041209"/>
                <a:ext cx="8272283" cy="3416256"/>
              </a:xfrm>
              <a:prstGeom prst="rect">
                <a:avLst/>
              </a:prstGeom>
              <a:blipFill>
                <a:blip r:embed="rId3"/>
                <a:stretch>
                  <a:fillRect l="-368" t="-357" r="-51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4EC88A0E-4B84-EFF0-59A6-AB7DCCAD5ECB}"/>
              </a:ext>
            </a:extLst>
          </p:cNvPr>
          <p:cNvGrpSpPr/>
          <p:nvPr/>
        </p:nvGrpSpPr>
        <p:grpSpPr>
          <a:xfrm>
            <a:off x="201976" y="252798"/>
            <a:ext cx="9109804" cy="369334"/>
            <a:chOff x="1793005" y="1746584"/>
            <a:chExt cx="12146406" cy="492444"/>
          </a:xfrm>
        </p:grpSpPr>
        <p:sp>
          <p:nvSpPr>
            <p:cNvPr id="10" name="TextBox 9">
              <a:extLst>
                <a:ext uri="{FF2B5EF4-FFF2-40B4-BE49-F238E27FC236}">
                  <a16:creationId xmlns:a16="http://schemas.microsoft.com/office/drawing/2014/main" id="{072D3560-CFDC-C66D-B98C-EC16B3CF539D}"/>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B41BDAB-2611-0861-D7F9-CC982F0A7BA1}"/>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
        <p:nvSpPr>
          <p:cNvPr id="13" name="TextBox 12">
            <a:extLst>
              <a:ext uri="{FF2B5EF4-FFF2-40B4-BE49-F238E27FC236}">
                <a16:creationId xmlns:a16="http://schemas.microsoft.com/office/drawing/2014/main" id="{AE4051C4-6AD2-2B5A-5CB4-68B2367AC2F7}"/>
              </a:ext>
            </a:extLst>
          </p:cNvPr>
          <p:cNvSpPr txBox="1"/>
          <p:nvPr/>
        </p:nvSpPr>
        <p:spPr>
          <a:xfrm>
            <a:off x="458587" y="64431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3.6 So </a:t>
            </a:r>
            <a:r>
              <a:rPr lang="en-US" b="1" dirty="0" err="1">
                <a:latin typeface="Times New Roman" panose="02020603050405020304" pitchFamily="18" charset="0"/>
                <a:cs typeface="Times New Roman" panose="02020603050405020304" pitchFamily="18" charset="0"/>
              </a:rPr>
              <a:t>sánh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DROP CONTROL</a:t>
            </a:r>
          </a:p>
        </p:txBody>
      </p:sp>
    </p:spTree>
    <p:extLst>
      <p:ext uri="{BB962C8B-B14F-4D97-AF65-F5344CB8AC3E}">
        <p14:creationId xmlns:p14="http://schemas.microsoft.com/office/powerpoint/2010/main" val="2644531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34EB8D92-FC80-AEA0-90C1-9FEFAE3BD96D}"/>
                  </a:ext>
                </a:extLst>
              </p:cNvPr>
              <p:cNvSpPr txBox="1"/>
              <p:nvPr/>
            </p:nvSpPr>
            <p:spPr>
              <a:xfrm>
                <a:off x="399313" y="830752"/>
                <a:ext cx="8272283" cy="4851906"/>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2 </a:t>
                </a:r>
                <a:r>
                  <a:rPr lang="en-US" sz="1600" dirty="0" err="1">
                    <a:latin typeface="Times New Roman" panose="02020603050405020304" pitchFamily="18" charset="0"/>
                    <a:cs typeface="Times New Roman" panose="02020603050405020304" pitchFamily="18" charset="0"/>
                  </a:rPr>
                  <a:t>vế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vi-VN" sz="1600" dirty="0">
                    <a:latin typeface="Times New Roman" panose="02020603050405020304" pitchFamily="18" charset="0"/>
                    <a:cs typeface="Times New Roman" panose="02020603050405020304" pitchFamily="18" charset="0"/>
                  </a:rPr>
                  <a:t> (13)</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𝐶</m:t>
                        </m:r>
                      </m:den>
                    </m:f>
                    <m:func>
                      <m:func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uncPr>
                      <m:fName>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acc>
                              <m:accPr>
                                <m:chr m:val="̅"/>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e>
                            </m:acc>
                          </m:num>
                          <m:den>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den>
                        </m:f>
                      </m:fName>
                      <m:e>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sSup>
                              <m:sSup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4</m:t>
                                    </m:r>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e>
                                  <m:sub>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𝑣</m:t>
                                    </m:r>
                                  </m:sub>
                                </m:sSub>
                              </m:e>
                              <m:sup>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e>
                            </m:acc>
                          </m:e>
                          <m:sup>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func>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e>
                          <m:sub>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𝑣</m:t>
                            </m:r>
                          </m:sub>
                        </m:sSub>
                        <m:sSub>
                          <m:sSubPr>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e>
                          <m:sub>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vi-V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sz="16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C</m:t>
                        </m:r>
                        <m:acc>
                          <m:accPr>
                            <m:chr m:val="̅"/>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e>
                        </m:acc>
                      </m:den>
                    </m:f>
                    <m:acc>
                      <m:accPr>
                        <m:chr m:val="̅"/>
                        <m:ctrlP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e>
                    </m:acc>
                  </m:oMath>
                </a14:m>
                <a:r>
                  <a:rPr lang="en-US" sz="1600" dirty="0">
                    <a:solidFill>
                      <a:prstClr val="black"/>
                    </a:solidFill>
                    <a:latin typeface="Cambria Math" panose="02040503050406030204" pitchFamily="18" charset="0"/>
                    <a:ea typeface="Cambria Math" panose="02040503050406030204" pitchFamily="18" charset="0"/>
                  </a:rPr>
                  <a:t> = 0 (13)</a:t>
                </a:r>
                <a:endParaRPr lang="en-US" sz="1600" dirty="0">
                  <a:latin typeface="Times New Roman" panose="02020603050405020304" pitchFamily="18" charset="0"/>
                  <a:cs typeface="Times New Roman" panose="02020603050405020304" pitchFamily="18" charset="0"/>
                </a:endParaRPr>
              </a:p>
              <a:p>
                <a:r>
                  <a:rPr lang="en-US" sz="1600" kern="100" dirty="0" err="1">
                    <a:latin typeface="Times New Roman" panose="02020603050405020304" pitchFamily="18" charset="0"/>
                    <a:ea typeface="Calibri" panose="020F0502020204030204" pitchFamily="34" charset="0"/>
                    <a:cs typeface="Arial" panose="020B0604020202020204" pitchFamily="34" charset="0"/>
                  </a:rPr>
                  <a:t>Đạo</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hàm</a:t>
                </a:r>
                <a:r>
                  <a:rPr lang="en-US" sz="1600" kern="100" dirty="0">
                    <a:latin typeface="Times New Roman" panose="02020603050405020304" pitchFamily="18" charset="0"/>
                    <a:ea typeface="Calibri" panose="020F0502020204030204" pitchFamily="34" charset="0"/>
                    <a:cs typeface="Arial" panose="020B0604020202020204" pitchFamily="34" charset="0"/>
                  </a:rPr>
                  <a:t> 2 </a:t>
                </a:r>
                <a:r>
                  <a:rPr lang="en-US" sz="1600" kern="100" dirty="0" err="1">
                    <a:latin typeface="Times New Roman" panose="02020603050405020304" pitchFamily="18" charset="0"/>
                    <a:ea typeface="Calibri" panose="020F0502020204030204" pitchFamily="34" charset="0"/>
                    <a:cs typeface="Arial" panose="020B0604020202020204" pitchFamily="34" charset="0"/>
                  </a:rPr>
                  <a:t>vế</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của</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phương</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trình</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trên</a:t>
                </a:r>
                <a:r>
                  <a:rPr lang="en-US" sz="1600" kern="100" dirty="0">
                    <a:latin typeface="Times New Roman" panose="02020603050405020304" pitchFamily="18" charset="0"/>
                    <a:ea typeface="Calibri" panose="020F0502020204030204" pitchFamily="34" charset="0"/>
                    <a:cs typeface="Arial" panose="020B0604020202020204" pitchFamily="34" charset="0"/>
                  </a:rPr>
                  <a:t> </a:t>
                </a:r>
                <a:r>
                  <a:rPr lang="en-US" sz="1600" kern="100" dirty="0" err="1">
                    <a:latin typeface="Times New Roman" panose="02020603050405020304" pitchFamily="18" charset="0"/>
                    <a:ea typeface="Calibri" panose="020F0502020204030204" pitchFamily="34" charset="0"/>
                    <a:cs typeface="Arial" panose="020B0604020202020204" pitchFamily="34" charset="0"/>
                  </a:rPr>
                  <a:t>theo</a:t>
                </a:r>
                <a:r>
                  <a:rPr lang="en-US" sz="1600" kern="100" dirty="0">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oMath>
                </a14:m>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thu</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được</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endParaRPr lang="vi-VN" sz="1600" kern="100" dirty="0">
                  <a:effectLst/>
                  <a:latin typeface="Times New Roman" panose="02020603050405020304" pitchFamily="18"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𝑣</m:t>
                              </m:r>
                            </m:sub>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e>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p>
                      </m:sSup>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den>
                      </m:f>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num>
                        <m:den>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den>
                      </m:f>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𝑣</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vi-VN" sz="1600" kern="100" dirty="0">
                  <a:effectLst/>
                  <a:latin typeface="Times New Roman" panose="02020603050405020304" pitchFamily="18" charset="0"/>
                  <a:ea typeface="Calibri" panose="020F0502020204030204" pitchFamily="34" charset="0"/>
                  <a:cs typeface="Arial" panose="020B0604020202020204" pitchFamily="34" charset="0"/>
                </a:endParaRPr>
              </a:p>
              <a:p>
                <a:r>
                  <a:rPr lang="vi-VN" sz="1600" kern="100" dirty="0">
                    <a:latin typeface="Times New Roman" panose="02020603050405020304" pitchFamily="18" charset="0"/>
                    <a:ea typeface="Calibri" panose="020F0502020204030204" pitchFamily="34" charset="0"/>
                    <a:cs typeface="Arial" panose="020B0604020202020204" pitchFamily="34" charset="0"/>
                  </a:rPr>
                  <a:t>Giải phương trình trên ta </a:t>
                </a:r>
                <a:r>
                  <a:rPr lang="en-US" sz="1600" dirty="0" err="1">
                    <a:effectLst/>
                    <a:latin typeface="Times New Roman" panose="02020603050405020304" pitchFamily="18" charset="0"/>
                    <a:ea typeface="Times New Roman" panose="02020603050405020304" pitchFamily="18" charset="0"/>
                  </a:rPr>
                  <a:t>được</a:t>
                </a:r>
                <a:r>
                  <a:rPr lang="vi-VN" sz="1600" dirty="0">
                    <a:effectLst/>
                    <a:latin typeface="Times New Roman" panose="02020603050405020304" pitchFamily="18" charset="0"/>
                    <a:ea typeface="Times New Roman" panose="02020603050405020304" pitchFamily="18" charset="0"/>
                  </a:rPr>
                  <a:t> giá trị </a:t>
                </a:r>
                <a14:m>
                  <m:oMath xmlns:m="http://schemas.openxmlformats.org/officeDocument/2006/math">
                    <m:f>
                      <m:f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num>
                      <m:den>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den>
                    </m:f>
                  </m:oMath>
                </a14:m>
                <a:r>
                  <a:rPr lang="vi-VN" sz="1400" kern="100" dirty="0">
                    <a:effectLst/>
                    <a:latin typeface="Times New Roman" panose="02020603050405020304" pitchFamily="18" charset="0"/>
                    <a:ea typeface="Calibri" panose="020F0502020204030204" pitchFamily="34" charset="0"/>
                    <a:cs typeface="Arial" panose="020B0604020202020204" pitchFamily="34" charset="0"/>
                  </a:rPr>
                  <a:t> </a:t>
                </a:r>
                <a:r>
                  <a:rPr lang="vi-VN" sz="1400" kern="100" dirty="0">
                    <a:latin typeface="Times New Roman" panose="02020603050405020304" pitchFamily="18" charset="0"/>
                    <a:ea typeface="Calibri" panose="020F0502020204030204" pitchFamily="34" charset="0"/>
                    <a:cs typeface="Arial" panose="020B0604020202020204" pitchFamily="34" charset="0"/>
                  </a:rPr>
                  <a:t>với</a:t>
                </a:r>
                <a:r>
                  <a:rPr lang="vi-VN" sz="1400" kern="100" dirty="0">
                    <a:effectLst/>
                    <a:latin typeface="Times New Roman" panose="02020603050405020304" pitchFamily="18" charset="0"/>
                    <a:ea typeface="Calibri" panose="020F0502020204030204" pitchFamily="34" charset="0"/>
                    <a:cs typeface="Arial" panose="020B0604020202020204" pitchFamily="34" charset="0"/>
                  </a:rPr>
                  <a:t> điểm làm việc cân bằng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𝑒𝑞</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𝑜𝑐</m:t>
                        </m:r>
                      </m:sub>
                    </m:sSub>
                    <m:r>
                      <a:rPr lang="vi-VN" sz="1600" b="0" i="1" smtClean="0">
                        <a:latin typeface="Cambria Math" panose="02040503050406030204" pitchFamily="18" charset="0"/>
                      </a:rPr>
                      <m:t> </m:t>
                    </m:r>
                  </m:oMath>
                </a14:m>
                <a:r>
                  <a:rPr lang="vi-VN" sz="1400" kern="100" dirty="0">
                    <a:effectLst/>
                    <a:latin typeface="Times New Roman" panose="02020603050405020304" pitchFamily="18" charset="0"/>
                    <a:ea typeface="Calibri" panose="020F0502020204030204" pitchFamily="34" charset="0"/>
                    <a:cs typeface="Arial" panose="020B0604020202020204" pitchFamily="34" charset="0"/>
                  </a:rPr>
                  <a:t> ta thu </a:t>
                </a:r>
                <a:r>
                  <a:rPr lang="vi-VN" sz="1400" dirty="0">
                    <a:latin typeface="Times New Roman" panose="02020603050405020304" pitchFamily="18" charset="0"/>
                    <a:ea typeface="Times New Roman" panose="02020603050405020304" pitchFamily="18" charset="0"/>
                  </a:rPr>
                  <a:t>được:</a:t>
                </a:r>
              </a:p>
              <a:p>
                <a:pPr/>
                <a14:m>
                  <m:oMathPara xmlns:m="http://schemas.openxmlformats.org/officeDocument/2006/math">
                    <m:oMathParaPr>
                      <m:jc m:val="centerGroup"/>
                    </m:oMathParaPr>
                    <m:oMath xmlns:m="http://schemas.openxmlformats.org/officeDocument/2006/math">
                      <m:sSub>
                        <m:sSub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𝑣</m:t>
                              </m:r>
                            </m:sub>
                          </m:sSub>
                        </m:num>
                        <m:den>
                          <m:f>
                            <m:f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sSup>
                                <m:sSup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𝑣</m:t>
                                      </m:r>
                                    </m:sub>
                                  </m:sSub>
                                </m:e>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sSup>
                            <m:sSup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e>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sSub>
                            <m:sSubPr>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𝑜𝑐</m:t>
                              </m:r>
                            </m:sub>
                          </m:sSub>
                        </m:den>
                      </m:f>
                    </m:oMath>
                  </m:oMathPara>
                </a14:m>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a:p>
                <a:r>
                  <a:rPr lang="vi-VN" sz="1400" kern="100" dirty="0">
                    <a:effectLst/>
                    <a:latin typeface="Times New Roman" panose="02020603050405020304" pitchFamily="18" charset="0"/>
                    <a:ea typeface="Calibri" panose="020F0502020204030204" pitchFamily="34" charset="0"/>
                    <a:cs typeface="Arial" panose="020B0604020202020204" pitchFamily="34" charset="0"/>
                  </a:rPr>
                  <a:t>Từ </a:t>
                </a:r>
                <a14:m>
                  <m:oMath xmlns:m="http://schemas.openxmlformats.org/officeDocument/2006/math">
                    <m:sSub>
                      <m:sSubPr>
                        <m:ctrlP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400" b="0" i="1" smtClean="0">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vi-VN" sz="1400" kern="100" dirty="0">
                    <a:effectLst/>
                    <a:latin typeface="Times New Roman" panose="02020603050405020304" pitchFamily="18" charset="0"/>
                    <a:ea typeface="Calibri" panose="020F0502020204030204" pitchFamily="34" charset="0"/>
                    <a:cs typeface="Arial" panose="020B0604020202020204" pitchFamily="34" charset="0"/>
                  </a:rPr>
                  <a:t> vừa tìm </a:t>
                </a:r>
                <a:r>
                  <a:rPr lang="vi-VN" sz="1400" dirty="0">
                    <a:latin typeface="Times New Roman" panose="02020603050405020304" pitchFamily="18" charset="0"/>
                    <a:ea typeface="Times New Roman" panose="02020603050405020304" pitchFamily="18" charset="0"/>
                  </a:rPr>
                  <a:t>được, ta rút ra giá trị của C và </a:t>
                </a:r>
                <a14:m>
                  <m:oMath xmlns:m="http://schemas.openxmlformats.org/officeDocument/2006/math">
                    <m:r>
                      <a:rPr lang="vi-V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oMath>
                </a14:m>
                <a:r>
                  <a:rPr lang="vi-VN" sz="1400" kern="100" dirty="0">
                    <a:effectLst/>
                    <a:latin typeface="Times New Roman" panose="02020603050405020304" pitchFamily="18" charset="0"/>
                    <a:ea typeface="Calibri" panose="020F0502020204030204" pitchFamily="34" charset="0"/>
                    <a:cs typeface="Arial" panose="020B0604020202020204" pitchFamily="34" charset="0"/>
                  </a:rPr>
                  <a:t> theo </a:t>
                </a:r>
                <a14:m>
                  <m:oMath xmlns:m="http://schemas.openxmlformats.org/officeDocument/2006/math">
                    <m:sSub>
                      <m:sSub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𝑞</m:t>
                        </m:r>
                      </m:sub>
                    </m:sSub>
                    <m:r>
                      <a:rPr lang="vi-VN" sz="1400" b="0" i="0" smtClean="0">
                        <a:latin typeface="Cambria Math" panose="02040503050406030204" pitchFamily="18" charset="0"/>
                        <a:ea typeface="Times New Roman" panose="02020603050405020304" pitchFamily="18" charset="0"/>
                        <a:cs typeface="Times New Roman" panose="02020603050405020304" pitchFamily="18" charset="0"/>
                      </a:rPr>
                      <m:t>:</m:t>
                    </m:r>
                  </m:oMath>
                </a14:m>
                <a:endParaRPr lang="vi-VN" sz="1400" b="0" dirty="0">
                  <a:latin typeface="Times New Roman" panose="020206030504050203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1400" i="1" kern="100" smtClean="0">
                              <a:effectLst/>
                              <a:latin typeface="Cambria Math" panose="02040503050406030204" pitchFamily="18" charset="0"/>
                              <a:cs typeface="Times New Roman" panose="02020603050405020304" pitchFamily="18" charset="0"/>
                            </a:rPr>
                          </m:ctrlPr>
                        </m:dPr>
                        <m:e>
                          <m:eqArr>
                            <m:eqArrPr>
                              <m:ctrlPr>
                                <a:rPr lang="en-US" sz="1400" i="1" kern="100" smtClean="0">
                                  <a:effectLst/>
                                  <a:latin typeface="Cambria Math" panose="02040503050406030204" pitchFamily="18" charset="0"/>
                                  <a:cs typeface="Times New Roman" panose="02020603050405020304" pitchFamily="18" charset="0"/>
                                </a:rPr>
                              </m:ctrlPr>
                            </m:eqArrPr>
                            <m:e>
                              <m:r>
                                <a:rPr lang="en-US" sz="1400" i="1">
                                  <a:latin typeface="Cambria Math" panose="02040503050406030204" pitchFamily="18" charset="0"/>
                                </a:rPr>
                                <m:t>𝜎</m:t>
                              </m:r>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𝑖</m:t>
                                      </m:r>
                                    </m:sub>
                                  </m:sSub>
                                </m:num>
                                <m:den>
                                  <m:r>
                                    <a:rPr lang="en-US" sz="1400" i="1">
                                      <a:latin typeface="Cambria Math" panose="02040503050406030204" pitchFamily="18" charset="0"/>
                                    </a:rPr>
                                    <m:t>2</m:t>
                                  </m:r>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𝑝</m:t>
                                      </m:r>
                                    </m:sub>
                                  </m:sSub>
                                </m:den>
                              </m:f>
                              <m:r>
                                <m:rPr>
                                  <m:nor/>
                                </m:rPr>
                                <a:rPr lang="en-US" sz="1400"/>
                                <m:t> </m:t>
                              </m:r>
                            </m:e>
                            <m:e>
                              <m:r>
                                <a:rPr lang="en-US" sz="1400" i="1">
                                  <a:latin typeface="Cambria Math" panose="02040503050406030204" pitchFamily="18" charset="0"/>
                                </a:rPr>
                                <m:t>𝐶</m:t>
                              </m:r>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𝑖</m:t>
                                      </m:r>
                                    </m:sub>
                                  </m:sSub>
                                </m:num>
                                <m:den>
                                  <m:r>
                                    <a:rPr lang="en-US" sz="1400" i="1">
                                      <a:latin typeface="Cambria Math" panose="02040503050406030204" pitchFamily="18" charset="0"/>
                                    </a:rPr>
                                    <m:t>2</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𝑉</m:t>
                                          </m:r>
                                        </m:e>
                                      </m:acc>
                                    </m:e>
                                    <m:sub>
                                      <m:r>
                                        <a:rPr lang="en-US" sz="1400" i="1">
                                          <a:latin typeface="Cambria Math" panose="02040503050406030204" pitchFamily="18" charset="0"/>
                                        </a:rPr>
                                        <m:t>𝑜𝑐</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𝑞</m:t>
                                      </m:r>
                                    </m:sub>
                                  </m:sSub>
                                </m:den>
                              </m:f>
                              <m:r>
                                <m:rPr>
                                  <m:nor/>
                                </m:rPr>
                                <a:rPr lang="en-US" sz="1400"/>
                                <m:t> </m:t>
                              </m:r>
                            </m:e>
                          </m:eqArr>
                        </m:e>
                      </m:d>
                    </m:oMath>
                  </m:oMathPara>
                </a14:m>
                <a:endParaRPr lang="en-US" sz="1200" kern="1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kern="1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latin typeface="Times New Roman" panose="02020603050405020304" pitchFamily="18" charset="0"/>
                  <a:cs typeface="Times New Roman" panose="02020603050405020304" pitchFamily="18" charset="0"/>
                </a:endParaRPr>
              </a:p>
            </p:txBody>
          </p:sp>
        </mc:Choice>
        <mc:Fallback xmlns="">
          <p:sp>
            <p:nvSpPr>
              <p:cNvPr id="5" name="Hộp Văn bản 4">
                <a:extLst>
                  <a:ext uri="{FF2B5EF4-FFF2-40B4-BE49-F238E27FC236}">
                    <a16:creationId xmlns:a16="http://schemas.microsoft.com/office/drawing/2014/main" id="{34EB8D92-FC80-AEA0-90C1-9FEFAE3BD96D}"/>
                  </a:ext>
                </a:extLst>
              </p:cNvPr>
              <p:cNvSpPr txBox="1">
                <a:spLocks noRot="1" noChangeAspect="1" noMove="1" noResize="1" noEditPoints="1" noAdjustHandles="1" noChangeArrowheads="1" noChangeShapeType="1" noTextEdit="1"/>
              </p:cNvSpPr>
              <p:nvPr/>
            </p:nvSpPr>
            <p:spPr>
              <a:xfrm>
                <a:off x="399313" y="830752"/>
                <a:ext cx="8272283" cy="4851906"/>
              </a:xfrm>
              <a:prstGeom prst="rect">
                <a:avLst/>
              </a:prstGeom>
              <a:blipFill>
                <a:blip r:embed="rId3"/>
                <a:stretch>
                  <a:fillRect l="-442" r="-73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8AA66112-3BD6-C7BE-CAAF-6AF4C1D45C5C}"/>
              </a:ext>
            </a:extLst>
          </p:cNvPr>
          <p:cNvGrpSpPr/>
          <p:nvPr/>
        </p:nvGrpSpPr>
        <p:grpSpPr>
          <a:xfrm>
            <a:off x="201976" y="252798"/>
            <a:ext cx="9109804" cy="369334"/>
            <a:chOff x="1793005" y="1746584"/>
            <a:chExt cx="12146406" cy="492444"/>
          </a:xfrm>
        </p:grpSpPr>
        <p:sp>
          <p:nvSpPr>
            <p:cNvPr id="10" name="TextBox 9">
              <a:extLst>
                <a:ext uri="{FF2B5EF4-FFF2-40B4-BE49-F238E27FC236}">
                  <a16:creationId xmlns:a16="http://schemas.microsoft.com/office/drawing/2014/main" id="{B3F6E8C4-D1E6-BB54-5A3C-2566B366D5C5}"/>
                </a:ext>
              </a:extLst>
            </p:cNvPr>
            <p:cNvSpPr txBox="1"/>
            <p:nvPr/>
          </p:nvSpPr>
          <p:spPr>
            <a:xfrm>
              <a:off x="2721565" y="1746587"/>
              <a:ext cx="11217846" cy="492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THIẾT KẾ ĐIỀU KHIỂN CHO CÁC INVERTER LÀM VIỆC SONG </a:t>
              </a:r>
              <a:r>
                <a:rPr lang="en-US" b="1" dirty="0" err="1">
                  <a:latin typeface="Times New Roman" panose="02020603050405020304" pitchFamily="18" charset="0"/>
                  <a:cs typeface="Times New Roman" panose="02020603050405020304" pitchFamily="18" charset="0"/>
                </a:rPr>
                <a:t>SONG</a:t>
              </a:r>
              <a:endParaRPr lang="en-US" sz="1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DF56D916-A07B-CDFF-0627-3091E9A1CEA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II</a:t>
              </a:r>
            </a:p>
          </p:txBody>
        </p:sp>
      </p:grpSp>
      <p:sp>
        <p:nvSpPr>
          <p:cNvPr id="13" name="TextBox 12">
            <a:extLst>
              <a:ext uri="{FF2B5EF4-FFF2-40B4-BE49-F238E27FC236}">
                <a16:creationId xmlns:a16="http://schemas.microsoft.com/office/drawing/2014/main" id="{722E0439-2E50-8777-C9A9-18D06FFF3453}"/>
              </a:ext>
            </a:extLst>
          </p:cNvPr>
          <p:cNvSpPr txBox="1"/>
          <p:nvPr/>
        </p:nvSpPr>
        <p:spPr>
          <a:xfrm>
            <a:off x="458587" y="644311"/>
            <a:ext cx="79356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3.6 So </a:t>
            </a:r>
            <a:r>
              <a:rPr lang="en-US" b="1" dirty="0" err="1">
                <a:latin typeface="Times New Roman" panose="02020603050405020304" pitchFamily="18" charset="0"/>
                <a:cs typeface="Times New Roman" panose="02020603050405020304" pitchFamily="18" charset="0"/>
              </a:rPr>
              <a:t>sánh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DROP CONTROL</a:t>
            </a:r>
          </a:p>
        </p:txBody>
      </p:sp>
    </p:spTree>
    <p:extLst>
      <p:ext uri="{BB962C8B-B14F-4D97-AF65-F5344CB8AC3E}">
        <p14:creationId xmlns:p14="http://schemas.microsoft.com/office/powerpoint/2010/main" val="184215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3</a:t>
            </a:fld>
            <a:endParaRPr lang="en-US"/>
          </a:p>
        </p:txBody>
      </p:sp>
      <p:grpSp>
        <p:nvGrpSpPr>
          <p:cNvPr id="7" name="Group 6">
            <a:extLst>
              <a:ext uri="{FF2B5EF4-FFF2-40B4-BE49-F238E27FC236}">
                <a16:creationId xmlns:a16="http://schemas.microsoft.com/office/drawing/2014/main" id="{3FAEB15C-B5B3-48D1-C36A-FA793706EC55}"/>
              </a:ext>
            </a:extLst>
          </p:cNvPr>
          <p:cNvGrpSpPr/>
          <p:nvPr/>
        </p:nvGrpSpPr>
        <p:grpSpPr>
          <a:xfrm>
            <a:off x="201976" y="252797"/>
            <a:ext cx="5505877" cy="369332"/>
            <a:chOff x="1793005" y="1746584"/>
            <a:chExt cx="7341170" cy="492442"/>
          </a:xfrm>
        </p:grpSpPr>
        <p:sp>
          <p:nvSpPr>
            <p:cNvPr id="5" name="TextBox 4">
              <a:extLst>
                <a:ext uri="{FF2B5EF4-FFF2-40B4-BE49-F238E27FC236}">
                  <a16:creationId xmlns:a16="http://schemas.microsoft.com/office/drawing/2014/main" id="{3DA8815F-05CE-8EDE-3B27-6B6B1A35A7C7}"/>
                </a:ext>
              </a:extLst>
            </p:cNvPr>
            <p:cNvSpPr txBox="1"/>
            <p:nvPr/>
          </p:nvSpPr>
          <p:spPr>
            <a:xfrm>
              <a:off x="2643536" y="1746584"/>
              <a:ext cx="6490639" cy="49244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GIỚI THIỆU CHUNG</a:t>
              </a:r>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I</a:t>
              </a:r>
            </a:p>
          </p:txBody>
        </p:sp>
      </p:grpSp>
      <p:sp>
        <p:nvSpPr>
          <p:cNvPr id="12" name="TextBox 11">
            <a:extLst>
              <a:ext uri="{FF2B5EF4-FFF2-40B4-BE49-F238E27FC236}">
                <a16:creationId xmlns:a16="http://schemas.microsoft.com/office/drawing/2014/main" id="{42BB9BEF-9646-AB1C-B9A6-B0B505397A14}"/>
              </a:ext>
            </a:extLst>
          </p:cNvPr>
          <p:cNvSpPr txBox="1"/>
          <p:nvPr/>
        </p:nvSpPr>
        <p:spPr>
          <a:xfrm>
            <a:off x="2866711" y="4874131"/>
            <a:ext cx="3355760" cy="230832"/>
          </a:xfrm>
          <a:prstGeom prst="rect">
            <a:avLst/>
          </a:prstGeom>
          <a:noFill/>
        </p:spPr>
        <p:txBody>
          <a:bodyPr wrap="square" rtlCol="0">
            <a:spAutoFit/>
          </a:bodyPr>
          <a:lstStyle/>
          <a:p>
            <a:pPr algn="ctr"/>
            <a:r>
              <a:rPr lang="en-US" sz="900" dirty="0">
                <a:solidFill>
                  <a:schemeClr val="bg1">
                    <a:lumMod val="65000"/>
                  </a:schemeClr>
                </a:solidFill>
              </a:rPr>
              <a:t>www.tesla.com</a:t>
            </a:r>
          </a:p>
        </p:txBody>
      </p:sp>
      <p:sp>
        <p:nvSpPr>
          <p:cNvPr id="14" name="Hộp Văn bản 13">
            <a:extLst>
              <a:ext uri="{FF2B5EF4-FFF2-40B4-BE49-F238E27FC236}">
                <a16:creationId xmlns:a16="http://schemas.microsoft.com/office/drawing/2014/main" id="{B3715A83-E2C5-7182-544C-AB4A0010CF01}"/>
              </a:ext>
            </a:extLst>
          </p:cNvPr>
          <p:cNvSpPr txBox="1"/>
          <p:nvPr/>
        </p:nvSpPr>
        <p:spPr>
          <a:xfrm>
            <a:off x="340157" y="740707"/>
            <a:ext cx="4572000" cy="369332"/>
          </a:xfrm>
          <a:prstGeom prst="rect">
            <a:avLst/>
          </a:prstGeom>
          <a:noFill/>
        </p:spPr>
        <p:txBody>
          <a:bodyPr wrap="square">
            <a:spAutoFit/>
          </a:bodyPr>
          <a:lstStyle/>
          <a:p>
            <a:r>
              <a:rPr lang="vi-VN"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1 </a:t>
            </a:r>
            <a:r>
              <a:rPr lang="vi-VN" b="1" dirty="0">
                <a:latin typeface="Times New Roman" panose="02020603050405020304" pitchFamily="18" charset="0"/>
                <a:cs typeface="Times New Roman" panose="02020603050405020304" pitchFamily="18" charset="0"/>
              </a:rPr>
              <a:t>Tổng quan về hệ thống lưới điện nhỏ </a:t>
            </a:r>
            <a:endParaRPr lang="en-US" b="1" dirty="0">
              <a:latin typeface="Times New Roman" panose="02020603050405020304" pitchFamily="18" charset="0"/>
              <a:cs typeface="Times New Roman" panose="02020603050405020304" pitchFamily="18" charset="0"/>
            </a:endParaRPr>
          </a:p>
        </p:txBody>
      </p:sp>
      <p:sp>
        <p:nvSpPr>
          <p:cNvPr id="20" name="Hộp Văn bản 19">
            <a:extLst>
              <a:ext uri="{FF2B5EF4-FFF2-40B4-BE49-F238E27FC236}">
                <a16:creationId xmlns:a16="http://schemas.microsoft.com/office/drawing/2014/main" id="{00BC9160-861A-EDAA-DA21-0DF6DC519A4A}"/>
              </a:ext>
            </a:extLst>
          </p:cNvPr>
          <p:cNvSpPr txBox="1"/>
          <p:nvPr/>
        </p:nvSpPr>
        <p:spPr>
          <a:xfrm>
            <a:off x="267005" y="1258552"/>
            <a:ext cx="4572000" cy="300274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vi-VN" sz="1600" dirty="0" err="1">
                <a:latin typeface="Times New Roman" panose="02020603050405020304" pitchFamily="18" charset="0"/>
                <a:cs typeface="Times New Roman" panose="02020603050405020304" pitchFamily="18" charset="0"/>
              </a:rPr>
              <a:t>Microgrid</a:t>
            </a:r>
            <a:r>
              <a:rPr lang="vi-VN" sz="1600" dirty="0">
                <a:latin typeface="Times New Roman" panose="02020603050405020304" pitchFamily="18" charset="0"/>
                <a:cs typeface="Times New Roman" panose="02020603050405020304" pitchFamily="18" charset="0"/>
              </a:rPr>
              <a:t> (MG) là lưới điện nhỏ bao gồm nhiều nguồn phát điện phân tán (</a:t>
            </a:r>
            <a:r>
              <a:rPr lang="en-US" sz="1600" dirty="0">
                <a:latin typeface="Times New Roman" panose="02020603050405020304" pitchFamily="18" charset="0"/>
                <a:cs typeface="Times New Roman" panose="02020603050405020304" pitchFamily="18" charset="0"/>
              </a:rPr>
              <a:t>DG - Distributed Generation</a:t>
            </a:r>
            <a:r>
              <a:rPr lang="vi-VN" sz="1600" dirty="0">
                <a:latin typeface="Times New Roman" panose="02020603050405020304" pitchFamily="18" charset="0"/>
                <a:cs typeface="Times New Roman" panose="02020603050405020304" pitchFamily="18" charset="0"/>
              </a:rPr>
              <a:t>). (Nguồn phát điện phân tán DG là các nguồn năng lượng khác nhau như: Mặt trời, gió, </a:t>
            </a:r>
            <a:r>
              <a:rPr lang="vi-VN" sz="1600" dirty="0" err="1">
                <a:latin typeface="Times New Roman" panose="02020603050405020304" pitchFamily="18" charset="0"/>
                <a:cs typeface="Times New Roman" panose="02020603050405020304" pitchFamily="18" charset="0"/>
              </a:rPr>
              <a:t>diesel</a:t>
            </a:r>
            <a:r>
              <a:rPr lang="vi-VN" sz="1600" dirty="0">
                <a:latin typeface="Times New Roman" panose="02020603050405020304" pitchFamily="18" charset="0"/>
                <a:cs typeface="Times New Roman" panose="02020603050405020304" pitchFamily="18" charset="0"/>
              </a:rPr>
              <a:t>,…tích hợp vào hệ thống điện). </a:t>
            </a:r>
          </a:p>
          <a:p>
            <a:pPr marL="28575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Các nguồn phát điện phân tán (DG) giúp giảm tổn thất truyền tải điện năng và có thể linh hoạt vị trí lắp đặt </a:t>
            </a:r>
            <a:endParaRPr lang="en-US" sz="1600" dirty="0">
              <a:latin typeface="Times New Roman" panose="02020603050405020304" pitchFamily="18" charset="0"/>
              <a:cs typeface="Times New Roman" panose="02020603050405020304" pitchFamily="18" charset="0"/>
            </a:endParaRPr>
          </a:p>
        </p:txBody>
      </p:sp>
      <p:pic>
        <p:nvPicPr>
          <p:cNvPr id="1026" name="Picture 2" descr="Energies | Free Full-Text | Hybrid AC/DC Microgrid Planning with Optimal  Placement of DC Feeders">
            <a:extLst>
              <a:ext uri="{FF2B5EF4-FFF2-40B4-BE49-F238E27FC236}">
                <a16:creationId xmlns:a16="http://schemas.microsoft.com/office/drawing/2014/main" id="{7F49F233-5224-F6AB-348C-515A9813A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561" y="1258552"/>
            <a:ext cx="4077434" cy="25682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A1D76C-D542-ED50-11E6-75E2FFA94FE4}"/>
              </a:ext>
            </a:extLst>
          </p:cNvPr>
          <p:cNvSpPr txBox="1"/>
          <p:nvPr/>
        </p:nvSpPr>
        <p:spPr>
          <a:xfrm>
            <a:off x="6163748" y="3975278"/>
            <a:ext cx="2775143"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Mô hình lưới điện nhỏ </a:t>
            </a:r>
            <a:r>
              <a:rPr lang="vi-VN" sz="1400" dirty="0" err="1">
                <a:latin typeface="Times New Roman" panose="02020603050405020304" pitchFamily="18" charset="0"/>
                <a:cs typeface="Times New Roman" panose="02020603050405020304" pitchFamily="18" charset="0"/>
              </a:rPr>
              <a:t>Microgrid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163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2365" y="186435"/>
            <a:ext cx="5564399" cy="369333"/>
            <a:chOff x="1793005" y="1746584"/>
            <a:chExt cx="7419199" cy="492443"/>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7" name="TextBox 6">
            <a:extLst>
              <a:ext uri="{FF2B5EF4-FFF2-40B4-BE49-F238E27FC236}">
                <a16:creationId xmlns:a16="http://schemas.microsoft.com/office/drawing/2014/main" id="{28D960DF-31B3-3795-2237-1164FE267D41}"/>
              </a:ext>
            </a:extLst>
          </p:cNvPr>
          <p:cNvSpPr txBox="1"/>
          <p:nvPr/>
        </p:nvSpPr>
        <p:spPr>
          <a:xfrm>
            <a:off x="346740" y="371102"/>
            <a:ext cx="4572000" cy="458074"/>
          </a:xfrm>
          <a:prstGeom prst="rect">
            <a:avLst/>
          </a:prstGeom>
          <a:noFill/>
        </p:spPr>
        <p:txBody>
          <a:bodyPr wrap="square">
            <a:spAutoFit/>
          </a:bodyPr>
          <a:lstStyle/>
          <a:p>
            <a:pPr marL="6350" marR="43180" indent="-6350">
              <a:lnSpc>
                <a:spcPct val="150000"/>
              </a:lnSpc>
              <a:spcBef>
                <a:spcPts val="0"/>
              </a:spcBef>
              <a:spcAft>
                <a:spcPts val="475"/>
              </a:spcAft>
            </a:pPr>
            <a:r>
              <a:rPr lang="vi-VN" sz="1800" b="1" kern="100" dirty="0">
                <a:solidFill>
                  <a:srgbClr val="000000"/>
                </a:solidFill>
                <a:effectLst/>
                <a:latin typeface="Times New Roman" panose="02020603050405020304" pitchFamily="18" charset="0"/>
                <a:ea typeface="Times New Roman" panose="02020603050405020304" pitchFamily="18" charset="0"/>
              </a:rPr>
              <a:t>4.1 Tính toán tham số </a:t>
            </a:r>
            <a:endParaRPr lang="en-US" sz="16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a:extLst>
              <a:ext uri="{FF2B5EF4-FFF2-40B4-BE49-F238E27FC236}">
                <a16:creationId xmlns:a16="http://schemas.microsoft.com/office/drawing/2014/main" id="{8DAA1FF9-AEC2-F03E-61B4-59178704DFEF}"/>
              </a:ext>
            </a:extLst>
          </p:cNvPr>
          <p:cNvSpPr>
            <a:spLocks noChangeArrowheads="1"/>
          </p:cNvSpPr>
          <p:nvPr/>
        </p:nvSpPr>
        <p:spPr bwMode="auto">
          <a:xfrm>
            <a:off x="2017713" y="1370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9FBC6307-BBD5-AA9A-A148-04D135475CEC}"/>
                  </a:ext>
                </a:extLst>
              </p:cNvPr>
              <p:cNvGraphicFramePr>
                <a:graphicFrameLocks noGrp="1"/>
              </p:cNvGraphicFramePr>
              <p:nvPr>
                <p:extLst>
                  <p:ext uri="{D42A27DB-BD31-4B8C-83A1-F6EECF244321}">
                    <p14:modId xmlns:p14="http://schemas.microsoft.com/office/powerpoint/2010/main" val="4237668654"/>
                  </p:ext>
                </p:extLst>
              </p:nvPr>
            </p:nvGraphicFramePr>
            <p:xfrm>
              <a:off x="1463592" y="883257"/>
              <a:ext cx="6040073" cy="3855769"/>
            </p:xfrm>
            <a:graphic>
              <a:graphicData uri="http://schemas.openxmlformats.org/drawingml/2006/table">
                <a:tbl>
                  <a:tblPr firstRow="1" bandRow="1">
                    <a:tableStyleId>{7DF18680-E054-41AD-8BC1-D1AEF772440D}</a:tableStyleId>
                  </a:tblPr>
                  <a:tblGrid>
                    <a:gridCol w="2007597">
                      <a:extLst>
                        <a:ext uri="{9D8B030D-6E8A-4147-A177-3AD203B41FA5}">
                          <a16:colId xmlns:a16="http://schemas.microsoft.com/office/drawing/2014/main" val="54882281"/>
                        </a:ext>
                      </a:extLst>
                    </a:gridCol>
                    <a:gridCol w="2406100">
                      <a:extLst>
                        <a:ext uri="{9D8B030D-6E8A-4147-A177-3AD203B41FA5}">
                          <a16:colId xmlns:a16="http://schemas.microsoft.com/office/drawing/2014/main" val="2411394353"/>
                        </a:ext>
                      </a:extLst>
                    </a:gridCol>
                    <a:gridCol w="1626376">
                      <a:extLst>
                        <a:ext uri="{9D8B030D-6E8A-4147-A177-3AD203B41FA5}">
                          <a16:colId xmlns:a16="http://schemas.microsoft.com/office/drawing/2014/main" val="1907597949"/>
                        </a:ext>
                      </a:extLst>
                    </a:gridCol>
                  </a:tblGrid>
                  <a:tr h="300879">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413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100" i="1" kern="100">
                                            <a:solidFill>
                                              <a:srgbClr val="000000"/>
                                            </a:solidFill>
                                            <a:effectLst/>
                                            <a:latin typeface="Cambria Math" panose="02040503050406030204" pitchFamily="18" charset="0"/>
                                            <a:ea typeface="Times New Roman" panose="02020603050405020304" pitchFamily="18" charset="0"/>
                                          </a:rPr>
                                        </m:ctrlPr>
                                      </m:accPr>
                                      <m:e>
                                        <m:r>
                                          <a:rPr lang="en-US" sz="1100" i="1" kern="0">
                                            <a:solidFill>
                                              <a:srgbClr val="000000"/>
                                            </a:solidFill>
                                            <a:effectLst/>
                                            <a:latin typeface="Cambria Math" panose="02040503050406030204" pitchFamily="18" charset="0"/>
                                            <a:ea typeface="Times New Roman" panose="02020603050405020304" pitchFamily="18" charset="0"/>
                                          </a:rPr>
                                          <m:t>𝑉</m:t>
                                        </m:r>
                                      </m:e>
                                    </m:acc>
                                  </m:e>
                                  <m:sub>
                                    <m:r>
                                      <a:rPr lang="en-US" sz="1100" i="1" kern="0">
                                        <a:solidFill>
                                          <a:srgbClr val="000000"/>
                                        </a:solidFill>
                                        <a:effectLst/>
                                        <a:latin typeface="Cambria Math" panose="02040503050406030204" pitchFamily="18" charset="0"/>
                                        <a:ea typeface="Times New Roman" panose="02020603050405020304" pitchFamily="18" charset="0"/>
                                      </a:rPr>
                                      <m:t>𝑜𝑐</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126V</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2383">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𝑃</m:t>
                                        </m:r>
                                      </m:e>
                                    </m:acc>
                                  </m:e>
                                  <m:sub>
                                    <m:r>
                                      <a:rPr lang="en-US" sz="1200" i="1" kern="0">
                                        <a:solidFill>
                                          <a:srgbClr val="000000"/>
                                        </a:solidFill>
                                        <a:effectLst/>
                                        <a:latin typeface="Cambria Math" panose="02040503050406030204" pitchFamily="18" charset="0"/>
                                        <a:ea typeface="Yu Mincho" panose="02020400000000000000" pitchFamily="18" charset="-128"/>
                                      </a:rPr>
                                      <m:t>𝑟𝑎𝑡𝑒</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4904">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𝑉</m:t>
                                        </m:r>
                                      </m:e>
                                    </m:acc>
                                  </m:e>
                                  <m:sub>
                                    <m:r>
                                      <a:rPr lang="en-US" sz="1200" i="1" kern="0">
                                        <a:solidFill>
                                          <a:srgbClr val="000000"/>
                                        </a:solidFill>
                                        <a:effectLst/>
                                        <a:latin typeface="Cambria Math" panose="02040503050406030204" pitchFamily="18" charset="0"/>
                                        <a:ea typeface="Yu Mincho" panose="02020400000000000000" pitchFamily="18" charset="-128"/>
                                      </a:rPr>
                                      <m:t>𝑚𝑖𝑛</m:t>
                                    </m:r>
                                  </m:sub>
                                </m:sSub>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332005">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𝑄</m:t>
                                        </m:r>
                                      </m:e>
                                    </m:acc>
                                  </m:e>
                                  <m:sub>
                                    <m:r>
                                      <a:rPr lang="en-US" sz="1200" i="1" kern="0">
                                        <a:solidFill>
                                          <a:srgbClr val="000000"/>
                                        </a:solidFill>
                                        <a:effectLst/>
                                        <a:latin typeface="Cambria Math" panose="02040503050406030204" pitchFamily="18" charset="0"/>
                                        <a:ea typeface="Yu Mincho" panose="02020400000000000000" pitchFamily="18" charset="-128"/>
                                      </a:rPr>
                                      <m:t>𝑟𝑎𝑡𝑒</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phản kháng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009177"/>
                      </a:ext>
                    </a:extLst>
                  </a:tr>
                  <a:tr h="263326">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p>
                                  <m:sSupPr>
                                    <m:ctrlPr>
                                      <a:rPr lang="en-US" sz="1100" i="1" kern="100">
                                        <a:solidFill>
                                          <a:srgbClr val="000000"/>
                                        </a:solidFill>
                                        <a:effectLst/>
                                        <a:latin typeface="Cambria Math" panose="02040503050406030204" pitchFamily="18" charset="0"/>
                                        <a:ea typeface="Yu Mincho" panose="02020400000000000000" pitchFamily="18" charset="-128"/>
                                      </a:rPr>
                                    </m:ctrlPr>
                                  </m:sSupPr>
                                  <m:e>
                                    <m:r>
                                      <a:rPr lang="en-US" sz="1100" i="1" kern="0">
                                        <a:solidFill>
                                          <a:srgbClr val="000000"/>
                                        </a:solidFill>
                                        <a:effectLst/>
                                        <a:latin typeface="Cambria Math" panose="02040503050406030204" pitchFamily="18" charset="0"/>
                                        <a:ea typeface="Yu Mincho" panose="02020400000000000000" pitchFamily="18" charset="-128"/>
                                      </a:rPr>
                                      <m:t>𝜔</m:t>
                                    </m:r>
                                  </m:e>
                                  <m:sup>
                                    <m:r>
                                      <a:rPr lang="en-US" sz="1100" i="1" kern="0">
                                        <a:solidFill>
                                          <a:srgbClr val="000000"/>
                                        </a:solidFill>
                                        <a:effectLst/>
                                        <a:latin typeface="Cambria Math" panose="02040503050406030204" pitchFamily="18" charset="0"/>
                                        <a:ea typeface="Yu Mincho" panose="02020400000000000000" pitchFamily="18" charset="-128"/>
                                      </a:rPr>
                                      <m:t>∗</m:t>
                                    </m:r>
                                  </m:sup>
                                </m:s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đặt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120</a:t>
                          </a:r>
                          <a14:m>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oMath>
                          </a14:m>
                          <a:r>
                            <a:rPr lang="en-US" sz="1100" kern="0">
                              <a:solidFill>
                                <a:srgbClr val="000000"/>
                              </a:solidFill>
                              <a:effectLst/>
                              <a:latin typeface="Times New Roman" panose="02020603050405020304" pitchFamily="18" charset="0"/>
                              <a:ea typeface="Times New Roman" panose="02020603050405020304" pitchFamily="18" charset="0"/>
                            </a:rPr>
                            <a:t> rad/s</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413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r>
                                  <a:rPr lang="en-US" sz="1100" i="1" kern="0">
                                    <a:solidFill>
                                      <a:srgbClr val="000000"/>
                                    </a:solidFill>
                                    <a:effectLst/>
                                    <a:latin typeface="Cambria Math" panose="02040503050406030204" pitchFamily="18" charset="0"/>
                                    <a:ea typeface="Times New Roman" panose="02020603050405020304" pitchFamily="18" charset="0"/>
                                  </a:rPr>
                                  <m:t> </m:t>
                                </m:r>
                                <m:r>
                                  <a:rPr lang="en-US" sz="1100" i="1" kern="0">
                                    <a:solidFill>
                                      <a:srgbClr val="000000"/>
                                    </a:solidFill>
                                    <a:effectLst/>
                                    <a:latin typeface="Cambria Math" panose="02040503050406030204" pitchFamily="18" charset="0"/>
                                    <a:ea typeface="Times New Roman" panose="02020603050405020304" pitchFamily="18" charset="0"/>
                                  </a:rPr>
                                  <m:t>𝑟𝑎𝑑</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𝑠</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5218">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0.2s</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5034">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vi-VN" sz="1100" i="1" kern="0">
                                        <a:solidFill>
                                          <a:srgbClr val="000000"/>
                                        </a:solidFill>
                                        <a:effectLst/>
                                        <a:latin typeface="Cambria Math" panose="02040503050406030204" pitchFamily="18" charset="0"/>
                                        <a:ea typeface="Times New Roman" panose="02020603050405020304" pitchFamily="18" charset="0"/>
                                      </a:rPr>
                                      <m:t>𝛿</m:t>
                                    </m:r>
                                  </m:e>
                                  <m:sub>
                                    <m:r>
                                      <a:rPr lang="en-US" sz="1100" i="1" kern="0">
                                        <a:solidFill>
                                          <a:srgbClr val="000000"/>
                                        </a:solidFill>
                                        <a:effectLst/>
                                        <a:latin typeface="Cambria Math" panose="02040503050406030204" pitchFamily="18" charset="0"/>
                                        <a:ea typeface="Times New Roman" panose="02020603050405020304" pitchFamily="18" charset="0"/>
                                      </a:rPr>
                                      <m:t>3:1</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r h="571878">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100" i="1" kern="0">
                                    <a:solidFill>
                                      <a:srgbClr val="000000"/>
                                    </a:solidFill>
                                    <a:effectLst/>
                                    <a:latin typeface="Cambria Math" panose="02040503050406030204" pitchFamily="18" charset="0"/>
                                    <a:ea typeface="Yu Mincho" panose="02020400000000000000" pitchFamily="18" charset="-128"/>
                                  </a:rPr>
                                  <m:t>𝑐𝑜𝑠</m:t>
                                </m:r>
                                <m:r>
                                  <a:rPr lang="en-US" sz="1100" i="1" kern="0">
                                    <a:solidFill>
                                      <a:srgbClr val="000000"/>
                                    </a:solidFill>
                                    <a:effectLst/>
                                    <a:latin typeface="Cambria Math" panose="02040503050406030204" pitchFamily="18" charset="0"/>
                                    <a:ea typeface="Yu Mincho" panose="02020400000000000000" pitchFamily="18" charset="-128"/>
                                  </a:rPr>
                                  <m:t>𝜑</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050" kern="0" dirty="0" err="1">
                              <a:solidFill>
                                <a:srgbClr val="000000"/>
                              </a:solidFill>
                              <a:effectLst/>
                              <a:latin typeface="Times New Roman" panose="02020603050405020304" pitchFamily="18" charset="0"/>
                              <a:ea typeface="Times New Roman" panose="02020603050405020304" pitchFamily="18" charset="0"/>
                            </a:rPr>
                            <a:t>Hệ</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số</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công</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suất</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của</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mạch</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nghịch</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lưu</a:t>
                          </a:r>
                          <a:endParaRPr lang="en-US" sz="105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568994"/>
                      </a:ext>
                    </a:extLst>
                  </a:tr>
                  <a:tr h="571878">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smtClean="0">
                                        <a:solidFill>
                                          <a:srgbClr val="000000"/>
                                        </a:solidFill>
                                        <a:effectLst/>
                                        <a:latin typeface="Cambria Math" panose="02040503050406030204" pitchFamily="18" charset="0"/>
                                      </a:rPr>
                                    </m:ctrlPr>
                                  </m:sSubPr>
                                  <m:e>
                                    <m:r>
                                      <a:rPr lang="vi-VN" sz="1100" i="1" kern="100" smtClean="0">
                                        <a:solidFill>
                                          <a:srgbClr val="000000"/>
                                        </a:solidFill>
                                        <a:effectLst/>
                                        <a:latin typeface="Cambria Math" panose="02040503050406030204" pitchFamily="18" charset="0"/>
                                      </a:rPr>
                                      <m:t>𝑉</m:t>
                                    </m:r>
                                  </m:e>
                                  <m:sub>
                                    <m:r>
                                      <a:rPr lang="vi-VN" sz="1100" i="1" kern="100" smtClean="0">
                                        <a:solidFill>
                                          <a:srgbClr val="000000"/>
                                        </a:solidFill>
                                        <a:effectLst/>
                                        <a:latin typeface="Cambria Math" panose="02040503050406030204" pitchFamily="18" charset="0"/>
                                      </a:rPr>
                                      <m:t>𝐷𝐶</m:t>
                                    </m:r>
                                  </m:sub>
                                </m:sSub>
                              </m:oMath>
                            </m:oMathPara>
                          </a14:m>
                          <a:endParaRPr lang="en-US" sz="1100" i="1"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050" kern="100" dirty="0">
                              <a:solidFill>
                                <a:srgbClr val="000000"/>
                              </a:solidFill>
                              <a:effectLst/>
                              <a:latin typeface="Times New Roman" panose="02020603050405020304" pitchFamily="18" charset="0"/>
                              <a:ea typeface="Times New Roman" panose="02020603050405020304" pitchFamily="18" charset="0"/>
                            </a:rPr>
                            <a:t>Điện áp đầu vào mạch nghịch lưu </a:t>
                          </a:r>
                          <a:endParaRPr lang="en-US" sz="105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200 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4709544"/>
                      </a:ext>
                    </a:extLst>
                  </a:tr>
                </a:tbl>
              </a:graphicData>
            </a:graphic>
          </p:graphicFrame>
        </mc:Choice>
        <mc:Fallback xmlns="">
          <p:graphicFrame>
            <p:nvGraphicFramePr>
              <p:cNvPr id="13" name="Table 13">
                <a:extLst>
                  <a:ext uri="{FF2B5EF4-FFF2-40B4-BE49-F238E27FC236}">
                    <a16:creationId xmlns:a16="http://schemas.microsoft.com/office/drawing/2014/main" id="{9FBC6307-BBD5-AA9A-A148-04D135475CEC}"/>
                  </a:ext>
                </a:extLst>
              </p:cNvPr>
              <p:cNvGraphicFramePr>
                <a:graphicFrameLocks noGrp="1"/>
              </p:cNvGraphicFramePr>
              <p:nvPr>
                <p:extLst>
                  <p:ext uri="{D42A27DB-BD31-4B8C-83A1-F6EECF244321}">
                    <p14:modId xmlns:p14="http://schemas.microsoft.com/office/powerpoint/2010/main" val="4237668654"/>
                  </p:ext>
                </p:extLst>
              </p:nvPr>
            </p:nvGraphicFramePr>
            <p:xfrm>
              <a:off x="1463592" y="883257"/>
              <a:ext cx="6040073" cy="3855769"/>
            </p:xfrm>
            <a:graphic>
              <a:graphicData uri="http://schemas.openxmlformats.org/drawingml/2006/table">
                <a:tbl>
                  <a:tblPr firstRow="1" bandRow="1">
                    <a:tableStyleId>{7DF18680-E054-41AD-8BC1-D1AEF772440D}</a:tableStyleId>
                  </a:tblPr>
                  <a:tblGrid>
                    <a:gridCol w="2007597">
                      <a:extLst>
                        <a:ext uri="{9D8B030D-6E8A-4147-A177-3AD203B41FA5}">
                          <a16:colId xmlns:a16="http://schemas.microsoft.com/office/drawing/2014/main" val="54882281"/>
                        </a:ext>
                      </a:extLst>
                    </a:gridCol>
                    <a:gridCol w="2406100">
                      <a:extLst>
                        <a:ext uri="{9D8B030D-6E8A-4147-A177-3AD203B41FA5}">
                          <a16:colId xmlns:a16="http://schemas.microsoft.com/office/drawing/2014/main" val="2411394353"/>
                        </a:ext>
                      </a:extLst>
                    </a:gridCol>
                    <a:gridCol w="1626376">
                      <a:extLst>
                        <a:ext uri="{9D8B030D-6E8A-4147-A177-3AD203B41FA5}">
                          <a16:colId xmlns:a16="http://schemas.microsoft.com/office/drawing/2014/main" val="1907597949"/>
                        </a:ext>
                      </a:extLst>
                    </a:gridCol>
                  </a:tblGrid>
                  <a:tr h="300879">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4132">
                    <a:tc>
                      <a:txBody>
                        <a:bodyPr/>
                        <a:lstStyle/>
                        <a:p>
                          <a:endParaRPr lang="en-US"/>
                        </a:p>
                      </a:txBody>
                      <a:tcPr marL="68580" marR="68580" marT="0" marB="0">
                        <a:blipFill>
                          <a:blip r:embed="rId3"/>
                          <a:stretch>
                            <a:fillRect l="-304" t="-100000" r="-202736" b="-1074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126V</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2383">
                    <a:tc>
                      <a:txBody>
                        <a:bodyPr/>
                        <a:lstStyle/>
                        <a:p>
                          <a:endParaRPr lang="en-US"/>
                        </a:p>
                      </a:txBody>
                      <a:tcPr marL="68580" marR="68580" marT="0" marB="0">
                        <a:blipFill>
                          <a:blip r:embed="rId3"/>
                          <a:stretch>
                            <a:fillRect l="-304" t="-192308" r="-202736" b="-932692"/>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4904">
                    <a:tc>
                      <a:txBody>
                        <a:bodyPr/>
                        <a:lstStyle/>
                        <a:p>
                          <a:endParaRPr lang="en-US"/>
                        </a:p>
                      </a:txBody>
                      <a:tcPr marL="68580" marR="68580" marT="0" marB="0">
                        <a:blipFill>
                          <a:blip r:embed="rId3"/>
                          <a:stretch>
                            <a:fillRect l="-304" t="-304000" r="-202736" b="-870000"/>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332005">
                    <a:tc>
                      <a:txBody>
                        <a:bodyPr/>
                        <a:lstStyle/>
                        <a:p>
                          <a:endParaRPr lang="en-US"/>
                        </a:p>
                      </a:txBody>
                      <a:tcPr marL="68580" marR="68580" marT="0" marB="0">
                        <a:blipFill>
                          <a:blip r:embed="rId3"/>
                          <a:stretch>
                            <a:fillRect l="-304" t="-367273" r="-202736" b="-690909"/>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phản kháng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009177"/>
                      </a:ext>
                    </a:extLst>
                  </a:tr>
                  <a:tr h="263326">
                    <a:tc>
                      <a:txBody>
                        <a:bodyPr/>
                        <a:lstStyle/>
                        <a:p>
                          <a:endParaRPr lang="en-US"/>
                        </a:p>
                      </a:txBody>
                      <a:tcPr marL="68580" marR="68580" marT="0" marB="0">
                        <a:blipFill>
                          <a:blip r:embed="rId3"/>
                          <a:stretch>
                            <a:fillRect l="-304" t="-597674" r="-202736" b="-783721"/>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đặt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271536" t="-597674" r="-1873" b="-783721"/>
                          </a:stretch>
                        </a:blipFill>
                      </a:tcPr>
                    </a:tc>
                    <a:extLst>
                      <a:ext uri="{0D108BD9-81ED-4DB2-BD59-A6C34878D82A}">
                        <a16:rowId xmlns:a16="http://schemas.microsoft.com/office/drawing/2014/main" val="3536226698"/>
                      </a:ext>
                    </a:extLst>
                  </a:tr>
                  <a:tr h="304132">
                    <a:tc>
                      <a:txBody>
                        <a:bodyPr/>
                        <a:lstStyle/>
                        <a:p>
                          <a:endParaRPr lang="en-US"/>
                        </a:p>
                      </a:txBody>
                      <a:tcPr marL="68580" marR="68580" marT="0" marB="0">
                        <a:blipFill>
                          <a:blip r:embed="rId3"/>
                          <a:stretch>
                            <a:fillRect l="-304" t="-600000" r="-202736" b="-574000"/>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271536" t="-600000" r="-1873" b="-574000"/>
                          </a:stretch>
                        </a:blipFill>
                      </a:tcPr>
                    </a:tc>
                    <a:extLst>
                      <a:ext uri="{0D108BD9-81ED-4DB2-BD59-A6C34878D82A}">
                        <a16:rowId xmlns:a16="http://schemas.microsoft.com/office/drawing/2014/main" val="2585743980"/>
                      </a:ext>
                    </a:extLst>
                  </a:tr>
                  <a:tr h="305218">
                    <a:tc>
                      <a:txBody>
                        <a:bodyPr/>
                        <a:lstStyle/>
                        <a:p>
                          <a:endParaRPr lang="en-US"/>
                        </a:p>
                      </a:txBody>
                      <a:tcPr marL="68580" marR="68580" marT="0" marB="0">
                        <a:blipFill>
                          <a:blip r:embed="rId3"/>
                          <a:stretch>
                            <a:fillRect l="-304" t="-700000" r="-202736" b="-474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0.2s</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5034">
                    <a:tc>
                      <a:txBody>
                        <a:bodyPr/>
                        <a:lstStyle/>
                        <a:p>
                          <a:endParaRPr lang="en-US"/>
                        </a:p>
                      </a:txBody>
                      <a:tcPr marL="68580" marR="68580" marT="0" marB="0">
                        <a:blipFill>
                          <a:blip r:embed="rId3"/>
                          <a:stretch>
                            <a:fillRect l="-304" t="-851064" r="-202736" b="-404255"/>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r h="571878">
                    <a:tc>
                      <a:txBody>
                        <a:bodyPr/>
                        <a:lstStyle/>
                        <a:p>
                          <a:endParaRPr lang="en-US"/>
                        </a:p>
                      </a:txBody>
                      <a:tcPr marL="68580" marR="68580" marT="0" marB="0">
                        <a:blipFill>
                          <a:blip r:embed="rId3"/>
                          <a:stretch>
                            <a:fillRect l="-304" t="-475532" r="-202736" b="-102128"/>
                          </a:stretch>
                        </a:blipFill>
                      </a:tcPr>
                    </a:tc>
                    <a:tc>
                      <a:txBody>
                        <a:bodyPr/>
                        <a:lstStyle/>
                        <a:p>
                          <a:pPr marL="0" marR="0" indent="0" algn="ctr">
                            <a:lnSpc>
                              <a:spcPct val="150000"/>
                            </a:lnSpc>
                            <a:spcBef>
                              <a:spcPts val="300"/>
                            </a:spcBef>
                            <a:spcAft>
                              <a:spcPts val="25"/>
                            </a:spcAft>
                          </a:pPr>
                          <a:r>
                            <a:rPr lang="en-US" sz="1050" kern="0" dirty="0" err="1">
                              <a:solidFill>
                                <a:srgbClr val="000000"/>
                              </a:solidFill>
                              <a:effectLst/>
                              <a:latin typeface="Times New Roman" panose="02020603050405020304" pitchFamily="18" charset="0"/>
                              <a:ea typeface="Times New Roman" panose="02020603050405020304" pitchFamily="18" charset="0"/>
                            </a:rPr>
                            <a:t>Hệ</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số</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công</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suất</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của</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mạch</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nghịch</a:t>
                          </a:r>
                          <a:r>
                            <a:rPr lang="en-US" sz="1050" kern="0" dirty="0">
                              <a:solidFill>
                                <a:srgbClr val="000000"/>
                              </a:solidFill>
                              <a:effectLst/>
                              <a:latin typeface="Times New Roman" panose="02020603050405020304" pitchFamily="18" charset="0"/>
                              <a:ea typeface="Times New Roman" panose="02020603050405020304" pitchFamily="18" charset="0"/>
                            </a:rPr>
                            <a:t> </a:t>
                          </a:r>
                          <a:r>
                            <a:rPr lang="en-US" sz="1050" kern="0" dirty="0" err="1">
                              <a:solidFill>
                                <a:srgbClr val="000000"/>
                              </a:solidFill>
                              <a:effectLst/>
                              <a:latin typeface="Times New Roman" panose="02020603050405020304" pitchFamily="18" charset="0"/>
                              <a:ea typeface="Times New Roman" panose="02020603050405020304" pitchFamily="18" charset="0"/>
                            </a:rPr>
                            <a:t>lưu</a:t>
                          </a:r>
                          <a:endParaRPr lang="en-US" sz="105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568994"/>
                      </a:ext>
                    </a:extLst>
                  </a:tr>
                  <a:tr h="571878">
                    <a:tc>
                      <a:txBody>
                        <a:bodyPr/>
                        <a:lstStyle/>
                        <a:p>
                          <a:endParaRPr lang="en-US"/>
                        </a:p>
                      </a:txBody>
                      <a:tcPr marL="68580" marR="68580" marT="0" marB="0">
                        <a:blipFill>
                          <a:blip r:embed="rId3"/>
                          <a:stretch>
                            <a:fillRect l="-304" t="-575532" r="-202736" b="-2128"/>
                          </a:stretch>
                        </a:blipFill>
                      </a:tcPr>
                    </a:tc>
                    <a:tc>
                      <a:txBody>
                        <a:bodyPr/>
                        <a:lstStyle/>
                        <a:p>
                          <a:pPr marL="0" marR="0" indent="0" algn="ctr">
                            <a:lnSpc>
                              <a:spcPct val="150000"/>
                            </a:lnSpc>
                            <a:spcBef>
                              <a:spcPts val="300"/>
                            </a:spcBef>
                            <a:spcAft>
                              <a:spcPts val="25"/>
                            </a:spcAft>
                          </a:pPr>
                          <a:r>
                            <a:rPr lang="vi-VN" sz="1050" kern="100" dirty="0">
                              <a:solidFill>
                                <a:srgbClr val="000000"/>
                              </a:solidFill>
                              <a:effectLst/>
                              <a:latin typeface="Times New Roman" panose="02020603050405020304" pitchFamily="18" charset="0"/>
                              <a:ea typeface="Times New Roman" panose="02020603050405020304" pitchFamily="18" charset="0"/>
                            </a:rPr>
                            <a:t>Điện áp đầu vào mạch nghịch lưu </a:t>
                          </a:r>
                          <a:endParaRPr lang="en-US" sz="105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200 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4709544"/>
                      </a:ext>
                    </a:extLst>
                  </a:tr>
                </a:tbl>
              </a:graphicData>
            </a:graphic>
          </p:graphicFrame>
        </mc:Fallback>
      </mc:AlternateContent>
    </p:spTree>
    <p:extLst>
      <p:ext uri="{BB962C8B-B14F-4D97-AF65-F5344CB8AC3E}">
        <p14:creationId xmlns:p14="http://schemas.microsoft.com/office/powerpoint/2010/main" val="3824285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DD963-FD40-4A6D-88A9-402A489E81DE}" type="slidenum">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2365" y="186435"/>
            <a:ext cx="5564399" cy="369333"/>
            <a:chOff x="1793005" y="1746584"/>
            <a:chExt cx="7419199" cy="492443"/>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1" name="Rectangle 1">
            <a:extLst>
              <a:ext uri="{FF2B5EF4-FFF2-40B4-BE49-F238E27FC236}">
                <a16:creationId xmlns:a16="http://schemas.microsoft.com/office/drawing/2014/main" id="{8DAA1FF9-AEC2-F03E-61B4-59178704DFEF}"/>
              </a:ext>
            </a:extLst>
          </p:cNvPr>
          <p:cNvSpPr>
            <a:spLocks noChangeArrowheads="1"/>
          </p:cNvSpPr>
          <p:nvPr/>
        </p:nvSpPr>
        <p:spPr bwMode="auto">
          <a:xfrm>
            <a:off x="2017713" y="1370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81BE30E5-8577-A081-3F04-B7106AA5C66F}"/>
              </a:ext>
            </a:extLst>
          </p:cNvPr>
          <p:cNvSpPr txBox="1"/>
          <p:nvPr/>
        </p:nvSpPr>
        <p:spPr>
          <a:xfrm>
            <a:off x="541338" y="593558"/>
            <a:ext cx="5582872" cy="369332"/>
          </a:xfrm>
          <a:prstGeom prst="rect">
            <a:avLst/>
          </a:prstGeom>
          <a:noFill/>
        </p:spPr>
        <p:txBody>
          <a:bodyPr wrap="square">
            <a:spAutoFit/>
          </a:bodyPr>
          <a:lstStyle/>
          <a:p>
            <a:r>
              <a:rPr lang="vi-VN" sz="1800" b="1" dirty="0">
                <a:solidFill>
                  <a:srgbClr val="000000"/>
                </a:solidFill>
                <a:effectLst/>
                <a:latin typeface="Times New Roman" panose="02020603050405020304" pitchFamily="18" charset="0"/>
                <a:ea typeface="Times New Roman" panose="02020603050405020304" pitchFamily="18" charset="0"/>
              </a:rPr>
              <a:t>Mạch lọc L, C phía đầu ra nghịch lưu</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85F7CA-9543-F3FD-00EB-5ABBA4CE0533}"/>
                  </a:ext>
                </a:extLst>
              </p:cNvPr>
              <p:cNvSpPr txBox="1"/>
              <p:nvPr/>
            </p:nvSpPr>
            <p:spPr>
              <a:xfrm>
                <a:off x="421747" y="976785"/>
                <a:ext cx="7687099" cy="1250727"/>
              </a:xfrm>
              <a:prstGeom prst="rect">
                <a:avLst/>
              </a:prstGeom>
              <a:noFill/>
            </p:spPr>
            <p:txBody>
              <a:bodyPr wrap="square">
                <a:spAutoFit/>
              </a:bodyPr>
              <a:lstStyle/>
              <a:p>
                <a:pPr marL="205740" marR="0" indent="-6350" algn="just">
                  <a:lnSpc>
                    <a:spcPct val="112000"/>
                  </a:lnSpc>
                  <a:spcBef>
                    <a:spcPts val="0"/>
                  </a:spcBef>
                  <a:spcAft>
                    <a:spcPts val="25"/>
                  </a:spcAft>
                </a:pPr>
                <a:r>
                  <a:rPr lang="vi-V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 hệ số công suất </a:t>
                </a:r>
                <a14:m>
                  <m:oMath xmlns:m="http://schemas.openxmlformats.org/officeDocument/2006/math">
                    <m:r>
                      <a:rPr lang="vi-VN" sz="1600" i="1" kern="100">
                        <a:solidFill>
                          <a:srgbClr val="000000"/>
                        </a:solidFill>
                        <a:effectLst/>
                        <a:latin typeface="Cambria Math" panose="02040503050406030204" pitchFamily="18" charset="0"/>
                        <a:ea typeface="Times New Roman" panose="02020603050405020304" pitchFamily="18" charset="0"/>
                      </a:rPr>
                      <m:t>𝑐𝑜𝑠</m:t>
                    </m:r>
                    <m:r>
                      <a:rPr lang="vi-VN" sz="1600" i="1" kern="100">
                        <a:solidFill>
                          <a:srgbClr val="000000"/>
                        </a:solidFill>
                        <a:effectLst/>
                        <a:latin typeface="Cambria Math" panose="02040503050406030204" pitchFamily="18" charset="0"/>
                        <a:ea typeface="Times New Roman" panose="02020603050405020304" pitchFamily="18" charset="0"/>
                      </a:rPr>
                      <m:t>𝜑</m:t>
                    </m:r>
                  </m:oMath>
                </a14:m>
                <a:r>
                  <a:rPr lang="vi-V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được chọn là 0.85 và công suất định mức </a:t>
                </a:r>
                <a14:m>
                  <m:oMath xmlns:m="http://schemas.openxmlformats.org/officeDocument/2006/math">
                    <m:sSub>
                      <m:sSubPr>
                        <m:ctrlPr>
                          <a:rPr lang="en-US" sz="16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00">
                                <a:solidFill>
                                  <a:srgbClr val="000000"/>
                                </a:solidFill>
                                <a:effectLst/>
                                <a:latin typeface="Cambria Math" panose="02040503050406030204" pitchFamily="18" charset="0"/>
                                <a:ea typeface="Times New Roman" panose="02020603050405020304" pitchFamily="18" charset="0"/>
                              </a:rPr>
                            </m:ctrlPr>
                          </m:accPr>
                          <m:e>
                            <m:r>
                              <a:rPr lang="vi-VN" sz="1600" i="1" kern="100">
                                <a:solidFill>
                                  <a:srgbClr val="000000"/>
                                </a:solidFill>
                                <a:effectLst/>
                                <a:latin typeface="Cambria Math" panose="02040503050406030204" pitchFamily="18" charset="0"/>
                                <a:ea typeface="Times New Roman" panose="02020603050405020304" pitchFamily="18" charset="0"/>
                              </a:rPr>
                              <m:t>𝑃</m:t>
                            </m:r>
                          </m:e>
                        </m:acc>
                      </m:e>
                      <m:sub>
                        <m:r>
                          <a:rPr lang="vi-VN" sz="1600" i="1" kern="100">
                            <a:solidFill>
                              <a:srgbClr val="000000"/>
                            </a:solidFill>
                            <a:effectLst/>
                            <a:latin typeface="Cambria Math" panose="02040503050406030204" pitchFamily="18" charset="0"/>
                            <a:ea typeface="Times New Roman" panose="02020603050405020304" pitchFamily="18" charset="0"/>
                          </a:rPr>
                          <m:t>𝑟𝑎𝑡𝑒</m:t>
                        </m:r>
                      </m:sub>
                    </m:sSub>
                  </m:oMath>
                </a14:m>
                <a:r>
                  <a:rPr lang="vi-V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được lấy là 750W, giá trị dòng điện đầu ra trên tải là:</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5740" marR="0" indent="-6350" algn="ctr">
                  <a:lnSpc>
                    <a:spcPct val="112000"/>
                  </a:lnSpc>
                  <a:spcBef>
                    <a:spcPts val="0"/>
                  </a:spcBef>
                  <a:spcAft>
                    <a:spcPts val="25"/>
                  </a:spcAft>
                </a:pPr>
                <a14:m>
                  <m:oMathPara xmlns:m="http://schemas.openxmlformats.org/officeDocument/2006/math">
                    <m:oMathParaPr>
                      <m:jc m:val="centerGroup"/>
                    </m:oMathParaPr>
                    <m:oMath xmlns:m="http://schemas.openxmlformats.org/officeDocument/2006/math">
                      <m:sSub>
                        <m:sSubPr>
                          <m:ctrlPr>
                            <a:rPr lang="en-US" sz="1600" i="1" kern="100">
                              <a:solidFill>
                                <a:srgbClr val="000000"/>
                              </a:solidFill>
                              <a:effectLst/>
                              <a:latin typeface="Cambria Math" panose="02040503050406030204" pitchFamily="18" charset="0"/>
                              <a:ea typeface="Times New Roman" panose="02020603050405020304" pitchFamily="18" charset="0"/>
                            </a:rPr>
                          </m:ctrlPr>
                        </m:sSubPr>
                        <m:e>
                          <m:r>
                            <a:rPr lang="en-US" sz="1600" i="1" kern="100">
                              <a:solidFill>
                                <a:srgbClr val="000000"/>
                              </a:solidFill>
                              <a:effectLst/>
                              <a:latin typeface="Cambria Math" panose="02040503050406030204" pitchFamily="18" charset="0"/>
                              <a:ea typeface="Times New Roman" panose="02020603050405020304" pitchFamily="18" charset="0"/>
                            </a:rPr>
                            <m:t>𝐼</m:t>
                          </m:r>
                        </m:e>
                        <m:sub>
                          <m:r>
                            <a:rPr lang="en-US" sz="1600" i="1" kern="100">
                              <a:solidFill>
                                <a:srgbClr val="000000"/>
                              </a:solidFill>
                              <a:effectLst/>
                              <a:latin typeface="Cambria Math" panose="02040503050406030204" pitchFamily="18" charset="0"/>
                              <a:ea typeface="Times New Roman" panose="02020603050405020304" pitchFamily="18" charset="0"/>
                            </a:rPr>
                            <m:t>𝑙𝑜𝑎𝑑</m:t>
                          </m:r>
                        </m:sub>
                      </m:sSub>
                      <m:r>
                        <a:rPr lang="en-US" sz="1600" i="1" kern="100">
                          <a:solidFill>
                            <a:srgbClr val="000000"/>
                          </a:solidFill>
                          <a:effectLst/>
                          <a:latin typeface="Cambria Math" panose="02040503050406030204" pitchFamily="18" charset="0"/>
                          <a:ea typeface="Times New Roman" panose="02020603050405020304" pitchFamily="18" charset="0"/>
                        </a:rPr>
                        <m:t>=</m:t>
                      </m:r>
                      <m:f>
                        <m:fPr>
                          <m:ctrlPr>
                            <a:rPr lang="en-US" sz="1600" i="1" kern="100">
                              <a:solidFill>
                                <a:srgbClr val="000000"/>
                              </a:solidFill>
                              <a:effectLst/>
                              <a:latin typeface="Cambria Math" panose="02040503050406030204" pitchFamily="18" charset="0"/>
                              <a:ea typeface="Times New Roman" panose="02020603050405020304" pitchFamily="18" charset="0"/>
                            </a:rPr>
                          </m:ctrlPr>
                        </m:fPr>
                        <m:num>
                          <m:sSub>
                            <m:sSubPr>
                              <m:ctrlPr>
                                <a:rPr lang="en-US" sz="16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600" i="1" kern="100">
                                      <a:solidFill>
                                        <a:srgbClr val="000000"/>
                                      </a:solidFill>
                                      <a:effectLst/>
                                      <a:latin typeface="Cambria Math" panose="02040503050406030204" pitchFamily="18" charset="0"/>
                                      <a:ea typeface="Times New Roman" panose="02020603050405020304" pitchFamily="18" charset="0"/>
                                    </a:rPr>
                                  </m:ctrlPr>
                                </m:accPr>
                                <m:e>
                                  <m:r>
                                    <a:rPr lang="en-US" sz="1600" i="1" kern="100">
                                      <a:solidFill>
                                        <a:srgbClr val="000000"/>
                                      </a:solidFill>
                                      <a:effectLst/>
                                      <a:latin typeface="Cambria Math" panose="02040503050406030204" pitchFamily="18" charset="0"/>
                                      <a:ea typeface="Times New Roman" panose="02020603050405020304" pitchFamily="18" charset="0"/>
                                    </a:rPr>
                                    <m:t>𝑃</m:t>
                                  </m:r>
                                </m:e>
                              </m:acc>
                            </m:e>
                            <m:sub>
                              <m:r>
                                <a:rPr lang="en-US" sz="1600" i="1" kern="100">
                                  <a:solidFill>
                                    <a:srgbClr val="000000"/>
                                  </a:solidFill>
                                  <a:effectLst/>
                                  <a:latin typeface="Cambria Math" panose="02040503050406030204" pitchFamily="18" charset="0"/>
                                  <a:ea typeface="Times New Roman" panose="02020603050405020304" pitchFamily="18" charset="0"/>
                                </a:rPr>
                                <m:t>𝑟𝑎𝑡𝑒</m:t>
                              </m:r>
                            </m:sub>
                          </m:sSub>
                        </m:num>
                        <m:den>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600" i="1" kern="100">
                                      <a:solidFill>
                                        <a:srgbClr val="000000"/>
                                      </a:solidFill>
                                      <a:effectLst/>
                                      <a:latin typeface="Cambria Math" panose="02040503050406030204" pitchFamily="18" charset="0"/>
                                      <a:ea typeface="Yu Mincho" panose="02020400000000000000" pitchFamily="18" charset="-128"/>
                                    </a:rPr>
                                  </m:ctrlPr>
                                </m:accPr>
                                <m:e>
                                  <m:r>
                                    <a:rPr lang="en-US" sz="1600" i="1" kern="100">
                                      <a:solidFill>
                                        <a:srgbClr val="000000"/>
                                      </a:solidFill>
                                      <a:effectLst/>
                                      <a:latin typeface="Cambria Math" panose="02040503050406030204" pitchFamily="18" charset="0"/>
                                      <a:ea typeface="Yu Mincho" panose="02020400000000000000" pitchFamily="18" charset="-128"/>
                                    </a:rPr>
                                    <m:t>𝑉</m:t>
                                  </m:r>
                                </m:e>
                              </m:acc>
                            </m:e>
                            <m:sub>
                              <m:r>
                                <a:rPr lang="en-US" sz="1600" i="1" kern="100">
                                  <a:solidFill>
                                    <a:srgbClr val="000000"/>
                                  </a:solidFill>
                                  <a:effectLst/>
                                  <a:latin typeface="Cambria Math" panose="02040503050406030204" pitchFamily="18" charset="0"/>
                                  <a:ea typeface="Yu Mincho" panose="02020400000000000000" pitchFamily="18" charset="-128"/>
                                </a:rPr>
                                <m:t>𝑚𝑖𝑛</m:t>
                              </m:r>
                            </m:sub>
                          </m:sSub>
                          <m:r>
                            <a:rPr lang="en-US" sz="1600" i="1" kern="100">
                              <a:solidFill>
                                <a:srgbClr val="000000"/>
                              </a:solidFill>
                              <a:effectLst/>
                              <a:latin typeface="Cambria Math" panose="02040503050406030204" pitchFamily="18" charset="0"/>
                              <a:ea typeface="Yu Mincho" panose="02020400000000000000" pitchFamily="18" charset="-128"/>
                            </a:rPr>
                            <m:t>𝑐𝑜𝑠</m:t>
                          </m:r>
                          <m:r>
                            <a:rPr lang="en-US" sz="1600" i="1" kern="100">
                              <a:solidFill>
                                <a:srgbClr val="000000"/>
                              </a:solidFill>
                              <a:effectLst/>
                              <a:latin typeface="Cambria Math" panose="02040503050406030204" pitchFamily="18" charset="0"/>
                              <a:ea typeface="Yu Mincho" panose="02020400000000000000" pitchFamily="18" charset="-128"/>
                            </a:rPr>
                            <m:t>𝜑</m:t>
                          </m:r>
                        </m:den>
                      </m:f>
                      <m:r>
                        <a:rPr lang="en-US" sz="1600" i="1" kern="100">
                          <a:solidFill>
                            <a:srgbClr val="000000"/>
                          </a:solidFill>
                          <a:effectLst/>
                          <a:latin typeface="Cambria Math" panose="02040503050406030204" pitchFamily="18" charset="0"/>
                          <a:ea typeface="Times New Roman" panose="02020603050405020304" pitchFamily="18" charset="0"/>
                        </a:rPr>
                        <m:t>=</m:t>
                      </m:r>
                      <m:f>
                        <m:fPr>
                          <m:ctrlPr>
                            <a:rPr lang="en-US" sz="1600" i="1" kern="100">
                              <a:solidFill>
                                <a:srgbClr val="000000"/>
                              </a:solidFill>
                              <a:effectLst/>
                              <a:latin typeface="Cambria Math" panose="02040503050406030204" pitchFamily="18" charset="0"/>
                              <a:ea typeface="Times New Roman" panose="02020603050405020304" pitchFamily="18" charset="0"/>
                            </a:rPr>
                          </m:ctrlPr>
                        </m:fPr>
                        <m:num>
                          <m:r>
                            <a:rPr lang="en-US" sz="1600" i="1" kern="100">
                              <a:solidFill>
                                <a:srgbClr val="000000"/>
                              </a:solidFill>
                              <a:effectLst/>
                              <a:latin typeface="Cambria Math" panose="02040503050406030204" pitchFamily="18" charset="0"/>
                              <a:ea typeface="Times New Roman" panose="02020603050405020304" pitchFamily="18" charset="0"/>
                            </a:rPr>
                            <m:t>750</m:t>
                          </m:r>
                        </m:num>
                        <m:den>
                          <m:r>
                            <a:rPr lang="en-US" sz="1600" i="1" kern="100">
                              <a:solidFill>
                                <a:srgbClr val="000000"/>
                              </a:solidFill>
                              <a:effectLst/>
                              <a:latin typeface="Cambria Math" panose="02040503050406030204" pitchFamily="18" charset="0"/>
                              <a:ea typeface="Times New Roman" panose="02020603050405020304" pitchFamily="18" charset="0"/>
                            </a:rPr>
                            <m:t>114</m:t>
                          </m:r>
                          <m:r>
                            <a:rPr lang="en-US" sz="1600" i="1" kern="100">
                              <a:solidFill>
                                <a:srgbClr val="000000"/>
                              </a:solidFill>
                              <a:effectLst/>
                              <a:latin typeface="Cambria Math" panose="02040503050406030204" pitchFamily="18" charset="0"/>
                              <a:ea typeface="Times New Roman" panose="02020603050405020304" pitchFamily="18" charset="0"/>
                            </a:rPr>
                            <m:t>∗</m:t>
                          </m:r>
                          <m:r>
                            <a:rPr lang="en-US" sz="1600" i="1" kern="100">
                              <a:solidFill>
                                <a:srgbClr val="000000"/>
                              </a:solidFill>
                              <a:effectLst/>
                              <a:latin typeface="Cambria Math" panose="02040503050406030204" pitchFamily="18" charset="0"/>
                              <a:ea typeface="Times New Roman" panose="02020603050405020304" pitchFamily="18" charset="0"/>
                            </a:rPr>
                            <m:t>0</m:t>
                          </m:r>
                          <m:r>
                            <a:rPr lang="en-US" sz="1600" i="1" kern="100">
                              <a:solidFill>
                                <a:srgbClr val="000000"/>
                              </a:solidFill>
                              <a:effectLst/>
                              <a:latin typeface="Cambria Math" panose="02040503050406030204" pitchFamily="18" charset="0"/>
                              <a:ea typeface="Times New Roman" panose="02020603050405020304" pitchFamily="18" charset="0"/>
                            </a:rPr>
                            <m:t>.</m:t>
                          </m:r>
                          <m:r>
                            <a:rPr lang="en-US" sz="1600" i="1" kern="100">
                              <a:solidFill>
                                <a:srgbClr val="000000"/>
                              </a:solidFill>
                              <a:effectLst/>
                              <a:latin typeface="Cambria Math" panose="02040503050406030204" pitchFamily="18" charset="0"/>
                              <a:ea typeface="Times New Roman" panose="02020603050405020304" pitchFamily="18" charset="0"/>
                            </a:rPr>
                            <m:t>85</m:t>
                          </m:r>
                        </m:den>
                      </m:f>
                      <m:r>
                        <a:rPr lang="en-US" sz="1600" i="1" kern="100">
                          <a:solidFill>
                            <a:srgbClr val="000000"/>
                          </a:solidFill>
                          <a:effectLst/>
                          <a:latin typeface="Cambria Math" panose="02040503050406030204" pitchFamily="18" charset="0"/>
                          <a:ea typeface="Times New Roman" panose="02020603050405020304" pitchFamily="18" charset="0"/>
                        </a:rPr>
                        <m:t>=</m:t>
                      </m:r>
                      <m:r>
                        <a:rPr lang="en-US" sz="1600" i="1" kern="100">
                          <a:solidFill>
                            <a:srgbClr val="000000"/>
                          </a:solidFill>
                          <a:effectLst/>
                          <a:latin typeface="Cambria Math" panose="02040503050406030204" pitchFamily="18" charset="0"/>
                          <a:ea typeface="Times New Roman" panose="02020603050405020304" pitchFamily="18" charset="0"/>
                        </a:rPr>
                        <m:t>7</m:t>
                      </m:r>
                      <m:r>
                        <a:rPr lang="en-US" sz="1600" i="1" kern="100">
                          <a:solidFill>
                            <a:srgbClr val="000000"/>
                          </a:solidFill>
                          <a:effectLst/>
                          <a:latin typeface="Cambria Math" panose="02040503050406030204" pitchFamily="18" charset="0"/>
                          <a:ea typeface="Times New Roman" panose="02020603050405020304" pitchFamily="18" charset="0"/>
                        </a:rPr>
                        <m:t>.</m:t>
                      </m:r>
                      <m:r>
                        <a:rPr lang="en-US" sz="1600" i="1" kern="100">
                          <a:solidFill>
                            <a:srgbClr val="000000"/>
                          </a:solidFill>
                          <a:effectLst/>
                          <a:latin typeface="Cambria Math" panose="02040503050406030204" pitchFamily="18" charset="0"/>
                          <a:ea typeface="Times New Roman" panose="02020603050405020304" pitchFamily="18" charset="0"/>
                        </a:rPr>
                        <m:t>54</m:t>
                      </m:r>
                      <m:r>
                        <a:rPr lang="en-US" sz="1600" i="1" kern="100">
                          <a:solidFill>
                            <a:srgbClr val="000000"/>
                          </a:solidFill>
                          <a:effectLst/>
                          <a:latin typeface="Cambria Math" panose="02040503050406030204" pitchFamily="18" charset="0"/>
                          <a:ea typeface="Times New Roman" panose="02020603050405020304" pitchFamily="18" charset="0"/>
                        </a:rPr>
                        <m:t> (</m:t>
                      </m:r>
                      <m:r>
                        <a:rPr lang="en-US" sz="1600" i="1" kern="100">
                          <a:solidFill>
                            <a:srgbClr val="000000"/>
                          </a:solidFill>
                          <a:effectLst/>
                          <a:latin typeface="Cambria Math" panose="02040503050406030204" pitchFamily="18" charset="0"/>
                          <a:ea typeface="Times New Roman" panose="02020603050405020304" pitchFamily="18" charset="0"/>
                        </a:rPr>
                        <m:t>𝐴</m:t>
                      </m:r>
                      <m:r>
                        <a:rPr lang="en-US" sz="1600" i="1" kern="100">
                          <a:solidFill>
                            <a:srgbClr val="000000"/>
                          </a:solidFill>
                          <a:effectLst/>
                          <a:latin typeface="Cambria Math" panose="02040503050406030204" pitchFamily="18" charset="0"/>
                          <a:ea typeface="Times New Roman" panose="02020603050405020304" pitchFamily="18" charset="0"/>
                        </a:rPr>
                        <m:t>)</m:t>
                      </m:r>
                    </m:oMath>
                  </m:oMathPara>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9585F7CA-9543-F3FD-00EB-5ABBA4CE0533}"/>
                  </a:ext>
                </a:extLst>
              </p:cNvPr>
              <p:cNvSpPr txBox="1">
                <a:spLocks noRot="1" noChangeAspect="1" noMove="1" noResize="1" noEditPoints="1" noAdjustHandles="1" noChangeArrowheads="1" noChangeShapeType="1" noTextEdit="1"/>
              </p:cNvSpPr>
              <p:nvPr/>
            </p:nvSpPr>
            <p:spPr>
              <a:xfrm>
                <a:off x="421747" y="976785"/>
                <a:ext cx="7687099" cy="1250727"/>
              </a:xfrm>
              <a:prstGeom prst="rect">
                <a:avLst/>
              </a:prstGeom>
              <a:blipFill>
                <a:blip r:embed="rId3"/>
                <a:stretch>
                  <a:fillRect t="-488" r="-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C12F9B-98A5-320E-D0D4-00C9754EF23A}"/>
                  </a:ext>
                </a:extLst>
              </p:cNvPr>
              <p:cNvSpPr txBox="1"/>
              <p:nvPr/>
            </p:nvSpPr>
            <p:spPr>
              <a:xfrm>
                <a:off x="472963" y="2083311"/>
                <a:ext cx="7536373" cy="840166"/>
              </a:xfrm>
              <a:prstGeom prst="rect">
                <a:avLst/>
              </a:prstGeom>
              <a:noFill/>
            </p:spPr>
            <p:txBody>
              <a:bodyPr wrap="square">
                <a:spAutoFit/>
              </a:bodyPr>
              <a:lstStyle/>
              <a:p>
                <a:pPr marL="205740" marR="0" indent="-6350" algn="just">
                  <a:lnSpc>
                    <a:spcPct val="150000"/>
                  </a:lnSpc>
                  <a:spcBef>
                    <a:spcPts val="0"/>
                  </a:spcBef>
                  <a:spcAft>
                    <a:spcPts val="25"/>
                  </a:spcAft>
                </a:pPr>
                <a:r>
                  <a:rPr lang="vi-VN"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Lấy sụt áp tại tần số cơ bản là 10% của giá trị điện áp định mức đầu ra thì giá trị điện cảm </a:t>
                </a:r>
                <a14:m>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vi-VN" sz="1600" i="1" kern="100">
                            <a:solidFill>
                              <a:srgbClr val="000000"/>
                            </a:solidFill>
                            <a:effectLst/>
                            <a:latin typeface="Cambria Math" panose="02040503050406030204" pitchFamily="18" charset="0"/>
                            <a:ea typeface="Yu Mincho" panose="02020400000000000000" pitchFamily="18" charset="-128"/>
                          </a:rPr>
                          <m:t>𝐿</m:t>
                        </m:r>
                      </m:e>
                      <m:sub>
                        <m:r>
                          <a:rPr lang="vi-VN" sz="1600" i="1" kern="100">
                            <a:solidFill>
                              <a:srgbClr val="000000"/>
                            </a:solidFill>
                            <a:effectLst/>
                            <a:latin typeface="Cambria Math" panose="02040503050406030204" pitchFamily="18" charset="0"/>
                            <a:ea typeface="Yu Mincho" panose="02020400000000000000" pitchFamily="18" charset="-128"/>
                          </a:rPr>
                          <m:t>𝑓</m:t>
                        </m:r>
                      </m:sub>
                    </m:sSub>
                  </m:oMath>
                </a14:m>
                <a:r>
                  <a:rPr lang="vi-VN" sz="1600" kern="10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được xác định là:</a:t>
                </a:r>
                <a:r>
                  <a:rPr lang="en-US" sz="1600" kern="1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p>
            </p:txBody>
          </p:sp>
        </mc:Choice>
        <mc:Fallback xmlns="">
          <p:sp>
            <p:nvSpPr>
              <p:cNvPr id="15" name="TextBox 14">
                <a:extLst>
                  <a:ext uri="{FF2B5EF4-FFF2-40B4-BE49-F238E27FC236}">
                    <a16:creationId xmlns:a16="http://schemas.microsoft.com/office/drawing/2014/main" id="{F9C12F9B-98A5-320E-D0D4-00C9754EF23A}"/>
                  </a:ext>
                </a:extLst>
              </p:cNvPr>
              <p:cNvSpPr txBox="1">
                <a:spLocks noRot="1" noChangeAspect="1" noMove="1" noResize="1" noEditPoints="1" noAdjustHandles="1" noChangeArrowheads="1" noChangeShapeType="1" noTextEdit="1"/>
              </p:cNvSpPr>
              <p:nvPr/>
            </p:nvSpPr>
            <p:spPr>
              <a:xfrm>
                <a:off x="472963" y="2083311"/>
                <a:ext cx="7536373" cy="840166"/>
              </a:xfrm>
              <a:prstGeom prst="rect">
                <a:avLst/>
              </a:prstGeom>
              <a:blipFill>
                <a:blip r:embed="rId4"/>
                <a:stretch>
                  <a:fillRect r="-113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C686E30-1B87-7E2F-089E-58BBB0616BBB}"/>
                  </a:ext>
                </a:extLst>
              </p:cNvPr>
              <p:cNvSpPr txBox="1"/>
              <p:nvPr/>
            </p:nvSpPr>
            <p:spPr>
              <a:xfrm>
                <a:off x="1787659" y="2777999"/>
                <a:ext cx="4480470" cy="627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𝑓</m:t>
                          </m:r>
                        </m:sub>
                      </m:sSub>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0</m:t>
                          </m:r>
                          <m:r>
                            <a:rPr lang="en-US" sz="1600" i="0">
                              <a:latin typeface="Cambria Math" panose="02040503050406030204" pitchFamily="18" charset="0"/>
                            </a:rPr>
                            <m:t>.</m:t>
                          </m:r>
                          <m:r>
                            <a:rPr lang="en-US" sz="1600" i="0">
                              <a:latin typeface="Cambria Math" panose="02040503050406030204" pitchFamily="18" charset="0"/>
                            </a:rPr>
                            <m:t>1</m:t>
                          </m:r>
                          <m:sSub>
                            <m:sSubPr>
                              <m:ctrlPr>
                                <a:rPr lang="en-US" sz="1600" i="1">
                                  <a:solidFill>
                                    <a:srgbClr val="836967"/>
                                  </a:solidFill>
                                  <a:latin typeface="Cambria Math" panose="02040503050406030204" pitchFamily="18" charset="0"/>
                                </a:rPr>
                              </m:ctrlPr>
                            </m:sSubPr>
                            <m:e>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𝑉</m:t>
                                  </m:r>
                                </m:e>
                              </m:acc>
                            </m:e>
                            <m:sub>
                              <m:r>
                                <a:rPr lang="en-US" sz="1600" i="1">
                                  <a:latin typeface="Cambria Math" panose="02040503050406030204" pitchFamily="18" charset="0"/>
                                </a:rPr>
                                <m:t>𝑚𝑖𝑛</m:t>
                              </m:r>
                            </m:sub>
                          </m:sSub>
                        </m:num>
                        <m:den>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𝐼</m:t>
                              </m:r>
                            </m:e>
                            <m:sub>
                              <m:r>
                                <a:rPr lang="en-US" sz="1600" i="1">
                                  <a:latin typeface="Cambria Math" panose="02040503050406030204" pitchFamily="18" charset="0"/>
                                </a:rPr>
                                <m:t>𝑙𝑜𝑎𝑑</m:t>
                              </m:r>
                            </m:sub>
                          </m:sSub>
                          <m:sSup>
                            <m:sSupPr>
                              <m:ctrlPr>
                                <a:rPr lang="en-US" sz="1600" i="1">
                                  <a:solidFill>
                                    <a:srgbClr val="836967"/>
                                  </a:solidFill>
                                  <a:latin typeface="Cambria Math" panose="02040503050406030204" pitchFamily="18" charset="0"/>
                                </a:rPr>
                              </m:ctrlPr>
                            </m:sSupPr>
                            <m:e>
                              <m:r>
                                <a:rPr lang="en-US" sz="1600" i="1">
                                  <a:latin typeface="Cambria Math" panose="02040503050406030204" pitchFamily="18" charset="0"/>
                                </a:rPr>
                                <m:t>𝜔</m:t>
                              </m:r>
                            </m:e>
                            <m:sup>
                              <m:r>
                                <a:rPr lang="en-US" sz="1600" i="0">
                                  <a:latin typeface="Cambria Math" panose="02040503050406030204" pitchFamily="18" charset="0"/>
                                </a:rPr>
                                <m:t>∗</m:t>
                              </m:r>
                            </m:sup>
                          </m:sSup>
                        </m:den>
                      </m:f>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0</m:t>
                          </m:r>
                          <m:r>
                            <a:rPr lang="en-US" sz="1600" i="0">
                              <a:latin typeface="Cambria Math" panose="02040503050406030204" pitchFamily="18" charset="0"/>
                            </a:rPr>
                            <m:t>.</m:t>
                          </m:r>
                          <m:r>
                            <a:rPr lang="en-US" sz="1600" i="0">
                              <a:latin typeface="Cambria Math" panose="02040503050406030204" pitchFamily="18" charset="0"/>
                            </a:rPr>
                            <m:t>1</m:t>
                          </m:r>
                          <m:r>
                            <a:rPr lang="en-US" sz="1600" i="0">
                              <a:latin typeface="Cambria Math" panose="02040503050406030204" pitchFamily="18" charset="0"/>
                            </a:rPr>
                            <m:t>∗</m:t>
                          </m:r>
                          <m:r>
                            <a:rPr lang="en-US" sz="1600" i="0">
                              <a:latin typeface="Cambria Math" panose="02040503050406030204" pitchFamily="18" charset="0"/>
                            </a:rPr>
                            <m:t>114</m:t>
                          </m:r>
                        </m:num>
                        <m:den>
                          <m:r>
                            <a:rPr lang="en-US" sz="1600" i="0">
                              <a:latin typeface="Cambria Math" panose="02040503050406030204" pitchFamily="18" charset="0"/>
                            </a:rPr>
                            <m:t>7</m:t>
                          </m:r>
                          <m:r>
                            <a:rPr lang="en-US" sz="1600" i="0">
                              <a:latin typeface="Cambria Math" panose="02040503050406030204" pitchFamily="18" charset="0"/>
                            </a:rPr>
                            <m:t>.</m:t>
                          </m:r>
                          <m:r>
                            <a:rPr lang="en-US" sz="1600" i="0">
                              <a:latin typeface="Cambria Math" panose="02040503050406030204" pitchFamily="18" charset="0"/>
                            </a:rPr>
                            <m:t>54</m:t>
                          </m:r>
                          <m:r>
                            <a:rPr lang="en-US" sz="1600" i="0">
                              <a:latin typeface="Cambria Math" panose="02040503050406030204" pitchFamily="18" charset="0"/>
                            </a:rPr>
                            <m:t>∗</m:t>
                          </m:r>
                          <m:r>
                            <a:rPr lang="en-US" sz="1600" i="0">
                              <a:latin typeface="Cambria Math" panose="02040503050406030204" pitchFamily="18" charset="0"/>
                            </a:rPr>
                            <m:t>120</m:t>
                          </m:r>
                          <m:r>
                            <a:rPr lang="en-US" sz="1600" i="1">
                              <a:latin typeface="Cambria Math" panose="02040503050406030204" pitchFamily="18" charset="0"/>
                            </a:rPr>
                            <m:t>𝜋</m:t>
                          </m:r>
                        </m:den>
                      </m:f>
                      <m:r>
                        <a:rPr lang="en-US" sz="1600" i="0">
                          <a:latin typeface="Cambria Math" panose="02040503050406030204" pitchFamily="18" charset="0"/>
                        </a:rPr>
                        <m:t>=</m:t>
                      </m:r>
                      <m:r>
                        <a:rPr lang="en-US" sz="1600" i="0">
                          <a:latin typeface="Cambria Math" panose="02040503050406030204" pitchFamily="18" charset="0"/>
                        </a:rPr>
                        <m:t>4</m:t>
                      </m:r>
                      <m:d>
                        <m:dPr>
                          <m:ctrlPr>
                            <a:rPr lang="en-US" sz="1600" i="1">
                              <a:latin typeface="Cambria Math" panose="02040503050406030204" pitchFamily="18" charset="0"/>
                            </a:rPr>
                          </m:ctrlPr>
                        </m:dPr>
                        <m:e>
                          <m:r>
                            <a:rPr lang="en-US" sz="1600" i="1">
                              <a:latin typeface="Cambria Math" panose="02040503050406030204" pitchFamily="18" charset="0"/>
                            </a:rPr>
                            <m:t>𝑚𝐻</m:t>
                          </m:r>
                        </m:e>
                      </m:d>
                    </m:oMath>
                  </m:oMathPara>
                </a14:m>
                <a:endParaRPr lang="en-US" dirty="0"/>
              </a:p>
            </p:txBody>
          </p:sp>
        </mc:Choice>
        <mc:Fallback xmlns="">
          <p:sp>
            <p:nvSpPr>
              <p:cNvPr id="17" name="TextBox 16">
                <a:extLst>
                  <a:ext uri="{FF2B5EF4-FFF2-40B4-BE49-F238E27FC236}">
                    <a16:creationId xmlns:a16="http://schemas.microsoft.com/office/drawing/2014/main" id="{1C686E30-1B87-7E2F-089E-58BBB0616BBB}"/>
                  </a:ext>
                </a:extLst>
              </p:cNvPr>
              <p:cNvSpPr txBox="1">
                <a:spLocks noRot="1" noChangeAspect="1" noMove="1" noResize="1" noEditPoints="1" noAdjustHandles="1" noChangeArrowheads="1" noChangeShapeType="1" noTextEdit="1"/>
              </p:cNvSpPr>
              <p:nvPr/>
            </p:nvSpPr>
            <p:spPr>
              <a:xfrm>
                <a:off x="1787659" y="2777999"/>
                <a:ext cx="4480470" cy="6276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744D60-AE29-44DB-2223-16DF1B1E6197}"/>
                  </a:ext>
                </a:extLst>
              </p:cNvPr>
              <p:cNvSpPr txBox="1"/>
              <p:nvPr/>
            </p:nvSpPr>
            <p:spPr>
              <a:xfrm>
                <a:off x="472963" y="3280781"/>
                <a:ext cx="6974311" cy="417422"/>
              </a:xfrm>
              <a:prstGeom prst="rect">
                <a:avLst/>
              </a:prstGeom>
              <a:noFill/>
            </p:spPr>
            <p:txBody>
              <a:bodyPr wrap="square">
                <a:spAutoFit/>
              </a:bodyPr>
              <a:lstStyle/>
              <a:p>
                <a:pPr marL="205740" marR="0" indent="-6350" algn="just">
                  <a:lnSpc>
                    <a:spcPct val="150000"/>
                  </a:lnSpc>
                  <a:spcBef>
                    <a:spcPts val="0"/>
                  </a:spcBef>
                  <a:spcAft>
                    <a:spcPts val="25"/>
                  </a:spcAft>
                </a:pPr>
                <a:r>
                  <a:rPr lang="en-US" sz="1600" kern="100" dirty="0" err="1">
                    <a:solidFill>
                      <a:srgbClr val="000000"/>
                    </a:solidFill>
                    <a:effectLst/>
                    <a:latin typeface="Times New Roman" panose="02020603050405020304" pitchFamily="18" charset="0"/>
                    <a:ea typeface="Yu Mincho" panose="02020400000000000000" pitchFamily="18" charset="-128"/>
                  </a:rPr>
                  <a:t>Với</a:t>
                </a:r>
                <a:r>
                  <a:rPr lang="en-US" sz="1600" kern="100" dirty="0">
                    <a:solidFill>
                      <a:srgbClr val="000000"/>
                    </a:solidFill>
                    <a:effectLst/>
                    <a:latin typeface="Times New Roman" panose="02020603050405020304" pitchFamily="18" charset="0"/>
                    <a:ea typeface="Yu Mincho" panose="02020400000000000000" pitchFamily="18" charset="-128"/>
                  </a:rPr>
                  <a:t> </a:t>
                </a:r>
                <a14:m>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en-US" sz="1600" i="1" kern="100">
                            <a:solidFill>
                              <a:srgbClr val="000000"/>
                            </a:solidFill>
                            <a:effectLst/>
                            <a:latin typeface="Cambria Math" panose="02040503050406030204" pitchFamily="18" charset="0"/>
                            <a:ea typeface="Yu Mincho" panose="02020400000000000000" pitchFamily="18" charset="-128"/>
                          </a:rPr>
                          <m:t>𝑓</m:t>
                        </m:r>
                      </m:e>
                      <m:sub>
                        <m:r>
                          <a:rPr lang="en-US" sz="1600" i="1" kern="100">
                            <a:solidFill>
                              <a:srgbClr val="000000"/>
                            </a:solidFill>
                            <a:effectLst/>
                            <a:latin typeface="Cambria Math" panose="02040503050406030204" pitchFamily="18" charset="0"/>
                            <a:ea typeface="Yu Mincho" panose="02020400000000000000" pitchFamily="18" charset="-128"/>
                          </a:rPr>
                          <m:t>𝑠</m:t>
                        </m:r>
                      </m:sub>
                    </m:sSub>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100</m:t>
                    </m:r>
                    <m:r>
                      <a:rPr lang="en-US" sz="1600" i="1" kern="100">
                        <a:solidFill>
                          <a:srgbClr val="000000"/>
                        </a:solidFill>
                        <a:effectLst/>
                        <a:latin typeface="Cambria Math" panose="02040503050406030204" pitchFamily="18" charset="0"/>
                        <a:ea typeface="Yu Mincho" panose="02020400000000000000" pitchFamily="18" charset="-128"/>
                      </a:rPr>
                      <m:t>𝑘</m:t>
                    </m:r>
                    <m:r>
                      <a:rPr lang="en-US" sz="1600" i="1" kern="100">
                        <a:solidFill>
                          <a:srgbClr val="000000"/>
                        </a:solidFill>
                        <a:effectLst/>
                        <a:latin typeface="Cambria Math" panose="02040503050406030204" pitchFamily="18" charset="0"/>
                        <a:ea typeface="Yu Mincho" panose="02020400000000000000" pitchFamily="18" charset="-128"/>
                      </a:rPr>
                      <m:t> (</m:t>
                    </m:r>
                    <m:r>
                      <a:rPr lang="en-US" sz="1600" i="1" kern="100">
                        <a:solidFill>
                          <a:srgbClr val="000000"/>
                        </a:solidFill>
                        <a:effectLst/>
                        <a:latin typeface="Cambria Math" panose="02040503050406030204" pitchFamily="18" charset="0"/>
                        <a:ea typeface="Yu Mincho" panose="02020400000000000000" pitchFamily="18" charset="-128"/>
                      </a:rPr>
                      <m:t>𝐻𝑧</m:t>
                    </m:r>
                    <m:r>
                      <a:rPr lang="en-US" sz="1600" i="1" kern="100">
                        <a:solidFill>
                          <a:srgbClr val="000000"/>
                        </a:solidFill>
                        <a:effectLst/>
                        <a:latin typeface="Cambria Math" panose="02040503050406030204" pitchFamily="18" charset="0"/>
                        <a:ea typeface="Yu Mincho" panose="02020400000000000000" pitchFamily="18" charset="-128"/>
                      </a:rPr>
                      <m:t>)</m:t>
                    </m:r>
                  </m:oMath>
                </a14:m>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chọn</a:t>
                </a:r>
                <a:r>
                  <a:rPr lang="en-US" sz="1600" kern="100" dirty="0">
                    <a:solidFill>
                      <a:srgbClr val="000000"/>
                    </a:solidFill>
                    <a:effectLst/>
                    <a:latin typeface="Times New Roman" panose="02020603050405020304" pitchFamily="18" charset="0"/>
                    <a:ea typeface="Yu Mincho" panose="02020400000000000000" pitchFamily="18" charset="-128"/>
                  </a:rPr>
                  <a:t>  </a:t>
                </a:r>
                <a14:m>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en-US" sz="1600" i="1" kern="100">
                            <a:solidFill>
                              <a:srgbClr val="000000"/>
                            </a:solidFill>
                            <a:effectLst/>
                            <a:latin typeface="Cambria Math" panose="02040503050406030204" pitchFamily="18" charset="0"/>
                            <a:ea typeface="Yu Mincho" panose="02020400000000000000" pitchFamily="18" charset="-128"/>
                          </a:rPr>
                          <m:t>𝜔</m:t>
                        </m:r>
                      </m:e>
                      <m:sub>
                        <m:r>
                          <a:rPr lang="en-US" sz="1600" i="1" kern="100">
                            <a:solidFill>
                              <a:srgbClr val="000000"/>
                            </a:solidFill>
                            <a:effectLst/>
                            <a:latin typeface="Cambria Math" panose="02040503050406030204" pitchFamily="18" charset="0"/>
                            <a:ea typeface="Yu Mincho" panose="02020400000000000000" pitchFamily="18" charset="-128"/>
                          </a:rPr>
                          <m:t>𝐿𝐶</m:t>
                        </m:r>
                      </m:sub>
                    </m:sSub>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0</m:t>
                    </m:r>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1</m:t>
                    </m:r>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2</m:t>
                    </m:r>
                    <m:r>
                      <a:rPr lang="en-US" sz="1600" i="1" kern="100">
                        <a:solidFill>
                          <a:srgbClr val="000000"/>
                        </a:solidFill>
                        <a:effectLst/>
                        <a:latin typeface="Cambria Math" panose="02040503050406030204" pitchFamily="18" charset="0"/>
                        <a:ea typeface="Yu Mincho" panose="02020400000000000000" pitchFamily="18" charset="-128"/>
                      </a:rPr>
                      <m:t>𝜋</m:t>
                    </m:r>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en-US" sz="1600" i="1" kern="100">
                            <a:solidFill>
                              <a:srgbClr val="000000"/>
                            </a:solidFill>
                            <a:effectLst/>
                            <a:latin typeface="Cambria Math" panose="02040503050406030204" pitchFamily="18" charset="0"/>
                            <a:ea typeface="Yu Mincho" panose="02020400000000000000" pitchFamily="18" charset="-128"/>
                          </a:rPr>
                          <m:t>𝑓</m:t>
                        </m:r>
                      </m:e>
                      <m:sub>
                        <m:r>
                          <a:rPr lang="en-US" sz="1600" i="1" kern="100">
                            <a:solidFill>
                              <a:srgbClr val="000000"/>
                            </a:solidFill>
                            <a:effectLst/>
                            <a:latin typeface="Cambria Math" panose="02040503050406030204" pitchFamily="18" charset="0"/>
                            <a:ea typeface="Yu Mincho" panose="02020400000000000000" pitchFamily="18" charset="-128"/>
                          </a:rPr>
                          <m:t>𝑠</m:t>
                        </m:r>
                      </m:sub>
                    </m:sSub>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62831</m:t>
                    </m:r>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85</m:t>
                    </m:r>
                    <m:r>
                      <a:rPr lang="en-US" sz="1600" i="1" kern="100">
                        <a:solidFill>
                          <a:srgbClr val="000000"/>
                        </a:solidFill>
                        <a:effectLst/>
                        <a:latin typeface="Cambria Math" panose="02040503050406030204" pitchFamily="18" charset="0"/>
                        <a:ea typeface="Yu Mincho" panose="02020400000000000000" pitchFamily="18" charset="-128"/>
                      </a:rPr>
                      <m:t> (</m:t>
                    </m:r>
                    <m:r>
                      <a:rPr lang="en-US" sz="1600" i="1" kern="100">
                        <a:solidFill>
                          <a:srgbClr val="000000"/>
                        </a:solidFill>
                        <a:effectLst/>
                        <a:latin typeface="Cambria Math" panose="02040503050406030204" pitchFamily="18" charset="0"/>
                        <a:ea typeface="Yu Mincho" panose="02020400000000000000" pitchFamily="18" charset="-128"/>
                      </a:rPr>
                      <m:t>𝑟𝑎𝑑</m:t>
                    </m:r>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𝑠</m:t>
                    </m:r>
                    <m:r>
                      <a:rPr lang="en-US" sz="1600" i="1" kern="100">
                        <a:solidFill>
                          <a:srgbClr val="000000"/>
                        </a:solidFill>
                        <a:effectLst/>
                        <a:latin typeface="Cambria Math" panose="02040503050406030204" pitchFamily="18" charset="0"/>
                        <a:ea typeface="Yu Mincho" panose="02020400000000000000" pitchFamily="18" charset="-128"/>
                      </a:rPr>
                      <m:t>)</m:t>
                    </m:r>
                  </m:oMath>
                </a14:m>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vậy</a:t>
                </a:r>
                <a:r>
                  <a:rPr lang="en-US" sz="1600" kern="100" dirty="0">
                    <a:solidFill>
                      <a:srgbClr val="000000"/>
                    </a:solidFill>
                    <a:effectLst/>
                    <a:latin typeface="Times New Roman" panose="02020603050405020304" pitchFamily="18" charset="0"/>
                    <a:ea typeface="Yu Mincho" panose="02020400000000000000" pitchFamily="18" charset="-128"/>
                  </a:rPr>
                  <a:t>:</a:t>
                </a:r>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57744D60-AE29-44DB-2223-16DF1B1E6197}"/>
                  </a:ext>
                </a:extLst>
              </p:cNvPr>
              <p:cNvSpPr txBox="1">
                <a:spLocks noRot="1" noChangeAspect="1" noMove="1" noResize="1" noEditPoints="1" noAdjustHandles="1" noChangeArrowheads="1" noChangeShapeType="1" noTextEdit="1"/>
              </p:cNvSpPr>
              <p:nvPr/>
            </p:nvSpPr>
            <p:spPr>
              <a:xfrm>
                <a:off x="472963" y="3280781"/>
                <a:ext cx="6974311" cy="417422"/>
              </a:xfrm>
              <a:prstGeom prst="rect">
                <a:avLst/>
              </a:prstGeom>
              <a:blipFill>
                <a:blip r:embed="rId6"/>
                <a:stretch>
                  <a:fillRect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A5089E8-8555-F625-FC3F-9D53C78FE3C0}"/>
                  </a:ext>
                </a:extLst>
              </p:cNvPr>
              <p:cNvSpPr txBox="1"/>
              <p:nvPr/>
            </p:nvSpPr>
            <p:spPr>
              <a:xfrm>
                <a:off x="1925435" y="3623178"/>
                <a:ext cx="5582872"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𝑓</m:t>
                          </m:r>
                        </m:sub>
                      </m:sSub>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𝑓</m:t>
                              </m:r>
                            </m:sub>
                          </m:sSub>
                        </m:den>
                      </m:f>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sSup>
                            <m:sSupPr>
                              <m:ctrlPr>
                                <a:rPr lang="en-US" sz="1600" i="1">
                                  <a:solidFill>
                                    <a:srgbClr val="836967"/>
                                  </a:solidFill>
                                  <a:latin typeface="Cambria Math" panose="02040503050406030204" pitchFamily="18" charset="0"/>
                                </a:rPr>
                              </m:ctrlPr>
                            </m:sSupPr>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𝜔</m:t>
                                  </m:r>
                                </m:e>
                                <m:sub>
                                  <m:r>
                                    <a:rPr lang="en-US" sz="1600" i="1">
                                      <a:latin typeface="Cambria Math" panose="02040503050406030204" pitchFamily="18" charset="0"/>
                                    </a:rPr>
                                    <m:t>𝐿𝐶</m:t>
                                  </m:r>
                                </m:sub>
                              </m:sSub>
                            </m:e>
                            <m:sup>
                              <m:r>
                                <a:rPr lang="en-US" sz="1600" i="0">
                                  <a:latin typeface="Cambria Math" panose="02040503050406030204" pitchFamily="18" charset="0"/>
                                </a:rPr>
                                <m:t>2</m:t>
                              </m:r>
                            </m:sup>
                          </m:sSup>
                        </m:den>
                      </m:f>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r>
                            <a:rPr lang="en-US" sz="1600" i="0">
                              <a:latin typeface="Cambria Math" panose="02040503050406030204" pitchFamily="18" charset="0"/>
                            </a:rPr>
                            <m:t>4</m:t>
                          </m:r>
                          <m:r>
                            <a:rPr lang="en-US" sz="1600" i="0">
                              <a:latin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i="0">
                                  <a:latin typeface="Cambria Math" panose="02040503050406030204" pitchFamily="18" charset="0"/>
                                </a:rPr>
                                <m:t>10</m:t>
                              </m:r>
                            </m:e>
                            <m:sup>
                              <m:r>
                                <a:rPr lang="en-US" sz="1600" i="0">
                                  <a:latin typeface="Cambria Math" panose="02040503050406030204" pitchFamily="18" charset="0"/>
                                </a:rPr>
                                <m:t>−</m:t>
                              </m:r>
                              <m:r>
                                <a:rPr lang="en-US" sz="1600" i="0">
                                  <a:latin typeface="Cambria Math" panose="02040503050406030204" pitchFamily="18" charset="0"/>
                                </a:rPr>
                                <m:t>3</m:t>
                              </m:r>
                            </m:sup>
                          </m:sSup>
                          <m:r>
                            <a:rPr lang="en-US" sz="1600" i="0">
                              <a:latin typeface="Cambria Math" panose="02040503050406030204" pitchFamily="18" charset="0"/>
                            </a:rPr>
                            <m:t>∗</m:t>
                          </m:r>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r>
                                    <a:rPr lang="en-US" sz="1600" i="0">
                                      <a:latin typeface="Cambria Math" panose="02040503050406030204" pitchFamily="18" charset="0"/>
                                    </a:rPr>
                                    <m:t>62831</m:t>
                                  </m:r>
                                  <m:r>
                                    <a:rPr lang="en-US" sz="1600" i="0">
                                      <a:latin typeface="Cambria Math" panose="02040503050406030204" pitchFamily="18" charset="0"/>
                                    </a:rPr>
                                    <m:t>.</m:t>
                                  </m:r>
                                  <m:r>
                                    <a:rPr lang="en-US" sz="1600" i="0">
                                      <a:latin typeface="Cambria Math" panose="02040503050406030204" pitchFamily="18" charset="0"/>
                                    </a:rPr>
                                    <m:t>85</m:t>
                                  </m:r>
                                </m:e>
                              </m:d>
                            </m:e>
                            <m:sup>
                              <m:r>
                                <a:rPr lang="en-US" sz="1600" i="0">
                                  <a:latin typeface="Cambria Math" panose="02040503050406030204" pitchFamily="18" charset="0"/>
                                </a:rPr>
                                <m:t>2</m:t>
                              </m:r>
                            </m:sup>
                          </m:sSup>
                        </m:den>
                      </m:f>
                      <m:r>
                        <a:rPr lang="en-US" sz="1600" i="0">
                          <a:latin typeface="Cambria Math" panose="02040503050406030204" pitchFamily="18" charset="0"/>
                        </a:rPr>
                        <m:t>=</m:t>
                      </m:r>
                      <m:r>
                        <a:rPr lang="en-US" sz="1600" i="0">
                          <a:latin typeface="Cambria Math" panose="02040503050406030204" pitchFamily="18" charset="0"/>
                        </a:rPr>
                        <m:t>63</m:t>
                      </m:r>
                      <m:r>
                        <a:rPr lang="en-US" sz="1600" i="0">
                          <a:latin typeface="Cambria Math" panose="02040503050406030204" pitchFamily="18" charset="0"/>
                        </a:rPr>
                        <m:t>.</m:t>
                      </m:r>
                      <m:r>
                        <a:rPr lang="en-US" sz="1600" i="0">
                          <a:latin typeface="Cambria Math" panose="02040503050406030204" pitchFamily="18" charset="0"/>
                        </a:rPr>
                        <m:t>32</m:t>
                      </m:r>
                      <m:d>
                        <m:dPr>
                          <m:ctrlPr>
                            <a:rPr lang="en-US" sz="1600" i="1">
                              <a:solidFill>
                                <a:srgbClr val="836967"/>
                              </a:solidFill>
                              <a:latin typeface="Cambria Math" panose="02040503050406030204" pitchFamily="18" charset="0"/>
                            </a:rPr>
                          </m:ctrlPr>
                        </m:dPr>
                        <m:e>
                          <m:r>
                            <a:rPr lang="en-US" sz="1600" i="1">
                              <a:latin typeface="Cambria Math" panose="02040503050406030204" pitchFamily="18" charset="0"/>
                            </a:rPr>
                            <m:t>𝑛𝐹</m:t>
                          </m:r>
                        </m:e>
                      </m:d>
                    </m:oMath>
                  </m:oMathPara>
                </a14:m>
                <a:endParaRPr lang="en-US" dirty="0"/>
              </a:p>
            </p:txBody>
          </p:sp>
        </mc:Choice>
        <mc:Fallback xmlns="">
          <p:sp>
            <p:nvSpPr>
              <p:cNvPr id="21" name="TextBox 20">
                <a:extLst>
                  <a:ext uri="{FF2B5EF4-FFF2-40B4-BE49-F238E27FC236}">
                    <a16:creationId xmlns:a16="http://schemas.microsoft.com/office/drawing/2014/main" id="{1A5089E8-8555-F625-FC3F-9D53C78FE3C0}"/>
                  </a:ext>
                </a:extLst>
              </p:cNvPr>
              <p:cNvSpPr txBox="1">
                <a:spLocks noRot="1" noChangeAspect="1" noMove="1" noResize="1" noEditPoints="1" noAdjustHandles="1" noChangeArrowheads="1" noChangeShapeType="1" noTextEdit="1"/>
              </p:cNvSpPr>
              <p:nvPr/>
            </p:nvSpPr>
            <p:spPr>
              <a:xfrm>
                <a:off x="1925435" y="3623178"/>
                <a:ext cx="5582872" cy="62433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80EA67-4F44-38FD-587C-66100EED5D37}"/>
                  </a:ext>
                </a:extLst>
              </p:cNvPr>
              <p:cNvSpPr txBox="1"/>
              <p:nvPr/>
            </p:nvSpPr>
            <p:spPr>
              <a:xfrm>
                <a:off x="5022380" y="3905805"/>
                <a:ext cx="4658515" cy="980205"/>
              </a:xfrm>
              <a:prstGeom prst="rect">
                <a:avLst/>
              </a:prstGeom>
              <a:noFill/>
            </p:spPr>
            <p:txBody>
              <a:bodyPr wrap="square">
                <a:spAutoFit/>
              </a:bodyPr>
              <a:lstStyle/>
              <a:p>
                <a:pPr marL="205740" marR="0" indent="-6350" algn="just">
                  <a:lnSpc>
                    <a:spcPct val="150000"/>
                  </a:lnSpc>
                  <a:spcBef>
                    <a:spcPts val="0"/>
                  </a:spcBef>
                  <a:spcAft>
                    <a:spcPts val="25"/>
                  </a:spcAft>
                </a:pPr>
                <a14:m>
                  <m:oMathPara xmlns:m="http://schemas.openxmlformats.org/officeDocument/2006/math">
                    <m:oMathParaPr>
                      <m:jc m:val="centerGroup"/>
                    </m:oMathParaPr>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en-US" sz="1600" i="1" kern="100">
                              <a:solidFill>
                                <a:srgbClr val="000000"/>
                              </a:solidFill>
                              <a:effectLst/>
                              <a:latin typeface="Cambria Math" panose="02040503050406030204" pitchFamily="18" charset="0"/>
                              <a:ea typeface="Yu Mincho" panose="02020400000000000000" pitchFamily="18" charset="-128"/>
                            </a:rPr>
                            <m:t>𝐶</m:t>
                          </m:r>
                        </m:e>
                        <m:sub>
                          <m:r>
                            <a:rPr lang="en-US" sz="1600" i="1" kern="100">
                              <a:solidFill>
                                <a:srgbClr val="000000"/>
                              </a:solidFill>
                              <a:effectLst/>
                              <a:latin typeface="Cambria Math" panose="02040503050406030204" pitchFamily="18" charset="0"/>
                              <a:ea typeface="Yu Mincho" panose="02020400000000000000" pitchFamily="18" charset="-128"/>
                            </a:rPr>
                            <m:t>𝑓</m:t>
                          </m:r>
                        </m:sub>
                      </m:sSub>
                      <m:r>
                        <a:rPr lang="en-US" sz="1600" i="1" kern="100">
                          <a:solidFill>
                            <a:srgbClr val="000000"/>
                          </a:solidFill>
                          <a:effectLst/>
                          <a:latin typeface="Cambria Math" panose="02040503050406030204" pitchFamily="18" charset="0"/>
                          <a:ea typeface="Yu Mincho" panose="02020400000000000000" pitchFamily="18" charset="-128"/>
                        </a:rPr>
                        <m:t>=</m:t>
                      </m:r>
                      <m:f>
                        <m:fPr>
                          <m:ctrlPr>
                            <a:rPr lang="en-US" sz="1600" i="1" kern="100">
                              <a:solidFill>
                                <a:srgbClr val="000000"/>
                              </a:solidFill>
                              <a:effectLst/>
                              <a:latin typeface="Cambria Math" panose="02040503050406030204" pitchFamily="18" charset="0"/>
                              <a:ea typeface="Yu Mincho" panose="02020400000000000000" pitchFamily="18" charset="-128"/>
                            </a:rPr>
                          </m:ctrlPr>
                        </m:fPr>
                        <m:num>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600" i="1" kern="100">
                                      <a:solidFill>
                                        <a:srgbClr val="000000"/>
                                      </a:solidFill>
                                      <a:effectLst/>
                                      <a:latin typeface="Cambria Math" panose="02040503050406030204" pitchFamily="18" charset="0"/>
                                      <a:ea typeface="Yu Mincho" panose="02020400000000000000" pitchFamily="18" charset="-128"/>
                                    </a:rPr>
                                  </m:ctrlPr>
                                </m:accPr>
                                <m:e>
                                  <m:r>
                                    <a:rPr lang="en-US" sz="1600" i="1" kern="100">
                                      <a:solidFill>
                                        <a:srgbClr val="000000"/>
                                      </a:solidFill>
                                      <a:effectLst/>
                                      <a:latin typeface="Cambria Math" panose="02040503050406030204" pitchFamily="18" charset="0"/>
                                      <a:ea typeface="Yu Mincho" panose="02020400000000000000" pitchFamily="18" charset="-128"/>
                                    </a:rPr>
                                    <m:t>𝑄</m:t>
                                  </m:r>
                                </m:e>
                              </m:acc>
                            </m:e>
                            <m:sub>
                              <m:r>
                                <a:rPr lang="en-US" sz="1600" i="1" kern="100">
                                  <a:solidFill>
                                    <a:srgbClr val="000000"/>
                                  </a:solidFill>
                                  <a:effectLst/>
                                  <a:latin typeface="Cambria Math" panose="02040503050406030204" pitchFamily="18" charset="0"/>
                                  <a:ea typeface="Yu Mincho" panose="02020400000000000000" pitchFamily="18" charset="-128"/>
                                </a:rPr>
                                <m:t>𝑟𝑎𝑡𝑒</m:t>
                              </m:r>
                            </m:sub>
                          </m:sSub>
                        </m:num>
                        <m:den>
                          <m:sSup>
                            <m:sSupPr>
                              <m:ctrlPr>
                                <a:rPr lang="en-US" sz="1600" i="1" kern="100">
                                  <a:solidFill>
                                    <a:srgbClr val="000000"/>
                                  </a:solidFill>
                                  <a:effectLst/>
                                  <a:latin typeface="Cambria Math" panose="02040503050406030204" pitchFamily="18" charset="0"/>
                                  <a:ea typeface="Yu Mincho" panose="02020400000000000000" pitchFamily="18" charset="-128"/>
                                </a:rPr>
                              </m:ctrlPr>
                            </m:sSupPr>
                            <m:e>
                              <m:r>
                                <a:rPr lang="en-US" sz="1600" i="1" kern="100">
                                  <a:solidFill>
                                    <a:srgbClr val="000000"/>
                                  </a:solidFill>
                                  <a:effectLst/>
                                  <a:latin typeface="Cambria Math" panose="02040503050406030204" pitchFamily="18" charset="0"/>
                                  <a:ea typeface="Yu Mincho" panose="02020400000000000000" pitchFamily="18" charset="-128"/>
                                </a:rPr>
                                <m:t>𝜔</m:t>
                              </m:r>
                            </m:e>
                            <m:sup>
                              <m:r>
                                <a:rPr lang="en-US" sz="1600" i="1" kern="100">
                                  <a:solidFill>
                                    <a:srgbClr val="000000"/>
                                  </a:solidFill>
                                  <a:effectLst/>
                                  <a:latin typeface="Cambria Math" panose="02040503050406030204" pitchFamily="18" charset="0"/>
                                  <a:ea typeface="Yu Mincho" panose="02020400000000000000" pitchFamily="18" charset="-128"/>
                                </a:rPr>
                                <m:t>∗</m:t>
                              </m:r>
                            </m:sup>
                          </m:sSup>
                          <m:sSup>
                            <m:sSupPr>
                              <m:ctrlPr>
                                <a:rPr lang="en-US" sz="1600" i="1" kern="100">
                                  <a:solidFill>
                                    <a:srgbClr val="000000"/>
                                  </a:solidFill>
                                  <a:effectLst/>
                                  <a:latin typeface="Cambria Math" panose="02040503050406030204" pitchFamily="18" charset="0"/>
                                  <a:ea typeface="Yu Mincho" panose="02020400000000000000" pitchFamily="18" charset="-128"/>
                                </a:rPr>
                              </m:ctrlPr>
                            </m:sSupPr>
                            <m:e>
                              <m:r>
                                <a:rPr lang="en-US" sz="1600" i="1" kern="100">
                                  <a:solidFill>
                                    <a:srgbClr val="000000"/>
                                  </a:solidFill>
                                  <a:effectLst/>
                                  <a:latin typeface="Cambria Math" panose="02040503050406030204" pitchFamily="18" charset="0"/>
                                  <a:ea typeface="Yu Mincho" panose="02020400000000000000" pitchFamily="18" charset="-128"/>
                                </a:rPr>
                                <m:t>∗</m:t>
                              </m:r>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600" i="1" kern="100">
                                          <a:solidFill>
                                            <a:srgbClr val="000000"/>
                                          </a:solidFill>
                                          <a:effectLst/>
                                          <a:latin typeface="Cambria Math" panose="02040503050406030204" pitchFamily="18" charset="0"/>
                                          <a:ea typeface="Yu Mincho" panose="02020400000000000000" pitchFamily="18" charset="-128"/>
                                        </a:rPr>
                                      </m:ctrlPr>
                                    </m:accPr>
                                    <m:e>
                                      <m:r>
                                        <a:rPr lang="en-US" sz="1600" i="1" kern="100">
                                          <a:solidFill>
                                            <a:srgbClr val="000000"/>
                                          </a:solidFill>
                                          <a:effectLst/>
                                          <a:latin typeface="Cambria Math" panose="02040503050406030204" pitchFamily="18" charset="0"/>
                                          <a:ea typeface="Yu Mincho" panose="02020400000000000000" pitchFamily="18" charset="-128"/>
                                        </a:rPr>
                                        <m:t>𝑉</m:t>
                                      </m:r>
                                    </m:e>
                                  </m:acc>
                                </m:e>
                                <m:sub>
                                  <m:r>
                                    <a:rPr lang="en-US" sz="1600" i="1" kern="100">
                                      <a:solidFill>
                                        <a:srgbClr val="000000"/>
                                      </a:solidFill>
                                      <a:effectLst/>
                                      <a:latin typeface="Cambria Math" panose="02040503050406030204" pitchFamily="18" charset="0"/>
                                      <a:ea typeface="Yu Mincho" panose="02020400000000000000" pitchFamily="18" charset="-128"/>
                                    </a:rPr>
                                    <m:t>𝑚𝑖𝑛</m:t>
                                  </m:r>
                                </m:sub>
                              </m:sSub>
                            </m:e>
                            <m:sup>
                              <m:r>
                                <a:rPr lang="en-US" sz="1600" i="1" kern="100">
                                  <a:solidFill>
                                    <a:srgbClr val="000000"/>
                                  </a:solidFill>
                                  <a:effectLst/>
                                  <a:latin typeface="Cambria Math" panose="02040503050406030204" pitchFamily="18" charset="0"/>
                                  <a:ea typeface="Yu Mincho" panose="02020400000000000000" pitchFamily="18" charset="-128"/>
                                </a:rPr>
                                <m:t>2</m:t>
                              </m:r>
                            </m:sup>
                          </m:sSup>
                        </m:den>
                      </m:f>
                      <m:r>
                        <a:rPr lang="en-US" sz="1600" i="1" kern="100">
                          <a:solidFill>
                            <a:srgbClr val="000000"/>
                          </a:solidFill>
                          <a:effectLst/>
                          <a:latin typeface="Cambria Math" panose="02040503050406030204" pitchFamily="18" charset="0"/>
                          <a:ea typeface="Yu Mincho" panose="02020400000000000000" pitchFamily="18" charset="-128"/>
                        </a:rPr>
                        <m:t>=</m:t>
                      </m:r>
                      <m:f>
                        <m:fPr>
                          <m:ctrlPr>
                            <a:rPr lang="en-US" sz="1600" i="1" kern="100">
                              <a:solidFill>
                                <a:srgbClr val="000000"/>
                              </a:solidFill>
                              <a:effectLst/>
                              <a:latin typeface="Cambria Math" panose="02040503050406030204" pitchFamily="18" charset="0"/>
                              <a:ea typeface="Yu Mincho" panose="02020400000000000000" pitchFamily="18" charset="-128"/>
                            </a:rPr>
                          </m:ctrlPr>
                        </m:fPr>
                        <m:num>
                          <m:r>
                            <a:rPr lang="en-US" sz="1600" i="1" kern="100">
                              <a:solidFill>
                                <a:srgbClr val="000000"/>
                              </a:solidFill>
                              <a:effectLst/>
                              <a:latin typeface="Cambria Math" panose="02040503050406030204" pitchFamily="18" charset="0"/>
                              <a:ea typeface="Yu Mincho" panose="02020400000000000000" pitchFamily="18" charset="-128"/>
                            </a:rPr>
                            <m:t>750</m:t>
                          </m:r>
                        </m:num>
                        <m:den>
                          <m:r>
                            <a:rPr lang="en-US" sz="1600" i="1" kern="100">
                              <a:solidFill>
                                <a:srgbClr val="000000"/>
                              </a:solidFill>
                              <a:effectLst/>
                              <a:latin typeface="Cambria Math" panose="02040503050406030204" pitchFamily="18" charset="0"/>
                              <a:ea typeface="Yu Mincho" panose="02020400000000000000" pitchFamily="18" charset="-128"/>
                            </a:rPr>
                            <m:t>120</m:t>
                          </m:r>
                          <m:r>
                            <a:rPr lang="en-US" sz="1600" i="1" kern="100">
                              <a:solidFill>
                                <a:srgbClr val="000000"/>
                              </a:solidFill>
                              <a:effectLst/>
                              <a:latin typeface="Cambria Math" panose="02040503050406030204" pitchFamily="18" charset="0"/>
                              <a:ea typeface="Yu Mincho" panose="02020400000000000000" pitchFamily="18" charset="-128"/>
                            </a:rPr>
                            <m:t>𝜋</m:t>
                          </m:r>
                          <m:r>
                            <a:rPr lang="en-US" sz="1600" i="1" kern="100">
                              <a:solidFill>
                                <a:srgbClr val="000000"/>
                              </a:solidFill>
                              <a:effectLst/>
                              <a:latin typeface="Cambria Math" panose="02040503050406030204" pitchFamily="18" charset="0"/>
                              <a:ea typeface="Yu Mincho" panose="02020400000000000000" pitchFamily="18" charset="-128"/>
                            </a:rPr>
                            <m:t>∗</m:t>
                          </m:r>
                          <m:sSup>
                            <m:sSupPr>
                              <m:ctrlPr>
                                <a:rPr lang="en-US" sz="1600" i="1" kern="100">
                                  <a:solidFill>
                                    <a:srgbClr val="000000"/>
                                  </a:solidFill>
                                  <a:effectLst/>
                                  <a:latin typeface="Cambria Math" panose="02040503050406030204" pitchFamily="18" charset="0"/>
                                  <a:ea typeface="Yu Mincho" panose="02020400000000000000" pitchFamily="18" charset="-128"/>
                                </a:rPr>
                              </m:ctrlPr>
                            </m:sSupPr>
                            <m:e>
                              <m:r>
                                <a:rPr lang="en-US" sz="1600" i="1" kern="100">
                                  <a:solidFill>
                                    <a:srgbClr val="000000"/>
                                  </a:solidFill>
                                  <a:effectLst/>
                                  <a:latin typeface="Cambria Math" panose="02040503050406030204" pitchFamily="18" charset="0"/>
                                  <a:ea typeface="Yu Mincho" panose="02020400000000000000" pitchFamily="18" charset="-128"/>
                                </a:rPr>
                                <m:t>114</m:t>
                              </m:r>
                            </m:e>
                            <m:sup>
                              <m:r>
                                <a:rPr lang="en-US" sz="1600" i="1" kern="100">
                                  <a:solidFill>
                                    <a:srgbClr val="000000"/>
                                  </a:solidFill>
                                  <a:effectLst/>
                                  <a:latin typeface="Cambria Math" panose="02040503050406030204" pitchFamily="18" charset="0"/>
                                  <a:ea typeface="Yu Mincho" panose="02020400000000000000" pitchFamily="18" charset="-128"/>
                                </a:rPr>
                                <m:t>2</m:t>
                              </m:r>
                            </m:sup>
                          </m:sSup>
                        </m:den>
                      </m:f>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153</m:t>
                      </m:r>
                      <m:r>
                        <a:rPr lang="en-US" sz="1600" i="1" kern="100">
                          <a:solidFill>
                            <a:srgbClr val="000000"/>
                          </a:solidFill>
                          <a:effectLst/>
                          <a:latin typeface="Cambria Math" panose="02040503050406030204" pitchFamily="18" charset="0"/>
                          <a:ea typeface="Yu Mincho" panose="02020400000000000000" pitchFamily="18" charset="-128"/>
                        </a:rPr>
                        <m:t>(</m:t>
                      </m:r>
                      <m:r>
                        <a:rPr lang="en-US" sz="1600" i="1" kern="100">
                          <a:solidFill>
                            <a:srgbClr val="000000"/>
                          </a:solidFill>
                          <a:effectLst/>
                          <a:latin typeface="Cambria Math" panose="02040503050406030204" pitchFamily="18" charset="0"/>
                          <a:ea typeface="Yu Mincho" panose="02020400000000000000" pitchFamily="18" charset="-128"/>
                        </a:rPr>
                        <m:t>𝜇</m:t>
                      </m:r>
                      <m:r>
                        <a:rPr lang="en-US" sz="1600" i="1" kern="100">
                          <a:solidFill>
                            <a:srgbClr val="000000"/>
                          </a:solidFill>
                          <a:effectLst/>
                          <a:latin typeface="Cambria Math" panose="02040503050406030204" pitchFamily="18" charset="0"/>
                          <a:ea typeface="Yu Mincho" panose="02020400000000000000" pitchFamily="18" charset="-128"/>
                        </a:rPr>
                        <m:t>𝐹</m:t>
                      </m:r>
                      <m:r>
                        <a:rPr lang="en-US" sz="1600" i="1" kern="100">
                          <a:solidFill>
                            <a:srgbClr val="000000"/>
                          </a:solidFill>
                          <a:effectLst/>
                          <a:latin typeface="Cambria Math" panose="02040503050406030204" pitchFamily="18" charset="0"/>
                          <a:ea typeface="Yu Mincho" panose="02020400000000000000" pitchFamily="18" charset="-128"/>
                        </a:rPr>
                        <m:t>)</m:t>
                      </m:r>
                    </m:oMath>
                  </m:oMathPara>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CE80EA67-4F44-38FD-587C-66100EED5D37}"/>
                  </a:ext>
                </a:extLst>
              </p:cNvPr>
              <p:cNvSpPr txBox="1">
                <a:spLocks noRot="1" noChangeAspect="1" noMove="1" noResize="1" noEditPoints="1" noAdjustHandles="1" noChangeArrowheads="1" noChangeShapeType="1" noTextEdit="1"/>
              </p:cNvSpPr>
              <p:nvPr/>
            </p:nvSpPr>
            <p:spPr>
              <a:xfrm>
                <a:off x="5022380" y="3905805"/>
                <a:ext cx="4658515" cy="9802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94C857B-2AEA-4D5A-F34C-AC29B0A18F54}"/>
                  </a:ext>
                </a:extLst>
              </p:cNvPr>
              <p:cNvSpPr txBox="1"/>
              <p:nvPr/>
            </p:nvSpPr>
            <p:spPr>
              <a:xfrm>
                <a:off x="473429" y="4073464"/>
                <a:ext cx="7145382" cy="470835"/>
              </a:xfrm>
              <a:prstGeom prst="rect">
                <a:avLst/>
              </a:prstGeom>
              <a:noFill/>
            </p:spPr>
            <p:txBody>
              <a:bodyPr wrap="square">
                <a:spAutoFit/>
              </a:bodyPr>
              <a:lstStyle/>
              <a:p>
                <a:pPr marL="205740" marR="0" indent="-6350" algn="just">
                  <a:lnSpc>
                    <a:spcPct val="150000"/>
                  </a:lnSpc>
                  <a:spcBef>
                    <a:spcPts val="0"/>
                  </a:spcBef>
                  <a:spcAft>
                    <a:spcPts val="25"/>
                  </a:spcAft>
                </a:pPr>
                <a:r>
                  <a:rPr lang="en-US" sz="1600" kern="100" dirty="0">
                    <a:solidFill>
                      <a:srgbClr val="000000"/>
                    </a:solidFill>
                    <a:effectLst/>
                    <a:latin typeface="Times New Roman" panose="02020603050405020304" pitchFamily="18" charset="0"/>
                    <a:ea typeface="Yu Mincho" panose="02020400000000000000" pitchFamily="18" charset="-128"/>
                  </a:rPr>
                  <a:t>Để </a:t>
                </a:r>
                <a:r>
                  <a:rPr lang="en-US" sz="1600" kern="100" dirty="0" err="1">
                    <a:solidFill>
                      <a:srgbClr val="000000"/>
                    </a:solidFill>
                    <a:effectLst/>
                    <a:latin typeface="Times New Roman" panose="02020603050405020304" pitchFamily="18" charset="0"/>
                    <a:ea typeface="Yu Mincho" panose="02020400000000000000" pitchFamily="18" charset="-128"/>
                  </a:rPr>
                  <a:t>bù</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công</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suất</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phản</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kháng</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của</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tải</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giá</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trị</a:t>
                </a:r>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tụ</a:t>
                </a:r>
                <a:r>
                  <a:rPr lang="en-US" sz="1600" kern="100" dirty="0">
                    <a:solidFill>
                      <a:srgbClr val="000000"/>
                    </a:solidFill>
                    <a:effectLst/>
                    <a:latin typeface="Times New Roman" panose="02020603050405020304" pitchFamily="18" charset="0"/>
                    <a:ea typeface="Yu Mincho" panose="02020400000000000000" pitchFamily="18" charset="-128"/>
                  </a:rPr>
                  <a:t> </a:t>
                </a:r>
                <a14:m>
                  <m:oMath xmlns:m="http://schemas.openxmlformats.org/officeDocument/2006/math">
                    <m:sSub>
                      <m:sSubPr>
                        <m:ctrlPr>
                          <a:rPr lang="en-US" sz="1600" i="1" kern="100">
                            <a:solidFill>
                              <a:srgbClr val="000000"/>
                            </a:solidFill>
                            <a:effectLst/>
                            <a:latin typeface="Cambria Math" panose="02040503050406030204" pitchFamily="18" charset="0"/>
                            <a:ea typeface="Yu Mincho" panose="02020400000000000000" pitchFamily="18" charset="-128"/>
                          </a:rPr>
                        </m:ctrlPr>
                      </m:sSubPr>
                      <m:e>
                        <m:r>
                          <a:rPr lang="en-US" sz="1600" i="1" kern="100">
                            <a:solidFill>
                              <a:srgbClr val="000000"/>
                            </a:solidFill>
                            <a:effectLst/>
                            <a:latin typeface="Cambria Math" panose="02040503050406030204" pitchFamily="18" charset="0"/>
                            <a:ea typeface="Yu Mincho" panose="02020400000000000000" pitchFamily="18" charset="-128"/>
                          </a:rPr>
                          <m:t>𝐶</m:t>
                        </m:r>
                      </m:e>
                      <m:sub>
                        <m:r>
                          <a:rPr lang="en-US" sz="1600" i="1" kern="100">
                            <a:solidFill>
                              <a:srgbClr val="000000"/>
                            </a:solidFill>
                            <a:effectLst/>
                            <a:latin typeface="Cambria Math" panose="02040503050406030204" pitchFamily="18" charset="0"/>
                            <a:ea typeface="Yu Mincho" panose="02020400000000000000" pitchFamily="18" charset="-128"/>
                          </a:rPr>
                          <m:t>𝑓</m:t>
                        </m:r>
                      </m:sub>
                    </m:sSub>
                  </m:oMath>
                </a14:m>
                <a:r>
                  <a:rPr lang="en-US" sz="1600" kern="100" dirty="0">
                    <a:solidFill>
                      <a:srgbClr val="000000"/>
                    </a:solidFill>
                    <a:effectLst/>
                    <a:latin typeface="Times New Roman" panose="02020603050405020304" pitchFamily="18" charset="0"/>
                    <a:ea typeface="Yu Mincho" panose="02020400000000000000" pitchFamily="18" charset="-128"/>
                  </a:rPr>
                  <a:t> </a:t>
                </a:r>
                <a:r>
                  <a:rPr lang="en-US" sz="1600" kern="100" dirty="0" err="1">
                    <a:solidFill>
                      <a:srgbClr val="000000"/>
                    </a:solidFill>
                    <a:effectLst/>
                    <a:latin typeface="Times New Roman" panose="02020603050405020304" pitchFamily="18" charset="0"/>
                    <a:ea typeface="Yu Mincho" panose="02020400000000000000" pitchFamily="18" charset="-128"/>
                  </a:rPr>
                  <a:t>bằng</a:t>
                </a:r>
                <a:r>
                  <a:rPr lang="en-US" sz="1800" kern="100" dirty="0">
                    <a:solidFill>
                      <a:srgbClr val="000000"/>
                    </a:solidFill>
                    <a:effectLst/>
                    <a:latin typeface="Times New Roman" panose="02020603050405020304" pitchFamily="18" charset="0"/>
                    <a:ea typeface="Yu Mincho" panose="02020400000000000000" pitchFamily="18" charset="-128"/>
                  </a:rPr>
                  <a:t>:</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A94C857B-2AEA-4D5A-F34C-AC29B0A18F54}"/>
                  </a:ext>
                </a:extLst>
              </p:cNvPr>
              <p:cNvSpPr txBox="1">
                <a:spLocks noRot="1" noChangeAspect="1" noMove="1" noResize="1" noEditPoints="1" noAdjustHandles="1" noChangeArrowheads="1" noChangeShapeType="1" noTextEdit="1"/>
              </p:cNvSpPr>
              <p:nvPr/>
            </p:nvSpPr>
            <p:spPr>
              <a:xfrm>
                <a:off x="473429" y="4073464"/>
                <a:ext cx="7145382" cy="470835"/>
              </a:xfrm>
              <a:prstGeom prst="rect">
                <a:avLst/>
              </a:prstGeom>
              <a:blipFill>
                <a:blip r:embed="rId9"/>
                <a:stretch>
                  <a:fillRect b="-18182"/>
                </a:stretch>
              </a:blipFill>
            </p:spPr>
            <p:txBody>
              <a:bodyPr/>
              <a:lstStyle/>
              <a:p>
                <a:r>
                  <a:rPr lang="en-US">
                    <a:noFill/>
                  </a:rPr>
                  <a:t> </a:t>
                </a:r>
              </a:p>
            </p:txBody>
          </p:sp>
        </mc:Fallback>
      </mc:AlternateContent>
    </p:spTree>
    <p:extLst>
      <p:ext uri="{BB962C8B-B14F-4D97-AF65-F5344CB8AC3E}">
        <p14:creationId xmlns:p14="http://schemas.microsoft.com/office/powerpoint/2010/main" val="300327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2365" y="186435"/>
            <a:ext cx="5564399" cy="369333"/>
            <a:chOff x="1793005" y="1746584"/>
            <a:chExt cx="7419199" cy="492443"/>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1" name="Rectangle 1">
            <a:extLst>
              <a:ext uri="{FF2B5EF4-FFF2-40B4-BE49-F238E27FC236}">
                <a16:creationId xmlns:a16="http://schemas.microsoft.com/office/drawing/2014/main" id="{8DAA1FF9-AEC2-F03E-61B4-59178704DFEF}"/>
              </a:ext>
            </a:extLst>
          </p:cNvPr>
          <p:cNvSpPr>
            <a:spLocks noChangeArrowheads="1"/>
          </p:cNvSpPr>
          <p:nvPr/>
        </p:nvSpPr>
        <p:spPr bwMode="auto">
          <a:xfrm>
            <a:off x="2017713" y="1370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EFC356A0-4678-F16C-B236-1144123AD19C}"/>
              </a:ext>
            </a:extLst>
          </p:cNvPr>
          <p:cNvSpPr txBox="1"/>
          <p:nvPr/>
        </p:nvSpPr>
        <p:spPr>
          <a:xfrm>
            <a:off x="202365" y="476410"/>
            <a:ext cx="5582872" cy="463397"/>
          </a:xfrm>
          <a:prstGeom prst="rect">
            <a:avLst/>
          </a:prstGeom>
          <a:noFill/>
        </p:spPr>
        <p:txBody>
          <a:bodyPr wrap="square">
            <a:spAutoFit/>
          </a:bodyPr>
          <a:lstStyle/>
          <a:p>
            <a:pPr marL="205740" marR="0" indent="-6350" algn="just">
              <a:lnSpc>
                <a:spcPct val="150000"/>
              </a:lnSpc>
              <a:spcBef>
                <a:spcPts val="200"/>
              </a:spcBef>
              <a:spcAft>
                <a:spcPts val="0"/>
              </a:spcAft>
            </a:pPr>
            <a:r>
              <a:rPr lang="vi-VN" sz="1800" b="1" kern="100"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Tham số bộ VOC </a:t>
            </a:r>
            <a:endParaRPr lang="en-US" sz="1400" b="1" kern="100" dirty="0">
              <a:solidFill>
                <a:srgbClr val="1F3763"/>
              </a:solidFill>
              <a:effectLst/>
              <a:latin typeface="Calibri Light" panose="020F0302020204030204" pitchFamily="34" charset="0"/>
              <a:ea typeface="Yu Gothic Light" panose="020B0300000000000000" pitchFamily="34" charset="-128"/>
              <a:cs typeface="Times New Roman" panose="02020603050405020304" pitchFamily="18" charset="0"/>
            </a:endParaRPr>
          </a:p>
        </p:txBody>
      </p:sp>
      <p:sp>
        <p:nvSpPr>
          <p:cNvPr id="13" name="TextBox 12">
            <a:extLst>
              <a:ext uri="{FF2B5EF4-FFF2-40B4-BE49-F238E27FC236}">
                <a16:creationId xmlns:a16="http://schemas.microsoft.com/office/drawing/2014/main" id="{6D9591EB-CB97-35F4-7628-A531FE18B48C}"/>
              </a:ext>
            </a:extLst>
          </p:cNvPr>
          <p:cNvSpPr txBox="1"/>
          <p:nvPr/>
        </p:nvSpPr>
        <p:spPr>
          <a:xfrm>
            <a:off x="472963" y="792401"/>
            <a:ext cx="2872981" cy="457200"/>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vi-VN" sz="1800" kern="100" dirty="0">
                <a:solidFill>
                  <a:srgbClr val="000000"/>
                </a:solidFill>
                <a:effectLst/>
                <a:latin typeface="Times New Roman" panose="02020603050405020304" pitchFamily="18" charset="0"/>
                <a:ea typeface="Times New Roman" panose="02020603050405020304" pitchFamily="18" charset="0"/>
              </a:rPr>
              <a:t>Hệ số căn chỉnh điện áp:</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A343476-D1F0-31C7-C168-154915E16976}"/>
                  </a:ext>
                </a:extLst>
              </p:cNvPr>
              <p:cNvSpPr txBox="1"/>
              <p:nvPr/>
            </p:nvSpPr>
            <p:spPr>
              <a:xfrm>
                <a:off x="2017713" y="1108431"/>
                <a:ext cx="2320624" cy="457754"/>
              </a:xfrm>
              <a:prstGeom prst="rect">
                <a:avLst/>
              </a:prstGeom>
              <a:noFill/>
            </p:spPr>
            <p:txBody>
              <a:bodyPr wrap="square">
                <a:spAutoFit/>
              </a:bodyPr>
              <a:lstStyle/>
              <a:p>
                <a:pPr marL="205740" marR="0" indent="-6350" algn="ctr">
                  <a:lnSpc>
                    <a:spcPct val="150000"/>
                  </a:lnSpc>
                  <a:spcBef>
                    <a:spcPts val="0"/>
                  </a:spcBef>
                  <a:spcAft>
                    <a:spcPts val="25"/>
                  </a:spcAft>
                </a:pPr>
                <a14:m>
                  <m:oMath xmlns:m="http://schemas.openxmlformats.org/officeDocument/2006/math">
                    <m:sSub>
                      <m:sSubPr>
                        <m:ctrlPr>
                          <a:rPr lang="en-US" sz="1800" i="1" kern="100" smtClean="0">
                            <a:solidFill>
                              <a:srgbClr val="000000"/>
                            </a:solidFill>
                            <a:effectLst/>
                            <a:latin typeface="Cambria Math" panose="02040503050406030204" pitchFamily="18" charset="0"/>
                            <a:ea typeface="Times New Roman" panose="02020603050405020304" pitchFamily="18" charset="0"/>
                          </a:rPr>
                        </m:ctrlPr>
                      </m:sSubPr>
                      <m:e>
                        <m:r>
                          <a:rPr lang="vi-VN" sz="1800" i="1" kern="100">
                            <a:solidFill>
                              <a:srgbClr val="000000"/>
                            </a:solidFill>
                            <a:effectLst/>
                            <a:latin typeface="Cambria Math" panose="02040503050406030204" pitchFamily="18" charset="0"/>
                            <a:ea typeface="Times New Roman" panose="02020603050405020304" pitchFamily="18" charset="0"/>
                          </a:rPr>
                          <m:t>𝑘</m:t>
                        </m:r>
                      </m:e>
                      <m:sub>
                        <m:r>
                          <a:rPr lang="vi-VN" sz="1800" i="1" kern="100">
                            <a:solidFill>
                              <a:srgbClr val="000000"/>
                            </a:solidFill>
                            <a:effectLst/>
                            <a:latin typeface="Cambria Math" panose="02040503050406030204" pitchFamily="18" charset="0"/>
                            <a:ea typeface="Times New Roman" panose="02020603050405020304" pitchFamily="18" charset="0"/>
                          </a:rPr>
                          <m:t>𝑣</m:t>
                        </m:r>
                      </m:sub>
                    </m:sSub>
                    <m:r>
                      <a:rPr lang="vi-VN" sz="1800" i="1" kern="100">
                        <a:solidFill>
                          <a:srgbClr val="000000"/>
                        </a:solidFill>
                        <a:effectLst/>
                        <a:latin typeface="Cambria Math" panose="02040503050406030204" pitchFamily="18" charset="0"/>
                        <a:ea typeface="Times New Roman" panose="02020603050405020304" pitchFamily="18" charset="0"/>
                      </a:rPr>
                      <m:t>=</m:t>
                    </m:r>
                    <m:sSub>
                      <m:sSubPr>
                        <m:ctrlPr>
                          <a:rPr lang="en-US" sz="18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00">
                                <a:solidFill>
                                  <a:srgbClr val="000000"/>
                                </a:solidFill>
                                <a:effectLst/>
                                <a:latin typeface="Cambria Math" panose="02040503050406030204" pitchFamily="18" charset="0"/>
                                <a:ea typeface="Times New Roman" panose="02020603050405020304" pitchFamily="18" charset="0"/>
                              </a:rPr>
                            </m:ctrlPr>
                          </m:accPr>
                          <m:e>
                            <m:r>
                              <a:rPr lang="vi-VN" sz="1800" i="1" kern="100">
                                <a:solidFill>
                                  <a:srgbClr val="000000"/>
                                </a:solidFill>
                                <a:effectLst/>
                                <a:latin typeface="Cambria Math" panose="02040503050406030204" pitchFamily="18" charset="0"/>
                                <a:ea typeface="Times New Roman" panose="02020603050405020304" pitchFamily="18" charset="0"/>
                              </a:rPr>
                              <m:t>𝑉</m:t>
                            </m:r>
                          </m:e>
                        </m:acc>
                      </m:e>
                      <m:sub>
                        <m:r>
                          <a:rPr lang="vi-VN" sz="1800" i="1" kern="100">
                            <a:solidFill>
                              <a:srgbClr val="000000"/>
                            </a:solidFill>
                            <a:effectLst/>
                            <a:latin typeface="Cambria Math" panose="02040503050406030204" pitchFamily="18" charset="0"/>
                            <a:ea typeface="Times New Roman" panose="02020603050405020304" pitchFamily="18" charset="0"/>
                          </a:rPr>
                          <m:t>𝑜𝑐</m:t>
                        </m:r>
                      </m:sub>
                    </m:sSub>
                  </m:oMath>
                </a14:m>
                <a:r>
                  <a:rPr lang="vi-VN" sz="1800" kern="100" dirty="0">
                    <a:solidFill>
                      <a:srgbClr val="000000"/>
                    </a:solidFill>
                    <a:effectLst/>
                    <a:latin typeface="Cambria Math" panose="02040503050406030204" pitchFamily="18" charset="0"/>
                    <a:ea typeface="Times New Roman" panose="02020603050405020304" pitchFamily="18" charset="0"/>
                  </a:rPr>
                  <a:t>=126</a:t>
                </a:r>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FA343476-D1F0-31C7-C168-154915E16976}"/>
                  </a:ext>
                </a:extLst>
              </p:cNvPr>
              <p:cNvSpPr txBox="1">
                <a:spLocks noRot="1" noChangeAspect="1" noMove="1" noResize="1" noEditPoints="1" noAdjustHandles="1" noChangeArrowheads="1" noChangeShapeType="1" noTextEdit="1"/>
              </p:cNvSpPr>
              <p:nvPr/>
            </p:nvSpPr>
            <p:spPr>
              <a:xfrm>
                <a:off x="2017713" y="1108431"/>
                <a:ext cx="2320624" cy="457754"/>
              </a:xfrm>
              <a:prstGeom prst="rect">
                <a:avLst/>
              </a:prstGeom>
              <a:blipFill>
                <a:blip r:embed="rId3"/>
                <a:stretch>
                  <a:fillRect b="-200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DA89F90-1ABB-658C-73B0-5E2D2A82F6F9}"/>
              </a:ext>
            </a:extLst>
          </p:cNvPr>
          <p:cNvSpPr txBox="1"/>
          <p:nvPr/>
        </p:nvSpPr>
        <p:spPr>
          <a:xfrm>
            <a:off x="472963" y="1455314"/>
            <a:ext cx="3043106" cy="498342"/>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vi-VN" sz="1800" kern="100" dirty="0">
                <a:solidFill>
                  <a:srgbClr val="000000"/>
                </a:solidFill>
                <a:effectLst/>
                <a:latin typeface="Times New Roman" panose="02020603050405020304" pitchFamily="18" charset="0"/>
                <a:ea typeface="Times New Roman" panose="02020603050405020304" pitchFamily="18" charset="0"/>
              </a:rPr>
              <a:t>Hệ số căn chỉnh dòng điện</a:t>
            </a:r>
            <a:r>
              <a:rPr lang="vi-VN" sz="2000" kern="100" dirty="0">
                <a:solidFill>
                  <a:srgbClr val="000000"/>
                </a:solidFill>
                <a:effectLst/>
                <a:latin typeface="Cambria Math" panose="02040503050406030204" pitchFamily="18" charset="0"/>
                <a:ea typeface="Times New Roman" panose="02020603050405020304" pitchFamily="18" charset="0"/>
              </a:rPr>
              <a:t>:</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0E68CB-7036-6F0B-37D3-58FF1BBC80C1}"/>
                  </a:ext>
                </a:extLst>
              </p:cNvPr>
              <p:cNvSpPr txBox="1"/>
              <p:nvPr/>
            </p:nvSpPr>
            <p:spPr>
              <a:xfrm>
                <a:off x="2194403" y="1784942"/>
                <a:ext cx="2910978" cy="717569"/>
              </a:xfrm>
              <a:prstGeom prst="rect">
                <a:avLst/>
              </a:prstGeom>
              <a:noFill/>
            </p:spPr>
            <p:txBody>
              <a:bodyPr wrap="square">
                <a:spAutoFit/>
              </a:bodyPr>
              <a:lstStyle/>
              <a:p>
                <a:pPr marL="205740" marR="0" indent="-6350" algn="ctr">
                  <a:lnSpc>
                    <a:spcPct val="150000"/>
                  </a:lnSpc>
                  <a:spcBef>
                    <a:spcPts val="0"/>
                  </a:spcBef>
                  <a:spcAft>
                    <a:spcPts val="25"/>
                  </a:spcAft>
                </a:pPr>
                <a14:m>
                  <m:oMath xmlns:m="http://schemas.openxmlformats.org/officeDocument/2006/math">
                    <m:sSub>
                      <m:sSubPr>
                        <m:ctrlPr>
                          <a:rPr lang="en-US" sz="1800" i="1" kern="100" smtClean="0">
                            <a:solidFill>
                              <a:srgbClr val="000000"/>
                            </a:solidFill>
                            <a:effectLst/>
                            <a:latin typeface="Cambria Math" panose="02040503050406030204" pitchFamily="18" charset="0"/>
                            <a:ea typeface="Times New Roman" panose="02020603050405020304" pitchFamily="18" charset="0"/>
                          </a:rPr>
                        </m:ctrlPr>
                      </m:sSubPr>
                      <m:e>
                        <m:r>
                          <a:rPr lang="vi-VN" sz="1800" i="1" kern="100">
                            <a:solidFill>
                              <a:srgbClr val="000000"/>
                            </a:solidFill>
                            <a:effectLst/>
                            <a:latin typeface="Cambria Math" panose="02040503050406030204" pitchFamily="18" charset="0"/>
                            <a:ea typeface="Times New Roman" panose="02020603050405020304" pitchFamily="18" charset="0"/>
                          </a:rPr>
                          <m:t>𝑘</m:t>
                        </m:r>
                      </m:e>
                      <m:sub>
                        <m:r>
                          <a:rPr lang="vi-VN" sz="1800" i="1" kern="100">
                            <a:solidFill>
                              <a:srgbClr val="000000"/>
                            </a:solidFill>
                            <a:effectLst/>
                            <a:latin typeface="Cambria Math" panose="02040503050406030204" pitchFamily="18" charset="0"/>
                            <a:ea typeface="Times New Roman" panose="02020603050405020304" pitchFamily="18" charset="0"/>
                          </a:rPr>
                          <m:t>𝑖</m:t>
                        </m:r>
                      </m:sub>
                    </m:sSub>
                    <m:r>
                      <a:rPr lang="vi-VN"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sSub>
                          <m:sSubPr>
                            <m:ctrlPr>
                              <a:rPr lang="en-US" sz="18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00">
                                    <a:solidFill>
                                      <a:srgbClr val="000000"/>
                                    </a:solidFill>
                                    <a:effectLst/>
                                    <a:latin typeface="Cambria Math" panose="02040503050406030204" pitchFamily="18" charset="0"/>
                                    <a:ea typeface="Times New Roman" panose="02020603050405020304" pitchFamily="18" charset="0"/>
                                  </a:rPr>
                                </m:ctrlPr>
                              </m:accPr>
                              <m:e>
                                <m:r>
                                  <a:rPr lang="vi-VN" sz="1800" i="1" kern="100">
                                    <a:solidFill>
                                      <a:srgbClr val="000000"/>
                                    </a:solidFill>
                                    <a:effectLst/>
                                    <a:latin typeface="Cambria Math" panose="02040503050406030204" pitchFamily="18" charset="0"/>
                                    <a:ea typeface="Times New Roman" panose="02020603050405020304" pitchFamily="18" charset="0"/>
                                  </a:rPr>
                                  <m:t>𝑉</m:t>
                                </m:r>
                              </m:e>
                            </m:acc>
                          </m:e>
                          <m:sub>
                            <m:r>
                              <a:rPr lang="vi-VN" sz="1800" i="1" kern="100">
                                <a:solidFill>
                                  <a:srgbClr val="000000"/>
                                </a:solidFill>
                                <a:effectLst/>
                                <a:latin typeface="Cambria Math" panose="02040503050406030204" pitchFamily="18" charset="0"/>
                                <a:ea typeface="Times New Roman" panose="02020603050405020304" pitchFamily="18" charset="0"/>
                              </a:rPr>
                              <m:t>𝑚𝑖𝑛</m:t>
                            </m:r>
                          </m:sub>
                        </m:sSub>
                      </m:num>
                      <m:den>
                        <m:sSub>
                          <m:sSubPr>
                            <m:ctrlPr>
                              <a:rPr lang="en-US" sz="18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00">
                                    <a:solidFill>
                                      <a:srgbClr val="000000"/>
                                    </a:solidFill>
                                    <a:effectLst/>
                                    <a:latin typeface="Cambria Math" panose="02040503050406030204" pitchFamily="18" charset="0"/>
                                    <a:ea typeface="Times New Roman" panose="02020603050405020304" pitchFamily="18" charset="0"/>
                                  </a:rPr>
                                </m:ctrlPr>
                              </m:accPr>
                              <m:e>
                                <m:r>
                                  <a:rPr lang="vi-VN" sz="1800" i="1" kern="100">
                                    <a:solidFill>
                                      <a:srgbClr val="000000"/>
                                    </a:solidFill>
                                    <a:effectLst/>
                                    <a:latin typeface="Cambria Math" panose="02040503050406030204" pitchFamily="18" charset="0"/>
                                    <a:ea typeface="Times New Roman" panose="02020603050405020304" pitchFamily="18" charset="0"/>
                                  </a:rPr>
                                  <m:t>𝑃</m:t>
                                </m:r>
                              </m:e>
                            </m:acc>
                          </m:e>
                          <m:sub>
                            <m:r>
                              <a:rPr lang="vi-VN" sz="1800" i="1" kern="100">
                                <a:solidFill>
                                  <a:srgbClr val="000000"/>
                                </a:solidFill>
                                <a:effectLst/>
                                <a:latin typeface="Cambria Math" panose="02040503050406030204" pitchFamily="18" charset="0"/>
                                <a:ea typeface="Times New Roman" panose="02020603050405020304" pitchFamily="18" charset="0"/>
                              </a:rPr>
                              <m:t>𝑟𝑎𝑡𝑒</m:t>
                            </m:r>
                          </m:sub>
                        </m:sSub>
                      </m:den>
                    </m:f>
                  </m:oMath>
                </a14:m>
                <a:r>
                  <a:rPr lang="en-US" sz="1800" kern="100" dirty="0">
                    <a:solidFill>
                      <a:srgbClr val="000000"/>
                    </a:solidFill>
                    <a:effectLst/>
                    <a:latin typeface="Cambria Math" panose="02040503050406030204" pitchFamily="18" charset="0"/>
                    <a:ea typeface="Times New Roman" panose="02020603050405020304" pitchFamily="18" charset="0"/>
                  </a:rPr>
                  <a:t> </a:t>
                </a:r>
                <a:r>
                  <a:rPr lang="vi-VN" sz="1800" kern="100" dirty="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vi-VN" sz="1800" i="1" kern="100">
                            <a:solidFill>
                              <a:srgbClr val="000000"/>
                            </a:solidFill>
                            <a:effectLst/>
                            <a:latin typeface="Cambria Math" panose="02040503050406030204" pitchFamily="18" charset="0"/>
                            <a:ea typeface="Times New Roman" panose="02020603050405020304" pitchFamily="18" charset="0"/>
                          </a:rPr>
                          <m:t>114</m:t>
                        </m:r>
                      </m:num>
                      <m:den>
                        <m:r>
                          <a:rPr lang="vi-VN" sz="1800" i="1" kern="100">
                            <a:solidFill>
                              <a:srgbClr val="000000"/>
                            </a:solidFill>
                            <a:effectLst/>
                            <a:latin typeface="Cambria Math" panose="02040503050406030204" pitchFamily="18" charset="0"/>
                            <a:ea typeface="Times New Roman" panose="02020603050405020304" pitchFamily="18" charset="0"/>
                          </a:rPr>
                          <m:t>750</m:t>
                        </m:r>
                      </m:den>
                    </m:f>
                    <m:r>
                      <a:rPr lang="vi-VN" sz="1800" i="1" kern="100">
                        <a:solidFill>
                          <a:srgbClr val="000000"/>
                        </a:solidFill>
                        <a:effectLst/>
                        <a:latin typeface="Cambria Math" panose="02040503050406030204" pitchFamily="18" charset="0"/>
                        <a:ea typeface="Times New Roman" panose="02020603050405020304" pitchFamily="18" charset="0"/>
                      </a:rPr>
                      <m:t>=</m:t>
                    </m:r>
                    <m:r>
                      <a:rPr lang="vi-VN" sz="1800" i="1" kern="100">
                        <a:solidFill>
                          <a:srgbClr val="000000"/>
                        </a:solidFill>
                        <a:effectLst/>
                        <a:latin typeface="Cambria Math" panose="02040503050406030204" pitchFamily="18" charset="0"/>
                        <a:ea typeface="Times New Roman" panose="02020603050405020304" pitchFamily="18" charset="0"/>
                      </a:rPr>
                      <m:t>0</m:t>
                    </m:r>
                    <m:r>
                      <a:rPr lang="vi-VN" sz="1800" i="1" kern="100">
                        <a:solidFill>
                          <a:srgbClr val="000000"/>
                        </a:solidFill>
                        <a:effectLst/>
                        <a:latin typeface="Cambria Math" panose="02040503050406030204" pitchFamily="18" charset="0"/>
                        <a:ea typeface="Times New Roman" panose="02020603050405020304" pitchFamily="18" charset="0"/>
                      </a:rPr>
                      <m:t>,</m:t>
                    </m:r>
                    <m:r>
                      <a:rPr lang="vi-VN" sz="1800" i="1" kern="100">
                        <a:solidFill>
                          <a:srgbClr val="000000"/>
                        </a:solidFill>
                        <a:effectLst/>
                        <a:latin typeface="Cambria Math" panose="02040503050406030204" pitchFamily="18" charset="0"/>
                        <a:ea typeface="Times New Roman" panose="02020603050405020304" pitchFamily="18" charset="0"/>
                      </a:rPr>
                      <m:t>152</m:t>
                    </m:r>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7D0E68CB-7036-6F0B-37D3-58FF1BBC80C1}"/>
                  </a:ext>
                </a:extLst>
              </p:cNvPr>
              <p:cNvSpPr txBox="1">
                <a:spLocks noRot="1" noChangeAspect="1" noMove="1" noResize="1" noEditPoints="1" noAdjustHandles="1" noChangeArrowheads="1" noChangeShapeType="1" noTextEdit="1"/>
              </p:cNvSpPr>
              <p:nvPr/>
            </p:nvSpPr>
            <p:spPr>
              <a:xfrm>
                <a:off x="2194403" y="1784942"/>
                <a:ext cx="2910978" cy="717569"/>
              </a:xfrm>
              <a:prstGeom prst="rect">
                <a:avLst/>
              </a:prstGeom>
              <a:blipFill>
                <a:blip r:embed="rId4"/>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E3186151-DFF9-6B40-6FD7-514AFD59BD38}"/>
              </a:ext>
            </a:extLst>
          </p:cNvPr>
          <p:cNvSpPr txBox="1"/>
          <p:nvPr/>
        </p:nvSpPr>
        <p:spPr>
          <a:xfrm>
            <a:off x="449937" y="2582968"/>
            <a:ext cx="3348276" cy="457200"/>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vi-VN" sz="1800" kern="100" dirty="0">
                <a:solidFill>
                  <a:srgbClr val="000000"/>
                </a:solidFill>
                <a:effectLst/>
                <a:latin typeface="Times New Roman" panose="02020603050405020304" pitchFamily="18" charset="0"/>
                <a:ea typeface="Times New Roman" panose="02020603050405020304" pitchFamily="18" charset="0"/>
              </a:rPr>
              <a:t>Điện dẫn bộ dao động ảo:</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1571669-CB31-25F6-131B-C85D9E374DE7}"/>
                  </a:ext>
                </a:extLst>
              </p:cNvPr>
              <p:cNvSpPr txBox="1"/>
              <p:nvPr/>
            </p:nvSpPr>
            <p:spPr>
              <a:xfrm>
                <a:off x="2455878" y="3017584"/>
                <a:ext cx="5582872" cy="615361"/>
              </a:xfrm>
              <a:prstGeom prst="rect">
                <a:avLst/>
              </a:prstGeom>
              <a:noFill/>
            </p:spPr>
            <p:txBody>
              <a:bodyPr wrap="square">
                <a:spAutoFit/>
              </a:bodyPr>
              <a:lstStyle/>
              <a:p>
                <a14:m>
                  <m:oMath xmlns:m="http://schemas.openxmlformats.org/officeDocument/2006/math">
                    <m:r>
                      <a:rPr lang="vi-VN" sz="1800" i="1" smtClean="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𝜎</m:t>
                    </m:r>
                    <m:r>
                      <a:rPr lang="vi-VN" sz="1800" i="1" smtClean="0">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solidFill>
                              <a:srgbClr val="000000"/>
                            </a:solidFill>
                            <a:effectLst/>
                            <a:latin typeface="Cambria Math" panose="02040503050406030204" pitchFamily="18" charset="0"/>
                            <a:ea typeface="Yu Mincho" panose="02020400000000000000" pitchFamily="18" charset="-128"/>
                          </a:rPr>
                        </m:ctrlPr>
                      </m:fPr>
                      <m:num>
                        <m:sSub>
                          <m:sSubPr>
                            <m:ctrlPr>
                              <a:rPr lang="en-US" sz="1800" i="1">
                                <a:solidFill>
                                  <a:srgbClr val="000000"/>
                                </a:solidFill>
                                <a:effectLst/>
                                <a:latin typeface="Cambria Math" panose="02040503050406030204" pitchFamily="18" charset="0"/>
                                <a:ea typeface="Yu Mincho" panose="02020400000000000000" pitchFamily="18" charset="-128"/>
                              </a:rPr>
                            </m:ctrlPr>
                          </m:sSubPr>
                          <m:e>
                            <m:acc>
                              <m:accPr>
                                <m:chr m:val="̅"/>
                                <m:ctrlPr>
                                  <a:rPr lang="en-US" sz="1800" i="1">
                                    <a:solidFill>
                                      <a:srgbClr val="000000"/>
                                    </a:solidFill>
                                    <a:effectLst/>
                                    <a:latin typeface="Cambria Math" panose="02040503050406030204" pitchFamily="18" charset="0"/>
                                    <a:ea typeface="Yu Mincho" panose="02020400000000000000" pitchFamily="18" charset="-128"/>
                                  </a:rPr>
                                </m:ctrlPr>
                              </m:acc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𝑜𝑐</m:t>
                            </m:r>
                          </m:sub>
                        </m:sSub>
                      </m:num>
                      <m:den>
                        <m:sSub>
                          <m:sSubPr>
                            <m:ctrlPr>
                              <a:rPr lang="en-US" sz="1800" i="1">
                                <a:solidFill>
                                  <a:srgbClr val="000000"/>
                                </a:solidFill>
                                <a:effectLst/>
                                <a:latin typeface="Cambria Math" panose="02040503050406030204" pitchFamily="18" charset="0"/>
                                <a:ea typeface="Yu Mincho" panose="02020400000000000000" pitchFamily="18" charset="-128"/>
                              </a:rPr>
                            </m:ctrlPr>
                          </m:sSubPr>
                          <m:e>
                            <m:acc>
                              <m:accPr>
                                <m:chr m:val="̅"/>
                                <m:ctrlPr>
                                  <a:rPr lang="en-US" sz="1800" i="1">
                                    <a:solidFill>
                                      <a:srgbClr val="000000"/>
                                    </a:solidFill>
                                    <a:effectLst/>
                                    <a:latin typeface="Cambria Math" panose="02040503050406030204" pitchFamily="18" charset="0"/>
                                    <a:ea typeface="Yu Mincho" panose="02020400000000000000" pitchFamily="18" charset="-128"/>
                                  </a:rPr>
                                </m:ctrlPr>
                              </m:acc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𝑚𝑖𝑛</m:t>
                            </m:r>
                          </m:sub>
                        </m:sSub>
                      </m:den>
                    </m:f>
                    <m:f>
                      <m:fPr>
                        <m:ctrlPr>
                          <a:rPr lang="en-US" sz="1800" i="1">
                            <a:solidFill>
                              <a:srgbClr val="000000"/>
                            </a:solidFill>
                            <a:effectLst/>
                            <a:latin typeface="Cambria Math" panose="02040503050406030204" pitchFamily="18" charset="0"/>
                            <a:ea typeface="Yu Mincho" panose="02020400000000000000" pitchFamily="18" charset="-128"/>
                          </a:rPr>
                        </m:ctrlPr>
                      </m:fPr>
                      <m:num>
                        <m:sSup>
                          <m:sSupPr>
                            <m:ctrlPr>
                              <a:rPr lang="en-US" sz="1800" i="1">
                                <a:solidFill>
                                  <a:srgbClr val="000000"/>
                                </a:solidFill>
                                <a:effectLst/>
                                <a:latin typeface="Cambria Math" panose="02040503050406030204" pitchFamily="18" charset="0"/>
                                <a:ea typeface="Yu Mincho" panose="02020400000000000000" pitchFamily="18" charset="-128"/>
                              </a:rPr>
                            </m:ctrlPr>
                          </m:sSupPr>
                          <m:e>
                            <m:sSub>
                              <m:sSubPr>
                                <m:ctrlPr>
                                  <a:rPr lang="en-US" sz="1800" i="1">
                                    <a:solidFill>
                                      <a:srgbClr val="000000"/>
                                    </a:solidFill>
                                    <a:effectLst/>
                                    <a:latin typeface="Cambria Math" panose="02040503050406030204" pitchFamily="18" charset="0"/>
                                    <a:ea typeface="Yu Mincho" panose="02020400000000000000" pitchFamily="18" charset="-128"/>
                                  </a:rPr>
                                </m:ctrlPr>
                              </m:sSubPr>
                              <m:e>
                                <m:acc>
                                  <m:accPr>
                                    <m:chr m:val="̅"/>
                                    <m:ctrlPr>
                                      <a:rPr lang="en-US" sz="1800" i="1">
                                        <a:solidFill>
                                          <a:srgbClr val="000000"/>
                                        </a:solidFill>
                                        <a:effectLst/>
                                        <a:latin typeface="Cambria Math" panose="02040503050406030204" pitchFamily="18" charset="0"/>
                                        <a:ea typeface="Yu Mincho" panose="02020400000000000000" pitchFamily="18" charset="-128"/>
                                      </a:rPr>
                                    </m:ctrlPr>
                                  </m:acc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𝑜𝑐</m:t>
                                </m:r>
                              </m:sub>
                            </m:sSub>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num>
                      <m:den>
                        <m:sSup>
                          <m:sSupPr>
                            <m:ctrlPr>
                              <a:rPr lang="en-US" sz="1800" i="1">
                                <a:solidFill>
                                  <a:srgbClr val="000000"/>
                                </a:solidFill>
                                <a:effectLst/>
                                <a:latin typeface="Cambria Math" panose="02040503050406030204" pitchFamily="18" charset="0"/>
                                <a:ea typeface="Yu Mincho" panose="02020400000000000000" pitchFamily="18" charset="-128"/>
                              </a:rPr>
                            </m:ctrlPr>
                          </m:sSupPr>
                          <m:e>
                            <m:sSub>
                              <m:sSubPr>
                                <m:ctrlPr>
                                  <a:rPr lang="en-US" sz="1800" i="1">
                                    <a:solidFill>
                                      <a:srgbClr val="000000"/>
                                    </a:solidFill>
                                    <a:effectLst/>
                                    <a:latin typeface="Cambria Math" panose="02040503050406030204" pitchFamily="18" charset="0"/>
                                    <a:ea typeface="Yu Mincho" panose="02020400000000000000" pitchFamily="18" charset="-128"/>
                                  </a:rPr>
                                </m:ctrlPr>
                              </m:sSubPr>
                              <m:e>
                                <m:acc>
                                  <m:accPr>
                                    <m:chr m:val="̅"/>
                                    <m:ctrlPr>
                                      <a:rPr lang="en-US" sz="1800" i="1">
                                        <a:solidFill>
                                          <a:srgbClr val="000000"/>
                                        </a:solidFill>
                                        <a:effectLst/>
                                        <a:latin typeface="Cambria Math" panose="02040503050406030204" pitchFamily="18" charset="0"/>
                                        <a:ea typeface="Yu Mincho" panose="02020400000000000000" pitchFamily="18" charset="-128"/>
                                      </a:rPr>
                                    </m:ctrlPr>
                                  </m:acc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𝑜𝑐</m:t>
                                </m:r>
                              </m:sub>
                            </m:sSub>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solidFill>
                                  <a:srgbClr val="000000"/>
                                </a:solidFill>
                                <a:effectLst/>
                                <a:latin typeface="Cambria Math" panose="02040503050406030204" pitchFamily="18" charset="0"/>
                                <a:ea typeface="Yu Mincho" panose="02020400000000000000" pitchFamily="18" charset="-128"/>
                              </a:rPr>
                            </m:ctrlPr>
                          </m:sSupPr>
                          <m:e>
                            <m:sSub>
                              <m:sSubPr>
                                <m:ctrlPr>
                                  <a:rPr lang="en-US" sz="1800" i="1">
                                    <a:solidFill>
                                      <a:srgbClr val="000000"/>
                                    </a:solidFill>
                                    <a:effectLst/>
                                    <a:latin typeface="Cambria Math" panose="02040503050406030204" pitchFamily="18" charset="0"/>
                                    <a:ea typeface="Yu Mincho" panose="02020400000000000000" pitchFamily="18" charset="-128"/>
                                  </a:rPr>
                                </m:ctrlPr>
                              </m:sSubPr>
                              <m:e>
                                <m:acc>
                                  <m:accPr>
                                    <m:chr m:val="̅"/>
                                    <m:ctrlPr>
                                      <a:rPr lang="en-US" sz="1800" i="1">
                                        <a:solidFill>
                                          <a:srgbClr val="000000"/>
                                        </a:solidFill>
                                        <a:effectLst/>
                                        <a:latin typeface="Cambria Math" panose="02040503050406030204" pitchFamily="18" charset="0"/>
                                        <a:ea typeface="Yu Mincho" panose="02020400000000000000" pitchFamily="18" charset="-128"/>
                                      </a:rPr>
                                    </m:ctrlPr>
                                  </m:acc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𝑉</m:t>
                                    </m:r>
                                  </m:e>
                                </m:acc>
                              </m:e>
                              <m:sub>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𝑚𝑖𝑛</m:t>
                                </m:r>
                              </m:sub>
                            </m:sSub>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den>
                    </m:f>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solidFill>
                              <a:srgbClr val="000000"/>
                            </a:solidFill>
                            <a:effectLst/>
                            <a:latin typeface="Cambria Math" panose="02040503050406030204" pitchFamily="18" charset="0"/>
                            <a:ea typeface="Yu Mincho" panose="02020400000000000000" pitchFamily="18" charset="-128"/>
                          </a:rPr>
                        </m:ctrlPr>
                      </m:fPr>
                      <m:num>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126</m:t>
                        </m:r>
                      </m:num>
                      <m:den>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114</m:t>
                        </m:r>
                      </m:den>
                    </m:f>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solidFill>
                              <a:srgbClr val="000000"/>
                            </a:solidFill>
                            <a:effectLst/>
                            <a:latin typeface="Cambria Math" panose="02040503050406030204" pitchFamily="18" charset="0"/>
                            <a:ea typeface="Yu Mincho" panose="02020400000000000000" pitchFamily="18" charset="-128"/>
                          </a:rPr>
                        </m:ctrlPr>
                      </m:fPr>
                      <m:num>
                        <m:sSup>
                          <m:sSupPr>
                            <m:ctrlPr>
                              <a:rPr lang="en-US" sz="1800" i="1">
                                <a:solidFill>
                                  <a:srgbClr val="000000"/>
                                </a:solidFill>
                                <a:effectLst/>
                                <a:latin typeface="Cambria Math" panose="02040503050406030204" pitchFamily="18" charset="0"/>
                                <a:ea typeface="Yu Mincho" panose="02020400000000000000" pitchFamily="18" charset="-128"/>
                              </a:rPr>
                            </m:ctrlPr>
                          </m:sSup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126</m:t>
                            </m:r>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num>
                      <m:den>
                        <m:sSup>
                          <m:sSupPr>
                            <m:ctrlPr>
                              <a:rPr lang="en-US" sz="1800" i="1">
                                <a:solidFill>
                                  <a:srgbClr val="000000"/>
                                </a:solidFill>
                                <a:effectLst/>
                                <a:latin typeface="Cambria Math" panose="02040503050406030204" pitchFamily="18" charset="0"/>
                                <a:ea typeface="Yu Mincho" panose="02020400000000000000" pitchFamily="18" charset="-128"/>
                              </a:rPr>
                            </m:ctrlPr>
                          </m:sSup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126</m:t>
                            </m:r>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solidFill>
                                  <a:srgbClr val="000000"/>
                                </a:solidFill>
                                <a:effectLst/>
                                <a:latin typeface="Cambria Math" panose="02040503050406030204" pitchFamily="18" charset="0"/>
                                <a:ea typeface="Yu Mincho" panose="02020400000000000000" pitchFamily="18" charset="-128"/>
                              </a:rPr>
                            </m:ctrlPr>
                          </m:sSupPr>
                          <m:e>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114</m:t>
                            </m:r>
                          </m:e>
                          <m: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2</m:t>
                            </m:r>
                          </m:sup>
                        </m:sSup>
                      </m:den>
                    </m:f>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6</m:t>
                    </m:r>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09</m:t>
                    </m:r>
                  </m:oMath>
                </a14:m>
                <a:r>
                  <a:rPr lang="vi-VN" sz="1800"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US" i="1">
                            <a:latin typeface="Cambria Math" panose="02040503050406030204" pitchFamily="18" charset="0"/>
                          </a:rPr>
                        </m:ctrlPr>
                      </m:sSupPr>
                      <m:e>
                        <m:r>
                          <m:rPr>
                            <m:sty m:val="p"/>
                          </m:rPr>
                          <a:rPr lang="el-GR" i="1">
                            <a:solidFill>
                              <a:srgbClr val="000000"/>
                            </a:solidFill>
                            <a:latin typeface="Cambria Math" panose="02040503050406030204" pitchFamily="18" charset="0"/>
                            <a:ea typeface="Yu Mincho" panose="02020400000000000000" pitchFamily="18" charset="-128"/>
                            <a:cs typeface="Times New Roman" panose="02020603050405020304" pitchFamily="18" charset="0"/>
                          </a:rPr>
                          <m:t>Ω</m:t>
                        </m:r>
                      </m:e>
                      <m:sup>
                        <m:r>
                          <a:rPr lang="en-US" i="1">
                            <a:latin typeface="Cambria Math" panose="02040503050406030204" pitchFamily="18" charset="0"/>
                          </a:rPr>
                          <m:t>−</m:t>
                        </m:r>
                        <m:r>
                          <a:rPr lang="en-US" i="1">
                            <a:latin typeface="Cambria Math" panose="02040503050406030204" pitchFamily="18" charset="0"/>
                          </a:rPr>
                          <m:t>1</m:t>
                        </m:r>
                      </m:sup>
                    </m:sSup>
                    <m:r>
                      <a:rPr lang="vi-VN" sz="1800"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oMath>
                </a14:m>
                <a:endParaRPr lang="en-US" dirty="0"/>
              </a:p>
            </p:txBody>
          </p:sp>
        </mc:Choice>
        <mc:Fallback xmlns="">
          <p:sp>
            <p:nvSpPr>
              <p:cNvPr id="29" name="TextBox 28">
                <a:extLst>
                  <a:ext uri="{FF2B5EF4-FFF2-40B4-BE49-F238E27FC236}">
                    <a16:creationId xmlns:a16="http://schemas.microsoft.com/office/drawing/2014/main" id="{C1571669-CB31-25F6-131B-C85D9E374DE7}"/>
                  </a:ext>
                </a:extLst>
              </p:cNvPr>
              <p:cNvSpPr txBox="1">
                <a:spLocks noRot="1" noChangeAspect="1" noMove="1" noResize="1" noEditPoints="1" noAdjustHandles="1" noChangeArrowheads="1" noChangeShapeType="1" noTextEdit="1"/>
              </p:cNvSpPr>
              <p:nvPr/>
            </p:nvSpPr>
            <p:spPr>
              <a:xfrm>
                <a:off x="2455878" y="3017584"/>
                <a:ext cx="5582872" cy="615361"/>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3A62E9A-7A36-50BB-8848-0834D4385CA4}"/>
              </a:ext>
            </a:extLst>
          </p:cNvPr>
          <p:cNvSpPr txBox="1"/>
          <p:nvPr/>
        </p:nvSpPr>
        <p:spPr>
          <a:xfrm>
            <a:off x="472963" y="3656104"/>
            <a:ext cx="3527323" cy="457200"/>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vi-VN" sz="1800" kern="100" dirty="0">
                <a:solidFill>
                  <a:srgbClr val="000000"/>
                </a:solidFill>
                <a:effectLst/>
                <a:latin typeface="Times New Roman" panose="02020603050405020304" pitchFamily="18" charset="0"/>
                <a:ea typeface="Times New Roman" panose="02020603050405020304" pitchFamily="18" charset="0"/>
              </a:rPr>
              <a:t>Hệ số nguồn dòng phụ thuộc:</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55F2D7C-C8A8-D0B0-08FE-C6479427D844}"/>
                  </a:ext>
                </a:extLst>
              </p:cNvPr>
              <p:cNvSpPr txBox="1"/>
              <p:nvPr/>
            </p:nvSpPr>
            <p:spPr>
              <a:xfrm>
                <a:off x="635467" y="4096310"/>
                <a:ext cx="5582872" cy="632930"/>
              </a:xfrm>
              <a:prstGeom prst="rect">
                <a:avLst/>
              </a:prstGeom>
              <a:noFill/>
            </p:spPr>
            <p:txBody>
              <a:bodyPr wrap="square">
                <a:spAutoFit/>
              </a:bodyPr>
              <a:lstStyle/>
              <a:p>
                <a:pPr marL="205740" marR="0" indent="-6350" algn="ctr">
                  <a:lnSpc>
                    <a:spcPct val="150000"/>
                  </a:lnSpc>
                  <a:spcBef>
                    <a:spcPts val="0"/>
                  </a:spcBef>
                  <a:spcAft>
                    <a:spcPts val="25"/>
                  </a:spcAft>
                </a:pPr>
                <a14:m>
                  <m:oMath xmlns:m="http://schemas.openxmlformats.org/officeDocument/2006/math">
                    <m:r>
                      <a:rPr lang="vi-VN" sz="1800" i="1" kern="100" smtClean="0">
                        <a:solidFill>
                          <a:srgbClr val="000000"/>
                        </a:solidFill>
                        <a:effectLst/>
                        <a:latin typeface="Cambria Math" panose="02040503050406030204" pitchFamily="18" charset="0"/>
                        <a:ea typeface="Yu Mincho" panose="02020400000000000000" pitchFamily="18" charset="-128"/>
                      </a:rPr>
                      <m:t>𝛼</m:t>
                    </m:r>
                    <m:r>
                      <a:rPr lang="vi-VN" sz="1800" i="1" kern="100" smtClean="0">
                        <a:solidFill>
                          <a:srgbClr val="000000"/>
                        </a:solidFill>
                        <a:effectLst/>
                        <a:latin typeface="Cambria Math" panose="02040503050406030204" pitchFamily="18" charset="0"/>
                        <a:ea typeface="Yu Mincho" panose="02020400000000000000" pitchFamily="18" charset="-128"/>
                      </a:rPr>
                      <m:t>=</m:t>
                    </m:r>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vi-VN" sz="1800" i="1" kern="100">
                            <a:solidFill>
                              <a:srgbClr val="000000"/>
                            </a:solidFill>
                            <a:effectLst/>
                            <a:latin typeface="Cambria Math" panose="02040503050406030204" pitchFamily="18" charset="0"/>
                            <a:ea typeface="Yu Mincho" panose="02020400000000000000" pitchFamily="18" charset="-128"/>
                          </a:rPr>
                          <m:t>2</m:t>
                        </m:r>
                        <m:r>
                          <a:rPr lang="vi-VN" sz="1800" i="1" kern="100">
                            <a:solidFill>
                              <a:srgbClr val="000000"/>
                            </a:solidFill>
                            <a:effectLst/>
                            <a:latin typeface="Cambria Math" panose="02040503050406030204" pitchFamily="18" charset="0"/>
                            <a:ea typeface="Yu Mincho" panose="02020400000000000000" pitchFamily="18" charset="-128"/>
                          </a:rPr>
                          <m:t>𝜎</m:t>
                        </m:r>
                      </m:num>
                      <m:den>
                        <m:r>
                          <a:rPr lang="vi-VN" sz="1800" i="1" kern="100">
                            <a:solidFill>
                              <a:srgbClr val="000000"/>
                            </a:solidFill>
                            <a:effectLst/>
                            <a:latin typeface="Cambria Math" panose="02040503050406030204" pitchFamily="18" charset="0"/>
                            <a:ea typeface="Yu Mincho" panose="02020400000000000000" pitchFamily="18" charset="-128"/>
                          </a:rPr>
                          <m:t>3</m:t>
                        </m:r>
                      </m:den>
                    </m:f>
                  </m:oMath>
                </a14:m>
                <a:r>
                  <a:rPr lang="vi-VN" sz="1800" kern="100" dirty="0">
                    <a:solidFill>
                      <a:srgbClr val="000000"/>
                    </a:solidFill>
                    <a:effectLst/>
                    <a:latin typeface="Cambria Math" panose="02040503050406030204" pitchFamily="18" charset="0"/>
                    <a:ea typeface="Yu Mincho" panose="02020400000000000000" pitchFamily="18" charset="-128"/>
                  </a:rPr>
                  <a:t>=</a:t>
                </a:r>
                <a14:m>
                  <m:oMath xmlns:m="http://schemas.openxmlformats.org/officeDocument/2006/math">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vi-VN" sz="1800" i="1" kern="100">
                            <a:solidFill>
                              <a:srgbClr val="000000"/>
                            </a:solidFill>
                            <a:effectLst/>
                            <a:latin typeface="Cambria Math" panose="02040503050406030204" pitchFamily="18" charset="0"/>
                            <a:ea typeface="Yu Mincho" panose="02020400000000000000" pitchFamily="18" charset="-128"/>
                          </a:rPr>
                          <m:t>2</m:t>
                        </m:r>
                        <m:r>
                          <a:rPr lang="vi-VN" sz="1800" i="1" kern="100">
                            <a:solidFill>
                              <a:srgbClr val="000000"/>
                            </a:solidFill>
                            <a:effectLst/>
                            <a:latin typeface="Cambria Math" panose="02040503050406030204" pitchFamily="18" charset="0"/>
                            <a:ea typeface="Yu Mincho" panose="02020400000000000000" pitchFamily="18" charset="-128"/>
                          </a:rPr>
                          <m:t>.</m:t>
                        </m:r>
                        <m:r>
                          <a:rPr lang="vi-VN" sz="1800" i="1" kern="100">
                            <a:solidFill>
                              <a:srgbClr val="000000"/>
                            </a:solidFill>
                            <a:effectLst/>
                            <a:latin typeface="Cambria Math" panose="02040503050406030204" pitchFamily="18" charset="0"/>
                            <a:ea typeface="Yu Mincho" panose="02020400000000000000" pitchFamily="18" charset="-128"/>
                          </a:rPr>
                          <m:t>6</m:t>
                        </m:r>
                        <m:r>
                          <a:rPr lang="vi-VN" sz="1800" i="1" kern="100">
                            <a:solidFill>
                              <a:srgbClr val="000000"/>
                            </a:solidFill>
                            <a:effectLst/>
                            <a:latin typeface="Cambria Math" panose="02040503050406030204" pitchFamily="18" charset="0"/>
                            <a:ea typeface="Yu Mincho" panose="02020400000000000000" pitchFamily="18" charset="-128"/>
                          </a:rPr>
                          <m:t>,</m:t>
                        </m:r>
                        <m:r>
                          <a:rPr lang="vi-VN" sz="1800" i="1" kern="100">
                            <a:solidFill>
                              <a:srgbClr val="000000"/>
                            </a:solidFill>
                            <a:effectLst/>
                            <a:latin typeface="Cambria Math" panose="02040503050406030204" pitchFamily="18" charset="0"/>
                            <a:ea typeface="Yu Mincho" panose="02020400000000000000" pitchFamily="18" charset="-128"/>
                          </a:rPr>
                          <m:t>09</m:t>
                        </m:r>
                      </m:num>
                      <m:den>
                        <m:r>
                          <a:rPr lang="vi-VN" sz="1800" i="1" kern="100">
                            <a:solidFill>
                              <a:srgbClr val="000000"/>
                            </a:solidFill>
                            <a:effectLst/>
                            <a:latin typeface="Cambria Math" panose="02040503050406030204" pitchFamily="18" charset="0"/>
                            <a:ea typeface="Yu Mincho" panose="02020400000000000000" pitchFamily="18" charset="-128"/>
                          </a:rPr>
                          <m:t>3</m:t>
                        </m:r>
                      </m:den>
                    </m:f>
                    <m:r>
                      <a:rPr lang="vi-VN" sz="1800" i="1" kern="100">
                        <a:solidFill>
                          <a:srgbClr val="000000"/>
                        </a:solidFill>
                        <a:effectLst/>
                        <a:latin typeface="Cambria Math" panose="02040503050406030204" pitchFamily="18" charset="0"/>
                        <a:ea typeface="Yu Mincho" panose="02020400000000000000" pitchFamily="18" charset="-128"/>
                      </a:rPr>
                      <m:t>=</m:t>
                    </m:r>
                    <m:r>
                      <a:rPr lang="vi-VN" sz="1800" i="1" kern="100">
                        <a:solidFill>
                          <a:srgbClr val="000000"/>
                        </a:solidFill>
                        <a:effectLst/>
                        <a:latin typeface="Cambria Math" panose="02040503050406030204" pitchFamily="18" charset="0"/>
                        <a:ea typeface="Yu Mincho" panose="02020400000000000000" pitchFamily="18" charset="-128"/>
                      </a:rPr>
                      <m:t>4</m:t>
                    </m:r>
                    <m:r>
                      <a:rPr lang="vi-VN" sz="1800" i="1" kern="100">
                        <a:solidFill>
                          <a:srgbClr val="000000"/>
                        </a:solidFill>
                        <a:effectLst/>
                        <a:latin typeface="Cambria Math" panose="02040503050406030204" pitchFamily="18" charset="0"/>
                        <a:ea typeface="Yu Mincho" panose="02020400000000000000" pitchFamily="18" charset="-128"/>
                      </a:rPr>
                      <m:t>,</m:t>
                    </m:r>
                    <m:r>
                      <a:rPr lang="vi-VN" sz="1800" i="1" kern="100">
                        <a:solidFill>
                          <a:srgbClr val="000000"/>
                        </a:solidFill>
                        <a:effectLst/>
                        <a:latin typeface="Cambria Math" panose="02040503050406030204" pitchFamily="18" charset="0"/>
                        <a:ea typeface="Yu Mincho" panose="02020400000000000000" pitchFamily="18" charset="-128"/>
                      </a:rPr>
                      <m:t>06</m:t>
                    </m:r>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055F2D7C-C8A8-D0B0-08FE-C6479427D844}"/>
                  </a:ext>
                </a:extLst>
              </p:cNvPr>
              <p:cNvSpPr txBox="1">
                <a:spLocks noRot="1" noChangeAspect="1" noMove="1" noResize="1" noEditPoints="1" noAdjustHandles="1" noChangeArrowheads="1" noChangeShapeType="1" noTextEdit="1"/>
              </p:cNvSpPr>
              <p:nvPr/>
            </p:nvSpPr>
            <p:spPr>
              <a:xfrm>
                <a:off x="635467" y="4096310"/>
                <a:ext cx="5582872" cy="632930"/>
              </a:xfrm>
              <a:prstGeom prst="rect">
                <a:avLst/>
              </a:prstGeom>
              <a:blipFill>
                <a:blip r:embed="rId6"/>
                <a:stretch>
                  <a:fillRect b="-3846"/>
                </a:stretch>
              </a:blipFill>
            </p:spPr>
            <p:txBody>
              <a:bodyPr/>
              <a:lstStyle/>
              <a:p>
                <a:r>
                  <a:rPr lang="en-US">
                    <a:noFill/>
                  </a:rPr>
                  <a:t> </a:t>
                </a:r>
              </a:p>
            </p:txBody>
          </p:sp>
        </mc:Fallback>
      </mc:AlternateContent>
    </p:spTree>
    <p:extLst>
      <p:ext uri="{BB962C8B-B14F-4D97-AF65-F5344CB8AC3E}">
        <p14:creationId xmlns:p14="http://schemas.microsoft.com/office/powerpoint/2010/main" val="125206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2365" y="186435"/>
            <a:ext cx="5564399" cy="369333"/>
            <a:chOff x="1793005" y="1746584"/>
            <a:chExt cx="7419199" cy="492443"/>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1" name="Rectangle 1">
            <a:extLst>
              <a:ext uri="{FF2B5EF4-FFF2-40B4-BE49-F238E27FC236}">
                <a16:creationId xmlns:a16="http://schemas.microsoft.com/office/drawing/2014/main" id="{8DAA1FF9-AEC2-F03E-61B4-59178704DFEF}"/>
              </a:ext>
            </a:extLst>
          </p:cNvPr>
          <p:cNvSpPr>
            <a:spLocks noChangeArrowheads="1"/>
          </p:cNvSpPr>
          <p:nvPr/>
        </p:nvSpPr>
        <p:spPr bwMode="auto">
          <a:xfrm>
            <a:off x="2017713" y="1370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EFC356A0-4678-F16C-B236-1144123AD19C}"/>
              </a:ext>
            </a:extLst>
          </p:cNvPr>
          <p:cNvSpPr txBox="1"/>
          <p:nvPr/>
        </p:nvSpPr>
        <p:spPr>
          <a:xfrm>
            <a:off x="202365" y="476410"/>
            <a:ext cx="5582872" cy="463397"/>
          </a:xfrm>
          <a:prstGeom prst="rect">
            <a:avLst/>
          </a:prstGeom>
          <a:noFill/>
        </p:spPr>
        <p:txBody>
          <a:bodyPr wrap="square">
            <a:spAutoFit/>
          </a:bodyPr>
          <a:lstStyle/>
          <a:p>
            <a:pPr marL="205740" marR="0" indent="-6350" algn="just">
              <a:lnSpc>
                <a:spcPct val="150000"/>
              </a:lnSpc>
              <a:spcBef>
                <a:spcPts val="200"/>
              </a:spcBef>
              <a:spcAft>
                <a:spcPts val="0"/>
              </a:spcAft>
            </a:pPr>
            <a:r>
              <a:rPr lang="vi-VN" sz="1800" b="1" kern="100"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Tham số bộ VOC </a:t>
            </a:r>
            <a:endParaRPr lang="en-US" sz="1400" b="1" kern="100" dirty="0">
              <a:solidFill>
                <a:srgbClr val="1F3763"/>
              </a:solidFill>
              <a:effectLst/>
              <a:latin typeface="Calibri Light" panose="020F0302020204030204" pitchFamily="34" charset="0"/>
              <a:ea typeface="Yu Gothic Light" panose="020B0300000000000000" pitchFamily="34" charset="-128"/>
              <a:cs typeface="Times New Roman" panose="02020603050405020304" pitchFamily="18" charset="0"/>
            </a:endParaRPr>
          </a:p>
        </p:txBody>
      </p:sp>
      <p:sp>
        <p:nvSpPr>
          <p:cNvPr id="4" name="TextBox 3">
            <a:extLst>
              <a:ext uri="{FF2B5EF4-FFF2-40B4-BE49-F238E27FC236}">
                <a16:creationId xmlns:a16="http://schemas.microsoft.com/office/drawing/2014/main" id="{A9BECD51-9A33-F349-B4A4-2B669DED577D}"/>
              </a:ext>
            </a:extLst>
          </p:cNvPr>
          <p:cNvSpPr txBox="1"/>
          <p:nvPr/>
        </p:nvSpPr>
        <p:spPr>
          <a:xfrm>
            <a:off x="357144" y="780167"/>
            <a:ext cx="5582872" cy="458074"/>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vi-VN" sz="1800" kern="100" dirty="0">
                <a:solidFill>
                  <a:srgbClr val="000000"/>
                </a:solidFill>
                <a:effectLst/>
                <a:latin typeface="Times New Roman" panose="02020603050405020304" pitchFamily="18" charset="0"/>
                <a:ea typeface="Times New Roman" panose="02020603050405020304" pitchFamily="18" charset="0"/>
              </a:rPr>
              <a:t>Tụ điện bộ dao động ảo:</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A627C1-06BC-E80B-8C07-7091D2E88D3F}"/>
                  </a:ext>
                </a:extLst>
              </p:cNvPr>
              <p:cNvSpPr txBox="1"/>
              <p:nvPr/>
            </p:nvSpPr>
            <p:spPr>
              <a:xfrm>
                <a:off x="1095375" y="1052241"/>
                <a:ext cx="7829025" cy="2281907"/>
              </a:xfrm>
              <a:prstGeom prst="rect">
                <a:avLst/>
              </a:prstGeom>
              <a:noFill/>
            </p:spPr>
            <p:txBody>
              <a:bodyPr wrap="square">
                <a:spAutoFit/>
              </a:bodyPr>
              <a:lstStyle/>
              <a:p>
                <a:pPr marL="205740" marR="0" indent="-6350" algn="just">
                  <a:lnSpc>
                    <a:spcPct val="150000"/>
                  </a:lnSpc>
                  <a:spcBef>
                    <a:spcPts val="0"/>
                  </a:spcBef>
                  <a:spcAft>
                    <a:spcPts val="25"/>
                  </a:spcAft>
                </a:pPr>
                <a14:m>
                  <m:oMath xmlns:m="http://schemas.openxmlformats.org/officeDocument/2006/math">
                    <m:sSubSup>
                      <m:sSubSupPr>
                        <m:ctrlPr>
                          <a:rPr lang="en-US" sz="1800" i="1" kern="1200" smtClean="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800" i="1" kern="1200">
                                    <a:solidFill>
                                      <a:srgbClr val="000000"/>
                                    </a:solidFill>
                                    <a:effectLst/>
                                    <a:latin typeface="Cambria Math" panose="02040503050406030204" pitchFamily="18" charset="0"/>
                                    <a:ea typeface="Times New Roman" panose="02020603050405020304" pitchFamily="18" charset="0"/>
                                  </a:rPr>
                                </m:ctrlPr>
                              </m:dPr>
                              <m:e>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𝜔</m:t>
                                </m:r>
                              </m:e>
                            </m:d>
                          </m:e>
                          <m:sub>
                            <m:r>
                              <a:rPr lang="vi-VN" sz="1800" i="1" kern="1200">
                                <a:solidFill>
                                  <a:srgbClr val="000000"/>
                                </a:solidFill>
                                <a:effectLst/>
                                <a:latin typeface="Cambria Math" panose="02040503050406030204" pitchFamily="18" charset="0"/>
                                <a:ea typeface="Times New Roman" panose="02020603050405020304" pitchFamily="18" charset="0"/>
                              </a:rPr>
                              <m:t>𝑚𝑎𝑥</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𝑚𝑖𝑛</m:t>
                        </m:r>
                      </m:sup>
                    </m:sSubSup>
                    <m:r>
                      <a:rPr lang="en-US" sz="1800" i="1" kern="1200">
                        <a:solidFill>
                          <a:srgbClr val="000000"/>
                        </a:solidFill>
                        <a:effectLst/>
                        <a:latin typeface="Cambria Math" panose="02040503050406030204" pitchFamily="18" charset="0"/>
                        <a:ea typeface="Times New Roman" panose="02020603050405020304" pitchFamily="18" charset="0"/>
                      </a:rPr>
                      <m:t>=</m:t>
                    </m:r>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vi-VN" sz="1800" i="1" kern="1200">
                            <a:solidFill>
                              <a:srgbClr val="000000"/>
                            </a:solidFill>
                            <a:effectLst/>
                            <a:latin typeface="Cambria Math" panose="02040503050406030204" pitchFamily="18" charset="0"/>
                            <a:ea typeface="Times New Roman" panose="02020603050405020304" pitchFamily="18" charset="0"/>
                          </a:rPr>
                          <m:t>1</m:t>
                        </m:r>
                      </m:num>
                      <m:den>
                        <m:r>
                          <a:rPr lang="vi-VN" sz="1800" i="1" kern="1200">
                            <a:solidFill>
                              <a:srgbClr val="000000"/>
                            </a:solidFill>
                            <a:effectLst/>
                            <a:latin typeface="Cambria Math" panose="02040503050406030204" pitchFamily="18" charset="0"/>
                            <a:ea typeface="Times New Roman" panose="02020603050405020304" pitchFamily="18" charset="0"/>
                          </a:rPr>
                          <m:t>2</m:t>
                        </m:r>
                        <m:r>
                          <a:rPr lang="vi-VN" sz="1800" i="1" kern="1200">
                            <a:solidFill>
                              <a:srgbClr val="000000"/>
                            </a:solidFill>
                            <a:effectLst/>
                            <a:latin typeface="Cambria Math" panose="02040503050406030204" pitchFamily="18" charset="0"/>
                            <a:ea typeface="Times New Roman" panose="02020603050405020304" pitchFamily="18" charset="0"/>
                          </a:rPr>
                          <m:t>. </m:t>
                        </m:r>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800" i="1" kern="1200">
                                    <a:solidFill>
                                      <a:srgbClr val="000000"/>
                                    </a:solidFill>
                                    <a:effectLst/>
                                    <a:latin typeface="Cambria Math" panose="02040503050406030204" pitchFamily="18" charset="0"/>
                                    <a:ea typeface="Times New Roman" panose="02020603050405020304" pitchFamily="18" charset="0"/>
                                  </a:rPr>
                                </m:ctrlPr>
                              </m:dPr>
                              <m:e>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𝜔</m:t>
                                </m:r>
                              </m:e>
                            </m:d>
                          </m:e>
                          <m:sub>
                            <m:r>
                              <a:rPr lang="vi-VN" sz="1800" i="1" kern="1200">
                                <a:solidFill>
                                  <a:srgbClr val="000000"/>
                                </a:solidFill>
                                <a:effectLst/>
                                <a:latin typeface="Cambria Math" panose="02040503050406030204" pitchFamily="18" charset="0"/>
                                <a:ea typeface="Times New Roman" panose="02020603050405020304" pitchFamily="18" charset="0"/>
                              </a:rPr>
                              <m:t>𝑚𝑎𝑥</m:t>
                            </m:r>
                          </m:sub>
                        </m:sSub>
                      </m:den>
                    </m:f>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800" kern="1200" dirty="0">
                    <a:solidFill>
                      <a:srgbClr val="000000"/>
                    </a:solidFill>
                    <a:effectLst/>
                    <a:latin typeface="Cambria Math" panose="02040503050406030204" pitchFamily="18" charset="0"/>
                    <a:ea typeface="Times New Roman" panose="02020603050405020304" pitchFamily="18" charset="0"/>
                  </a:rPr>
                  <a:t> </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d>
                          <m:dPr>
                            <m:begChr m:val="|"/>
                            <m:endChr m:val="|"/>
                            <m:ctrlPr>
                              <a:rPr lang="en-US" sz="1800" i="1" kern="1200">
                                <a:solidFill>
                                  <a:srgbClr val="000000"/>
                                </a:solidFill>
                                <a:effectLst/>
                                <a:latin typeface="Cambria Math" panose="02040503050406030204" pitchFamily="18" charset="0"/>
                                <a:ea typeface="Times New Roman" panose="02020603050405020304" pitchFamily="18" charset="0"/>
                              </a:rPr>
                            </m:ctrlPr>
                          </m:d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𝑄</m:t>
                                    </m:r>
                                  </m:e>
                                </m:acc>
                              </m:e>
                              <m:sub>
                                <m:r>
                                  <a:rPr lang="vi-VN" sz="1800" i="1" kern="1200">
                                    <a:solidFill>
                                      <a:srgbClr val="000000"/>
                                    </a:solidFill>
                                    <a:effectLst/>
                                    <a:latin typeface="Cambria Math" panose="02040503050406030204" pitchFamily="18" charset="0"/>
                                    <a:ea typeface="Times New Roman" panose="02020603050405020304" pitchFamily="18" charset="0"/>
                                  </a:rPr>
                                  <m:t>𝑟𝑎𝑡𝑒𝑑</m:t>
                                </m:r>
                              </m:sub>
                            </m:sSub>
                          </m:e>
                        </m:d>
                      </m:num>
                      <m:den>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𝑃</m:t>
                                </m:r>
                              </m:e>
                            </m:acc>
                          </m:e>
                          <m:sub>
                            <m:r>
                              <a:rPr lang="vi-VN" sz="1800" i="1" kern="1200">
                                <a:solidFill>
                                  <a:srgbClr val="000000"/>
                                </a:solidFill>
                                <a:effectLst/>
                                <a:latin typeface="Cambria Math" panose="02040503050406030204" pitchFamily="18" charset="0"/>
                                <a:ea typeface="Times New Roman" panose="02020603050405020304" pitchFamily="18" charset="0"/>
                              </a:rPr>
                              <m:t>𝑟𝑎𝑡𝑒𝑑</m:t>
                            </m:r>
                          </m:sub>
                        </m:sSub>
                      </m:den>
                    </m:f>
                  </m:oMath>
                </a14:m>
                <a:r>
                  <a:rPr lang="en-US" sz="1800" kern="1200" dirty="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vi-VN" sz="1800" i="1" kern="1200">
                            <a:solidFill>
                              <a:srgbClr val="000000"/>
                            </a:solidFill>
                            <a:effectLst/>
                            <a:latin typeface="Cambria Math" panose="02040503050406030204" pitchFamily="18" charset="0"/>
                            <a:ea typeface="Times New Roman" panose="02020603050405020304" pitchFamily="18" charset="0"/>
                          </a:rPr>
                          <m:t>1</m:t>
                        </m:r>
                      </m:num>
                      <m:den>
                        <m:r>
                          <a:rPr lang="vi-VN" sz="1800" i="1" kern="1200">
                            <a:solidFill>
                              <a:srgbClr val="000000"/>
                            </a:solidFill>
                            <a:effectLst/>
                            <a:latin typeface="Cambria Math" panose="02040503050406030204" pitchFamily="18" charset="0"/>
                            <a:ea typeface="Times New Roman" panose="02020603050405020304" pitchFamily="18" charset="0"/>
                          </a:rPr>
                          <m:t>2</m:t>
                        </m:r>
                        <m:r>
                          <a:rPr lang="vi-VN" sz="1800" i="1" kern="12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𝜋</m:t>
                        </m:r>
                        <m:r>
                          <a:rPr lang="vi-VN" sz="1800" i="1" kern="1200">
                            <a:solidFill>
                              <a:srgbClr val="000000"/>
                            </a:solidFill>
                            <a:effectLst/>
                            <a:latin typeface="Cambria Math" panose="02040503050406030204" pitchFamily="18" charset="0"/>
                            <a:ea typeface="Times New Roman" panose="02020603050405020304" pitchFamily="18" charset="0"/>
                          </a:rPr>
                          <m:t> </m:t>
                        </m:r>
                      </m:den>
                    </m:f>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en-US" sz="1800" i="1" kern="100">
                            <a:solidFill>
                              <a:srgbClr val="000000"/>
                            </a:solidFill>
                            <a:effectLst/>
                            <a:latin typeface="Cambria Math" panose="02040503050406030204" pitchFamily="18" charset="0"/>
                            <a:ea typeface="Yu Mincho" panose="02020400000000000000" pitchFamily="18" charset="-128"/>
                          </a:rPr>
                          <m:t>126</m:t>
                        </m:r>
                      </m:num>
                      <m:den>
                        <m:r>
                          <a:rPr lang="en-US" sz="1800" i="1" kern="100">
                            <a:solidFill>
                              <a:srgbClr val="000000"/>
                            </a:solidFill>
                            <a:effectLst/>
                            <a:latin typeface="Cambria Math" panose="02040503050406030204" pitchFamily="18" charset="0"/>
                            <a:ea typeface="Yu Mincho" panose="02020400000000000000" pitchFamily="18" charset="-128"/>
                          </a:rPr>
                          <m:t>114</m:t>
                        </m:r>
                      </m:den>
                    </m:f>
                    <m:r>
                      <a:rPr lang="en-US" sz="1800" i="1" kern="100">
                        <a:solidFill>
                          <a:srgbClr val="000000"/>
                        </a:solidFill>
                        <a:effectLst/>
                        <a:latin typeface="Cambria Math" panose="02040503050406030204" pitchFamily="18" charset="0"/>
                        <a:ea typeface="Yu Mincho" panose="02020400000000000000" pitchFamily="18" charset="-128"/>
                      </a:rPr>
                      <m:t>.</m:t>
                    </m:r>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en-US" sz="1800" i="1" kern="100">
                            <a:solidFill>
                              <a:srgbClr val="000000"/>
                            </a:solidFill>
                            <a:effectLst/>
                            <a:latin typeface="Cambria Math" panose="02040503050406030204" pitchFamily="18" charset="0"/>
                            <a:ea typeface="Yu Mincho" panose="02020400000000000000" pitchFamily="18" charset="-128"/>
                          </a:rPr>
                          <m:t>750</m:t>
                        </m:r>
                      </m:num>
                      <m:den>
                        <m:r>
                          <a:rPr lang="en-US" sz="1800" i="1" kern="100">
                            <a:solidFill>
                              <a:srgbClr val="000000"/>
                            </a:solidFill>
                            <a:effectLst/>
                            <a:latin typeface="Cambria Math" panose="02040503050406030204" pitchFamily="18" charset="0"/>
                            <a:ea typeface="Yu Mincho" panose="02020400000000000000" pitchFamily="18" charset="-128"/>
                          </a:rPr>
                          <m:t>750</m:t>
                        </m:r>
                      </m:den>
                    </m:f>
                  </m:oMath>
                </a14:m>
                <a:r>
                  <a:rPr lang="en-US" sz="1800" kern="100" dirty="0">
                    <a:solidFill>
                      <a:srgbClr val="000000"/>
                    </a:solidFill>
                    <a:effectLst/>
                    <a:latin typeface="Cambria Math" panose="02040503050406030204" pitchFamily="18" charset="0"/>
                    <a:ea typeface="Times New Roman" panose="02020603050405020304" pitchFamily="18" charset="0"/>
                  </a:rPr>
                  <a:t>=0,18(F)</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just">
                  <a:lnSpc>
                    <a:spcPct val="150000"/>
                  </a:lnSpc>
                  <a:spcBef>
                    <a:spcPts val="0"/>
                  </a:spcBef>
                  <a:spcAft>
                    <a:spcPts val="25"/>
                  </a:spcAft>
                </a:pPr>
                <a14:m>
                  <m:oMath xmlns:m="http://schemas.openxmlformats.org/officeDocument/2006/math">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r>
                              <a:rPr lang="vi-VN" sz="1800" i="1" kern="1200">
                                <a:solidFill>
                                  <a:srgbClr val="000000"/>
                                </a:solidFill>
                                <a:effectLst/>
                                <a:latin typeface="Cambria Math" panose="02040503050406030204" pitchFamily="18" charset="0"/>
                                <a:ea typeface="Times New Roman" panose="02020603050405020304" pitchFamily="18" charset="0"/>
                              </a:rPr>
                              <m:t>𝛿</m:t>
                            </m:r>
                          </m:e>
                          <m:sub>
                            <m:r>
                              <a:rPr lang="vi-VN" sz="1800" i="1" kern="1200">
                                <a:solidFill>
                                  <a:srgbClr val="000000"/>
                                </a:solidFill>
                                <a:effectLst/>
                                <a:latin typeface="Cambria Math" panose="02040503050406030204" pitchFamily="18" charset="0"/>
                                <a:ea typeface="Times New Roman" panose="02020603050405020304" pitchFamily="18" charset="0"/>
                              </a:rPr>
                              <m:t>3</m:t>
                            </m:r>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1</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𝑚𝑖𝑛</m:t>
                        </m:r>
                      </m:sup>
                    </m:sSubSup>
                    <m:r>
                      <a:rPr lang="en-US" sz="1800" i="1" kern="1200">
                        <a:solidFill>
                          <a:srgbClr val="000000"/>
                        </a:solidFill>
                        <a:effectLst/>
                        <a:latin typeface="Cambria Math" panose="02040503050406030204" pitchFamily="18" charset="0"/>
                        <a:ea typeface="Times New Roman" panose="02020603050405020304" pitchFamily="18" charset="0"/>
                      </a:rPr>
                      <m:t>=</m:t>
                    </m:r>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vi-VN" sz="1800" i="1" kern="1200">
                            <a:solidFill>
                              <a:srgbClr val="000000"/>
                            </a:solidFill>
                            <a:effectLst/>
                            <a:latin typeface="Cambria Math" panose="02040503050406030204" pitchFamily="18" charset="0"/>
                            <a:ea typeface="Times New Roman" panose="02020603050405020304" pitchFamily="18" charset="0"/>
                          </a:rPr>
                          <m:t>1</m:t>
                        </m:r>
                      </m:num>
                      <m:den>
                        <m:r>
                          <a:rPr lang="vi-VN" sz="1800" i="1" kern="1200">
                            <a:solidFill>
                              <a:srgbClr val="000000"/>
                            </a:solidFill>
                            <a:effectLst/>
                            <a:latin typeface="Cambria Math" panose="02040503050406030204" pitchFamily="18" charset="0"/>
                            <a:ea typeface="Times New Roman" panose="02020603050405020304" pitchFamily="18" charset="0"/>
                          </a:rPr>
                          <m:t>8</m:t>
                        </m:r>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r>
                              <a:rPr lang="vi-VN" sz="1800" i="1" kern="1200">
                                <a:solidFill>
                                  <a:srgbClr val="000000"/>
                                </a:solidFill>
                                <a:effectLst/>
                                <a:latin typeface="Cambria Math" panose="02040503050406030204" pitchFamily="18" charset="0"/>
                                <a:ea typeface="Times New Roman" panose="02020603050405020304" pitchFamily="18" charset="0"/>
                              </a:rPr>
                              <m:t>𝜔</m:t>
                            </m:r>
                          </m:e>
                          <m:sup>
                            <m:r>
                              <a:rPr lang="vi-VN" sz="1800" i="1" kern="1200">
                                <a:solidFill>
                                  <a:srgbClr val="000000"/>
                                </a:solidFill>
                                <a:effectLst/>
                                <a:latin typeface="Cambria Math" panose="02040503050406030204" pitchFamily="18" charset="0"/>
                                <a:ea typeface="Times New Roman" panose="02020603050405020304" pitchFamily="18" charset="0"/>
                              </a:rPr>
                              <m:t>∗</m:t>
                            </m:r>
                          </m:sup>
                        </m:sSup>
                        <m:r>
                          <a:rPr lang="vi-VN" sz="18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𝛿</m:t>
                            </m:r>
                          </m:e>
                          <m:sub>
                            <m:r>
                              <a:rPr lang="vi-VN" sz="1800" i="1" kern="1200">
                                <a:solidFill>
                                  <a:srgbClr val="000000"/>
                                </a:solidFill>
                                <a:effectLst/>
                                <a:latin typeface="Cambria Math" panose="02040503050406030204" pitchFamily="18" charset="0"/>
                                <a:ea typeface="Times New Roman" panose="02020603050405020304" pitchFamily="18" charset="0"/>
                              </a:rPr>
                              <m:t>3</m:t>
                            </m:r>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1</m:t>
                            </m:r>
                          </m:sub>
                          <m:sup>
                            <m:r>
                              <a:rPr lang="vi-VN" sz="1800" i="1" kern="1200">
                                <a:solidFill>
                                  <a:srgbClr val="000000"/>
                                </a:solidFill>
                                <a:effectLst/>
                                <a:latin typeface="Cambria Math" panose="02040503050406030204" pitchFamily="18" charset="0"/>
                                <a:ea typeface="Times New Roman" panose="02020603050405020304" pitchFamily="18" charset="0"/>
                              </a:rPr>
                              <m:t>𝑚𝑎𝑥</m:t>
                            </m:r>
                          </m:sup>
                        </m:sSubSup>
                      </m:den>
                    </m:f>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800" kern="1200" dirty="0">
                    <a:solidFill>
                      <a:srgbClr val="000000"/>
                    </a:solidFill>
                    <a:effectLst/>
                    <a:latin typeface="Cambria Math" panose="02040503050406030204" pitchFamily="18" charset="0"/>
                    <a:ea typeface="Times New Roman" panose="02020603050405020304" pitchFamily="18" charset="0"/>
                  </a:rPr>
                  <a:t> </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num>
                      <m:den>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r>
                          <a:rPr lang="vi-VN" sz="1800" i="1" kern="1200">
                            <a:solidFill>
                              <a:srgbClr val="000000"/>
                            </a:solidFill>
                            <a:effectLst/>
                            <a:latin typeface="Cambria Math" panose="02040503050406030204" pitchFamily="18" charset="0"/>
                            <a:ea typeface="Times New Roman" panose="02020603050405020304" pitchFamily="18" charset="0"/>
                          </a:rPr>
                          <m:t>−</m:t>
                        </m:r>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𝑚𝑖𝑛</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den>
                    </m:f>
                  </m:oMath>
                </a14:m>
                <a:r>
                  <a:rPr lang="en-US" sz="1800" kern="1200" dirty="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vi-VN" sz="1800" i="1" kern="1200">
                            <a:solidFill>
                              <a:srgbClr val="000000"/>
                            </a:solidFill>
                            <a:effectLst/>
                            <a:latin typeface="Cambria Math" panose="02040503050406030204" pitchFamily="18" charset="0"/>
                            <a:ea typeface="Times New Roman" panose="02020603050405020304" pitchFamily="18" charset="0"/>
                          </a:rPr>
                          <m:t>1</m:t>
                        </m:r>
                      </m:num>
                      <m:den>
                        <m:r>
                          <a:rPr lang="vi-VN" sz="1800" i="1" kern="1200">
                            <a:solidFill>
                              <a:srgbClr val="000000"/>
                            </a:solidFill>
                            <a:effectLst/>
                            <a:latin typeface="Cambria Math" panose="02040503050406030204" pitchFamily="18" charset="0"/>
                            <a:ea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120</m:t>
                        </m:r>
                        <m:r>
                          <a:rPr lang="en-US" sz="1800" i="1" kern="100">
                            <a:solidFill>
                              <a:srgbClr val="000000"/>
                            </a:solidFill>
                            <a:effectLst/>
                            <a:latin typeface="Cambria Math" panose="02040503050406030204" pitchFamily="18" charset="0"/>
                            <a:ea typeface="Times New Roman" panose="02020603050405020304" pitchFamily="18" charset="0"/>
                          </a:rPr>
                          <m:t>𝜋</m:t>
                        </m:r>
                        <m:r>
                          <a:rPr lang="vi-VN"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0</m:t>
                        </m:r>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02</m:t>
                        </m:r>
                      </m:den>
                    </m:f>
                    <m:r>
                      <a:rPr lang="en-US" sz="1800" i="1" kern="1200">
                        <a:solidFill>
                          <a:srgbClr val="000000"/>
                        </a:solidFill>
                        <a:effectLst/>
                        <a:latin typeface="Cambria Math" panose="02040503050406030204" pitchFamily="18" charset="0"/>
                        <a:ea typeface="Times New Roman" panose="02020603050405020304" pitchFamily="18" charset="0"/>
                      </a:rPr>
                      <m:t> </m:t>
                    </m:r>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en-US" sz="1800" i="1" kern="100">
                            <a:solidFill>
                              <a:srgbClr val="000000"/>
                            </a:solidFill>
                            <a:effectLst/>
                            <a:latin typeface="Cambria Math" panose="02040503050406030204" pitchFamily="18" charset="0"/>
                            <a:ea typeface="Yu Mincho" panose="02020400000000000000" pitchFamily="18" charset="-128"/>
                          </a:rPr>
                          <m:t>126</m:t>
                        </m:r>
                      </m:num>
                      <m:den>
                        <m:r>
                          <a:rPr lang="en-US" sz="1800" i="1" kern="100">
                            <a:solidFill>
                              <a:srgbClr val="000000"/>
                            </a:solidFill>
                            <a:effectLst/>
                            <a:latin typeface="Cambria Math" panose="02040503050406030204" pitchFamily="18" charset="0"/>
                            <a:ea typeface="Yu Mincho" panose="02020400000000000000" pitchFamily="18" charset="-128"/>
                          </a:rPr>
                          <m:t>114</m:t>
                        </m:r>
                      </m:den>
                    </m:f>
                    <m:r>
                      <a:rPr lang="en-US" sz="1800" i="1" kern="100">
                        <a:solidFill>
                          <a:srgbClr val="000000"/>
                        </a:solidFill>
                        <a:effectLst/>
                        <a:latin typeface="Cambria Math" panose="02040503050406030204" pitchFamily="18" charset="0"/>
                        <a:ea typeface="Yu Mincho" panose="02020400000000000000" pitchFamily="18" charset="-128"/>
                      </a:rPr>
                      <m:t> </m:t>
                    </m:r>
                    <m:f>
                      <m:fPr>
                        <m:ctrlPr>
                          <a:rPr lang="en-US" sz="1800" i="1" kern="100">
                            <a:solidFill>
                              <a:srgbClr val="000000"/>
                            </a:solidFill>
                            <a:effectLst/>
                            <a:latin typeface="Cambria Math" panose="02040503050406030204" pitchFamily="18" charset="0"/>
                            <a:ea typeface="Yu Mincho" panose="02020400000000000000" pitchFamily="18" charset="-128"/>
                          </a:rPr>
                        </m:ctrlPr>
                      </m:fPr>
                      <m:num>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126</m:t>
                            </m:r>
                          </m:e>
                          <m:sup>
                            <m:r>
                              <a:rPr lang="en-US" sz="1800" i="1" kern="100">
                                <a:solidFill>
                                  <a:srgbClr val="000000"/>
                                </a:solidFill>
                                <a:effectLst/>
                                <a:latin typeface="Cambria Math" panose="02040503050406030204" pitchFamily="18" charset="0"/>
                                <a:ea typeface="Yu Mincho" panose="02020400000000000000" pitchFamily="18" charset="-128"/>
                              </a:rPr>
                              <m:t>2</m:t>
                            </m:r>
                          </m:sup>
                        </m:sSup>
                      </m:num>
                      <m:den>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126</m:t>
                            </m:r>
                          </m:e>
                          <m:sup>
                            <m:r>
                              <a:rPr lang="en-US" sz="1800" i="1" kern="100">
                                <a:solidFill>
                                  <a:srgbClr val="000000"/>
                                </a:solidFill>
                                <a:effectLst/>
                                <a:latin typeface="Cambria Math" panose="02040503050406030204" pitchFamily="18" charset="0"/>
                                <a:ea typeface="Yu Mincho" panose="02020400000000000000" pitchFamily="18" charset="-128"/>
                              </a:rPr>
                              <m:t>2</m:t>
                            </m:r>
                          </m:sup>
                        </m:sSup>
                        <m:r>
                          <a:rPr lang="en-US" sz="1800" i="1" kern="100">
                            <a:solidFill>
                              <a:srgbClr val="000000"/>
                            </a:solidFill>
                            <a:effectLst/>
                            <a:latin typeface="Cambria Math" panose="02040503050406030204" pitchFamily="18" charset="0"/>
                            <a:ea typeface="Yu Mincho" panose="02020400000000000000" pitchFamily="18" charset="-128"/>
                          </a:rPr>
                          <m:t>−</m:t>
                        </m:r>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114</m:t>
                            </m:r>
                          </m:e>
                          <m:sup>
                            <m:r>
                              <a:rPr lang="en-US" sz="1800" i="1" kern="100">
                                <a:solidFill>
                                  <a:srgbClr val="000000"/>
                                </a:solidFill>
                                <a:effectLst/>
                                <a:latin typeface="Cambria Math" panose="02040503050406030204" pitchFamily="18" charset="0"/>
                                <a:ea typeface="Yu Mincho" panose="02020400000000000000" pitchFamily="18" charset="-128"/>
                              </a:rPr>
                              <m:t>2</m:t>
                            </m:r>
                          </m:sup>
                        </m:sSup>
                      </m:den>
                    </m:f>
                    <m:r>
                      <a:rPr lang="en-US" sz="1800" i="1" kern="100">
                        <a:solidFill>
                          <a:srgbClr val="000000"/>
                        </a:solidFill>
                        <a:effectLst/>
                        <a:latin typeface="Cambria Math" panose="02040503050406030204" pitchFamily="18" charset="0"/>
                        <a:ea typeface="Yu Mincho" panose="02020400000000000000" pitchFamily="18" charset="-128"/>
                      </a:rPr>
                      <m:t>=</m:t>
                    </m:r>
                    <m:r>
                      <a:rPr lang="en-US" sz="1800" i="1" kern="100">
                        <a:solidFill>
                          <a:srgbClr val="000000"/>
                        </a:solidFill>
                        <a:effectLst/>
                        <a:latin typeface="Cambria Math" panose="02040503050406030204" pitchFamily="18" charset="0"/>
                        <a:ea typeface="Yu Mincho" panose="02020400000000000000" pitchFamily="18" charset="-128"/>
                      </a:rPr>
                      <m:t>0</m:t>
                    </m:r>
                    <m:r>
                      <a:rPr lang="en-US" sz="1800" i="1" kern="100">
                        <a:solidFill>
                          <a:srgbClr val="000000"/>
                        </a:solidFill>
                        <a:effectLst/>
                        <a:latin typeface="Cambria Math" panose="02040503050406030204" pitchFamily="18" charset="0"/>
                        <a:ea typeface="Yu Mincho" panose="02020400000000000000" pitchFamily="18" charset="-128"/>
                      </a:rPr>
                      <m:t>,</m:t>
                    </m:r>
                    <m:r>
                      <a:rPr lang="en-US" sz="1800" i="1" kern="100">
                        <a:solidFill>
                          <a:srgbClr val="000000"/>
                        </a:solidFill>
                        <a:effectLst/>
                        <a:latin typeface="Cambria Math" panose="02040503050406030204" pitchFamily="18" charset="0"/>
                        <a:ea typeface="Yu Mincho" panose="02020400000000000000" pitchFamily="18" charset="-128"/>
                      </a:rPr>
                      <m:t>1</m:t>
                    </m:r>
                  </m:oMath>
                </a14:m>
                <a:r>
                  <a:rPr lang="en-US" sz="1800" kern="100" dirty="0">
                    <a:solidFill>
                      <a:srgbClr val="000000"/>
                    </a:solidFill>
                    <a:effectLst/>
                    <a:latin typeface="Cambria Math" panose="02040503050406030204" pitchFamily="18" charset="0"/>
                    <a:ea typeface="Times New Roman" panose="02020603050405020304" pitchFamily="18" charset="0"/>
                  </a:rPr>
                  <a:t>(F)</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just">
                  <a:lnSpc>
                    <a:spcPct val="150000"/>
                  </a:lnSpc>
                  <a:spcBef>
                    <a:spcPts val="0"/>
                  </a:spcBef>
                  <a:spcAft>
                    <a:spcPts val="25"/>
                  </a:spcAft>
                </a:pPr>
                <a14:m>
                  <m:oMath xmlns:m="http://schemas.openxmlformats.org/officeDocument/2006/math">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r>
                              <a:rPr lang="vi-VN" sz="1800" i="1" kern="1200">
                                <a:solidFill>
                                  <a:srgbClr val="000000"/>
                                </a:solidFill>
                                <a:effectLst/>
                                <a:latin typeface="Cambria Math" panose="02040503050406030204" pitchFamily="18" charset="0"/>
                                <a:ea typeface="Times New Roman" panose="02020603050405020304" pitchFamily="18" charset="0"/>
                              </a:rPr>
                              <m:t>𝑡</m:t>
                            </m:r>
                          </m:e>
                          <m:sub>
                            <m:r>
                              <a:rPr lang="vi-VN" sz="1800" i="1" kern="1200">
                                <a:solidFill>
                                  <a:srgbClr val="000000"/>
                                </a:solidFill>
                                <a:effectLst/>
                                <a:latin typeface="Cambria Math" panose="02040503050406030204" pitchFamily="18" charset="0"/>
                                <a:ea typeface="Times New Roman" panose="02020603050405020304" pitchFamily="18" charset="0"/>
                              </a:rPr>
                              <m:t>𝑟𝑖𝑠𝑒</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𝑚𝑎𝑥</m:t>
                        </m:r>
                      </m:sup>
                    </m:sSubSup>
                    <m:r>
                      <a:rPr lang="en-US" sz="1800" i="1" kern="1200">
                        <a:solidFill>
                          <a:srgbClr val="000000"/>
                        </a:solidFill>
                        <a:effectLst/>
                        <a:latin typeface="Cambria Math" panose="02040503050406030204" pitchFamily="18" charset="0"/>
                        <a:ea typeface="Times New Roman" panose="02020603050405020304" pitchFamily="18" charset="0"/>
                      </a:rPr>
                      <m:t>=</m:t>
                    </m:r>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𝑡</m:t>
                            </m:r>
                          </m:e>
                          <m:sub>
                            <m:r>
                              <a:rPr lang="vi-VN" sz="1800" i="1" kern="1200">
                                <a:solidFill>
                                  <a:srgbClr val="000000"/>
                                </a:solidFill>
                                <a:effectLst/>
                                <a:latin typeface="Cambria Math" panose="02040503050406030204" pitchFamily="18" charset="0"/>
                                <a:ea typeface="Times New Roman" panose="02020603050405020304" pitchFamily="18" charset="0"/>
                              </a:rPr>
                              <m:t>𝑟𝑖𝑠𝑒</m:t>
                            </m:r>
                          </m:sub>
                          <m:sup>
                            <m:r>
                              <a:rPr lang="vi-VN" sz="1800" i="1" kern="1200">
                                <a:solidFill>
                                  <a:srgbClr val="000000"/>
                                </a:solidFill>
                                <a:effectLst/>
                                <a:latin typeface="Cambria Math" panose="02040503050406030204" pitchFamily="18" charset="0"/>
                                <a:ea typeface="Times New Roman" panose="02020603050405020304" pitchFamily="18" charset="0"/>
                              </a:rPr>
                              <m:t>𝑚𝑎𝑥</m:t>
                            </m:r>
                          </m:sup>
                        </m:sSubSup>
                      </m:num>
                      <m:den>
                        <m:r>
                          <a:rPr lang="vi-VN" sz="1800" i="1" kern="1200">
                            <a:solidFill>
                              <a:srgbClr val="000000"/>
                            </a:solidFill>
                            <a:effectLst/>
                            <a:latin typeface="Cambria Math" panose="02040503050406030204" pitchFamily="18" charset="0"/>
                            <a:ea typeface="Times New Roman" panose="02020603050405020304" pitchFamily="18" charset="0"/>
                          </a:rPr>
                          <m:t>6</m:t>
                        </m:r>
                      </m:den>
                    </m:f>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num>
                      <m:den>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𝑚𝑖𝑛</m:t>
                            </m:r>
                          </m:sub>
                        </m:sSub>
                      </m:den>
                    </m:f>
                  </m:oMath>
                </a14:m>
                <a:r>
                  <a:rPr lang="en-US" sz="1800" kern="1200" dirty="0">
                    <a:solidFill>
                      <a:srgbClr val="000000"/>
                    </a:solidFill>
                    <a:effectLst/>
                    <a:latin typeface="Cambria Math" panose="02040503050406030204" pitchFamily="18" charset="0"/>
                    <a:ea typeface="Times New Roman" panose="02020603050405020304" pitchFamily="18" charset="0"/>
                  </a:rPr>
                  <a:t> </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num>
                      <m:den>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𝑜𝑐</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r>
                          <a:rPr lang="vi-VN" sz="1800" i="1" kern="1200">
                            <a:solidFill>
                              <a:srgbClr val="000000"/>
                            </a:solidFill>
                            <a:effectLst/>
                            <a:latin typeface="Cambria Math" panose="02040503050406030204" pitchFamily="18" charset="0"/>
                            <a:ea typeface="Times New Roman" panose="02020603050405020304" pitchFamily="18" charset="0"/>
                          </a:rPr>
                          <m:t>−</m:t>
                        </m:r>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800" i="1" kern="1200">
                                        <a:solidFill>
                                          <a:srgbClr val="000000"/>
                                        </a:solidFill>
                                        <a:effectLst/>
                                        <a:latin typeface="Cambria Math" panose="02040503050406030204" pitchFamily="18" charset="0"/>
                                        <a:ea typeface="Times New Roman" panose="02020603050405020304" pitchFamily="18" charset="0"/>
                                      </a:rPr>
                                    </m:ctrlPr>
                                  </m:accPr>
                                  <m:e>
                                    <m:r>
                                      <a:rPr lang="vi-VN" sz="1800" i="1" kern="1200">
                                        <a:solidFill>
                                          <a:srgbClr val="000000"/>
                                        </a:solidFill>
                                        <a:effectLst/>
                                        <a:latin typeface="Cambria Math" panose="02040503050406030204" pitchFamily="18" charset="0"/>
                                        <a:ea typeface="Times New Roman" panose="02020603050405020304" pitchFamily="18" charset="0"/>
                                      </a:rPr>
                                      <m:t>𝑉</m:t>
                                    </m:r>
                                  </m:e>
                                </m:acc>
                              </m:e>
                              <m:sub>
                                <m:r>
                                  <a:rPr lang="vi-VN" sz="1800" i="1" kern="1200">
                                    <a:solidFill>
                                      <a:srgbClr val="000000"/>
                                    </a:solidFill>
                                    <a:effectLst/>
                                    <a:latin typeface="Cambria Math" panose="02040503050406030204" pitchFamily="18" charset="0"/>
                                    <a:ea typeface="Times New Roman" panose="02020603050405020304" pitchFamily="18" charset="0"/>
                                  </a:rPr>
                                  <m:t>𝑚𝑖𝑛</m:t>
                                </m:r>
                              </m:sub>
                            </m:sSub>
                          </m:e>
                          <m:sup>
                            <m:r>
                              <a:rPr lang="vi-VN" sz="1800" i="1" kern="1200">
                                <a:solidFill>
                                  <a:srgbClr val="000000"/>
                                </a:solidFill>
                                <a:effectLst/>
                                <a:latin typeface="Cambria Math" panose="02040503050406030204" pitchFamily="18" charset="0"/>
                                <a:ea typeface="Times New Roman" panose="02020603050405020304" pitchFamily="18" charset="0"/>
                              </a:rPr>
                              <m:t>2</m:t>
                            </m:r>
                          </m:sup>
                        </m:sSup>
                      </m:den>
                    </m:f>
                  </m:oMath>
                </a14:m>
                <a:r>
                  <a:rPr lang="en-US" sz="1800" kern="1200" dirty="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rPr>
                          <m:t>0</m:t>
                        </m:r>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2</m:t>
                        </m:r>
                      </m:num>
                      <m:den>
                        <m:r>
                          <a:rPr lang="vi-VN" sz="1800" i="1" kern="1200">
                            <a:solidFill>
                              <a:srgbClr val="000000"/>
                            </a:solidFill>
                            <a:effectLst/>
                            <a:latin typeface="Cambria Math" panose="02040503050406030204" pitchFamily="18" charset="0"/>
                            <a:ea typeface="Times New Roman" panose="02020603050405020304" pitchFamily="18" charset="0"/>
                          </a:rPr>
                          <m:t>6</m:t>
                        </m:r>
                      </m:den>
                    </m:f>
                    <m:f>
                      <m:fPr>
                        <m:ctrlPr>
                          <a:rPr lang="en-US" sz="1800" i="1" kern="100">
                            <a:solidFill>
                              <a:srgbClr val="000000"/>
                            </a:solidFill>
                            <a:effectLst/>
                            <a:latin typeface="Cambria Math" panose="02040503050406030204" pitchFamily="18" charset="0"/>
                            <a:ea typeface="Yu Mincho" panose="02020400000000000000" pitchFamily="18" charset="-128"/>
                          </a:rPr>
                        </m:ctrlPr>
                      </m:fPr>
                      <m:num>
                        <m:r>
                          <a:rPr lang="en-US" sz="1800" i="1" kern="100">
                            <a:solidFill>
                              <a:srgbClr val="000000"/>
                            </a:solidFill>
                            <a:effectLst/>
                            <a:latin typeface="Cambria Math" panose="02040503050406030204" pitchFamily="18" charset="0"/>
                            <a:ea typeface="Yu Mincho" panose="02020400000000000000" pitchFamily="18" charset="-128"/>
                          </a:rPr>
                          <m:t>126</m:t>
                        </m:r>
                      </m:num>
                      <m:den>
                        <m:r>
                          <a:rPr lang="en-US" sz="1800" i="1" kern="100">
                            <a:solidFill>
                              <a:srgbClr val="000000"/>
                            </a:solidFill>
                            <a:effectLst/>
                            <a:latin typeface="Cambria Math" panose="02040503050406030204" pitchFamily="18" charset="0"/>
                            <a:ea typeface="Yu Mincho" panose="02020400000000000000" pitchFamily="18" charset="-128"/>
                          </a:rPr>
                          <m:t>114</m:t>
                        </m:r>
                      </m:den>
                    </m:f>
                    <m:f>
                      <m:fPr>
                        <m:ctrlPr>
                          <a:rPr lang="en-US" sz="1800" i="1" kern="100">
                            <a:solidFill>
                              <a:srgbClr val="000000"/>
                            </a:solidFill>
                            <a:effectLst/>
                            <a:latin typeface="Cambria Math" panose="02040503050406030204" pitchFamily="18" charset="0"/>
                            <a:ea typeface="Yu Mincho" panose="02020400000000000000" pitchFamily="18" charset="-128"/>
                          </a:rPr>
                        </m:ctrlPr>
                      </m:fPr>
                      <m:num>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126</m:t>
                            </m:r>
                          </m:e>
                          <m:sup>
                            <m:r>
                              <a:rPr lang="en-US" sz="1800" i="1" kern="100">
                                <a:solidFill>
                                  <a:srgbClr val="000000"/>
                                </a:solidFill>
                                <a:effectLst/>
                                <a:latin typeface="Cambria Math" panose="02040503050406030204" pitchFamily="18" charset="0"/>
                                <a:ea typeface="Yu Mincho" panose="02020400000000000000" pitchFamily="18" charset="-128"/>
                              </a:rPr>
                              <m:t>2</m:t>
                            </m:r>
                          </m:sup>
                        </m:sSup>
                      </m:num>
                      <m:den>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126</m:t>
                            </m:r>
                          </m:e>
                          <m:sup>
                            <m:r>
                              <a:rPr lang="en-US" sz="1800" i="1" kern="100">
                                <a:solidFill>
                                  <a:srgbClr val="000000"/>
                                </a:solidFill>
                                <a:effectLst/>
                                <a:latin typeface="Cambria Math" panose="02040503050406030204" pitchFamily="18" charset="0"/>
                                <a:ea typeface="Yu Mincho" panose="02020400000000000000" pitchFamily="18" charset="-128"/>
                              </a:rPr>
                              <m:t>2</m:t>
                            </m:r>
                          </m:sup>
                        </m:sSup>
                        <m:r>
                          <a:rPr lang="en-US" sz="1800" i="1" kern="100">
                            <a:solidFill>
                              <a:srgbClr val="000000"/>
                            </a:solidFill>
                            <a:effectLst/>
                            <a:latin typeface="Cambria Math" panose="02040503050406030204" pitchFamily="18" charset="0"/>
                            <a:ea typeface="Yu Mincho" panose="02020400000000000000" pitchFamily="18" charset="-128"/>
                          </a:rPr>
                          <m:t>−</m:t>
                        </m:r>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114</m:t>
                            </m:r>
                          </m:e>
                          <m:sup>
                            <m:r>
                              <a:rPr lang="en-US" sz="1800" i="1" kern="100">
                                <a:solidFill>
                                  <a:srgbClr val="000000"/>
                                </a:solidFill>
                                <a:effectLst/>
                                <a:latin typeface="Cambria Math" panose="02040503050406030204" pitchFamily="18" charset="0"/>
                                <a:ea typeface="Yu Mincho" panose="02020400000000000000" pitchFamily="18" charset="-128"/>
                              </a:rPr>
                              <m:t>2</m:t>
                            </m:r>
                          </m:sup>
                        </m:sSup>
                      </m:den>
                    </m:f>
                    <m:r>
                      <a:rPr lang="en-US" sz="1800" i="1" kern="100">
                        <a:solidFill>
                          <a:srgbClr val="000000"/>
                        </a:solidFill>
                        <a:effectLst/>
                        <a:latin typeface="Cambria Math" panose="02040503050406030204" pitchFamily="18" charset="0"/>
                        <a:ea typeface="Yu Mincho" panose="02020400000000000000" pitchFamily="18" charset="-128"/>
                      </a:rPr>
                      <m:t>=</m:t>
                    </m:r>
                    <m:r>
                      <a:rPr lang="en-US" sz="1800" i="1" kern="100">
                        <a:solidFill>
                          <a:srgbClr val="000000"/>
                        </a:solidFill>
                        <a:effectLst/>
                        <a:latin typeface="Cambria Math" panose="02040503050406030204" pitchFamily="18" charset="0"/>
                        <a:ea typeface="Yu Mincho" panose="02020400000000000000" pitchFamily="18" charset="-128"/>
                      </a:rPr>
                      <m:t>0</m:t>
                    </m:r>
                    <m:r>
                      <a:rPr lang="en-US" sz="1800" i="1" kern="100">
                        <a:solidFill>
                          <a:srgbClr val="000000"/>
                        </a:solidFill>
                        <a:effectLst/>
                        <a:latin typeface="Cambria Math" panose="02040503050406030204" pitchFamily="18" charset="0"/>
                        <a:ea typeface="Yu Mincho" panose="02020400000000000000" pitchFamily="18" charset="-128"/>
                      </a:rPr>
                      <m:t>,</m:t>
                    </m:r>
                    <m:r>
                      <a:rPr lang="en-US" sz="1800" i="1" kern="100">
                        <a:solidFill>
                          <a:srgbClr val="000000"/>
                        </a:solidFill>
                        <a:effectLst/>
                        <a:latin typeface="Cambria Math" panose="02040503050406030204" pitchFamily="18" charset="0"/>
                        <a:ea typeface="Yu Mincho" panose="02020400000000000000" pitchFamily="18" charset="-128"/>
                      </a:rPr>
                      <m:t>2</m:t>
                    </m:r>
                    <m:r>
                      <a:rPr lang="en-US" sz="1800" i="1" kern="100">
                        <a:solidFill>
                          <a:srgbClr val="000000"/>
                        </a:solidFill>
                        <a:effectLst/>
                        <a:latin typeface="Cambria Math" panose="02040503050406030204" pitchFamily="18" charset="0"/>
                        <a:ea typeface="Yu Mincho" panose="02020400000000000000" pitchFamily="18" charset="-128"/>
                      </a:rPr>
                      <m:t>(</m:t>
                    </m:r>
                    <m:r>
                      <m:rPr>
                        <m:sty m:val="p"/>
                      </m:rPr>
                      <a:rPr lang="en-US" sz="1800" kern="100">
                        <a:solidFill>
                          <a:srgbClr val="000000"/>
                        </a:solidFill>
                        <a:effectLst/>
                        <a:latin typeface="Cambria Math" panose="02040503050406030204" pitchFamily="18" charset="0"/>
                        <a:ea typeface="Yu Mincho" panose="02020400000000000000" pitchFamily="18" charset="-128"/>
                      </a:rPr>
                      <m:t>F</m:t>
                    </m:r>
                    <m:r>
                      <a:rPr lang="en-US" sz="1800" i="1" kern="100">
                        <a:solidFill>
                          <a:srgbClr val="000000"/>
                        </a:solidFill>
                        <a:effectLst/>
                        <a:latin typeface="Cambria Math" panose="02040503050406030204" pitchFamily="18" charset="0"/>
                        <a:ea typeface="Yu Mincho" panose="02020400000000000000" pitchFamily="18" charset="-128"/>
                      </a:rPr>
                      <m:t>)</m:t>
                    </m:r>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BA627C1-06BC-E80B-8C07-7091D2E88D3F}"/>
                  </a:ext>
                </a:extLst>
              </p:cNvPr>
              <p:cNvSpPr txBox="1">
                <a:spLocks noRot="1" noChangeAspect="1" noMove="1" noResize="1" noEditPoints="1" noAdjustHandles="1" noChangeArrowheads="1" noChangeShapeType="1" noTextEdit="1"/>
              </p:cNvSpPr>
              <p:nvPr/>
            </p:nvSpPr>
            <p:spPr>
              <a:xfrm>
                <a:off x="1095375" y="1052241"/>
                <a:ext cx="7829025" cy="22819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F07C31-DADD-7933-858A-EB1986EF7644}"/>
                  </a:ext>
                </a:extLst>
              </p:cNvPr>
              <p:cNvSpPr txBox="1"/>
              <p:nvPr/>
            </p:nvSpPr>
            <p:spPr>
              <a:xfrm>
                <a:off x="647922" y="3253541"/>
                <a:ext cx="4581055" cy="567656"/>
              </a:xfrm>
              <a:prstGeom prst="rect">
                <a:avLst/>
              </a:prstGeom>
              <a:noFill/>
            </p:spPr>
            <p:txBody>
              <a:bodyPr wrap="square">
                <a:spAutoFit/>
              </a:bodyPr>
              <a:lstStyle/>
              <a:p>
                <a:pPr marL="205740" marR="0" indent="-6350" algn="ctr">
                  <a:lnSpc>
                    <a:spcPct val="150000"/>
                  </a:lnSpc>
                  <a:spcBef>
                    <a:spcPts val="0"/>
                  </a:spcBef>
                  <a:spcAft>
                    <a:spcPts val="25"/>
                  </a:spcAft>
                </a:pPr>
                <a14:m>
                  <m:oMath xmlns:m="http://schemas.openxmlformats.org/officeDocument/2006/math">
                    <m:r>
                      <a:rPr lang="vi-VN" sz="1800" i="1" kern="1200" smtClean="0">
                        <a:solidFill>
                          <a:srgbClr val="000000"/>
                        </a:solidFill>
                        <a:effectLst/>
                        <a:latin typeface="Cambria Math" panose="02040503050406030204" pitchFamily="18" charset="0"/>
                        <a:ea typeface="Times New Roman" panose="02020603050405020304" pitchFamily="18" charset="0"/>
                      </a:rPr>
                      <m:t>𝑚𝑎𝑥</m:t>
                    </m:r>
                    <m:d>
                      <m:dPr>
                        <m:begChr m:val="{"/>
                        <m:endChr m:val="}"/>
                        <m:ctrlPr>
                          <a:rPr lang="en-US" sz="1800" i="1" kern="1200">
                            <a:solidFill>
                              <a:srgbClr val="000000"/>
                            </a:solidFill>
                            <a:effectLst/>
                            <a:latin typeface="Cambria Math" panose="02040503050406030204" pitchFamily="18" charset="0"/>
                            <a:ea typeface="Times New Roman" panose="02020603050405020304" pitchFamily="18" charset="0"/>
                          </a:rPr>
                        </m:ctrlPr>
                      </m:dPr>
                      <m:e>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800" i="1" kern="1200">
                                        <a:solidFill>
                                          <a:srgbClr val="000000"/>
                                        </a:solidFill>
                                        <a:effectLst/>
                                        <a:latin typeface="Cambria Math" panose="02040503050406030204" pitchFamily="18" charset="0"/>
                                        <a:ea typeface="Times New Roman" panose="02020603050405020304" pitchFamily="18" charset="0"/>
                                      </a:rPr>
                                    </m:ctrlPr>
                                  </m:dPr>
                                  <m:e>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𝜔</m:t>
                                    </m:r>
                                  </m:e>
                                </m:d>
                              </m:e>
                              <m:sub>
                                <m:r>
                                  <a:rPr lang="vi-VN" sz="1800" i="1" kern="1200">
                                    <a:solidFill>
                                      <a:srgbClr val="000000"/>
                                    </a:solidFill>
                                    <a:effectLst/>
                                    <a:latin typeface="Cambria Math" panose="02040503050406030204" pitchFamily="18" charset="0"/>
                                    <a:ea typeface="Times New Roman" panose="02020603050405020304" pitchFamily="18" charset="0"/>
                                  </a:rPr>
                                  <m:t>𝑚𝑎𝑥</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𝑚𝑖𝑛</m:t>
                            </m:r>
                          </m:sup>
                        </m:sSubSup>
                        <m:r>
                          <a:rPr lang="vi-VN" sz="18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r>
                                  <a:rPr lang="vi-VN" sz="1800" i="1" kern="1200">
                                    <a:solidFill>
                                      <a:srgbClr val="000000"/>
                                    </a:solidFill>
                                    <a:effectLst/>
                                    <a:latin typeface="Cambria Math" panose="02040503050406030204" pitchFamily="18" charset="0"/>
                                    <a:ea typeface="Times New Roman" panose="02020603050405020304" pitchFamily="18" charset="0"/>
                                  </a:rPr>
                                  <m:t>𝛿</m:t>
                                </m:r>
                              </m:e>
                              <m:sub>
                                <m:r>
                                  <a:rPr lang="vi-VN" sz="1800" i="1" kern="1200">
                                    <a:solidFill>
                                      <a:srgbClr val="000000"/>
                                    </a:solidFill>
                                    <a:effectLst/>
                                    <a:latin typeface="Cambria Math" panose="02040503050406030204" pitchFamily="18" charset="0"/>
                                    <a:ea typeface="Times New Roman" panose="02020603050405020304" pitchFamily="18" charset="0"/>
                                  </a:rPr>
                                  <m:t>3</m:t>
                                </m:r>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1</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𝑚𝑖𝑛</m:t>
                            </m:r>
                          </m:sup>
                        </m:sSubSup>
                      </m:e>
                    </m:d>
                  </m:oMath>
                </a14:m>
                <a:r>
                  <a:rPr lang="en-US" sz="1800" kern="12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𝐶</m:t>
                    </m:r>
                    <m:r>
                      <a:rPr lang="vi-VN" sz="1800" i="1" kern="1200">
                        <a:solidFill>
                          <a:srgbClr val="000000"/>
                        </a:solidFill>
                        <a:effectLst/>
                        <a:latin typeface="Cambria Math" panose="02040503050406030204" pitchFamily="18" charset="0"/>
                        <a:ea typeface="Times New Roman" panose="02020603050405020304" pitchFamily="18" charset="0"/>
                      </a:rPr>
                      <m:t>≤</m:t>
                    </m:r>
                    <m:sSubSup>
                      <m:sSubSupPr>
                        <m:ctrlPr>
                          <a:rPr lang="en-US" sz="1800" i="1" kern="1200">
                            <a:solidFill>
                              <a:srgbClr val="000000"/>
                            </a:solidFill>
                            <a:effectLst/>
                            <a:latin typeface="Cambria Math" panose="02040503050406030204" pitchFamily="18" charset="0"/>
                            <a:ea typeface="Times New Roman" panose="02020603050405020304" pitchFamily="18" charset="0"/>
                          </a:rPr>
                        </m:ctrlPr>
                      </m:sSubSupPr>
                      <m:e>
                        <m:r>
                          <a:rPr lang="vi-VN" sz="1800" i="1" kern="1200">
                            <a:solidFill>
                              <a:srgbClr val="000000"/>
                            </a:solidFill>
                            <a:effectLst/>
                            <a:latin typeface="Cambria Math" panose="02040503050406030204" pitchFamily="18" charset="0"/>
                            <a:ea typeface="Times New Roman" panose="02020603050405020304" pitchFamily="18" charset="0"/>
                          </a:rPr>
                          <m:t>𝐶</m:t>
                        </m:r>
                      </m:e>
                      <m:sub>
                        <m:sSub>
                          <m:sSubPr>
                            <m:ctrlPr>
                              <a:rPr lang="en-US" sz="1800" i="1" kern="1200">
                                <a:solidFill>
                                  <a:srgbClr val="000000"/>
                                </a:solidFill>
                                <a:effectLst/>
                                <a:latin typeface="Cambria Math" panose="02040503050406030204" pitchFamily="18" charset="0"/>
                                <a:ea typeface="Times New Roman" panose="02020603050405020304" pitchFamily="18" charset="0"/>
                              </a:rPr>
                            </m:ctrlPr>
                          </m:sSubPr>
                          <m:e>
                            <m:r>
                              <a:rPr lang="vi-VN" sz="1800" i="1" kern="1200">
                                <a:solidFill>
                                  <a:srgbClr val="000000"/>
                                </a:solidFill>
                                <a:effectLst/>
                                <a:latin typeface="Cambria Math" panose="02040503050406030204" pitchFamily="18" charset="0"/>
                                <a:ea typeface="Times New Roman" panose="02020603050405020304" pitchFamily="18" charset="0"/>
                              </a:rPr>
                              <m:t>𝑡</m:t>
                            </m:r>
                          </m:e>
                          <m:sub>
                            <m:r>
                              <a:rPr lang="vi-VN" sz="1800" i="1" kern="1200">
                                <a:solidFill>
                                  <a:srgbClr val="000000"/>
                                </a:solidFill>
                                <a:effectLst/>
                                <a:latin typeface="Cambria Math" panose="02040503050406030204" pitchFamily="18" charset="0"/>
                                <a:ea typeface="Times New Roman" panose="02020603050405020304" pitchFamily="18" charset="0"/>
                              </a:rPr>
                              <m:t>𝑟𝑖𝑠𝑒</m:t>
                            </m:r>
                          </m:sub>
                        </m:sSub>
                      </m:sub>
                      <m:sup>
                        <m:r>
                          <a:rPr lang="vi-VN" sz="1800" i="1" kern="1200">
                            <a:solidFill>
                              <a:srgbClr val="000000"/>
                            </a:solidFill>
                            <a:effectLst/>
                            <a:latin typeface="Cambria Math" panose="02040503050406030204" pitchFamily="18" charset="0"/>
                            <a:ea typeface="Times New Roman" panose="02020603050405020304" pitchFamily="18" charset="0"/>
                          </a:rPr>
                          <m:t>𝑚𝑎𝑥</m:t>
                        </m:r>
                      </m:sup>
                    </m:sSubSup>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D0F07C31-DADD-7933-858A-EB1986EF7644}"/>
                  </a:ext>
                </a:extLst>
              </p:cNvPr>
              <p:cNvSpPr txBox="1">
                <a:spLocks noRot="1" noChangeAspect="1" noMove="1" noResize="1" noEditPoints="1" noAdjustHandles="1" noChangeArrowheads="1" noChangeShapeType="1" noTextEdit="1"/>
              </p:cNvSpPr>
              <p:nvPr/>
            </p:nvSpPr>
            <p:spPr>
              <a:xfrm>
                <a:off x="647922" y="3253541"/>
                <a:ext cx="4581055" cy="567656"/>
              </a:xfrm>
              <a:prstGeom prst="rect">
                <a:avLst/>
              </a:prstGeom>
              <a:blipFill>
                <a:blip r:embed="rId4"/>
                <a:stretch>
                  <a:fillRect b="-860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78F0B42-A9A9-FBE6-690F-82EFE5825F38}"/>
              </a:ext>
            </a:extLst>
          </p:cNvPr>
          <p:cNvSpPr txBox="1"/>
          <p:nvPr/>
        </p:nvSpPr>
        <p:spPr>
          <a:xfrm>
            <a:off x="849614" y="3434356"/>
            <a:ext cx="716677"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Có</a:t>
            </a:r>
            <a:endParaRPr lang="en-US"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B0EE465-F2C5-3C07-6BC7-29A5EF5B2478}"/>
              </a:ext>
            </a:extLst>
          </p:cNvPr>
          <p:cNvSpPr txBox="1"/>
          <p:nvPr/>
        </p:nvSpPr>
        <p:spPr>
          <a:xfrm>
            <a:off x="4655890" y="3420223"/>
            <a:ext cx="96161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02DCDDA-BC6D-ABE9-82B3-49629E5B4116}"/>
                  </a:ext>
                </a:extLst>
              </p:cNvPr>
              <p:cNvSpPr txBox="1"/>
              <p:nvPr/>
            </p:nvSpPr>
            <p:spPr>
              <a:xfrm>
                <a:off x="5334831" y="3308332"/>
                <a:ext cx="5582872" cy="458074"/>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0,18</a:t>
                </a:r>
                <a14:m>
                  <m:oMath xmlns:m="http://schemas.openxmlformats.org/officeDocument/2006/math">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𝐶</m:t>
                    </m:r>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0</m:t>
                    </m:r>
                    <m:r>
                      <a:rPr lang="vi-VN" sz="1800" i="1" kern="1200">
                        <a:solidFill>
                          <a:srgbClr val="000000"/>
                        </a:solidFill>
                        <a:effectLst/>
                        <a:latin typeface="Cambria Math" panose="02040503050406030204" pitchFamily="18" charset="0"/>
                        <a:ea typeface="Times New Roman" panose="02020603050405020304" pitchFamily="18" charset="0"/>
                      </a:rPr>
                      <m:t>,</m:t>
                    </m:r>
                    <m:r>
                      <a:rPr lang="vi-VN" sz="1800" i="1" kern="1200">
                        <a:solidFill>
                          <a:srgbClr val="000000"/>
                        </a:solidFill>
                        <a:effectLst/>
                        <a:latin typeface="Cambria Math" panose="02040503050406030204" pitchFamily="18" charset="0"/>
                        <a:ea typeface="Times New Roman" panose="02020603050405020304" pitchFamily="18" charset="0"/>
                      </a:rPr>
                      <m:t>2</m:t>
                    </m:r>
                  </m:oMath>
                </a14:m>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802DCDDA-BC6D-ABE9-82B3-49629E5B4116}"/>
                  </a:ext>
                </a:extLst>
              </p:cNvPr>
              <p:cNvSpPr txBox="1">
                <a:spLocks noRot="1" noChangeAspect="1" noMove="1" noResize="1" noEditPoints="1" noAdjustHandles="1" noChangeArrowheads="1" noChangeShapeType="1" noTextEdit="1"/>
              </p:cNvSpPr>
              <p:nvPr/>
            </p:nvSpPr>
            <p:spPr>
              <a:xfrm>
                <a:off x="5334831" y="3308332"/>
                <a:ext cx="5582872" cy="458074"/>
              </a:xfrm>
              <a:prstGeom prst="rect">
                <a:avLst/>
              </a:prstGeom>
              <a:blipFill>
                <a:blip r:embed="rId5"/>
                <a:stretch>
                  <a:fillRect b="-2133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655E0A99-E043-D0CB-CA47-08159A48325F}"/>
              </a:ext>
            </a:extLst>
          </p:cNvPr>
          <p:cNvSpPr txBox="1"/>
          <p:nvPr/>
        </p:nvSpPr>
        <p:spPr>
          <a:xfrm>
            <a:off x="849614" y="3844852"/>
            <a:ext cx="5582872" cy="369332"/>
          </a:xfrm>
          <a:prstGeom prst="rect">
            <a:avLst/>
          </a:prstGeom>
          <a:noFill/>
        </p:spPr>
        <p:txBody>
          <a:bodyPr wrap="square">
            <a:spAutoFit/>
          </a:bodyPr>
          <a:lstStyle/>
          <a:p>
            <a:r>
              <a:rPr lang="en-US" sz="1600" kern="1200" dirty="0" err="1">
                <a:solidFill>
                  <a:srgbClr val="000000"/>
                </a:solidFill>
                <a:effectLst/>
                <a:latin typeface="Times New Roman" panose="02020603050405020304" pitchFamily="18" charset="0"/>
                <a:ea typeface="Times New Roman" panose="02020603050405020304" pitchFamily="18" charset="0"/>
              </a:rPr>
              <a:t>Chọn</a:t>
            </a:r>
            <a:r>
              <a:rPr lang="en-US" sz="1600" kern="1200" dirty="0">
                <a:solidFill>
                  <a:srgbClr val="000000"/>
                </a:solidFill>
                <a:effectLst/>
                <a:latin typeface="Times New Roman" panose="02020603050405020304" pitchFamily="18" charset="0"/>
                <a:ea typeface="Times New Roman" panose="02020603050405020304" pitchFamily="18" charset="0"/>
              </a:rPr>
              <a:t> C=0,18(F</a:t>
            </a:r>
            <a:r>
              <a:rPr lang="en-US" sz="1800" kern="1200" dirty="0">
                <a:solidFill>
                  <a:srgbClr val="000000"/>
                </a:solidFill>
                <a:effectLst/>
                <a:latin typeface="Times New Roman" panose="02020603050405020304" pitchFamily="18" charset="0"/>
                <a:ea typeface="Times New Roman" panose="02020603050405020304" pitchFamily="18" charset="0"/>
              </a:rPr>
              <a:t>)</a:t>
            </a:r>
            <a:endParaRPr lang="en-US" dirty="0"/>
          </a:p>
        </p:txBody>
      </p:sp>
      <p:sp>
        <p:nvSpPr>
          <p:cNvPr id="25" name="TextBox 24">
            <a:extLst>
              <a:ext uri="{FF2B5EF4-FFF2-40B4-BE49-F238E27FC236}">
                <a16:creationId xmlns:a16="http://schemas.microsoft.com/office/drawing/2014/main" id="{DF7E7121-AD2B-F17C-1D16-61E1F8CE2E70}"/>
              </a:ext>
            </a:extLst>
          </p:cNvPr>
          <p:cNvSpPr txBox="1"/>
          <p:nvPr/>
        </p:nvSpPr>
        <p:spPr>
          <a:xfrm>
            <a:off x="357144" y="4071222"/>
            <a:ext cx="5582872" cy="458074"/>
          </a:xfrm>
          <a:prstGeom prst="rect">
            <a:avLst/>
          </a:prstGeom>
          <a:noFill/>
        </p:spPr>
        <p:txBody>
          <a:bodyPr wrap="square">
            <a:spAutoFit/>
          </a:bodyPr>
          <a:lstStyle/>
          <a:p>
            <a:pPr marL="205740" marR="0" indent="-6350" algn="just">
              <a:lnSpc>
                <a:spcPct val="150000"/>
              </a:lnSpc>
              <a:spcBef>
                <a:spcPts val="0"/>
              </a:spcBef>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a:t>
            </a:r>
            <a:r>
              <a:rPr lang="en-US" sz="1800" kern="100" dirty="0" err="1">
                <a:solidFill>
                  <a:srgbClr val="000000"/>
                </a:solidFill>
                <a:effectLst/>
                <a:latin typeface="Times New Roman" panose="02020603050405020304" pitchFamily="18" charset="0"/>
                <a:ea typeface="Times New Roman" panose="02020603050405020304" pitchFamily="18" charset="0"/>
              </a:rPr>
              <a:t>Điện</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cảm</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bộ</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dao</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động</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ảo</a:t>
            </a:r>
            <a:r>
              <a:rPr lang="en-US" sz="1800" kern="100" dirty="0">
                <a:solidFill>
                  <a:srgbClr val="000000"/>
                </a:solidFill>
                <a:effectLst/>
                <a:latin typeface="Times New Roman" panose="02020603050405020304" pitchFamily="18" charset="0"/>
                <a:ea typeface="Times New Roman" panose="02020603050405020304" pitchFamily="18" charset="0"/>
              </a:rPr>
              <a: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AD7AE85-23FB-16EF-7186-2C403A4BED17}"/>
                  </a:ext>
                </a:extLst>
              </p:cNvPr>
              <p:cNvSpPr txBox="1"/>
              <p:nvPr/>
            </p:nvSpPr>
            <p:spPr>
              <a:xfrm>
                <a:off x="472963" y="4319555"/>
                <a:ext cx="5582872" cy="681277"/>
              </a:xfrm>
              <a:prstGeom prst="rect">
                <a:avLst/>
              </a:prstGeom>
              <a:noFill/>
            </p:spPr>
            <p:txBody>
              <a:bodyPr wrap="square">
                <a:spAutoFit/>
              </a:bodyPr>
              <a:lstStyle/>
              <a:p>
                <a:pPr marL="205740" marR="0" indent="-6350" algn="ctr">
                  <a:lnSpc>
                    <a:spcPct val="150000"/>
                  </a:lnSpc>
                  <a:spcBef>
                    <a:spcPts val="0"/>
                  </a:spcBef>
                  <a:spcAft>
                    <a:spcPts val="25"/>
                  </a:spcAft>
                </a:pPr>
                <a14:m>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rPr>
                      <m:t>𝐿</m:t>
                    </m:r>
                    <m:r>
                      <a:rPr lang="en-US" sz="1800" i="1" kern="1200" smtClean="0">
                        <a:solidFill>
                          <a:srgbClr val="000000"/>
                        </a:solidFill>
                        <a:effectLst/>
                        <a:latin typeface="Cambria Math" panose="02040503050406030204" pitchFamily="18" charset="0"/>
                        <a:ea typeface="Times New Roman" panose="02020603050405020304" pitchFamily="18" charset="0"/>
                      </a:rPr>
                      <m:t>=</m:t>
                    </m:r>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rPr>
                          <m:t>𝐶</m:t>
                        </m:r>
                        <m:r>
                          <a:rPr lang="en-US" sz="1800" i="1" kern="1200">
                            <a:solidFill>
                              <a:srgbClr val="000000"/>
                            </a:solidFill>
                            <a:effectLst/>
                            <a:latin typeface="Cambria Math" panose="02040503050406030204" pitchFamily="18" charset="0"/>
                            <a:ea typeface="Times New Roman" panose="02020603050405020304" pitchFamily="18" charset="0"/>
                          </a:rPr>
                          <m:t>(</m:t>
                        </m:r>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r>
                                  <a:rPr lang="en-US" sz="1800" i="1" kern="1200">
                                    <a:solidFill>
                                      <a:srgbClr val="000000"/>
                                    </a:solidFill>
                                    <a:effectLst/>
                                    <a:latin typeface="Cambria Math" panose="02040503050406030204" pitchFamily="18" charset="0"/>
                                    <a:ea typeface="Times New Roman" panose="02020603050405020304" pitchFamily="18" charset="0"/>
                                  </a:rPr>
                                  <m:t>𝜔</m:t>
                                </m:r>
                              </m:e>
                              <m:sup>
                                <m:r>
                                  <a:rPr lang="en-US" sz="1800" i="1" kern="1200">
                                    <a:solidFill>
                                      <a:srgbClr val="000000"/>
                                    </a:solidFill>
                                    <a:effectLst/>
                                    <a:latin typeface="Cambria Math" panose="02040503050406030204" pitchFamily="18" charset="0"/>
                                    <a:ea typeface="Times New Roman" panose="02020603050405020304" pitchFamily="18" charset="0"/>
                                  </a:rPr>
                                  <m:t>∗</m:t>
                                </m:r>
                              </m:sup>
                            </m:sSup>
                            <m:r>
                              <a:rPr lang="en-US" sz="1800" i="1" kern="1200">
                                <a:solidFill>
                                  <a:srgbClr val="000000"/>
                                </a:solidFill>
                                <a:effectLst/>
                                <a:latin typeface="Cambria Math" panose="02040503050406030204" pitchFamily="18" charset="0"/>
                                <a:ea typeface="Times New Roman" panose="02020603050405020304" pitchFamily="18" charset="0"/>
                              </a:rPr>
                              <m:t>)</m:t>
                            </m:r>
                          </m:e>
                          <m:sup>
                            <m:r>
                              <a:rPr lang="en-US" sz="1800" i="1" kern="1200">
                                <a:solidFill>
                                  <a:srgbClr val="000000"/>
                                </a:solidFill>
                                <a:effectLst/>
                                <a:latin typeface="Cambria Math" panose="02040503050406030204" pitchFamily="18" charset="0"/>
                                <a:ea typeface="Times New Roman" panose="02020603050405020304" pitchFamily="18" charset="0"/>
                              </a:rPr>
                              <m:t>2</m:t>
                            </m:r>
                          </m:sup>
                        </m:sSup>
                      </m:den>
                    </m:f>
                    <m:r>
                      <a:rPr lang="en-US" sz="1800" i="1" kern="1200">
                        <a:solidFill>
                          <a:srgbClr val="000000"/>
                        </a:solidFill>
                        <a:effectLst/>
                        <a:latin typeface="Cambria Math" panose="02040503050406030204" pitchFamily="18" charset="0"/>
                        <a:ea typeface="Times New Roman" panose="02020603050405020304" pitchFamily="18" charset="0"/>
                      </a:rPr>
                      <m:t> </m:t>
                    </m:r>
                  </m:oMath>
                </a14:m>
                <a:r>
                  <a:rPr lang="en-US" sz="1800" kern="1200" dirty="0">
                    <a:solidFill>
                      <a:srgbClr val="000000"/>
                    </a:solidFill>
                    <a:effectLst/>
                    <a:latin typeface="Cambria Math" panose="02040503050406030204" pitchFamily="18" charset="0"/>
                    <a:ea typeface="Yu Mincho" panose="02020400000000000000" pitchFamily="18" charset="-128"/>
                  </a:rPr>
                  <a:t>= </a:t>
                </a:r>
                <a14:m>
                  <m:oMath xmlns:m="http://schemas.openxmlformats.org/officeDocument/2006/math">
                    <m:f>
                      <m:fPr>
                        <m:ctrlPr>
                          <a:rPr lang="en-US"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rPr>
                          <m:t>0</m:t>
                        </m:r>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18</m:t>
                        </m:r>
                        <m:r>
                          <a:rPr lang="en-US" sz="1800" i="1" kern="1200">
                            <a:solidFill>
                              <a:srgbClr val="000000"/>
                            </a:solidFill>
                            <a:effectLst/>
                            <a:latin typeface="Cambria Math" panose="02040503050406030204" pitchFamily="18" charset="0"/>
                            <a:ea typeface="Times New Roman" panose="02020603050405020304" pitchFamily="18" charset="0"/>
                          </a:rPr>
                          <m:t>(</m:t>
                        </m:r>
                        <m:sSup>
                          <m:sSupPr>
                            <m:ctrlPr>
                              <a:rPr lang="en-US" sz="1800" i="1" kern="1200">
                                <a:solidFill>
                                  <a:srgbClr val="000000"/>
                                </a:solidFill>
                                <a:effectLst/>
                                <a:latin typeface="Cambria Math" panose="02040503050406030204" pitchFamily="18" charset="0"/>
                                <a:ea typeface="Times New Roman" panose="02020603050405020304" pitchFamily="18" charset="0"/>
                              </a:rPr>
                            </m:ctrlPr>
                          </m:sSupPr>
                          <m:e>
                            <m:r>
                              <a:rPr lang="en-US" sz="1800" i="1" kern="1200">
                                <a:solidFill>
                                  <a:srgbClr val="000000"/>
                                </a:solidFill>
                                <a:effectLst/>
                                <a:latin typeface="Cambria Math" panose="02040503050406030204" pitchFamily="18" charset="0"/>
                                <a:ea typeface="Times New Roman" panose="02020603050405020304" pitchFamily="18" charset="0"/>
                              </a:rPr>
                              <m:t>120</m:t>
                            </m:r>
                            <m:r>
                              <a:rPr lang="en-US" sz="1800" i="1" kern="100">
                                <a:solidFill>
                                  <a:srgbClr val="000000"/>
                                </a:solidFill>
                                <a:effectLst/>
                                <a:latin typeface="Cambria Math" panose="02040503050406030204" pitchFamily="18" charset="0"/>
                                <a:ea typeface="Times New Roman" panose="02020603050405020304" pitchFamily="18" charset="0"/>
                              </a:rPr>
                              <m:t>𝜋</m:t>
                            </m:r>
                            <m:r>
                              <a:rPr lang="en-US" sz="1800" i="1" kern="1200">
                                <a:solidFill>
                                  <a:srgbClr val="000000"/>
                                </a:solidFill>
                                <a:effectLst/>
                                <a:latin typeface="Cambria Math" panose="02040503050406030204" pitchFamily="18" charset="0"/>
                                <a:ea typeface="Times New Roman" panose="02020603050405020304" pitchFamily="18" charset="0"/>
                              </a:rPr>
                              <m:t>)</m:t>
                            </m:r>
                          </m:e>
                          <m:sup>
                            <m:r>
                              <a:rPr lang="en-US" sz="1800" i="1" kern="1200">
                                <a:solidFill>
                                  <a:srgbClr val="000000"/>
                                </a:solidFill>
                                <a:effectLst/>
                                <a:latin typeface="Cambria Math" panose="02040503050406030204" pitchFamily="18" charset="0"/>
                                <a:ea typeface="Times New Roman" panose="02020603050405020304" pitchFamily="18" charset="0"/>
                              </a:rPr>
                              <m:t>2</m:t>
                            </m:r>
                          </m:sup>
                        </m:sSup>
                      </m:den>
                    </m:f>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3</m:t>
                    </m:r>
                    <m:r>
                      <a:rPr lang="en-US" sz="1800" i="1" kern="1200">
                        <a:solidFill>
                          <a:srgbClr val="000000"/>
                        </a:solidFill>
                        <a:effectLst/>
                        <a:latin typeface="Cambria Math" panose="02040503050406030204" pitchFamily="18" charset="0"/>
                        <a:ea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rPr>
                      <m:t>9</m:t>
                    </m:r>
                    <m:r>
                      <a:rPr lang="en-US" sz="1800" i="1" kern="1200">
                        <a:solidFill>
                          <a:srgbClr val="000000"/>
                        </a:solidFill>
                        <a:effectLst/>
                        <a:latin typeface="Cambria Math" panose="02040503050406030204" pitchFamily="18" charset="0"/>
                        <a:ea typeface="Times New Roman" panose="02020603050405020304" pitchFamily="18" charset="0"/>
                      </a:rPr>
                      <m:t>. </m:t>
                    </m:r>
                    <m:sSup>
                      <m:sSupPr>
                        <m:ctrlPr>
                          <a:rPr lang="en-US" sz="1800" i="1" kern="100">
                            <a:solidFill>
                              <a:srgbClr val="000000"/>
                            </a:solidFill>
                            <a:effectLst/>
                            <a:latin typeface="Cambria Math" panose="02040503050406030204" pitchFamily="18" charset="0"/>
                            <a:ea typeface="Yu Mincho" panose="02020400000000000000" pitchFamily="18" charset="-128"/>
                          </a:rPr>
                        </m:ctrlPr>
                      </m:sSupPr>
                      <m:e>
                        <m:r>
                          <a:rPr lang="en-US" sz="1800" i="1" kern="100">
                            <a:solidFill>
                              <a:srgbClr val="000000"/>
                            </a:solidFill>
                            <a:effectLst/>
                            <a:latin typeface="Cambria Math" panose="02040503050406030204" pitchFamily="18" charset="0"/>
                            <a:ea typeface="Yu Mincho" panose="02020400000000000000" pitchFamily="18" charset="-128"/>
                          </a:rPr>
                          <m:t>10</m:t>
                        </m:r>
                      </m:e>
                      <m:sup>
                        <m:r>
                          <a:rPr lang="en-US" sz="1800" i="1" kern="100">
                            <a:solidFill>
                              <a:srgbClr val="000000"/>
                            </a:solidFill>
                            <a:effectLst/>
                            <a:latin typeface="Cambria Math" panose="02040503050406030204" pitchFamily="18" charset="0"/>
                            <a:ea typeface="Yu Mincho" panose="02020400000000000000" pitchFamily="18" charset="-128"/>
                          </a:rPr>
                          <m:t>−</m:t>
                        </m:r>
                        <m:r>
                          <a:rPr lang="en-US" sz="1800" i="1" kern="100">
                            <a:solidFill>
                              <a:srgbClr val="000000"/>
                            </a:solidFill>
                            <a:effectLst/>
                            <a:latin typeface="Cambria Math" panose="02040503050406030204" pitchFamily="18" charset="0"/>
                            <a:ea typeface="Yu Mincho" panose="02020400000000000000" pitchFamily="18" charset="-128"/>
                          </a:rPr>
                          <m:t>5</m:t>
                        </m:r>
                      </m:sup>
                    </m:sSup>
                    <m:r>
                      <a:rPr lang="en-US" sz="1800" i="1" kern="100">
                        <a:solidFill>
                          <a:srgbClr val="000000"/>
                        </a:solidFill>
                        <a:effectLst/>
                        <a:latin typeface="Cambria Math" panose="02040503050406030204" pitchFamily="18" charset="0"/>
                        <a:ea typeface="Yu Mincho" panose="02020400000000000000" pitchFamily="18" charset="-128"/>
                      </a:rPr>
                      <m:t> (</m:t>
                    </m:r>
                    <m:r>
                      <a:rPr lang="en-US" sz="1800" i="1" kern="100">
                        <a:solidFill>
                          <a:srgbClr val="000000"/>
                        </a:solidFill>
                        <a:effectLst/>
                        <a:latin typeface="Cambria Math" panose="02040503050406030204" pitchFamily="18" charset="0"/>
                        <a:ea typeface="Yu Mincho" panose="02020400000000000000" pitchFamily="18" charset="-128"/>
                      </a:rPr>
                      <m:t>𝐻</m:t>
                    </m:r>
                    <m:r>
                      <a:rPr lang="en-US" sz="1800" i="1" kern="100">
                        <a:solidFill>
                          <a:srgbClr val="000000"/>
                        </a:solidFill>
                        <a:effectLst/>
                        <a:latin typeface="Cambria Math" panose="02040503050406030204" pitchFamily="18" charset="0"/>
                        <a:ea typeface="Yu Mincho" panose="02020400000000000000" pitchFamily="18" charset="-128"/>
                      </a:rPr>
                      <m:t>)</m:t>
                    </m:r>
                  </m:oMath>
                </a14:m>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0AD7AE85-23FB-16EF-7186-2C403A4BED17}"/>
                  </a:ext>
                </a:extLst>
              </p:cNvPr>
              <p:cNvSpPr txBox="1">
                <a:spLocks noRot="1" noChangeAspect="1" noMove="1" noResize="1" noEditPoints="1" noAdjustHandles="1" noChangeArrowheads="1" noChangeShapeType="1" noTextEdit="1"/>
              </p:cNvSpPr>
              <p:nvPr/>
            </p:nvSpPr>
            <p:spPr>
              <a:xfrm>
                <a:off x="472963" y="4319555"/>
                <a:ext cx="5582872" cy="681277"/>
              </a:xfrm>
              <a:prstGeom prst="rect">
                <a:avLst/>
              </a:prstGeom>
              <a:blipFill>
                <a:blip r:embed="rId6"/>
                <a:stretch>
                  <a:fillRect b="-5405"/>
                </a:stretch>
              </a:blipFill>
            </p:spPr>
            <p:txBody>
              <a:bodyPr/>
              <a:lstStyle/>
              <a:p>
                <a:r>
                  <a:rPr lang="en-US">
                    <a:noFill/>
                  </a:rPr>
                  <a:t> </a:t>
                </a:r>
              </a:p>
            </p:txBody>
          </p:sp>
        </mc:Fallback>
      </mc:AlternateContent>
    </p:spTree>
    <p:extLst>
      <p:ext uri="{BB962C8B-B14F-4D97-AF65-F5344CB8AC3E}">
        <p14:creationId xmlns:p14="http://schemas.microsoft.com/office/powerpoint/2010/main" val="262930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17D2C52-A715-49CE-BDF6-3BA084C59418}" type="datetime1">
              <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9/28/2023</a:t>
            </a:fld>
            <a:endParaRPr kumimoji="0" lang="en-US" sz="15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9F481721-825A-1C41-86CA-C7150F99BFB8}"/>
              </a:ext>
            </a:extLst>
          </p:cNvPr>
          <p:cNvGrpSpPr/>
          <p:nvPr/>
        </p:nvGrpSpPr>
        <p:grpSpPr>
          <a:xfrm>
            <a:off x="202365" y="186435"/>
            <a:ext cx="5564399" cy="369333"/>
            <a:chOff x="1793005" y="1746584"/>
            <a:chExt cx="7419199" cy="492443"/>
          </a:xfrm>
        </p:grpSpPr>
        <p:sp>
          <p:nvSpPr>
            <p:cNvPr id="9" name="TextBox 8">
              <a:extLst>
                <a:ext uri="{FF2B5EF4-FFF2-40B4-BE49-F238E27FC236}">
                  <a16:creationId xmlns:a16="http://schemas.microsoft.com/office/drawing/2014/main" id="{CAA31612-0942-94BC-70EE-6F41A14835F8}"/>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E2A1FA-26E1-53D7-73DB-249BF214690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1" name="Rectangle 1">
            <a:extLst>
              <a:ext uri="{FF2B5EF4-FFF2-40B4-BE49-F238E27FC236}">
                <a16:creationId xmlns:a16="http://schemas.microsoft.com/office/drawing/2014/main" id="{8DAA1FF9-AEC2-F03E-61B4-59178704DFEF}"/>
              </a:ext>
            </a:extLst>
          </p:cNvPr>
          <p:cNvSpPr>
            <a:spLocks noChangeArrowheads="1"/>
          </p:cNvSpPr>
          <p:nvPr/>
        </p:nvSpPr>
        <p:spPr bwMode="auto">
          <a:xfrm>
            <a:off x="2017713" y="1370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EFC356A0-4678-F16C-B236-1144123AD19C}"/>
              </a:ext>
            </a:extLst>
          </p:cNvPr>
          <p:cNvSpPr txBox="1"/>
          <p:nvPr/>
        </p:nvSpPr>
        <p:spPr>
          <a:xfrm>
            <a:off x="202365" y="527245"/>
            <a:ext cx="5582872" cy="463397"/>
          </a:xfrm>
          <a:prstGeom prst="rect">
            <a:avLst/>
          </a:prstGeom>
          <a:noFill/>
        </p:spPr>
        <p:txBody>
          <a:bodyPr wrap="square">
            <a:spAutoFit/>
          </a:bodyPr>
          <a:lstStyle/>
          <a:p>
            <a:pPr marL="205740" marR="0" indent="-6350" algn="just">
              <a:lnSpc>
                <a:spcPct val="150000"/>
              </a:lnSpc>
              <a:spcBef>
                <a:spcPts val="200"/>
              </a:spcBef>
              <a:spcAft>
                <a:spcPts val="0"/>
              </a:spcAft>
            </a:pPr>
            <a:r>
              <a:rPr lang="vi-VN" sz="1800" b="1" kern="100"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Tham số bộ VOC </a:t>
            </a:r>
            <a:endParaRPr lang="en-US" sz="1400" b="1" kern="100" dirty="0">
              <a:solidFill>
                <a:srgbClr val="1F3763"/>
              </a:solidFill>
              <a:effectLst/>
              <a:latin typeface="Calibri Light" panose="020F0302020204030204" pitchFamily="34" charset="0"/>
              <a:ea typeface="Yu Gothic Light" panose="020B0300000000000000" pitchFamily="34" charset="-128"/>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F4BDAE70-E22D-0BB1-786A-6F1B46A38EA6}"/>
                  </a:ext>
                </a:extLst>
              </p:cNvPr>
              <p:cNvGraphicFramePr>
                <a:graphicFrameLocks noGrp="1"/>
              </p:cNvGraphicFramePr>
              <p:nvPr>
                <p:extLst>
                  <p:ext uri="{D42A27DB-BD31-4B8C-83A1-F6EECF244321}">
                    <p14:modId xmlns:p14="http://schemas.microsoft.com/office/powerpoint/2010/main" val="1228544727"/>
                  </p:ext>
                </p:extLst>
              </p:nvPr>
            </p:nvGraphicFramePr>
            <p:xfrm>
              <a:off x="1155140" y="1154503"/>
              <a:ext cx="6718472" cy="3064764"/>
            </p:xfrm>
            <a:graphic>
              <a:graphicData uri="http://schemas.openxmlformats.org/drawingml/2006/table">
                <a:tbl>
                  <a:tblPr firstRow="1" bandRow="1">
                    <a:tableStyleId>{7DF18680-E054-41AD-8BC1-D1AEF772440D}</a:tableStyleId>
                  </a:tblPr>
                  <a:tblGrid>
                    <a:gridCol w="1679618">
                      <a:extLst>
                        <a:ext uri="{9D8B030D-6E8A-4147-A177-3AD203B41FA5}">
                          <a16:colId xmlns:a16="http://schemas.microsoft.com/office/drawing/2014/main" val="2099080480"/>
                        </a:ext>
                      </a:extLst>
                    </a:gridCol>
                    <a:gridCol w="1679618">
                      <a:extLst>
                        <a:ext uri="{9D8B030D-6E8A-4147-A177-3AD203B41FA5}">
                          <a16:colId xmlns:a16="http://schemas.microsoft.com/office/drawing/2014/main" val="3807464349"/>
                        </a:ext>
                      </a:extLst>
                    </a:gridCol>
                    <a:gridCol w="1679618">
                      <a:extLst>
                        <a:ext uri="{9D8B030D-6E8A-4147-A177-3AD203B41FA5}">
                          <a16:colId xmlns:a16="http://schemas.microsoft.com/office/drawing/2014/main" val="2047883326"/>
                        </a:ext>
                      </a:extLst>
                    </a:gridCol>
                    <a:gridCol w="1679618">
                      <a:extLst>
                        <a:ext uri="{9D8B030D-6E8A-4147-A177-3AD203B41FA5}">
                          <a16:colId xmlns:a16="http://schemas.microsoft.com/office/drawing/2014/main" val="2230794826"/>
                        </a:ext>
                      </a:extLst>
                    </a:gridCol>
                  </a:tblGrid>
                  <a:tr h="370840">
                    <a:tc>
                      <a:txBody>
                        <a:bodyPr/>
                        <a:lstStyle/>
                        <a:p>
                          <a:pPr marL="205740" marR="0" indent="-6350" algn="just">
                            <a:lnSpc>
                              <a:spcPct val="150000"/>
                            </a:lnSpc>
                            <a:spcBef>
                              <a:spcPts val="300"/>
                            </a:spcBef>
                            <a:spcAft>
                              <a:spcPts val="25"/>
                            </a:spcAft>
                          </a:pPr>
                          <a:r>
                            <a:rPr lang="en-US" sz="1100" b="1" kern="0" dirty="0" err="1">
                              <a:solidFill>
                                <a:srgbClr val="000000"/>
                              </a:solidFill>
                              <a:effectLst/>
                              <a:latin typeface="Times New Roman" panose="02020603050405020304" pitchFamily="18" charset="0"/>
                              <a:ea typeface="Times New Roman" panose="02020603050405020304" pitchFamily="18" charset="0"/>
                            </a:rPr>
                            <a:t>Kí</a:t>
                          </a:r>
                          <a:r>
                            <a:rPr lang="en-US" sz="1100" b="1" kern="0" dirty="0">
                              <a:solidFill>
                                <a:srgbClr val="000000"/>
                              </a:solidFill>
                              <a:effectLst/>
                              <a:latin typeface="Times New Roman" panose="02020603050405020304" pitchFamily="18" charset="0"/>
                              <a:ea typeface="Times New Roman" panose="02020603050405020304" pitchFamily="18" charset="0"/>
                            </a:rPr>
                            <a:t> </a:t>
                          </a:r>
                          <a:r>
                            <a:rPr lang="en-US" sz="1100" b="1"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err="1">
                              <a:solidFill>
                                <a:srgbClr val="000000"/>
                              </a:solidFill>
                              <a:effectLst/>
                              <a:latin typeface="Times New Roman" panose="02020603050405020304" pitchFamily="18" charset="0"/>
                              <a:ea typeface="Times New Roman" panose="02020603050405020304" pitchFamily="18" charset="0"/>
                            </a:rPr>
                            <a:t>Tham</a:t>
                          </a:r>
                          <a:r>
                            <a:rPr lang="en-US" sz="1100" b="1" kern="0" dirty="0">
                              <a:solidFill>
                                <a:srgbClr val="000000"/>
                              </a:solidFill>
                              <a:effectLst/>
                              <a:latin typeface="Times New Roman" panose="02020603050405020304" pitchFamily="18" charset="0"/>
                              <a:ea typeface="Times New Roman" panose="02020603050405020304" pitchFamily="18" charset="0"/>
                            </a:rPr>
                            <a:t> </a:t>
                          </a:r>
                          <a:r>
                            <a:rPr lang="en-US" sz="1100" b="1"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Inverter 1</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Inverter 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667104164"/>
                      </a:ext>
                    </a:extLst>
                  </a:tr>
                  <a:tr h="370840">
                    <a:tc>
                      <a:txBody>
                        <a:bodyPr/>
                        <a:lstStyle/>
                        <a:p>
                          <a:pPr marL="205740" marR="0" indent="-6350" algn="ctr">
                            <a:lnSpc>
                              <a:spcPct val="150000"/>
                            </a:lnSpc>
                            <a:spcBef>
                              <a:spcPts val="300"/>
                            </a:spcBef>
                            <a:spcAft>
                              <a:spcPts val="25"/>
                            </a:spcAft>
                          </a:pPr>
                          <a:r>
                            <a:rPr lang="en-US" sz="1100" kern="100" dirty="0">
                              <a:solidFill>
                                <a:srgbClr val="000000"/>
                              </a:solidFill>
                              <a:effectLst/>
                              <a:ea typeface="Times New Roman" panose="02020603050405020304" pitchFamily="18" charset="0"/>
                            </a:rPr>
                            <a:t> </a:t>
                          </a:r>
                          <a14:m>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r>
                                    <a:rPr lang="vi-VN" sz="1100" b="1" i="1" kern="0">
                                      <a:solidFill>
                                        <a:srgbClr val="000000"/>
                                      </a:solidFill>
                                      <a:effectLst/>
                                      <a:latin typeface="Cambria Math" panose="02040503050406030204" pitchFamily="18" charset="0"/>
                                      <a:ea typeface="Times New Roman" panose="02020603050405020304" pitchFamily="18" charset="0"/>
                                    </a:rPr>
                                    <m:t>𝒌</m:t>
                                  </m:r>
                                </m:e>
                                <m:sub>
                                  <m:r>
                                    <a:rPr lang="vi-VN" sz="1100" b="1" i="1" kern="0">
                                      <a:solidFill>
                                        <a:srgbClr val="000000"/>
                                      </a:solidFill>
                                      <a:effectLst/>
                                      <a:latin typeface="Cambria Math" panose="02040503050406030204" pitchFamily="18" charset="0"/>
                                      <a:ea typeface="Times New Roman" panose="02020603050405020304" pitchFamily="18" charset="0"/>
                                    </a:rPr>
                                    <m:t>𝒗</m:t>
                                  </m:r>
                                </m:sub>
                              </m:sSub>
                            </m:oMath>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Hệ số căn chỉnh điện áp</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200" kern="0">
                              <a:solidFill>
                                <a:srgbClr val="000000"/>
                              </a:solidFill>
                              <a:effectLst/>
                              <a:latin typeface="Cambria Math" panose="02040503050406030204" pitchFamily="18" charset="0"/>
                              <a:ea typeface="Times New Roman" panose="02020603050405020304" pitchFamily="18" charset="0"/>
                            </a:rPr>
                            <a:t>126</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200" kern="0">
                              <a:solidFill>
                                <a:srgbClr val="000000"/>
                              </a:solidFill>
                              <a:effectLst/>
                              <a:latin typeface="Cambria Math" panose="02040503050406030204" pitchFamily="18" charset="0"/>
                              <a:ea typeface="Times New Roman" panose="02020603050405020304" pitchFamily="18" charset="0"/>
                            </a:rPr>
                            <a:t>126</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7835341"/>
                      </a:ext>
                    </a:extLst>
                  </a:tr>
                  <a:tr h="370840">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r>
                                      <a:rPr lang="vi-VN" sz="1100" b="1" i="1" kern="0">
                                        <a:solidFill>
                                          <a:srgbClr val="000000"/>
                                        </a:solidFill>
                                        <a:effectLst/>
                                        <a:latin typeface="Cambria Math" panose="02040503050406030204" pitchFamily="18" charset="0"/>
                                        <a:ea typeface="Times New Roman" panose="02020603050405020304" pitchFamily="18" charset="0"/>
                                      </a:rPr>
                                      <m:t>𝒌</m:t>
                                    </m:r>
                                  </m:e>
                                  <m:sub>
                                    <m:r>
                                      <a:rPr lang="en-US" sz="1100" i="1" kern="0">
                                        <a:solidFill>
                                          <a:srgbClr val="000000"/>
                                        </a:solidFill>
                                        <a:effectLst/>
                                        <a:latin typeface="Cambria Math" panose="02040503050406030204" pitchFamily="18" charset="0"/>
                                        <a:ea typeface="Times New Roman" panose="02020603050405020304" pitchFamily="18" charset="0"/>
                                      </a:rPr>
                                      <m:t>𝑖</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Hệ</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căn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chỉnh</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dòng</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điện</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0">
                                    <a:solidFill>
                                      <a:srgbClr val="000000"/>
                                    </a:solidFill>
                                    <a:effectLst/>
                                    <a:latin typeface="Cambria Math" panose="02040503050406030204" pitchFamily="18" charset="0"/>
                                    <a:ea typeface="Times New Roman" panose="02020603050405020304" pitchFamily="18" charset="0"/>
                                  </a:rPr>
                                  <m:t>0,152</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0">
                                    <a:solidFill>
                                      <a:srgbClr val="000000"/>
                                    </a:solidFill>
                                    <a:effectLst/>
                                    <a:latin typeface="Cambria Math" panose="02040503050406030204" pitchFamily="18" charset="0"/>
                                    <a:ea typeface="Times New Roman" panose="02020603050405020304" pitchFamily="18" charset="0"/>
                                  </a:rPr>
                                  <m:t>0,152</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1384075"/>
                      </a:ext>
                    </a:extLst>
                  </a:tr>
                  <a:tr h="370840">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100" b="1" i="1" kern="0">
                                    <a:solidFill>
                                      <a:srgbClr val="000000"/>
                                    </a:solidFill>
                                    <a:effectLst/>
                                    <a:latin typeface="Cambria Math" panose="02040503050406030204" pitchFamily="18" charset="0"/>
                                    <a:ea typeface="Yu Mincho" panose="02020400000000000000" pitchFamily="18" charset="-128"/>
                                  </a:rPr>
                                  <m:t>𝜶</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Hệ số nguồn dòng phụ thuộc</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0">
                                    <a:solidFill>
                                      <a:srgbClr val="000000"/>
                                    </a:solidFill>
                                    <a:effectLst/>
                                    <a:latin typeface="Cambria Math" panose="02040503050406030204" pitchFamily="18" charset="0"/>
                                    <a:ea typeface="Yu Mincho" panose="02020400000000000000" pitchFamily="18" charset="-128"/>
                                  </a:rPr>
                                  <m:t>4,06</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0">
                                    <a:solidFill>
                                      <a:srgbClr val="000000"/>
                                    </a:solidFill>
                                    <a:effectLst/>
                                    <a:latin typeface="Cambria Math" panose="02040503050406030204" pitchFamily="18" charset="0"/>
                                    <a:ea typeface="Yu Mincho" panose="02020400000000000000" pitchFamily="18" charset="-128"/>
                                  </a:rPr>
                                  <m:t>4,06</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3328144"/>
                      </a:ext>
                    </a:extLst>
                  </a:tr>
                  <a:tr h="370840">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100" b="1" i="1" kern="0">
                                    <a:solidFill>
                                      <a:srgbClr val="000000"/>
                                    </a:solidFill>
                                    <a:effectLst/>
                                    <a:latin typeface="Cambria Math" panose="02040503050406030204" pitchFamily="18" charset="0"/>
                                    <a:ea typeface="Times New Roman" panose="02020603050405020304" pitchFamily="18" charset="0"/>
                                  </a:rPr>
                                  <m:t>𝝈</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dẫn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bộ</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dao</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động</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ảo</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 xmlns:m="http://schemas.openxmlformats.org/officeDocument/2006/math">
                              <m:r>
                                <a:rPr lang="en-US" sz="1200" i="1" kern="0">
                                  <a:solidFill>
                                    <a:srgbClr val="000000"/>
                                  </a:solidFill>
                                  <a:effectLst/>
                                  <a:latin typeface="Cambria Math" panose="02040503050406030204" pitchFamily="18" charset="0"/>
                                  <a:ea typeface="Yu Mincho" panose="02020400000000000000" pitchFamily="18" charset="-128"/>
                                </a:rPr>
                                <m:t>6,09</m:t>
                              </m:r>
                            </m:oMath>
                          </a14:m>
                          <a:r>
                            <a:rPr lang="en-US" sz="1200" kern="0" dirty="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sSup>
                                <m:sSupPr>
                                  <m:ctrlPr>
                                    <a:rPr lang="en-US" sz="1200" i="1" kern="100">
                                      <a:solidFill>
                                        <a:srgbClr val="000000"/>
                                      </a:solidFill>
                                      <a:effectLst/>
                                      <a:latin typeface="Cambria Math" panose="02040503050406030204" pitchFamily="18" charset="0"/>
                                      <a:ea typeface="Yu Mincho" panose="02020400000000000000" pitchFamily="18" charset="-128"/>
                                    </a:rPr>
                                  </m:ctrlPr>
                                </m:sSupPr>
                                <m:e>
                                  <m:r>
                                    <m:rPr>
                                      <m:sty m:val="p"/>
                                    </m:rPr>
                                    <a:rPr lang="en-US" sz="900" u="sng" ker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hlinkClick r:id="rId3"/>
                                    </a:rPr>
                                    <m:t>Ω</m:t>
                                  </m:r>
                                </m:e>
                                <m:sup>
                                  <m:r>
                                    <a:rPr lang="en-US" sz="1200" i="1" kern="0">
                                      <a:solidFill>
                                        <a:srgbClr val="000000"/>
                                      </a:solidFill>
                                      <a:effectLst/>
                                      <a:latin typeface="Cambria Math" panose="02040503050406030204" pitchFamily="18" charset="0"/>
                                      <a:ea typeface="Yu Mincho" panose="02020400000000000000" pitchFamily="18" charset="-128"/>
                                    </a:rPr>
                                    <m:t>−1</m:t>
                                  </m:r>
                                </m:sup>
                              </m:sSup>
                              <m:r>
                                <a:rPr lang="en-US" sz="1200" i="1" kern="0">
                                  <a:solidFill>
                                    <a:srgbClr val="000000"/>
                                  </a:solidFill>
                                  <a:effectLst/>
                                  <a:latin typeface="Cambria Math" panose="02040503050406030204" pitchFamily="18" charset="0"/>
                                  <a:ea typeface="Yu Mincho" panose="02020400000000000000" pitchFamily="18" charset="-128"/>
                                </a:rPr>
                                <m:t>)</m:t>
                              </m:r>
                            </m:oMath>
                          </a14:m>
                          <a:endParaRPr lang="en-US" sz="1100" kern="100" dirty="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 xmlns:m="http://schemas.openxmlformats.org/officeDocument/2006/math">
                              <m:r>
                                <a:rPr lang="en-US" sz="1200" i="1" kern="0">
                                  <a:solidFill>
                                    <a:srgbClr val="000000"/>
                                  </a:solidFill>
                                  <a:effectLst/>
                                  <a:latin typeface="Cambria Math" panose="02040503050406030204" pitchFamily="18" charset="0"/>
                                  <a:ea typeface="Yu Mincho" panose="02020400000000000000" pitchFamily="18" charset="-128"/>
                                </a:rPr>
                                <m:t>6,09</m:t>
                              </m:r>
                            </m:oMath>
                          </a14:m>
                          <a:r>
                            <a:rPr lang="en-US" sz="1200" kern="0">
                              <a:solidFill>
                                <a:srgbClr val="000000"/>
                              </a:solidFill>
                              <a:effectLst/>
                              <a:latin typeface="Cambria Math" panose="02040503050406030204" pitchFamily="18" charset="0"/>
                              <a:ea typeface="Times New Roman" panose="02020603050405020304" pitchFamily="18" charset="0"/>
                            </a:rPr>
                            <a:t>(</a:t>
                          </a:r>
                          <a14:m>
                            <m:oMath xmlns:m="http://schemas.openxmlformats.org/officeDocument/2006/math">
                              <m:sSup>
                                <m:sSupPr>
                                  <m:ctrlPr>
                                    <a:rPr lang="en-US" sz="1200" i="1" kern="100">
                                      <a:solidFill>
                                        <a:srgbClr val="000000"/>
                                      </a:solidFill>
                                      <a:effectLst/>
                                      <a:latin typeface="Cambria Math" panose="02040503050406030204" pitchFamily="18" charset="0"/>
                                      <a:ea typeface="Yu Mincho" panose="02020400000000000000" pitchFamily="18" charset="-128"/>
                                    </a:rPr>
                                  </m:ctrlPr>
                                </m:sSupPr>
                                <m:e>
                                  <m:r>
                                    <m:rPr>
                                      <m:sty m:val="p"/>
                                    </m:rPr>
                                    <a:rPr lang="en-US" sz="900" u="sng" ker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hlinkClick r:id="rId3"/>
                                    </a:rPr>
                                    <m:t>Ω</m:t>
                                  </m:r>
                                </m:e>
                                <m:sup>
                                  <m:r>
                                    <a:rPr lang="en-US" sz="1200" i="1" kern="0">
                                      <a:solidFill>
                                        <a:srgbClr val="000000"/>
                                      </a:solidFill>
                                      <a:effectLst/>
                                      <a:latin typeface="Cambria Math" panose="02040503050406030204" pitchFamily="18" charset="0"/>
                                      <a:ea typeface="Yu Mincho" panose="02020400000000000000" pitchFamily="18" charset="-128"/>
                                    </a:rPr>
                                    <m:t>−1</m:t>
                                  </m:r>
                                </m:sup>
                              </m:sSup>
                              <m:r>
                                <a:rPr lang="en-US" sz="1200" i="1" kern="0">
                                  <a:solidFill>
                                    <a:srgbClr val="000000"/>
                                  </a:solidFill>
                                  <a:effectLst/>
                                  <a:latin typeface="Cambria Math" panose="02040503050406030204" pitchFamily="18" charset="0"/>
                                  <a:ea typeface="Yu Mincho" panose="02020400000000000000" pitchFamily="18" charset="-128"/>
                                </a:rPr>
                                <m:t>)</m:t>
                              </m:r>
                            </m:oMath>
                          </a14:m>
                          <a:endParaRPr lang="en-US" sz="1100" kern="100">
                            <a:solidFill>
                              <a:srgbClr val="000000"/>
                            </a:solidFill>
                            <a:effectLst/>
                            <a:latin typeface="Times New Roman" panose="02020603050405020304" pitchFamily="18" charset="0"/>
                            <a:ea typeface="Times New Roman" panose="02020603050405020304" pitchFamily="18" charset="0"/>
                          </a:endParaRPr>
                        </a:p>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 </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320218"/>
                      </a:ext>
                    </a:extLst>
                  </a:tr>
                  <a:tr h="370840">
                    <a:tc>
                      <a:txBody>
                        <a:bodyPr/>
                        <a:lstStyle/>
                        <a:p>
                          <a:pPr marL="205740" marR="0" indent="-6350" algn="ctr">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L</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Điện cảm bộ dao động ảo</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1200">
                                    <a:solidFill>
                                      <a:srgbClr val="000000"/>
                                    </a:solidFill>
                                    <a:effectLst/>
                                    <a:latin typeface="Cambria Math" panose="02040503050406030204" pitchFamily="18" charset="0"/>
                                    <a:ea typeface="Times New Roman" panose="02020603050405020304" pitchFamily="18" charset="0"/>
                                  </a:rPr>
                                  <m:t>3,9.</m:t>
                                </m:r>
                                <m:r>
                                  <a:rPr lang="en-US" sz="1200" i="1" kern="0">
                                    <a:solidFill>
                                      <a:srgbClr val="000000"/>
                                    </a:solidFill>
                                    <a:effectLst/>
                                    <a:latin typeface="Cambria Math" panose="02040503050406030204" pitchFamily="18" charset="0"/>
                                    <a:ea typeface="Yu Mincho" panose="02020400000000000000" pitchFamily="18" charset="-128"/>
                                  </a:rPr>
                                  <m:t> </m:t>
                                </m:r>
                                <m:sSup>
                                  <m:sSupPr>
                                    <m:ctrlPr>
                                      <a:rPr lang="en-US" sz="1200" i="1" kern="100">
                                        <a:solidFill>
                                          <a:srgbClr val="000000"/>
                                        </a:solidFill>
                                        <a:effectLst/>
                                        <a:latin typeface="Cambria Math" panose="02040503050406030204" pitchFamily="18" charset="0"/>
                                        <a:ea typeface="Yu Mincho" panose="02020400000000000000" pitchFamily="18" charset="-128"/>
                                      </a:rPr>
                                    </m:ctrlPr>
                                  </m:sSupPr>
                                  <m:e>
                                    <m:r>
                                      <a:rPr lang="en-US" sz="1200" i="1" kern="0">
                                        <a:solidFill>
                                          <a:srgbClr val="000000"/>
                                        </a:solidFill>
                                        <a:effectLst/>
                                        <a:latin typeface="Cambria Math" panose="02040503050406030204" pitchFamily="18" charset="0"/>
                                        <a:ea typeface="Yu Mincho" panose="02020400000000000000" pitchFamily="18" charset="-128"/>
                                      </a:rPr>
                                      <m:t>10</m:t>
                                    </m:r>
                                  </m:e>
                                  <m:sup>
                                    <m:r>
                                      <a:rPr lang="en-US" sz="1200" i="1" kern="0">
                                        <a:solidFill>
                                          <a:srgbClr val="000000"/>
                                        </a:solidFill>
                                        <a:effectLst/>
                                        <a:latin typeface="Cambria Math" panose="02040503050406030204" pitchFamily="18" charset="0"/>
                                        <a:ea typeface="Yu Mincho" panose="02020400000000000000" pitchFamily="18" charset="-128"/>
                                      </a:rPr>
                                      <m:t>−5</m:t>
                                    </m:r>
                                  </m:sup>
                                </m:sSup>
                                <m:r>
                                  <a:rPr lang="en-US" sz="1200" i="1" kern="0">
                                    <a:solidFill>
                                      <a:srgbClr val="000000"/>
                                    </a:solidFill>
                                    <a:effectLst/>
                                    <a:latin typeface="Cambria Math" panose="02040503050406030204" pitchFamily="18" charset="0"/>
                                    <a:ea typeface="Yu Mincho" panose="02020400000000000000" pitchFamily="18" charset="-128"/>
                                  </a:rPr>
                                  <m:t> (</m:t>
                                </m:r>
                                <m:r>
                                  <a:rPr lang="en-US" sz="1200" i="1" kern="0">
                                    <a:solidFill>
                                      <a:srgbClr val="000000"/>
                                    </a:solidFill>
                                    <a:effectLst/>
                                    <a:latin typeface="Cambria Math" panose="02040503050406030204" pitchFamily="18" charset="0"/>
                                    <a:ea typeface="Yu Mincho" panose="02020400000000000000" pitchFamily="18" charset="-128"/>
                                  </a:rPr>
                                  <m:t>𝐻</m:t>
                                </m:r>
                                <m:r>
                                  <a:rPr lang="en-US" sz="1200" i="1" kern="0">
                                    <a:solidFill>
                                      <a:srgbClr val="000000"/>
                                    </a:solidFill>
                                    <a:effectLst/>
                                    <a:latin typeface="Cambria Math" panose="02040503050406030204" pitchFamily="18" charset="0"/>
                                    <a:ea typeface="Yu Mincho" panose="02020400000000000000" pitchFamily="18" charset="-128"/>
                                  </a:rPr>
                                  <m:t>)</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200" i="1" kern="1200">
                                    <a:solidFill>
                                      <a:srgbClr val="000000"/>
                                    </a:solidFill>
                                    <a:effectLst/>
                                    <a:latin typeface="Cambria Math" panose="02040503050406030204" pitchFamily="18" charset="0"/>
                                    <a:ea typeface="Times New Roman" panose="02020603050405020304" pitchFamily="18" charset="0"/>
                                  </a:rPr>
                                  <m:t>3,9.</m:t>
                                </m:r>
                                <m:r>
                                  <a:rPr lang="en-US" sz="1200" i="1" kern="0">
                                    <a:solidFill>
                                      <a:srgbClr val="000000"/>
                                    </a:solidFill>
                                    <a:effectLst/>
                                    <a:latin typeface="Cambria Math" panose="02040503050406030204" pitchFamily="18" charset="0"/>
                                    <a:ea typeface="Yu Mincho" panose="02020400000000000000" pitchFamily="18" charset="-128"/>
                                  </a:rPr>
                                  <m:t> </m:t>
                                </m:r>
                                <m:sSup>
                                  <m:sSupPr>
                                    <m:ctrlPr>
                                      <a:rPr lang="en-US" sz="1200" i="1" kern="100">
                                        <a:solidFill>
                                          <a:srgbClr val="000000"/>
                                        </a:solidFill>
                                        <a:effectLst/>
                                        <a:latin typeface="Cambria Math" panose="02040503050406030204" pitchFamily="18" charset="0"/>
                                        <a:ea typeface="Yu Mincho" panose="02020400000000000000" pitchFamily="18" charset="-128"/>
                                      </a:rPr>
                                    </m:ctrlPr>
                                  </m:sSupPr>
                                  <m:e>
                                    <m:r>
                                      <a:rPr lang="en-US" sz="1200" i="1" kern="0">
                                        <a:solidFill>
                                          <a:srgbClr val="000000"/>
                                        </a:solidFill>
                                        <a:effectLst/>
                                        <a:latin typeface="Cambria Math" panose="02040503050406030204" pitchFamily="18" charset="0"/>
                                        <a:ea typeface="Yu Mincho" panose="02020400000000000000" pitchFamily="18" charset="-128"/>
                                      </a:rPr>
                                      <m:t>10</m:t>
                                    </m:r>
                                  </m:e>
                                  <m:sup>
                                    <m:r>
                                      <a:rPr lang="en-US" sz="1200" i="1" kern="0">
                                        <a:solidFill>
                                          <a:srgbClr val="000000"/>
                                        </a:solidFill>
                                        <a:effectLst/>
                                        <a:latin typeface="Cambria Math" panose="02040503050406030204" pitchFamily="18" charset="0"/>
                                        <a:ea typeface="Yu Mincho" panose="02020400000000000000" pitchFamily="18" charset="-128"/>
                                      </a:rPr>
                                      <m:t>−5</m:t>
                                    </m:r>
                                  </m:sup>
                                </m:sSup>
                                <m:r>
                                  <a:rPr lang="en-US" sz="1200" i="1" kern="0">
                                    <a:solidFill>
                                      <a:srgbClr val="000000"/>
                                    </a:solidFill>
                                    <a:effectLst/>
                                    <a:latin typeface="Cambria Math" panose="02040503050406030204" pitchFamily="18" charset="0"/>
                                    <a:ea typeface="Yu Mincho" panose="02020400000000000000" pitchFamily="18" charset="-128"/>
                                  </a:rPr>
                                  <m:t> (</m:t>
                                </m:r>
                                <m:r>
                                  <a:rPr lang="en-US" sz="1200" i="1" kern="0">
                                    <a:solidFill>
                                      <a:srgbClr val="000000"/>
                                    </a:solidFill>
                                    <a:effectLst/>
                                    <a:latin typeface="Cambria Math" panose="02040503050406030204" pitchFamily="18" charset="0"/>
                                    <a:ea typeface="Yu Mincho" panose="02020400000000000000" pitchFamily="18" charset="-128"/>
                                  </a:rPr>
                                  <m:t>𝐻</m:t>
                                </m:r>
                                <m:r>
                                  <a:rPr lang="en-US" sz="1200" i="1" kern="0">
                                    <a:solidFill>
                                      <a:srgbClr val="000000"/>
                                    </a:solidFill>
                                    <a:effectLst/>
                                    <a:latin typeface="Cambria Math" panose="02040503050406030204" pitchFamily="18" charset="0"/>
                                    <a:ea typeface="Yu Mincho" panose="02020400000000000000" pitchFamily="18" charset="-128"/>
                                  </a:rPr>
                                  <m:t>)</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0702622"/>
                      </a:ext>
                    </a:extLst>
                  </a:tr>
                  <a:tr h="370840">
                    <a:tc>
                      <a:txBody>
                        <a:bodyPr/>
                        <a:lstStyle/>
                        <a:p>
                          <a:pPr marL="205740" marR="0" indent="-6350" algn="ctr">
                            <a:lnSpc>
                              <a:spcPct val="150000"/>
                            </a:lnSpc>
                            <a:spcBef>
                              <a:spcPts val="300"/>
                            </a:spcBef>
                            <a:spcAft>
                              <a:spcPts val="25"/>
                            </a:spcAft>
                          </a:pPr>
                          <a:r>
                            <a:rPr lang="en-US" sz="1100" b="1" kern="0">
                              <a:solidFill>
                                <a:srgbClr val="000000"/>
                              </a:solidFill>
                              <a:effectLst/>
                              <a:latin typeface="Times New Roman" panose="02020603050405020304" pitchFamily="18" charset="0"/>
                              <a:ea typeface="Times New Roman" panose="02020603050405020304" pitchFamily="18" charset="0"/>
                            </a:rPr>
                            <a:t>C</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Tụ điện bộ dao động ảo</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1200">
                              <a:solidFill>
                                <a:srgbClr val="000000"/>
                              </a:solidFill>
                              <a:effectLst/>
                              <a:latin typeface="Times New Roman" panose="02020603050405020304" pitchFamily="18" charset="0"/>
                              <a:ea typeface="Times New Roman" panose="02020603050405020304" pitchFamily="18" charset="0"/>
                            </a:rPr>
                            <a:t>0,18(F)</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1200" dirty="0">
                              <a:solidFill>
                                <a:srgbClr val="000000"/>
                              </a:solidFill>
                              <a:effectLst/>
                              <a:latin typeface="Times New Roman" panose="02020603050405020304" pitchFamily="18" charset="0"/>
                              <a:ea typeface="Times New Roman" panose="02020603050405020304" pitchFamily="18" charset="0"/>
                            </a:rPr>
                            <a:t>0,18(F)</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4395447"/>
                      </a:ext>
                    </a:extLst>
                  </a:tr>
                </a:tbl>
              </a:graphicData>
            </a:graphic>
          </p:graphicFrame>
        </mc:Choice>
        <mc:Fallback xmlns="">
          <p:graphicFrame>
            <p:nvGraphicFramePr>
              <p:cNvPr id="3" name="Table 4">
                <a:extLst>
                  <a:ext uri="{FF2B5EF4-FFF2-40B4-BE49-F238E27FC236}">
                    <a16:creationId xmlns:a16="http://schemas.microsoft.com/office/drawing/2014/main" id="{F4BDAE70-E22D-0BB1-786A-6F1B46A38EA6}"/>
                  </a:ext>
                </a:extLst>
              </p:cNvPr>
              <p:cNvGraphicFramePr>
                <a:graphicFrameLocks noGrp="1"/>
              </p:cNvGraphicFramePr>
              <p:nvPr>
                <p:extLst>
                  <p:ext uri="{D42A27DB-BD31-4B8C-83A1-F6EECF244321}">
                    <p14:modId xmlns:p14="http://schemas.microsoft.com/office/powerpoint/2010/main" val="1228544727"/>
                  </p:ext>
                </p:extLst>
              </p:nvPr>
            </p:nvGraphicFramePr>
            <p:xfrm>
              <a:off x="1155140" y="1154503"/>
              <a:ext cx="6718472" cy="3064764"/>
            </p:xfrm>
            <a:graphic>
              <a:graphicData uri="http://schemas.openxmlformats.org/drawingml/2006/table">
                <a:tbl>
                  <a:tblPr firstRow="1" bandRow="1">
                    <a:tableStyleId>{7DF18680-E054-41AD-8BC1-D1AEF772440D}</a:tableStyleId>
                  </a:tblPr>
                  <a:tblGrid>
                    <a:gridCol w="1679618">
                      <a:extLst>
                        <a:ext uri="{9D8B030D-6E8A-4147-A177-3AD203B41FA5}">
                          <a16:colId xmlns:a16="http://schemas.microsoft.com/office/drawing/2014/main" val="2099080480"/>
                        </a:ext>
                      </a:extLst>
                    </a:gridCol>
                    <a:gridCol w="1679618">
                      <a:extLst>
                        <a:ext uri="{9D8B030D-6E8A-4147-A177-3AD203B41FA5}">
                          <a16:colId xmlns:a16="http://schemas.microsoft.com/office/drawing/2014/main" val="3807464349"/>
                        </a:ext>
                      </a:extLst>
                    </a:gridCol>
                    <a:gridCol w="1679618">
                      <a:extLst>
                        <a:ext uri="{9D8B030D-6E8A-4147-A177-3AD203B41FA5}">
                          <a16:colId xmlns:a16="http://schemas.microsoft.com/office/drawing/2014/main" val="2047883326"/>
                        </a:ext>
                      </a:extLst>
                    </a:gridCol>
                    <a:gridCol w="1679618">
                      <a:extLst>
                        <a:ext uri="{9D8B030D-6E8A-4147-A177-3AD203B41FA5}">
                          <a16:colId xmlns:a16="http://schemas.microsoft.com/office/drawing/2014/main" val="2230794826"/>
                        </a:ext>
                      </a:extLst>
                    </a:gridCol>
                  </a:tblGrid>
                  <a:tr h="370840">
                    <a:tc>
                      <a:txBody>
                        <a:bodyPr/>
                        <a:lstStyle/>
                        <a:p>
                          <a:pPr marL="205740" marR="0" indent="-6350" algn="just">
                            <a:lnSpc>
                              <a:spcPct val="150000"/>
                            </a:lnSpc>
                            <a:spcBef>
                              <a:spcPts val="300"/>
                            </a:spcBef>
                            <a:spcAft>
                              <a:spcPts val="25"/>
                            </a:spcAft>
                          </a:pPr>
                          <a:r>
                            <a:rPr lang="en-US" sz="1100" b="1" kern="0" dirty="0" err="1">
                              <a:solidFill>
                                <a:srgbClr val="000000"/>
                              </a:solidFill>
                              <a:effectLst/>
                              <a:latin typeface="Times New Roman" panose="02020603050405020304" pitchFamily="18" charset="0"/>
                              <a:ea typeface="Times New Roman" panose="02020603050405020304" pitchFamily="18" charset="0"/>
                            </a:rPr>
                            <a:t>Kí</a:t>
                          </a:r>
                          <a:r>
                            <a:rPr lang="en-US" sz="1100" b="1" kern="0" dirty="0">
                              <a:solidFill>
                                <a:srgbClr val="000000"/>
                              </a:solidFill>
                              <a:effectLst/>
                              <a:latin typeface="Times New Roman" panose="02020603050405020304" pitchFamily="18" charset="0"/>
                              <a:ea typeface="Times New Roman" panose="02020603050405020304" pitchFamily="18" charset="0"/>
                            </a:rPr>
                            <a:t> </a:t>
                          </a:r>
                          <a:r>
                            <a:rPr lang="en-US" sz="1100" b="1"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err="1">
                              <a:solidFill>
                                <a:srgbClr val="000000"/>
                              </a:solidFill>
                              <a:effectLst/>
                              <a:latin typeface="Times New Roman" panose="02020603050405020304" pitchFamily="18" charset="0"/>
                              <a:ea typeface="Times New Roman" panose="02020603050405020304" pitchFamily="18" charset="0"/>
                            </a:rPr>
                            <a:t>Tham</a:t>
                          </a:r>
                          <a:r>
                            <a:rPr lang="en-US" sz="1100" b="1" kern="0" dirty="0">
                              <a:solidFill>
                                <a:srgbClr val="000000"/>
                              </a:solidFill>
                              <a:effectLst/>
                              <a:latin typeface="Times New Roman" panose="02020603050405020304" pitchFamily="18" charset="0"/>
                              <a:ea typeface="Times New Roman" panose="02020603050405020304" pitchFamily="18" charset="0"/>
                            </a:rPr>
                            <a:t> </a:t>
                          </a:r>
                          <a:r>
                            <a:rPr lang="en-US" sz="1100" b="1"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Inverter 1</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tc>
                      <a:txBody>
                        <a:bodyPr/>
                        <a:lstStyle/>
                        <a:p>
                          <a:pPr marL="205740" marR="0" indent="-6350" algn="just">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Inverter 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667104164"/>
                      </a:ext>
                    </a:extLst>
                  </a:tr>
                  <a:tr h="370840">
                    <a:tc>
                      <a:txBody>
                        <a:bodyPr/>
                        <a:lstStyle/>
                        <a:p>
                          <a:endParaRPr lang="en-US"/>
                        </a:p>
                      </a:txBody>
                      <a:tcPr marL="68580" marR="68580" marT="0" marB="0">
                        <a:blipFill>
                          <a:blip r:embed="rId4"/>
                          <a:stretch>
                            <a:fillRect l="-362" t="-101639" r="-301087" b="-629508"/>
                          </a:stretch>
                        </a:blipFill>
                      </a:tcPr>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Hệ số căn chỉnh điện áp</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200" kern="0">
                              <a:solidFill>
                                <a:srgbClr val="000000"/>
                              </a:solidFill>
                              <a:effectLst/>
                              <a:latin typeface="Cambria Math" panose="02040503050406030204" pitchFamily="18" charset="0"/>
                              <a:ea typeface="Times New Roman" panose="02020603050405020304" pitchFamily="18" charset="0"/>
                            </a:rPr>
                            <a:t>126</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200" kern="0">
                              <a:solidFill>
                                <a:srgbClr val="000000"/>
                              </a:solidFill>
                              <a:effectLst/>
                              <a:latin typeface="Cambria Math" panose="02040503050406030204" pitchFamily="18" charset="0"/>
                              <a:ea typeface="Times New Roman" panose="02020603050405020304" pitchFamily="18" charset="0"/>
                            </a:rPr>
                            <a:t>126</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7835341"/>
                      </a:ext>
                    </a:extLst>
                  </a:tr>
                  <a:tr h="472821">
                    <a:tc>
                      <a:txBody>
                        <a:bodyPr/>
                        <a:lstStyle/>
                        <a:p>
                          <a:endParaRPr lang="en-US"/>
                        </a:p>
                      </a:txBody>
                      <a:tcPr marL="68580" marR="68580" marT="0" marB="0">
                        <a:blipFill>
                          <a:blip r:embed="rId4"/>
                          <a:stretch>
                            <a:fillRect l="-362" t="-157692" r="-301087" b="-392308"/>
                          </a:stretch>
                        </a:blipFill>
                      </a:tcPr>
                    </a:tc>
                    <a:tc>
                      <a:txBody>
                        <a:bodyPr/>
                        <a:lstStyle/>
                        <a:p>
                          <a:pPr marL="205740" marR="0" indent="-635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Hệ</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căn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chỉnh</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dòng</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điện</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01091" t="-157692" r="-101818" b="-392308"/>
                          </a:stretch>
                        </a:blipFill>
                      </a:tcPr>
                    </a:tc>
                    <a:tc>
                      <a:txBody>
                        <a:bodyPr/>
                        <a:lstStyle/>
                        <a:p>
                          <a:endParaRPr lang="en-US"/>
                        </a:p>
                      </a:txBody>
                      <a:tcPr marL="68580" marR="68580" marT="0" marB="0">
                        <a:blipFill>
                          <a:blip r:embed="rId4"/>
                          <a:stretch>
                            <a:fillRect l="-300000" t="-157692" r="-1449" b="-392308"/>
                          </a:stretch>
                        </a:blipFill>
                      </a:tcPr>
                    </a:tc>
                    <a:extLst>
                      <a:ext uri="{0D108BD9-81ED-4DB2-BD59-A6C34878D82A}">
                        <a16:rowId xmlns:a16="http://schemas.microsoft.com/office/drawing/2014/main" val="1041384075"/>
                      </a:ext>
                    </a:extLst>
                  </a:tr>
                  <a:tr h="472821">
                    <a:tc>
                      <a:txBody>
                        <a:bodyPr/>
                        <a:lstStyle/>
                        <a:p>
                          <a:endParaRPr lang="en-US"/>
                        </a:p>
                      </a:txBody>
                      <a:tcPr marL="68580" marR="68580" marT="0" marB="0">
                        <a:blipFill>
                          <a:blip r:embed="rId4"/>
                          <a:stretch>
                            <a:fillRect l="-362" t="-261039" r="-301087" b="-297403"/>
                          </a:stretch>
                        </a:blipFill>
                      </a:tcPr>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Hệ số nguồn dòng phụ thuộc</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01091" t="-261039" r="-101818" b="-297403"/>
                          </a:stretch>
                        </a:blipFill>
                      </a:tcPr>
                    </a:tc>
                    <a:tc>
                      <a:txBody>
                        <a:bodyPr/>
                        <a:lstStyle/>
                        <a:p>
                          <a:endParaRPr lang="en-US"/>
                        </a:p>
                      </a:txBody>
                      <a:tcPr marL="68580" marR="68580" marT="0" marB="0">
                        <a:blipFill>
                          <a:blip r:embed="rId4"/>
                          <a:stretch>
                            <a:fillRect l="-300000" t="-261039" r="-1449" b="-297403"/>
                          </a:stretch>
                        </a:blipFill>
                      </a:tcPr>
                    </a:tc>
                    <a:extLst>
                      <a:ext uri="{0D108BD9-81ED-4DB2-BD59-A6C34878D82A}">
                        <a16:rowId xmlns:a16="http://schemas.microsoft.com/office/drawing/2014/main" val="603328144"/>
                      </a:ext>
                    </a:extLst>
                  </a:tr>
                  <a:tr h="533781">
                    <a:tc>
                      <a:txBody>
                        <a:bodyPr/>
                        <a:lstStyle/>
                        <a:p>
                          <a:endParaRPr lang="en-US"/>
                        </a:p>
                      </a:txBody>
                      <a:tcPr marL="68580" marR="68580" marT="0" marB="0">
                        <a:blipFill>
                          <a:blip r:embed="rId4"/>
                          <a:stretch>
                            <a:fillRect l="-362" t="-315909" r="-301087" b="-160227"/>
                          </a:stretch>
                        </a:blipFill>
                      </a:tcPr>
                    </a:tc>
                    <a:tc>
                      <a:txBody>
                        <a:bodyPr/>
                        <a:lstStyle/>
                        <a:p>
                          <a:pPr marL="205740" marR="0" indent="-635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dẫn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bộ</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dao</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động</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ảo</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01091" t="-315909" r="-101818" b="-160227"/>
                          </a:stretch>
                        </a:blipFill>
                      </a:tcPr>
                    </a:tc>
                    <a:tc>
                      <a:txBody>
                        <a:bodyPr/>
                        <a:lstStyle/>
                        <a:p>
                          <a:endParaRPr lang="en-US"/>
                        </a:p>
                      </a:txBody>
                      <a:tcPr marL="68580" marR="68580" marT="0" marB="0">
                        <a:blipFill>
                          <a:blip r:embed="rId4"/>
                          <a:stretch>
                            <a:fillRect l="-300000" t="-315909" r="-1449" b="-160227"/>
                          </a:stretch>
                        </a:blipFill>
                      </a:tcPr>
                    </a:tc>
                    <a:extLst>
                      <a:ext uri="{0D108BD9-81ED-4DB2-BD59-A6C34878D82A}">
                        <a16:rowId xmlns:a16="http://schemas.microsoft.com/office/drawing/2014/main" val="196320218"/>
                      </a:ext>
                    </a:extLst>
                  </a:tr>
                  <a:tr h="472821">
                    <a:tc>
                      <a:txBody>
                        <a:bodyPr/>
                        <a:lstStyle/>
                        <a:p>
                          <a:pPr marL="205740" marR="0" indent="-6350" algn="ctr">
                            <a:lnSpc>
                              <a:spcPct val="150000"/>
                            </a:lnSpc>
                            <a:spcBef>
                              <a:spcPts val="300"/>
                            </a:spcBef>
                            <a:spcAft>
                              <a:spcPts val="25"/>
                            </a:spcAft>
                          </a:pPr>
                          <a:r>
                            <a:rPr lang="en-US" sz="1100" b="1" kern="0" dirty="0">
                              <a:solidFill>
                                <a:srgbClr val="000000"/>
                              </a:solidFill>
                              <a:effectLst/>
                              <a:latin typeface="Times New Roman" panose="02020603050405020304" pitchFamily="18" charset="0"/>
                              <a:ea typeface="Times New Roman" panose="02020603050405020304" pitchFamily="18" charset="0"/>
                            </a:rPr>
                            <a:t>L</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Điện cảm bộ dao động ảo</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01091" t="-469231" r="-101818" b="-80769"/>
                          </a:stretch>
                        </a:blipFill>
                      </a:tcPr>
                    </a:tc>
                    <a:tc>
                      <a:txBody>
                        <a:bodyPr/>
                        <a:lstStyle/>
                        <a:p>
                          <a:endParaRPr lang="en-US"/>
                        </a:p>
                      </a:txBody>
                      <a:tcPr marL="68580" marR="68580" marT="0" marB="0">
                        <a:blipFill>
                          <a:blip r:embed="rId4"/>
                          <a:stretch>
                            <a:fillRect l="-300000" t="-469231" r="-1449" b="-80769"/>
                          </a:stretch>
                        </a:blipFill>
                      </a:tcPr>
                    </a:tc>
                    <a:extLst>
                      <a:ext uri="{0D108BD9-81ED-4DB2-BD59-A6C34878D82A}">
                        <a16:rowId xmlns:a16="http://schemas.microsoft.com/office/drawing/2014/main" val="3530702622"/>
                      </a:ext>
                    </a:extLst>
                  </a:tr>
                  <a:tr h="370840">
                    <a:tc>
                      <a:txBody>
                        <a:bodyPr/>
                        <a:lstStyle/>
                        <a:p>
                          <a:pPr marL="205740" marR="0" indent="-6350" algn="ctr">
                            <a:lnSpc>
                              <a:spcPct val="150000"/>
                            </a:lnSpc>
                            <a:spcBef>
                              <a:spcPts val="300"/>
                            </a:spcBef>
                            <a:spcAft>
                              <a:spcPts val="25"/>
                            </a:spcAft>
                          </a:pPr>
                          <a:r>
                            <a:rPr lang="en-US" sz="1100" b="1" kern="0">
                              <a:solidFill>
                                <a:srgbClr val="000000"/>
                              </a:solidFill>
                              <a:effectLst/>
                              <a:latin typeface="Times New Roman" panose="02020603050405020304" pitchFamily="18" charset="0"/>
                              <a:ea typeface="Times New Roman" panose="02020603050405020304" pitchFamily="18" charset="0"/>
                            </a:rPr>
                            <a:t>C</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0">
                              <a:solidFill>
                                <a:srgbClr val="000000"/>
                              </a:solidFill>
                              <a:effectLst/>
                              <a:latin typeface="Times New Roman" panose="02020603050405020304" pitchFamily="18" charset="0"/>
                              <a:ea typeface="Times New Roman" panose="02020603050405020304" pitchFamily="18" charset="0"/>
                            </a:rPr>
                            <a:t>Tụ điện bộ dao động ảo</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1200">
                              <a:solidFill>
                                <a:srgbClr val="000000"/>
                              </a:solidFill>
                              <a:effectLst/>
                              <a:latin typeface="Times New Roman" panose="02020603050405020304" pitchFamily="18" charset="0"/>
                              <a:ea typeface="Times New Roman" panose="02020603050405020304" pitchFamily="18" charset="0"/>
                            </a:rPr>
                            <a:t>0,18(F)</a:t>
                          </a: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205740" marR="0" indent="-6350" algn="ctr">
                            <a:lnSpc>
                              <a:spcPct val="150000"/>
                            </a:lnSpc>
                            <a:spcBef>
                              <a:spcPts val="300"/>
                            </a:spcBef>
                            <a:spcAft>
                              <a:spcPts val="25"/>
                            </a:spcAft>
                          </a:pPr>
                          <a:r>
                            <a:rPr lang="en-US" sz="1100" kern="1200" dirty="0">
                              <a:solidFill>
                                <a:srgbClr val="000000"/>
                              </a:solidFill>
                              <a:effectLst/>
                              <a:latin typeface="Times New Roman" panose="02020603050405020304" pitchFamily="18" charset="0"/>
                              <a:ea typeface="Times New Roman" panose="02020603050405020304" pitchFamily="18" charset="0"/>
                            </a:rPr>
                            <a:t>0,18(F)</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4395447"/>
                      </a:ext>
                    </a:extLst>
                  </a:tr>
                </a:tbl>
              </a:graphicData>
            </a:graphic>
          </p:graphicFrame>
        </mc:Fallback>
      </mc:AlternateContent>
    </p:spTree>
    <p:extLst>
      <p:ext uri="{BB962C8B-B14F-4D97-AF65-F5344CB8AC3E}">
        <p14:creationId xmlns:p14="http://schemas.microsoft.com/office/powerpoint/2010/main" val="18550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42B11-AADC-3EA6-DD7A-E924AC03CB89}"/>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7A2B6BEE-ABE3-275E-64B9-5B6684178A4F}"/>
              </a:ext>
            </a:extLst>
          </p:cNvPr>
          <p:cNvSpPr>
            <a:spLocks noGrp="1"/>
          </p:cNvSpPr>
          <p:nvPr>
            <p:ph type="sldNum" sz="quarter" idx="12"/>
          </p:nvPr>
        </p:nvSpPr>
        <p:spPr/>
        <p:txBody>
          <a:bodyPr/>
          <a:lstStyle/>
          <a:p>
            <a:fld id="{931DD963-FD40-4A6D-88A9-402A489E81DE}" type="slidenum">
              <a:rPr lang="en-US" smtClean="0"/>
              <a:t>35</a:t>
            </a:fld>
            <a:endParaRPr lang="en-US"/>
          </a:p>
        </p:txBody>
      </p:sp>
      <p:grpSp>
        <p:nvGrpSpPr>
          <p:cNvPr id="4" name="Group 3">
            <a:extLst>
              <a:ext uri="{FF2B5EF4-FFF2-40B4-BE49-F238E27FC236}">
                <a16:creationId xmlns:a16="http://schemas.microsoft.com/office/drawing/2014/main" id="{E31CAD03-BD90-92B7-8FB4-885013CD536F}"/>
              </a:ext>
            </a:extLst>
          </p:cNvPr>
          <p:cNvGrpSpPr/>
          <p:nvPr/>
        </p:nvGrpSpPr>
        <p:grpSpPr>
          <a:xfrm>
            <a:off x="202365" y="186435"/>
            <a:ext cx="5564399" cy="369333"/>
            <a:chOff x="1793005" y="1746584"/>
            <a:chExt cx="7419199" cy="492443"/>
          </a:xfrm>
        </p:grpSpPr>
        <p:sp>
          <p:nvSpPr>
            <p:cNvPr id="6" name="TextBox 5">
              <a:extLst>
                <a:ext uri="{FF2B5EF4-FFF2-40B4-BE49-F238E27FC236}">
                  <a16:creationId xmlns:a16="http://schemas.microsoft.com/office/drawing/2014/main" id="{691F905D-078F-B512-9EFD-4DB9C7F78995}"/>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BFC5061-3641-6FCC-F17D-60FC521B69EC}"/>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8" name="TextBox 7">
            <a:extLst>
              <a:ext uri="{FF2B5EF4-FFF2-40B4-BE49-F238E27FC236}">
                <a16:creationId xmlns:a16="http://schemas.microsoft.com/office/drawing/2014/main" id="{085F4FB0-854B-145A-67AA-1D5D7A966BB3}"/>
              </a:ext>
            </a:extLst>
          </p:cNvPr>
          <p:cNvSpPr txBox="1"/>
          <p:nvPr/>
        </p:nvSpPr>
        <p:spPr>
          <a:xfrm>
            <a:off x="415619" y="588957"/>
            <a:ext cx="5860835" cy="738664"/>
          </a:xfrm>
          <a:prstGeom prst="rect">
            <a:avLst/>
          </a:prstGeom>
          <a:noFill/>
        </p:spPr>
        <p:txBody>
          <a:bodyPr wrap="none" rtlCol="0">
            <a:spAutoFit/>
          </a:bodyPr>
          <a:lstStyle/>
          <a:p>
            <a:r>
              <a:rPr lang="vi-VN" sz="1400" dirty="0">
                <a:latin typeface="Times New Roman" panose="02020603050405020304" pitchFamily="18" charset="0"/>
                <a:cs typeface="Times New Roman" panose="02020603050405020304" pitchFamily="18" charset="0"/>
              </a:rPr>
              <a:t>Kịch bản mô phỏng: TH1 :Một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tuyến tính công suất 750(W)</a:t>
            </a:r>
          </a:p>
          <a:p>
            <a:r>
              <a:rPr lang="vi-VN" sz="1400" dirty="0">
                <a:latin typeface="Times New Roman" panose="02020603050405020304" pitchFamily="18" charset="0"/>
                <a:cs typeface="Times New Roman" panose="02020603050405020304" pitchFamily="18" charset="0"/>
              </a:rPr>
              <a:t>                                  TH2 :Ba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tuyến tính công suất 750(W)</a:t>
            </a:r>
          </a:p>
          <a:p>
            <a:r>
              <a:rPr lang="vi-VN" sz="1400" dirty="0">
                <a:latin typeface="Times New Roman" panose="02020603050405020304" pitchFamily="18" charset="0"/>
                <a:cs typeface="Times New Roman" panose="02020603050405020304" pitchFamily="18" charset="0"/>
              </a:rPr>
              <a:t>                                  TH3 :Ba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phi tuyến công suất 750 (W)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80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607CB-83C4-A9EC-8B33-572C6594580C}"/>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B67A9898-D502-E63E-1886-5A5802BBB7CB}"/>
              </a:ext>
            </a:extLst>
          </p:cNvPr>
          <p:cNvSpPr>
            <a:spLocks noGrp="1"/>
          </p:cNvSpPr>
          <p:nvPr>
            <p:ph type="sldNum" sz="quarter" idx="12"/>
          </p:nvPr>
        </p:nvSpPr>
        <p:spPr/>
        <p:txBody>
          <a:bodyPr/>
          <a:lstStyle/>
          <a:p>
            <a:fld id="{931DD963-FD40-4A6D-88A9-402A489E81DE}" type="slidenum">
              <a:rPr lang="en-US" smtClean="0"/>
              <a:t>36</a:t>
            </a:fld>
            <a:endParaRPr lang="en-US"/>
          </a:p>
        </p:txBody>
      </p:sp>
      <p:pic>
        <p:nvPicPr>
          <p:cNvPr id="8" name="Picture 7">
            <a:extLst>
              <a:ext uri="{FF2B5EF4-FFF2-40B4-BE49-F238E27FC236}">
                <a16:creationId xmlns:a16="http://schemas.microsoft.com/office/drawing/2014/main" id="{2C3D2EFD-E801-5F8D-C325-2AA841FEC54E}"/>
              </a:ext>
            </a:extLst>
          </p:cNvPr>
          <p:cNvPicPr>
            <a:picLocks noChangeAspect="1"/>
          </p:cNvPicPr>
          <p:nvPr/>
        </p:nvPicPr>
        <p:blipFill>
          <a:blip r:embed="rId2"/>
          <a:stretch>
            <a:fillRect/>
          </a:stretch>
        </p:blipFill>
        <p:spPr>
          <a:xfrm>
            <a:off x="1193762" y="1249831"/>
            <a:ext cx="6435701" cy="2932242"/>
          </a:xfrm>
          <a:prstGeom prst="rect">
            <a:avLst/>
          </a:prstGeom>
        </p:spPr>
      </p:pic>
      <p:grpSp>
        <p:nvGrpSpPr>
          <p:cNvPr id="9" name="Group 8">
            <a:extLst>
              <a:ext uri="{FF2B5EF4-FFF2-40B4-BE49-F238E27FC236}">
                <a16:creationId xmlns:a16="http://schemas.microsoft.com/office/drawing/2014/main" id="{1BA66372-FFA2-A301-6D32-716871707494}"/>
              </a:ext>
            </a:extLst>
          </p:cNvPr>
          <p:cNvGrpSpPr/>
          <p:nvPr/>
        </p:nvGrpSpPr>
        <p:grpSpPr>
          <a:xfrm>
            <a:off x="202365" y="186435"/>
            <a:ext cx="5564399" cy="369333"/>
            <a:chOff x="1793005" y="1746584"/>
            <a:chExt cx="7419199" cy="492443"/>
          </a:xfrm>
        </p:grpSpPr>
        <p:sp>
          <p:nvSpPr>
            <p:cNvPr id="10" name="TextBox 9">
              <a:extLst>
                <a:ext uri="{FF2B5EF4-FFF2-40B4-BE49-F238E27FC236}">
                  <a16:creationId xmlns:a16="http://schemas.microsoft.com/office/drawing/2014/main" id="{562B3A07-504C-66AA-1CF8-119BB01E9DF2}"/>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72ECC5D-BB7E-5C08-C0FF-7E25062665E3}"/>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3" name="TextBox 12">
            <a:extLst>
              <a:ext uri="{FF2B5EF4-FFF2-40B4-BE49-F238E27FC236}">
                <a16:creationId xmlns:a16="http://schemas.microsoft.com/office/drawing/2014/main" id="{C0F6B7FE-CBD5-7D7F-22CA-2673F0D54A1B}"/>
              </a:ext>
            </a:extLst>
          </p:cNvPr>
          <p:cNvSpPr txBox="1"/>
          <p:nvPr/>
        </p:nvSpPr>
        <p:spPr>
          <a:xfrm>
            <a:off x="202365" y="705049"/>
            <a:ext cx="5147558" cy="338554"/>
          </a:xfrm>
          <a:prstGeom prst="rect">
            <a:avLst/>
          </a:prstGeom>
          <a:noFill/>
        </p:spPr>
        <p:txBody>
          <a:bodyPr wrap="square">
            <a:spAutoFit/>
          </a:bodyPr>
          <a:lstStyle/>
          <a:p>
            <a:r>
              <a:rPr lang="vi-VN" sz="1600" dirty="0">
                <a:latin typeface="Times New Roman" panose="02020603050405020304" pitchFamily="18" charset="0"/>
                <a:cs typeface="Times New Roman" panose="02020603050405020304" pitchFamily="18" charset="0"/>
              </a:rPr>
              <a:t>TH1 :Một bộ </a:t>
            </a:r>
            <a:r>
              <a:rPr lang="vi-VN" sz="1600" dirty="0" err="1">
                <a:latin typeface="Times New Roman" panose="02020603050405020304" pitchFamily="18" charset="0"/>
                <a:cs typeface="Times New Roman" panose="02020603050405020304" pitchFamily="18" charset="0"/>
              </a:rPr>
              <a:t>Inverter</a:t>
            </a:r>
            <a:r>
              <a:rPr lang="vi-VN" sz="1600" dirty="0">
                <a:latin typeface="Times New Roman" panose="02020603050405020304" pitchFamily="18" charset="0"/>
                <a:cs typeface="Times New Roman" panose="02020603050405020304" pitchFamily="18" charset="0"/>
              </a:rPr>
              <a:t> với tải tuyến tính công suất 750(W)</a:t>
            </a:r>
          </a:p>
        </p:txBody>
      </p:sp>
      <p:sp>
        <p:nvSpPr>
          <p:cNvPr id="14" name="TextBox 13">
            <a:extLst>
              <a:ext uri="{FF2B5EF4-FFF2-40B4-BE49-F238E27FC236}">
                <a16:creationId xmlns:a16="http://schemas.microsoft.com/office/drawing/2014/main" id="{5369BDAB-5D56-2E46-AC0A-D225F67C999E}"/>
              </a:ext>
            </a:extLst>
          </p:cNvPr>
          <p:cNvSpPr txBox="1"/>
          <p:nvPr/>
        </p:nvSpPr>
        <p:spPr>
          <a:xfrm>
            <a:off x="2883111" y="4182073"/>
            <a:ext cx="3553152"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Cấu trúc điều khiển VOC chỉ sử dụng 1 bộ </a:t>
            </a:r>
            <a:r>
              <a:rPr lang="vi-VN" sz="1200" b="1" dirty="0" err="1">
                <a:latin typeface="Times New Roman" panose="02020603050405020304" pitchFamily="18" charset="0"/>
                <a:cs typeface="Times New Roman" panose="02020603050405020304" pitchFamily="18" charset="0"/>
              </a:rPr>
              <a:t>inverter</a:t>
            </a:r>
            <a:endParaRPr lang="vi-V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712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52AD73-13CC-290E-ACC1-1139CE658B4A}"/>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018F5AD1-FE14-3B8E-D97E-D3420D23C406}"/>
              </a:ext>
            </a:extLst>
          </p:cNvPr>
          <p:cNvSpPr>
            <a:spLocks noGrp="1"/>
          </p:cNvSpPr>
          <p:nvPr>
            <p:ph type="sldNum" sz="quarter" idx="12"/>
          </p:nvPr>
        </p:nvSpPr>
        <p:spPr/>
        <p:txBody>
          <a:bodyPr/>
          <a:lstStyle/>
          <a:p>
            <a:fld id="{931DD963-FD40-4A6D-88A9-402A489E81DE}" type="slidenum">
              <a:rPr lang="en-US" smtClean="0"/>
              <a:t>37</a:t>
            </a:fld>
            <a:endParaRPr lang="en-US"/>
          </a:p>
        </p:txBody>
      </p:sp>
      <p:pic>
        <p:nvPicPr>
          <p:cNvPr id="5" name="Picture 4">
            <a:extLst>
              <a:ext uri="{FF2B5EF4-FFF2-40B4-BE49-F238E27FC236}">
                <a16:creationId xmlns:a16="http://schemas.microsoft.com/office/drawing/2014/main" id="{079D2D68-3E96-21F2-FC0D-38D619341BEB}"/>
              </a:ext>
            </a:extLst>
          </p:cNvPr>
          <p:cNvPicPr>
            <a:picLocks noChangeAspect="1"/>
          </p:cNvPicPr>
          <p:nvPr/>
        </p:nvPicPr>
        <p:blipFill>
          <a:blip r:embed="rId2"/>
          <a:stretch>
            <a:fillRect/>
          </a:stretch>
        </p:blipFill>
        <p:spPr>
          <a:xfrm>
            <a:off x="421504" y="902017"/>
            <a:ext cx="3944296" cy="3483748"/>
          </a:xfrm>
          <a:prstGeom prst="rect">
            <a:avLst/>
          </a:prstGeom>
        </p:spPr>
      </p:pic>
      <p:pic>
        <p:nvPicPr>
          <p:cNvPr id="7" name="Picture 6">
            <a:extLst>
              <a:ext uri="{FF2B5EF4-FFF2-40B4-BE49-F238E27FC236}">
                <a16:creationId xmlns:a16="http://schemas.microsoft.com/office/drawing/2014/main" id="{67200FA8-9DED-CA33-4245-D017D31A90BF}"/>
              </a:ext>
            </a:extLst>
          </p:cNvPr>
          <p:cNvPicPr>
            <a:picLocks noChangeAspect="1"/>
          </p:cNvPicPr>
          <p:nvPr/>
        </p:nvPicPr>
        <p:blipFill>
          <a:blip r:embed="rId3"/>
          <a:stretch>
            <a:fillRect/>
          </a:stretch>
        </p:blipFill>
        <p:spPr>
          <a:xfrm>
            <a:off x="5194675" y="1026082"/>
            <a:ext cx="3504315" cy="3091335"/>
          </a:xfrm>
          <a:prstGeom prst="rect">
            <a:avLst/>
          </a:prstGeom>
        </p:spPr>
      </p:pic>
      <p:sp>
        <p:nvSpPr>
          <p:cNvPr id="8" name="Arrow: Right 7">
            <a:extLst>
              <a:ext uri="{FF2B5EF4-FFF2-40B4-BE49-F238E27FC236}">
                <a16:creationId xmlns:a16="http://schemas.microsoft.com/office/drawing/2014/main" id="{8B817E53-7EC8-BABA-6371-979019F19F95}"/>
              </a:ext>
            </a:extLst>
          </p:cNvPr>
          <p:cNvSpPr/>
          <p:nvPr/>
        </p:nvSpPr>
        <p:spPr>
          <a:xfrm>
            <a:off x="4529130" y="2575907"/>
            <a:ext cx="498143" cy="4571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82A30F8-037F-037D-1C93-1B39E70760E8}"/>
              </a:ext>
            </a:extLst>
          </p:cNvPr>
          <p:cNvGrpSpPr/>
          <p:nvPr/>
        </p:nvGrpSpPr>
        <p:grpSpPr>
          <a:xfrm>
            <a:off x="202365" y="186435"/>
            <a:ext cx="5564399" cy="369333"/>
            <a:chOff x="1793005" y="1746584"/>
            <a:chExt cx="7419199" cy="492443"/>
          </a:xfrm>
        </p:grpSpPr>
        <p:sp>
          <p:nvSpPr>
            <p:cNvPr id="10" name="TextBox 9">
              <a:extLst>
                <a:ext uri="{FF2B5EF4-FFF2-40B4-BE49-F238E27FC236}">
                  <a16:creationId xmlns:a16="http://schemas.microsoft.com/office/drawing/2014/main" id="{EAB62039-55DE-100B-0466-A7040BFA73E3}"/>
                </a:ext>
              </a:extLst>
            </p:cNvPr>
            <p:cNvSpPr txBox="1"/>
            <p:nvPr/>
          </p:nvSpPr>
          <p:spPr>
            <a:xfrm>
              <a:off x="2721565" y="1746585"/>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58C088-3B1E-36F1-57A7-88FAE054683F}"/>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2" name="TextBox 11">
            <a:extLst>
              <a:ext uri="{FF2B5EF4-FFF2-40B4-BE49-F238E27FC236}">
                <a16:creationId xmlns:a16="http://schemas.microsoft.com/office/drawing/2014/main" id="{580B341C-8191-D8FF-CB94-B565080EE726}"/>
              </a:ext>
            </a:extLst>
          </p:cNvPr>
          <p:cNvSpPr txBox="1"/>
          <p:nvPr/>
        </p:nvSpPr>
        <p:spPr>
          <a:xfrm>
            <a:off x="277428" y="548074"/>
            <a:ext cx="5147558" cy="338554"/>
          </a:xfrm>
          <a:prstGeom prst="rect">
            <a:avLst/>
          </a:prstGeom>
          <a:noFill/>
        </p:spPr>
        <p:txBody>
          <a:bodyPr wrap="square">
            <a:spAutoFit/>
          </a:bodyPr>
          <a:lstStyle/>
          <a:p>
            <a:r>
              <a:rPr lang="vi-VN" sz="1600" dirty="0">
                <a:latin typeface="Times New Roman" panose="02020603050405020304" pitchFamily="18" charset="0"/>
                <a:cs typeface="Times New Roman" panose="02020603050405020304" pitchFamily="18" charset="0"/>
              </a:rPr>
              <a:t>TH1 :Một bộ </a:t>
            </a:r>
            <a:r>
              <a:rPr lang="vi-VN" sz="1600" dirty="0" err="1">
                <a:latin typeface="Times New Roman" panose="02020603050405020304" pitchFamily="18" charset="0"/>
                <a:cs typeface="Times New Roman" panose="02020603050405020304" pitchFamily="18" charset="0"/>
              </a:rPr>
              <a:t>Inverter</a:t>
            </a:r>
            <a:r>
              <a:rPr lang="vi-VN" sz="1600" dirty="0">
                <a:latin typeface="Times New Roman" panose="02020603050405020304" pitchFamily="18" charset="0"/>
                <a:cs typeface="Times New Roman" panose="02020603050405020304" pitchFamily="18" charset="0"/>
              </a:rPr>
              <a:t> với tải tuyến tính công suất 750(W)</a:t>
            </a:r>
          </a:p>
        </p:txBody>
      </p:sp>
      <p:sp>
        <p:nvSpPr>
          <p:cNvPr id="13" name="TextBox 12">
            <a:extLst>
              <a:ext uri="{FF2B5EF4-FFF2-40B4-BE49-F238E27FC236}">
                <a16:creationId xmlns:a16="http://schemas.microsoft.com/office/drawing/2014/main" id="{B4B8FB6D-8685-226A-7D37-AC109257F85D}"/>
              </a:ext>
            </a:extLst>
          </p:cNvPr>
          <p:cNvSpPr txBox="1"/>
          <p:nvPr/>
        </p:nvSpPr>
        <p:spPr>
          <a:xfrm>
            <a:off x="550901" y="4435053"/>
            <a:ext cx="3998794" cy="430887"/>
          </a:xfrm>
          <a:prstGeom prst="rect">
            <a:avLst/>
          </a:prstGeom>
          <a:noFill/>
        </p:spPr>
        <p:txBody>
          <a:bodyPr wrap="square" rtlCol="0">
            <a:spAutoFit/>
          </a:bodyPr>
          <a:lstStyle/>
          <a:p>
            <a:r>
              <a:rPr lang="vi-VN" sz="1100" dirty="0">
                <a:latin typeface="Times New Roman" panose="02020603050405020304" pitchFamily="18" charset="0"/>
                <a:cs typeface="Times New Roman" panose="02020603050405020304" pitchFamily="18" charset="0"/>
              </a:rPr>
              <a:t>Hình ảnh kết quả mô phỏng dạng dòng điện , điện áp và công suất khi sử dụng 1 bộ </a:t>
            </a:r>
            <a:r>
              <a:rPr lang="vi-VN" sz="1100" dirty="0" err="1">
                <a:latin typeface="Times New Roman" panose="02020603050405020304" pitchFamily="18" charset="0"/>
                <a:cs typeface="Times New Roman" panose="02020603050405020304" pitchFamily="18" charset="0"/>
              </a:rPr>
              <a:t>inverter</a:t>
            </a:r>
            <a:r>
              <a:rPr lang="vi-VN" sz="110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343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3A9F2-D167-DF1A-C7C5-466E85B5E597}"/>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5FE89281-1140-7787-8526-9CCAB2885C6C}"/>
              </a:ext>
            </a:extLst>
          </p:cNvPr>
          <p:cNvSpPr>
            <a:spLocks noGrp="1"/>
          </p:cNvSpPr>
          <p:nvPr>
            <p:ph type="sldNum" sz="quarter" idx="12"/>
          </p:nvPr>
        </p:nvSpPr>
        <p:spPr/>
        <p:txBody>
          <a:bodyPr/>
          <a:lstStyle/>
          <a:p>
            <a:fld id="{931DD963-FD40-4A6D-88A9-402A489E81DE}" type="slidenum">
              <a:rPr lang="en-US" smtClean="0"/>
              <a:t>38</a:t>
            </a:fld>
            <a:endParaRPr lang="en-US"/>
          </a:p>
        </p:txBody>
      </p:sp>
      <p:grpSp>
        <p:nvGrpSpPr>
          <p:cNvPr id="6" name="Group 5">
            <a:extLst>
              <a:ext uri="{FF2B5EF4-FFF2-40B4-BE49-F238E27FC236}">
                <a16:creationId xmlns:a16="http://schemas.microsoft.com/office/drawing/2014/main" id="{C50952BF-CA86-9CFC-9477-46B276ACBE7D}"/>
              </a:ext>
            </a:extLst>
          </p:cNvPr>
          <p:cNvGrpSpPr/>
          <p:nvPr/>
        </p:nvGrpSpPr>
        <p:grpSpPr>
          <a:xfrm>
            <a:off x="202365" y="186434"/>
            <a:ext cx="5409176" cy="369332"/>
            <a:chOff x="1793005" y="1746584"/>
            <a:chExt cx="7212234" cy="492442"/>
          </a:xfrm>
        </p:grpSpPr>
        <p:sp>
          <p:nvSpPr>
            <p:cNvPr id="7" name="TextBox 6">
              <a:extLst>
                <a:ext uri="{FF2B5EF4-FFF2-40B4-BE49-F238E27FC236}">
                  <a16:creationId xmlns:a16="http://schemas.microsoft.com/office/drawing/2014/main" id="{6E93E779-4B18-5F62-6CBD-BFCD978E6547}"/>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6DB8767-EAE5-FC06-F04F-DDA44425C11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BE6D9965-DCBD-5A39-C727-1356362BC1E1}"/>
              </a:ext>
            </a:extLst>
          </p:cNvPr>
          <p:cNvSpPr txBox="1"/>
          <p:nvPr/>
        </p:nvSpPr>
        <p:spPr>
          <a:xfrm>
            <a:off x="293185" y="606258"/>
            <a:ext cx="2986715"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So sánh kết quả mô phỏng và giá trị lý thuyết</a:t>
            </a:r>
            <a:endParaRPr lang="en-US" sz="1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5" name="Table 13">
                <a:extLst>
                  <a:ext uri="{FF2B5EF4-FFF2-40B4-BE49-F238E27FC236}">
                    <a16:creationId xmlns:a16="http://schemas.microsoft.com/office/drawing/2014/main" id="{9173C6A1-2226-44EE-A2F1-3D6DD6F27D95}"/>
                  </a:ext>
                </a:extLst>
              </p:cNvPr>
              <p:cNvGraphicFramePr>
                <a:graphicFrameLocks noGrp="1"/>
              </p:cNvGraphicFramePr>
              <p:nvPr>
                <p:extLst>
                  <p:ext uri="{D42A27DB-BD31-4B8C-83A1-F6EECF244321}">
                    <p14:modId xmlns:p14="http://schemas.microsoft.com/office/powerpoint/2010/main" val="1301377191"/>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257629">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so với lý thuyết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100" i="1" kern="100">
                                            <a:solidFill>
                                              <a:srgbClr val="000000"/>
                                            </a:solidFill>
                                            <a:effectLst/>
                                            <a:latin typeface="Cambria Math" panose="02040503050406030204" pitchFamily="18" charset="0"/>
                                            <a:ea typeface="Times New Roman" panose="02020603050405020304" pitchFamily="18" charset="0"/>
                                          </a:rPr>
                                        </m:ctrlPr>
                                      </m:accPr>
                                      <m:e>
                                        <m:r>
                                          <a:rPr lang="en-US" sz="1100" i="1" kern="0">
                                            <a:solidFill>
                                              <a:srgbClr val="000000"/>
                                            </a:solidFill>
                                            <a:effectLst/>
                                            <a:latin typeface="Cambria Math" panose="02040503050406030204" pitchFamily="18" charset="0"/>
                                            <a:ea typeface="Times New Roman" panose="02020603050405020304" pitchFamily="18" charset="0"/>
                                          </a:rPr>
                                          <m:t>𝑉</m:t>
                                        </m:r>
                                      </m:e>
                                    </m:acc>
                                  </m:e>
                                  <m:sub>
                                    <m:r>
                                      <a:rPr lang="en-US" sz="1100" i="1" kern="0">
                                        <a:solidFill>
                                          <a:srgbClr val="000000"/>
                                        </a:solidFill>
                                        <a:effectLst/>
                                        <a:latin typeface="Cambria Math" panose="02040503050406030204" pitchFamily="18" charset="0"/>
                                        <a:ea typeface="Times New Roman" panose="02020603050405020304" pitchFamily="18" charset="0"/>
                                      </a:rPr>
                                      <m:t>𝑜𝑐</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124.6 (V)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𝑃</m:t>
                                        </m:r>
                                      </m:e>
                                    </m:acc>
                                  </m:e>
                                  <m:sub>
                                    <m:r>
                                      <a:rPr lang="en-US" sz="1200" i="1" kern="0">
                                        <a:solidFill>
                                          <a:srgbClr val="000000"/>
                                        </a:solidFill>
                                        <a:effectLst/>
                                        <a:latin typeface="Cambria Math" panose="02040503050406030204" pitchFamily="18" charset="0"/>
                                        <a:ea typeface="Yu Mincho" panose="02020400000000000000" pitchFamily="18" charset="-128"/>
                                      </a:rPr>
                                      <m:t>𝑟𝑎𝑡𝑒</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745W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0.67%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𝑉</m:t>
                                        </m:r>
                                      </m:e>
                                    </m:acc>
                                  </m:e>
                                  <m:sub>
                                    <m:r>
                                      <a:rPr lang="en-US" sz="1200" i="1" kern="0">
                                        <a:solidFill>
                                          <a:srgbClr val="000000"/>
                                        </a:solidFill>
                                        <a:effectLst/>
                                        <a:latin typeface="Cambria Math" panose="02040503050406030204" pitchFamily="18" charset="0"/>
                                        <a:ea typeface="Yu Mincho" panose="02020400000000000000" pitchFamily="18" charset="-128"/>
                                      </a:rPr>
                                      <m:t>𝑚𝑖𝑛</m:t>
                                    </m:r>
                                  </m:sub>
                                </m:sSub>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122.4(V)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7.3</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vi-VN" sz="1100" i="1" kern="0" smtClean="0">
                                    <a:solidFill>
                                      <a:srgbClr val="000000"/>
                                    </a:solidFill>
                                    <a:effectLst/>
                                    <a:latin typeface="Cambria Math" panose="02040503050406030204" pitchFamily="18" charset="0"/>
                                    <a:ea typeface="Times New Roman" panose="02020603050405020304" pitchFamily="18" charset="0"/>
                                  </a:rPr>
                                  <m:t>𝜔</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120</a:t>
                          </a:r>
                          <a14:m>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119.04</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0.8</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smtClean="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r>
                                  <a:rPr lang="vi-VN" sz="1100" b="0" i="1" kern="0" smtClean="0">
                                    <a:solidFill>
                                      <a:srgbClr val="000000"/>
                                    </a:solidFill>
                                    <a:effectLst/>
                                    <a:latin typeface="Cambria Math" panose="02040503050406030204" pitchFamily="18" charset="0"/>
                                    <a:ea typeface="Times New Roman" panose="02020603050405020304" pitchFamily="18" charset="0"/>
                                  </a:rPr>
                                  <m:t>&lt;</m:t>
                                </m:r>
                                <m:r>
                                  <a:rPr lang="en-US" sz="1100" i="1" kern="0">
                                    <a:solidFill>
                                      <a:srgbClr val="000000"/>
                                    </a:solidFill>
                                    <a:effectLst/>
                                    <a:latin typeface="Cambria Math" panose="02040503050406030204" pitchFamily="18" charset="0"/>
                                    <a:ea typeface="Times New Roman" panose="02020603050405020304" pitchFamily="18" charset="0"/>
                                  </a:rPr>
                                  <m:t>𝜋</m:t>
                                </m:r>
                                <m:r>
                                  <a:rPr lang="en-US" sz="1100" i="1" kern="0">
                                    <a:solidFill>
                                      <a:srgbClr val="000000"/>
                                    </a:solidFill>
                                    <a:effectLst/>
                                    <a:latin typeface="Cambria Math" panose="02040503050406030204" pitchFamily="18" charset="0"/>
                                    <a:ea typeface="Times New Roman" panose="02020603050405020304" pitchFamily="18" charset="0"/>
                                  </a:rPr>
                                  <m:t> </m:t>
                                </m:r>
                                <m:r>
                                  <a:rPr lang="en-US" sz="1100" i="1" kern="0">
                                    <a:solidFill>
                                      <a:srgbClr val="000000"/>
                                    </a:solidFill>
                                    <a:effectLst/>
                                    <a:latin typeface="Cambria Math" panose="02040503050406030204" pitchFamily="18" charset="0"/>
                                    <a:ea typeface="Times New Roman" panose="02020603050405020304" pitchFamily="18" charset="0"/>
                                  </a:rPr>
                                  <m:t>𝑟𝑎𝑑</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𝑠</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0.96</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 xmlns:m="http://schemas.openxmlformats.org/officeDocument/2006/math">
                              <m:sSubSup>
                                <m:sSubSupPr>
                                  <m:ctrlPr>
                                    <a:rPr lang="en-US" sz="1100" i="1" kern="100" smtClean="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a14:m>
                          <a:r>
                            <a:rPr lang="vi-VN" sz="1100" kern="0" dirty="0">
                              <a:solidFill>
                                <a:srgbClr val="000000"/>
                              </a:solidFill>
                              <a:effectLst/>
                              <a:latin typeface="Times New Roman" panose="02020603050405020304" pitchFamily="18" charset="0"/>
                              <a:ea typeface="Times New Roman" panose="02020603050405020304" pitchFamily="18" charset="0"/>
                            </a:rPr>
                            <a:t> &lt; </a:t>
                          </a:r>
                          <a:r>
                            <a:rPr lang="en-US" sz="1100" kern="0" dirty="0">
                              <a:solidFill>
                                <a:srgbClr val="000000"/>
                              </a:solidFill>
                              <a:effectLst/>
                              <a:latin typeface="Times New Roman" panose="02020603050405020304" pitchFamily="18" charset="0"/>
                              <a:ea typeface="Times New Roman" panose="02020603050405020304" pitchFamily="18" charset="0"/>
                            </a:rPr>
                            <a:t>0.2s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11</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vi-VN" sz="1100" i="1" kern="0">
                                        <a:solidFill>
                                          <a:srgbClr val="000000"/>
                                        </a:solidFill>
                                        <a:effectLst/>
                                        <a:latin typeface="Cambria Math" panose="02040503050406030204" pitchFamily="18" charset="0"/>
                                        <a:ea typeface="Times New Roman" panose="02020603050405020304" pitchFamily="18" charset="0"/>
                                      </a:rPr>
                                      <m:t>𝛿</m:t>
                                    </m:r>
                                  </m:e>
                                  <m:sub>
                                    <m:r>
                                      <a:rPr lang="en-US" sz="1100" i="1" kern="0">
                                        <a:solidFill>
                                          <a:srgbClr val="000000"/>
                                        </a:solidFill>
                                        <a:effectLst/>
                                        <a:latin typeface="Cambria Math" panose="02040503050406030204" pitchFamily="18" charset="0"/>
                                        <a:ea typeface="Times New Roman" panose="02020603050405020304" pitchFamily="18" charset="0"/>
                                      </a:rPr>
                                      <m:t>3</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1</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Choice>
        <mc:Fallback>
          <p:graphicFrame>
            <p:nvGraphicFramePr>
              <p:cNvPr id="5" name="Table 13">
                <a:extLst>
                  <a:ext uri="{FF2B5EF4-FFF2-40B4-BE49-F238E27FC236}">
                    <a16:creationId xmlns:a16="http://schemas.microsoft.com/office/drawing/2014/main" id="{9173C6A1-2226-44EE-A2F1-3D6DD6F27D95}"/>
                  </a:ext>
                </a:extLst>
              </p:cNvPr>
              <p:cNvGraphicFramePr>
                <a:graphicFrameLocks noGrp="1"/>
              </p:cNvGraphicFramePr>
              <p:nvPr>
                <p:extLst>
                  <p:ext uri="{D42A27DB-BD31-4B8C-83A1-F6EECF244321}">
                    <p14:modId xmlns:p14="http://schemas.microsoft.com/office/powerpoint/2010/main" val="1301377191"/>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472821">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so với lý thuyết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endParaRPr lang="en-US"/>
                        </a:p>
                      </a:txBody>
                      <a:tcPr marL="68580" marR="68580" marT="0" marB="0">
                        <a:blipFill>
                          <a:blip r:embed="rId2"/>
                          <a:stretch>
                            <a:fillRect l="-1087" t="-158000" r="-1207609" b="-594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124.6 (V)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endParaRPr lang="en-US"/>
                        </a:p>
                      </a:txBody>
                      <a:tcPr marL="68580" marR="68580" marT="0" marB="0">
                        <a:blipFill>
                          <a:blip r:embed="rId2"/>
                          <a:stretch>
                            <a:fillRect l="-1087" t="-252941" r="-1207609" b="-4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745W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0.67%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endParaRPr lang="en-US"/>
                        </a:p>
                      </a:txBody>
                      <a:tcPr marL="68580" marR="68580" marT="0" marB="0">
                        <a:blipFill>
                          <a:blip r:embed="rId2"/>
                          <a:stretch>
                            <a:fillRect l="-1087" t="-352941" r="-1207609" b="-3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122.4(V)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7.3</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endParaRPr lang="en-US"/>
                        </a:p>
                      </a:txBody>
                      <a:tcPr marL="68580" marR="68580" marT="0" marB="0">
                        <a:blipFill>
                          <a:blip r:embed="rId2"/>
                          <a:stretch>
                            <a:fillRect l="-1087" t="-537209" r="-1207609" b="-353488"/>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09" r="-212712" b="-353488"/>
                          </a:stretch>
                        </a:blipFill>
                      </a:tcPr>
                    </a:tc>
                    <a:tc>
                      <a:txBody>
                        <a:bodyPr/>
                        <a:lstStyle/>
                        <a:p>
                          <a:endParaRPr lang="en-US"/>
                        </a:p>
                      </a:txBody>
                      <a:tcPr marL="68580" marR="68580" marT="0" marB="0">
                        <a:blipFill>
                          <a:blip r:embed="rId2"/>
                          <a:stretch>
                            <a:fillRect l="-281928" t="-537209" r="-101606" b="-353488"/>
                          </a:stretch>
                        </a:blip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0.8</a:t>
                          </a:r>
                          <a:r>
                            <a:rPr lang="en-US" sz="1100" kern="0" dirty="0">
                              <a:solidFill>
                                <a:srgbClr val="000000"/>
                              </a:solidFill>
                              <a:effectLst/>
                              <a:latin typeface="Times New Roman" panose="02020603050405020304" pitchFamily="18" charset="0"/>
                              <a:ea typeface="Times New Roman" panose="02020603050405020304" pitchFamily="18" charset="0"/>
                            </a:rPr>
                            <a: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endParaRPr lang="en-US"/>
                        </a:p>
                      </a:txBody>
                      <a:tcPr marL="68580" marR="68580" marT="0" marB="0">
                        <a:blipFill>
                          <a:blip r:embed="rId2"/>
                          <a:stretch>
                            <a:fillRect l="-1087" t="-537255" r="-1207609" b="-198039"/>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55" r="-212712" b="-198039"/>
                          </a:stretch>
                        </a:blipFill>
                      </a:tcPr>
                    </a:tc>
                    <a:tc>
                      <a:txBody>
                        <a:bodyPr/>
                        <a:lstStyle/>
                        <a:p>
                          <a:endParaRPr lang="en-US"/>
                        </a:p>
                      </a:txBody>
                      <a:tcPr marL="68580" marR="68580" marT="0" marB="0">
                        <a:blipFill>
                          <a:blip r:embed="rId2"/>
                          <a:stretch>
                            <a:fillRect l="-281928" t="-537255" r="-101606" b="-198039"/>
                          </a:stretch>
                        </a:blip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endParaRPr lang="en-US"/>
                        </a:p>
                      </a:txBody>
                      <a:tcPr marL="68580" marR="68580" marT="0" marB="0">
                        <a:blipFill>
                          <a:blip r:embed="rId2"/>
                          <a:stretch>
                            <a:fillRect l="-1087" t="-650000" r="-1207609" b="-102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650000" r="-212712" b="-102000"/>
                          </a:stretch>
                        </a:blipFill>
                      </a:tcPr>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11</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endParaRPr lang="en-US"/>
                        </a:p>
                      </a:txBody>
                      <a:tcPr marL="68580" marR="68580" marT="0" marB="0">
                        <a:blipFill>
                          <a:blip r:embed="rId2"/>
                          <a:stretch>
                            <a:fillRect l="-1087" t="-797872" r="-1207609" b="-8511"/>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Fallback>
      </mc:AlternateContent>
    </p:spTree>
    <p:extLst>
      <p:ext uri="{BB962C8B-B14F-4D97-AF65-F5344CB8AC3E}">
        <p14:creationId xmlns:p14="http://schemas.microsoft.com/office/powerpoint/2010/main" val="3829429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83FB6-57D9-B447-A58B-EA53B3C8049F}"/>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0262C12F-8789-C83C-A866-ADEF110EA7FF}"/>
              </a:ext>
            </a:extLst>
          </p:cNvPr>
          <p:cNvSpPr>
            <a:spLocks noGrp="1"/>
          </p:cNvSpPr>
          <p:nvPr>
            <p:ph type="sldNum" sz="quarter" idx="12"/>
          </p:nvPr>
        </p:nvSpPr>
        <p:spPr/>
        <p:txBody>
          <a:bodyPr/>
          <a:lstStyle/>
          <a:p>
            <a:fld id="{931DD963-FD40-4A6D-88A9-402A489E81DE}" type="slidenum">
              <a:rPr lang="en-US" smtClean="0"/>
              <a:t>39</a:t>
            </a:fld>
            <a:endParaRPr lang="en-US" dirty="0"/>
          </a:p>
        </p:txBody>
      </p:sp>
      <p:pic>
        <p:nvPicPr>
          <p:cNvPr id="4" name="Picture 3">
            <a:extLst>
              <a:ext uri="{FF2B5EF4-FFF2-40B4-BE49-F238E27FC236}">
                <a16:creationId xmlns:a16="http://schemas.microsoft.com/office/drawing/2014/main" id="{A57A9435-84A3-EC13-9B26-902AD5A4F3CD}"/>
              </a:ext>
            </a:extLst>
          </p:cNvPr>
          <p:cNvPicPr>
            <a:picLocks noChangeAspect="1"/>
          </p:cNvPicPr>
          <p:nvPr/>
        </p:nvPicPr>
        <p:blipFill>
          <a:blip r:embed="rId2"/>
          <a:stretch>
            <a:fillRect/>
          </a:stretch>
        </p:blipFill>
        <p:spPr>
          <a:xfrm>
            <a:off x="0" y="860638"/>
            <a:ext cx="4518250" cy="3976679"/>
          </a:xfrm>
          <a:prstGeom prst="rect">
            <a:avLst/>
          </a:prstGeom>
        </p:spPr>
      </p:pic>
      <p:sp>
        <p:nvSpPr>
          <p:cNvPr id="6" name="TextBox 5">
            <a:extLst>
              <a:ext uri="{FF2B5EF4-FFF2-40B4-BE49-F238E27FC236}">
                <a16:creationId xmlns:a16="http://schemas.microsoft.com/office/drawing/2014/main" id="{B324D331-3C7D-3F7D-F8F6-CD5D6D450960}"/>
              </a:ext>
            </a:extLst>
          </p:cNvPr>
          <p:cNvSpPr txBox="1"/>
          <p:nvPr/>
        </p:nvSpPr>
        <p:spPr>
          <a:xfrm>
            <a:off x="182581" y="555766"/>
            <a:ext cx="4443171" cy="307777"/>
          </a:xfrm>
          <a:prstGeom prst="rect">
            <a:avLst/>
          </a:prstGeom>
          <a:noFill/>
        </p:spPr>
        <p:txBody>
          <a:bodyPr wrap="square">
            <a:spAutoFit/>
          </a:bodyPr>
          <a:lstStyle/>
          <a:p>
            <a:r>
              <a:rPr lang="vi-VN" sz="1400" dirty="0">
                <a:latin typeface="Times New Roman" panose="02020603050405020304" pitchFamily="18" charset="0"/>
                <a:cs typeface="Times New Roman" panose="02020603050405020304" pitchFamily="18" charset="0"/>
              </a:rPr>
              <a:t>TH2 :Ba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tuyến tính công suất 750(W)</a:t>
            </a:r>
          </a:p>
        </p:txBody>
      </p:sp>
      <p:grpSp>
        <p:nvGrpSpPr>
          <p:cNvPr id="8" name="Group 7">
            <a:extLst>
              <a:ext uri="{FF2B5EF4-FFF2-40B4-BE49-F238E27FC236}">
                <a16:creationId xmlns:a16="http://schemas.microsoft.com/office/drawing/2014/main" id="{C0F6E89B-0B19-49B3-3CB3-8EA259F056C7}"/>
              </a:ext>
            </a:extLst>
          </p:cNvPr>
          <p:cNvGrpSpPr/>
          <p:nvPr/>
        </p:nvGrpSpPr>
        <p:grpSpPr>
          <a:xfrm>
            <a:off x="202365" y="186434"/>
            <a:ext cx="5409176" cy="369332"/>
            <a:chOff x="1793005" y="1746584"/>
            <a:chExt cx="7212234" cy="492442"/>
          </a:xfrm>
        </p:grpSpPr>
        <p:sp>
          <p:nvSpPr>
            <p:cNvPr id="9" name="TextBox 8">
              <a:extLst>
                <a:ext uri="{FF2B5EF4-FFF2-40B4-BE49-F238E27FC236}">
                  <a16:creationId xmlns:a16="http://schemas.microsoft.com/office/drawing/2014/main" id="{1E6D5251-2F28-18D1-B76B-B8B925438833}"/>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BC967AD-1539-A165-9C85-CB034A4F077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pic>
        <p:nvPicPr>
          <p:cNvPr id="12" name="Picture 11">
            <a:extLst>
              <a:ext uri="{FF2B5EF4-FFF2-40B4-BE49-F238E27FC236}">
                <a16:creationId xmlns:a16="http://schemas.microsoft.com/office/drawing/2014/main" id="{73B3B9B6-F27C-EBFC-C142-2E8D047EF9E7}"/>
              </a:ext>
            </a:extLst>
          </p:cNvPr>
          <p:cNvPicPr>
            <a:picLocks noChangeAspect="1"/>
          </p:cNvPicPr>
          <p:nvPr/>
        </p:nvPicPr>
        <p:blipFill>
          <a:blip r:embed="rId3"/>
          <a:stretch>
            <a:fillRect/>
          </a:stretch>
        </p:blipFill>
        <p:spPr>
          <a:xfrm>
            <a:off x="4900714" y="359559"/>
            <a:ext cx="4040921" cy="2178928"/>
          </a:xfrm>
          <a:prstGeom prst="rect">
            <a:avLst/>
          </a:prstGeom>
        </p:spPr>
      </p:pic>
      <p:pic>
        <p:nvPicPr>
          <p:cNvPr id="14" name="Picture 13">
            <a:extLst>
              <a:ext uri="{FF2B5EF4-FFF2-40B4-BE49-F238E27FC236}">
                <a16:creationId xmlns:a16="http://schemas.microsoft.com/office/drawing/2014/main" id="{299B6CD6-ABD5-040C-D916-D07A5BF404BE}"/>
              </a:ext>
            </a:extLst>
          </p:cNvPr>
          <p:cNvPicPr>
            <a:picLocks noChangeAspect="1"/>
          </p:cNvPicPr>
          <p:nvPr/>
        </p:nvPicPr>
        <p:blipFill>
          <a:blip r:embed="rId4"/>
          <a:stretch>
            <a:fillRect/>
          </a:stretch>
        </p:blipFill>
        <p:spPr>
          <a:xfrm>
            <a:off x="5370853" y="2605012"/>
            <a:ext cx="3100642" cy="2178929"/>
          </a:xfrm>
          <a:prstGeom prst="rect">
            <a:avLst/>
          </a:prstGeom>
        </p:spPr>
      </p:pic>
      <p:sp>
        <p:nvSpPr>
          <p:cNvPr id="15" name="TextBox 14">
            <a:extLst>
              <a:ext uri="{FF2B5EF4-FFF2-40B4-BE49-F238E27FC236}">
                <a16:creationId xmlns:a16="http://schemas.microsoft.com/office/drawing/2014/main" id="{FDFE625E-04BD-276C-2D3C-962CC3D18183}"/>
              </a:ext>
            </a:extLst>
          </p:cNvPr>
          <p:cNvSpPr txBox="1"/>
          <p:nvPr/>
        </p:nvSpPr>
        <p:spPr>
          <a:xfrm>
            <a:off x="1248090" y="4783941"/>
            <a:ext cx="3070649"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Cấu trúc điều khiển VOC với tải tuyến tính </a:t>
            </a:r>
            <a:endParaRPr lang="en-US" sz="1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6FC596B-5F9B-B38B-9B7C-D32CA597CEC8}"/>
              </a:ext>
            </a:extLst>
          </p:cNvPr>
          <p:cNvSpPr txBox="1"/>
          <p:nvPr/>
        </p:nvSpPr>
        <p:spPr>
          <a:xfrm>
            <a:off x="5840600" y="2297237"/>
            <a:ext cx="1922321"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Mô phỏng bộ giao động ảo</a:t>
            </a:r>
            <a:endParaRPr lang="en-US" sz="12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FCDE262-4DF8-473F-BA51-515F8B139A63}"/>
              </a:ext>
            </a:extLst>
          </p:cNvPr>
          <p:cNvSpPr txBox="1"/>
          <p:nvPr/>
        </p:nvSpPr>
        <p:spPr>
          <a:xfrm>
            <a:off x="6305169" y="4696577"/>
            <a:ext cx="1196161"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Sơ đồ mạch lực</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46745AC-78F7-991C-ABBA-F952E669326A}"/>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Chỗ dành sẵn cho Số hiệu Bản chiếu 2">
            <a:extLst>
              <a:ext uri="{FF2B5EF4-FFF2-40B4-BE49-F238E27FC236}">
                <a16:creationId xmlns:a16="http://schemas.microsoft.com/office/drawing/2014/main" id="{41B068BC-90F0-CBAA-D391-F7C1D2A94D6F}"/>
              </a:ext>
            </a:extLst>
          </p:cNvPr>
          <p:cNvSpPr>
            <a:spLocks noGrp="1"/>
          </p:cNvSpPr>
          <p:nvPr>
            <p:ph type="sldNum" sz="quarter" idx="12"/>
          </p:nvPr>
        </p:nvSpPr>
        <p:spPr/>
        <p:txBody>
          <a:bodyPr/>
          <a:lstStyle/>
          <a:p>
            <a:fld id="{931DD963-FD40-4A6D-88A9-402A489E81DE}" type="slidenum">
              <a:rPr lang="en-US" smtClean="0"/>
              <a:t>4</a:t>
            </a:fld>
            <a:endParaRPr lang="en-US"/>
          </a:p>
        </p:txBody>
      </p:sp>
      <p:sp>
        <p:nvSpPr>
          <p:cNvPr id="4" name="Hộp Văn bản 3">
            <a:extLst>
              <a:ext uri="{FF2B5EF4-FFF2-40B4-BE49-F238E27FC236}">
                <a16:creationId xmlns:a16="http://schemas.microsoft.com/office/drawing/2014/main" id="{6D039AE1-461E-3A44-023D-29FB66BFA27C}"/>
              </a:ext>
            </a:extLst>
          </p:cNvPr>
          <p:cNvSpPr txBox="1"/>
          <p:nvPr/>
        </p:nvSpPr>
        <p:spPr>
          <a:xfrm>
            <a:off x="340157" y="1251699"/>
            <a:ext cx="3955147" cy="337207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Hệ thống lưới điện nhỏ (MG) thường bao gồm nhiều nguồn phân tán (DG) được kết nối với lưới điện thông qua các bộ nghịch lưu. </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Đối với chế độ nghịch lưu độc lập của lưới điện nhỏ, hai nhiệm vụ quan trọng là chia sẻ công suất giữa các bộ nghịch lưu được kết nối song </a:t>
            </a:r>
            <a:r>
              <a:rPr lang="vi-VN" sz="1600" dirty="0" err="1">
                <a:latin typeface="Times New Roman" panose="02020603050405020304" pitchFamily="18" charset="0"/>
                <a:cs typeface="Times New Roman" panose="02020603050405020304" pitchFamily="18" charset="0"/>
              </a:rPr>
              <a:t>song</a:t>
            </a:r>
            <a:r>
              <a:rPr lang="vi-VN" sz="1600" dirty="0">
                <a:latin typeface="Times New Roman" panose="02020603050405020304" pitchFamily="18" charset="0"/>
                <a:cs typeface="Times New Roman" panose="02020603050405020304" pitchFamily="18" charset="0"/>
              </a:rPr>
              <a:t> theo tỷ lệ và duy trì ổn định điện áp và tần số</a:t>
            </a: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30B61D0-742E-1E75-14F3-6093B70A7FEF}"/>
              </a:ext>
            </a:extLst>
          </p:cNvPr>
          <p:cNvSpPr/>
          <p:nvPr/>
        </p:nvSpPr>
        <p:spPr>
          <a:xfrm>
            <a:off x="201976" y="252797"/>
            <a:ext cx="541196" cy="346250"/>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I</a:t>
            </a:r>
          </a:p>
        </p:txBody>
      </p:sp>
      <p:sp>
        <p:nvSpPr>
          <p:cNvPr id="7" name="TextBox 4">
            <a:extLst>
              <a:ext uri="{FF2B5EF4-FFF2-40B4-BE49-F238E27FC236}">
                <a16:creationId xmlns:a16="http://schemas.microsoft.com/office/drawing/2014/main" id="{6763C0E5-6601-1161-1CC3-07D98410A24E}"/>
              </a:ext>
            </a:extLst>
          </p:cNvPr>
          <p:cNvSpPr txBox="1"/>
          <p:nvPr/>
        </p:nvSpPr>
        <p:spPr>
          <a:xfrm>
            <a:off x="839874" y="252797"/>
            <a:ext cx="486797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GIỚI THIỆU CHUNG</a:t>
            </a:r>
          </a:p>
        </p:txBody>
      </p:sp>
      <p:sp>
        <p:nvSpPr>
          <p:cNvPr id="9" name="Hộp Văn bản 8">
            <a:extLst>
              <a:ext uri="{FF2B5EF4-FFF2-40B4-BE49-F238E27FC236}">
                <a16:creationId xmlns:a16="http://schemas.microsoft.com/office/drawing/2014/main" id="{780F3682-B091-4F0D-D055-7416580806A7}"/>
              </a:ext>
            </a:extLst>
          </p:cNvPr>
          <p:cNvSpPr txBox="1"/>
          <p:nvPr/>
        </p:nvSpPr>
        <p:spPr>
          <a:xfrm>
            <a:off x="340157" y="740707"/>
            <a:ext cx="4572000" cy="369332"/>
          </a:xfrm>
          <a:prstGeom prst="rect">
            <a:avLst/>
          </a:prstGeom>
          <a:noFill/>
        </p:spPr>
        <p:txBody>
          <a:bodyPr wrap="square">
            <a:spAutoFit/>
          </a:bodyPr>
          <a:lstStyle/>
          <a:p>
            <a:r>
              <a:rPr lang="vi-VN"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1 </a:t>
            </a:r>
            <a:r>
              <a:rPr lang="vi-VN" b="1" dirty="0">
                <a:latin typeface="Times New Roman" panose="02020603050405020304" pitchFamily="18" charset="0"/>
                <a:cs typeface="Times New Roman" panose="02020603050405020304" pitchFamily="18" charset="0"/>
              </a:rPr>
              <a:t>Tổng quan về hệ thống lưới điện nhỏ </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A830962-7E00-D829-C5A8-3B7D097A2417}"/>
              </a:ext>
            </a:extLst>
          </p:cNvPr>
          <p:cNvSpPr txBox="1"/>
          <p:nvPr/>
        </p:nvSpPr>
        <p:spPr>
          <a:xfrm>
            <a:off x="5863905" y="3844804"/>
            <a:ext cx="3280095" cy="307777"/>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nhỏ</a:t>
            </a:r>
            <a:r>
              <a:rPr lang="en-US" sz="1400" dirty="0">
                <a:latin typeface="Times New Roman" panose="02020603050405020304" pitchFamily="18" charset="0"/>
                <a:cs typeface="Times New Roman" panose="02020603050405020304" pitchFamily="18" charset="0"/>
              </a:rPr>
              <a:t> Microgrid</a:t>
            </a:r>
          </a:p>
        </p:txBody>
      </p:sp>
      <p:sp>
        <p:nvSpPr>
          <p:cNvPr id="5" name="AutoShape 2" descr="Micro-Grid Solutions - Tcpowertec">
            <a:extLst>
              <a:ext uri="{FF2B5EF4-FFF2-40B4-BE49-F238E27FC236}">
                <a16:creationId xmlns:a16="http://schemas.microsoft.com/office/drawing/2014/main" id="{DFE3A0F5-A8B9-5DE5-CD1F-7F11C9D924D2}"/>
              </a:ext>
            </a:extLst>
          </p:cNvPr>
          <p:cNvSpPr>
            <a:spLocks noChangeAspect="1" noChangeArrowheads="1"/>
          </p:cNvSpPr>
          <p:nvPr/>
        </p:nvSpPr>
        <p:spPr bwMode="auto">
          <a:xfrm>
            <a:off x="4340926" y="1378020"/>
            <a:ext cx="158286" cy="1582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icro-Grid Solutions - Tcpowertec">
            <a:extLst>
              <a:ext uri="{FF2B5EF4-FFF2-40B4-BE49-F238E27FC236}">
                <a16:creationId xmlns:a16="http://schemas.microsoft.com/office/drawing/2014/main" id="{1EC502DB-6A38-F7C1-5DDD-4E73322D5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238" y="1296049"/>
            <a:ext cx="4748573" cy="236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035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89C07-395A-26C9-D968-1072D59E6CAB}"/>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C01A4117-FC84-6C3F-864E-2E6AE69D4313}"/>
              </a:ext>
            </a:extLst>
          </p:cNvPr>
          <p:cNvSpPr>
            <a:spLocks noGrp="1"/>
          </p:cNvSpPr>
          <p:nvPr>
            <p:ph type="sldNum" sz="quarter" idx="12"/>
          </p:nvPr>
        </p:nvSpPr>
        <p:spPr/>
        <p:txBody>
          <a:bodyPr/>
          <a:lstStyle/>
          <a:p>
            <a:fld id="{931DD963-FD40-4A6D-88A9-402A489E81DE}" type="slidenum">
              <a:rPr lang="en-US" smtClean="0"/>
              <a:t>40</a:t>
            </a:fld>
            <a:endParaRPr lang="en-US"/>
          </a:p>
        </p:txBody>
      </p:sp>
      <p:grpSp>
        <p:nvGrpSpPr>
          <p:cNvPr id="4" name="Group 3">
            <a:extLst>
              <a:ext uri="{FF2B5EF4-FFF2-40B4-BE49-F238E27FC236}">
                <a16:creationId xmlns:a16="http://schemas.microsoft.com/office/drawing/2014/main" id="{7C9C40C6-EF55-165C-A0D6-6322D8B473B1}"/>
              </a:ext>
            </a:extLst>
          </p:cNvPr>
          <p:cNvGrpSpPr/>
          <p:nvPr/>
        </p:nvGrpSpPr>
        <p:grpSpPr>
          <a:xfrm>
            <a:off x="202365" y="186434"/>
            <a:ext cx="5409176" cy="369332"/>
            <a:chOff x="1793005" y="1746584"/>
            <a:chExt cx="7212234" cy="492442"/>
          </a:xfrm>
        </p:grpSpPr>
        <p:sp>
          <p:nvSpPr>
            <p:cNvPr id="5" name="TextBox 4">
              <a:extLst>
                <a:ext uri="{FF2B5EF4-FFF2-40B4-BE49-F238E27FC236}">
                  <a16:creationId xmlns:a16="http://schemas.microsoft.com/office/drawing/2014/main" id="{7DD8B340-5E01-28FD-5802-1B3722852B56}"/>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09B36B3-6D34-871E-EC96-152EE7A5DBE6}"/>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7" name="TextBox 6">
            <a:extLst>
              <a:ext uri="{FF2B5EF4-FFF2-40B4-BE49-F238E27FC236}">
                <a16:creationId xmlns:a16="http://schemas.microsoft.com/office/drawing/2014/main" id="{A368E0C2-165A-D5B5-982D-0E79A7AB02E8}"/>
              </a:ext>
            </a:extLst>
          </p:cNvPr>
          <p:cNvSpPr txBox="1"/>
          <p:nvPr/>
        </p:nvSpPr>
        <p:spPr>
          <a:xfrm>
            <a:off x="271485" y="676785"/>
            <a:ext cx="3219151"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Kết quả hình ảnh mô phỏng trên </a:t>
            </a:r>
            <a:r>
              <a:rPr lang="vi-VN" sz="1200" dirty="0" err="1">
                <a:latin typeface="Times New Roman" panose="02020603050405020304" pitchFamily="18" charset="0"/>
                <a:cs typeface="Times New Roman" panose="02020603050405020304" pitchFamily="18" charset="0"/>
              </a:rPr>
              <a:t>matlab</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simulink</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B227933-2A03-6610-9A18-5AC5411A2199}"/>
              </a:ext>
            </a:extLst>
          </p:cNvPr>
          <p:cNvPicPr>
            <a:picLocks noChangeAspect="1"/>
          </p:cNvPicPr>
          <p:nvPr/>
        </p:nvPicPr>
        <p:blipFill>
          <a:blip r:embed="rId2"/>
          <a:stretch>
            <a:fillRect/>
          </a:stretch>
        </p:blipFill>
        <p:spPr>
          <a:xfrm>
            <a:off x="0" y="1236701"/>
            <a:ext cx="3577324" cy="3061947"/>
          </a:xfrm>
          <a:prstGeom prst="rect">
            <a:avLst/>
          </a:prstGeom>
        </p:spPr>
      </p:pic>
      <p:pic>
        <p:nvPicPr>
          <p:cNvPr id="13" name="Picture 12">
            <a:extLst>
              <a:ext uri="{FF2B5EF4-FFF2-40B4-BE49-F238E27FC236}">
                <a16:creationId xmlns:a16="http://schemas.microsoft.com/office/drawing/2014/main" id="{19EC1EC2-4474-2198-A258-B0A3C6B0B7B6}"/>
              </a:ext>
            </a:extLst>
          </p:cNvPr>
          <p:cNvPicPr>
            <a:picLocks noChangeAspect="1"/>
          </p:cNvPicPr>
          <p:nvPr/>
        </p:nvPicPr>
        <p:blipFill>
          <a:blip r:embed="rId3"/>
          <a:stretch>
            <a:fillRect/>
          </a:stretch>
        </p:blipFill>
        <p:spPr>
          <a:xfrm>
            <a:off x="3914260" y="1236701"/>
            <a:ext cx="3417256" cy="3061947"/>
          </a:xfrm>
          <a:prstGeom prst="rect">
            <a:avLst/>
          </a:prstGeom>
        </p:spPr>
      </p:pic>
      <p:sp>
        <p:nvSpPr>
          <p:cNvPr id="14" name="TextBox 13">
            <a:extLst>
              <a:ext uri="{FF2B5EF4-FFF2-40B4-BE49-F238E27FC236}">
                <a16:creationId xmlns:a16="http://schemas.microsoft.com/office/drawing/2014/main" id="{AEF16EEA-EA94-4B62-DFD6-C63DC8872ED1}"/>
              </a:ext>
            </a:extLst>
          </p:cNvPr>
          <p:cNvSpPr txBox="1"/>
          <p:nvPr/>
        </p:nvSpPr>
        <p:spPr>
          <a:xfrm>
            <a:off x="438197" y="4581565"/>
            <a:ext cx="3052439"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Hình ảnh chia sẻ công suất của các bộ </a:t>
            </a:r>
            <a:r>
              <a:rPr lang="vi-VN" sz="1200" dirty="0" err="1">
                <a:latin typeface="Times New Roman" panose="02020603050405020304" pitchFamily="18" charset="0"/>
                <a:cs typeface="Times New Roman" panose="02020603050405020304" pitchFamily="18" charset="0"/>
              </a:rPr>
              <a:t>inverter</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1D51111-D299-2816-A3E4-2DFA8FAE2236}"/>
              </a:ext>
            </a:extLst>
          </p:cNvPr>
          <p:cNvSpPr txBox="1"/>
          <p:nvPr/>
        </p:nvSpPr>
        <p:spPr>
          <a:xfrm>
            <a:off x="4493917" y="4558483"/>
            <a:ext cx="2452916"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Hình ảnh điện áp của các bộ </a:t>
            </a:r>
            <a:r>
              <a:rPr lang="vi-VN" sz="1200" dirty="0" err="1">
                <a:latin typeface="Times New Roman" panose="02020603050405020304" pitchFamily="18" charset="0"/>
                <a:cs typeface="Times New Roman" panose="02020603050405020304" pitchFamily="18" charset="0"/>
              </a:rPr>
              <a:t>inverter</a:t>
            </a:r>
            <a:endParaRPr lang="en-US" sz="1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35AA8DE-D5A9-6690-BAC8-D096B278120C}"/>
              </a:ext>
            </a:extLst>
          </p:cNvPr>
          <p:cNvPicPr>
            <a:picLocks noChangeAspect="1"/>
          </p:cNvPicPr>
          <p:nvPr/>
        </p:nvPicPr>
        <p:blipFill>
          <a:blip r:embed="rId4"/>
          <a:stretch>
            <a:fillRect/>
          </a:stretch>
        </p:blipFill>
        <p:spPr>
          <a:xfrm>
            <a:off x="7331516" y="1236701"/>
            <a:ext cx="1812484" cy="1878611"/>
          </a:xfrm>
          <a:prstGeom prst="rect">
            <a:avLst/>
          </a:prstGeom>
        </p:spPr>
      </p:pic>
    </p:spTree>
    <p:extLst>
      <p:ext uri="{BB962C8B-B14F-4D97-AF65-F5344CB8AC3E}">
        <p14:creationId xmlns:p14="http://schemas.microsoft.com/office/powerpoint/2010/main" val="2449861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3A9F2-D167-DF1A-C7C5-466E85B5E597}"/>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5FE89281-1140-7787-8526-9CCAB2885C6C}"/>
              </a:ext>
            </a:extLst>
          </p:cNvPr>
          <p:cNvSpPr>
            <a:spLocks noGrp="1"/>
          </p:cNvSpPr>
          <p:nvPr>
            <p:ph type="sldNum" sz="quarter" idx="12"/>
          </p:nvPr>
        </p:nvSpPr>
        <p:spPr/>
        <p:txBody>
          <a:bodyPr/>
          <a:lstStyle/>
          <a:p>
            <a:fld id="{931DD963-FD40-4A6D-88A9-402A489E81DE}" type="slidenum">
              <a:rPr lang="en-US" smtClean="0"/>
              <a:t>41</a:t>
            </a:fld>
            <a:endParaRPr lang="en-US"/>
          </a:p>
        </p:txBody>
      </p:sp>
      <mc:AlternateContent xmlns:mc="http://schemas.openxmlformats.org/markup-compatibility/2006">
        <mc:Choice xmlns:a14="http://schemas.microsoft.com/office/drawing/2010/main" Requires="a14">
          <p:graphicFrame>
            <p:nvGraphicFramePr>
              <p:cNvPr id="4" name="Table 13">
                <a:extLst>
                  <a:ext uri="{FF2B5EF4-FFF2-40B4-BE49-F238E27FC236}">
                    <a16:creationId xmlns:a16="http://schemas.microsoft.com/office/drawing/2014/main" id="{2516CAB2-6D12-47C2-08AE-1966A97D6450}"/>
                  </a:ext>
                </a:extLst>
              </p:cNvPr>
              <p:cNvGraphicFramePr>
                <a:graphicFrameLocks noGrp="1"/>
              </p:cNvGraphicFramePr>
              <p:nvPr>
                <p:extLst>
                  <p:ext uri="{D42A27DB-BD31-4B8C-83A1-F6EECF244321}">
                    <p14:modId xmlns:p14="http://schemas.microsoft.com/office/powerpoint/2010/main" val="2035172568"/>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257629">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100" i="1" kern="100">
                                            <a:solidFill>
                                              <a:srgbClr val="000000"/>
                                            </a:solidFill>
                                            <a:effectLst/>
                                            <a:latin typeface="Cambria Math" panose="02040503050406030204" pitchFamily="18" charset="0"/>
                                            <a:ea typeface="Times New Roman" panose="02020603050405020304" pitchFamily="18" charset="0"/>
                                          </a:rPr>
                                        </m:ctrlPr>
                                      </m:accPr>
                                      <m:e>
                                        <m:r>
                                          <a:rPr lang="en-US" sz="1100" i="1" kern="0">
                                            <a:solidFill>
                                              <a:srgbClr val="000000"/>
                                            </a:solidFill>
                                            <a:effectLst/>
                                            <a:latin typeface="Cambria Math" panose="02040503050406030204" pitchFamily="18" charset="0"/>
                                            <a:ea typeface="Times New Roman" panose="02020603050405020304" pitchFamily="18" charset="0"/>
                                          </a:rPr>
                                          <m:t>𝑉</m:t>
                                        </m:r>
                                      </m:e>
                                    </m:acc>
                                  </m:e>
                                  <m:sub>
                                    <m:r>
                                      <a:rPr lang="en-US" sz="1100" i="1" kern="0">
                                        <a:solidFill>
                                          <a:srgbClr val="000000"/>
                                        </a:solidFill>
                                        <a:effectLst/>
                                        <a:latin typeface="Cambria Math" panose="02040503050406030204" pitchFamily="18" charset="0"/>
                                        <a:ea typeface="Times New Roman" panose="02020603050405020304" pitchFamily="18" charset="0"/>
                                      </a:rPr>
                                      <m:t>𝑜𝑐</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125.58(V)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0.3335%</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𝑃</m:t>
                                        </m:r>
                                      </m:e>
                                    </m:acc>
                                  </m:e>
                                  <m:sub>
                                    <m:r>
                                      <a:rPr lang="en-US" sz="1200" i="1" kern="0">
                                        <a:solidFill>
                                          <a:srgbClr val="000000"/>
                                        </a:solidFill>
                                        <a:effectLst/>
                                        <a:latin typeface="Cambria Math" panose="02040503050406030204" pitchFamily="18" charset="0"/>
                                        <a:ea typeface="Yu Mincho" panose="02020400000000000000" pitchFamily="18" charset="-128"/>
                                      </a:rPr>
                                      <m:t>𝑟𝑎𝑡𝑒</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247.56W/1 bộ </a:t>
                          </a:r>
                          <a:r>
                            <a:rPr lang="vi-VN" sz="1100" kern="100" dirty="0" err="1">
                              <a:solidFill>
                                <a:srgbClr val="000000"/>
                              </a:solidFill>
                              <a:effectLst/>
                              <a:latin typeface="Times New Roman" panose="02020603050405020304" pitchFamily="18" charset="0"/>
                              <a:ea typeface="Times New Roman" panose="02020603050405020304" pitchFamily="18" charset="0"/>
                            </a:rPr>
                            <a:t>inverter</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0.97%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𝑉</m:t>
                                        </m:r>
                                      </m:e>
                                    </m:acc>
                                  </m:e>
                                  <m:sub>
                                    <m:r>
                                      <a:rPr lang="en-US" sz="1200" i="1" kern="0">
                                        <a:solidFill>
                                          <a:srgbClr val="000000"/>
                                        </a:solidFill>
                                        <a:effectLst/>
                                        <a:latin typeface="Cambria Math" panose="02040503050406030204" pitchFamily="18" charset="0"/>
                                        <a:ea typeface="Yu Mincho" panose="02020400000000000000" pitchFamily="18" charset="-128"/>
                                      </a:rPr>
                                      <m:t>𝑚𝑖𝑛</m:t>
                                    </m:r>
                                  </m:sub>
                                </m:sSub>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120.2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5.4%</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vi-VN" sz="1100" i="1" kern="0" smtClean="0">
                                    <a:solidFill>
                                      <a:srgbClr val="000000"/>
                                    </a:solidFill>
                                    <a:effectLst/>
                                    <a:latin typeface="Cambria Math" panose="02040503050406030204" pitchFamily="18" charset="0"/>
                                    <a:ea typeface="Times New Roman" panose="02020603050405020304" pitchFamily="18" charset="0"/>
                                  </a:rPr>
                                  <m:t>𝜔</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120</a:t>
                          </a:r>
                          <a14:m>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119.21</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0.66%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r>
                                  <a:rPr lang="en-US" sz="1100" i="1" kern="0">
                                    <a:solidFill>
                                      <a:srgbClr val="000000"/>
                                    </a:solidFill>
                                    <a:effectLst/>
                                    <a:latin typeface="Cambria Math" panose="02040503050406030204" pitchFamily="18" charset="0"/>
                                    <a:ea typeface="Times New Roman" panose="02020603050405020304" pitchFamily="18" charset="0"/>
                                  </a:rPr>
                                  <m:t> </m:t>
                                </m:r>
                                <m:r>
                                  <a:rPr lang="en-US" sz="1100" i="1" kern="0">
                                    <a:solidFill>
                                      <a:srgbClr val="000000"/>
                                    </a:solidFill>
                                    <a:effectLst/>
                                    <a:latin typeface="Cambria Math" panose="02040503050406030204" pitchFamily="18" charset="0"/>
                                    <a:ea typeface="Times New Roman" panose="02020603050405020304" pitchFamily="18" charset="0"/>
                                  </a:rPr>
                                  <m:t>𝑟𝑎𝑑</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𝑠</m:t>
                                </m:r>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0.79</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 xmlns:m="http://schemas.openxmlformats.org/officeDocument/2006/math">
                              <m:sSubSup>
                                <m:sSubSupPr>
                                  <m:ctrlPr>
                                    <a:rPr lang="en-US" sz="1100" i="1" kern="100" smtClean="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a14:m>
                          <a:r>
                            <a:rPr lang="vi-VN" sz="1100" kern="0" dirty="0">
                              <a:solidFill>
                                <a:srgbClr val="000000"/>
                              </a:solidFill>
                              <a:effectLst/>
                              <a:latin typeface="Times New Roman" panose="02020603050405020304" pitchFamily="18" charset="0"/>
                              <a:ea typeface="Times New Roman" panose="02020603050405020304" pitchFamily="18" charset="0"/>
                            </a:rPr>
                            <a:t> &lt; </a:t>
                          </a:r>
                          <a:r>
                            <a:rPr lang="en-US" sz="1100" kern="0" dirty="0">
                              <a:solidFill>
                                <a:srgbClr val="000000"/>
                              </a:solidFill>
                              <a:effectLst/>
                              <a:latin typeface="Times New Roman" panose="02020603050405020304" pitchFamily="18" charset="0"/>
                              <a:ea typeface="Times New Roman" panose="02020603050405020304" pitchFamily="18" charset="0"/>
                            </a:rPr>
                            <a:t>0.2s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13</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vi-VN" sz="1100" i="1" kern="0">
                                        <a:solidFill>
                                          <a:srgbClr val="000000"/>
                                        </a:solidFill>
                                        <a:effectLst/>
                                        <a:latin typeface="Cambria Math" panose="02040503050406030204" pitchFamily="18" charset="0"/>
                                        <a:ea typeface="Times New Roman" panose="02020603050405020304" pitchFamily="18" charset="0"/>
                                      </a:rPr>
                                      <m:t>𝛿</m:t>
                                    </m:r>
                                  </m:e>
                                  <m:sub>
                                    <m:r>
                                      <a:rPr lang="en-US" sz="1100" i="1" kern="0">
                                        <a:solidFill>
                                          <a:srgbClr val="000000"/>
                                        </a:solidFill>
                                        <a:effectLst/>
                                        <a:latin typeface="Cambria Math" panose="02040503050406030204" pitchFamily="18" charset="0"/>
                                        <a:ea typeface="Times New Roman" panose="02020603050405020304" pitchFamily="18" charset="0"/>
                                      </a:rPr>
                                      <m:t>3</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1</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Choice>
        <mc:Fallback>
          <p:graphicFrame>
            <p:nvGraphicFramePr>
              <p:cNvPr id="4" name="Table 13">
                <a:extLst>
                  <a:ext uri="{FF2B5EF4-FFF2-40B4-BE49-F238E27FC236}">
                    <a16:creationId xmlns:a16="http://schemas.microsoft.com/office/drawing/2014/main" id="{2516CAB2-6D12-47C2-08AE-1966A97D6450}"/>
                  </a:ext>
                </a:extLst>
              </p:cNvPr>
              <p:cNvGraphicFramePr>
                <a:graphicFrameLocks noGrp="1"/>
              </p:cNvGraphicFramePr>
              <p:nvPr>
                <p:extLst>
                  <p:ext uri="{D42A27DB-BD31-4B8C-83A1-F6EECF244321}">
                    <p14:modId xmlns:p14="http://schemas.microsoft.com/office/powerpoint/2010/main" val="2035172568"/>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472821">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endParaRPr lang="en-US"/>
                        </a:p>
                      </a:txBody>
                      <a:tcPr marL="68580" marR="68580" marT="0" marB="0">
                        <a:blipFill>
                          <a:blip r:embed="rId2"/>
                          <a:stretch>
                            <a:fillRect l="-1087" t="-158000" r="-1207609" b="-594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125.58(V)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0.3335%</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endParaRPr lang="en-US"/>
                        </a:p>
                      </a:txBody>
                      <a:tcPr marL="68580" marR="68580" marT="0" marB="0">
                        <a:blipFill>
                          <a:blip r:embed="rId2"/>
                          <a:stretch>
                            <a:fillRect l="-1087" t="-252941" r="-1207609" b="-4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247.56W/1 bộ </a:t>
                          </a:r>
                          <a:r>
                            <a:rPr lang="vi-VN" sz="1100" kern="100" dirty="0" err="1">
                              <a:solidFill>
                                <a:srgbClr val="000000"/>
                              </a:solidFill>
                              <a:effectLst/>
                              <a:latin typeface="Times New Roman" panose="02020603050405020304" pitchFamily="18" charset="0"/>
                              <a:ea typeface="Times New Roman" panose="02020603050405020304" pitchFamily="18" charset="0"/>
                            </a:rPr>
                            <a:t>inverter</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0.97%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endParaRPr lang="en-US"/>
                        </a:p>
                      </a:txBody>
                      <a:tcPr marL="68580" marR="68580" marT="0" marB="0">
                        <a:blipFill>
                          <a:blip r:embed="rId2"/>
                          <a:stretch>
                            <a:fillRect l="-1087" t="-352941" r="-1207609" b="-3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120.2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5.4%</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endParaRPr lang="en-US"/>
                        </a:p>
                      </a:txBody>
                      <a:tcPr marL="68580" marR="68580" marT="0" marB="0">
                        <a:blipFill>
                          <a:blip r:embed="rId2"/>
                          <a:stretch>
                            <a:fillRect l="-1087" t="-537209" r="-1207609" b="-353488"/>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09" r="-212712" b="-353488"/>
                          </a:stretch>
                        </a:blipFill>
                      </a:tcPr>
                    </a:tc>
                    <a:tc>
                      <a:txBody>
                        <a:bodyPr/>
                        <a:lstStyle/>
                        <a:p>
                          <a:endParaRPr lang="en-US"/>
                        </a:p>
                      </a:txBody>
                      <a:tcPr marL="68580" marR="68580" marT="0" marB="0">
                        <a:blipFill>
                          <a:blip r:embed="rId2"/>
                          <a:stretch>
                            <a:fillRect l="-281928" t="-537209" r="-101606" b="-353488"/>
                          </a:stretch>
                        </a:blip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0.66%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endParaRPr lang="en-US"/>
                        </a:p>
                      </a:txBody>
                      <a:tcPr marL="68580" marR="68580" marT="0" marB="0">
                        <a:blipFill>
                          <a:blip r:embed="rId2"/>
                          <a:stretch>
                            <a:fillRect l="-1087" t="-537255" r="-1207609" b="-198039"/>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55" r="-212712" b="-198039"/>
                          </a:stretch>
                        </a:blipFill>
                      </a:tcPr>
                    </a:tc>
                    <a:tc>
                      <a:txBody>
                        <a:bodyPr/>
                        <a:lstStyle/>
                        <a:p>
                          <a:endParaRPr lang="en-US"/>
                        </a:p>
                      </a:txBody>
                      <a:tcPr marL="68580" marR="68580" marT="0" marB="0">
                        <a:blipFill>
                          <a:blip r:embed="rId2"/>
                          <a:stretch>
                            <a:fillRect l="-281928" t="-537255" r="-101606" b="-198039"/>
                          </a:stretch>
                        </a:blipFill>
                      </a:tcPr>
                    </a:tc>
                    <a:tc>
                      <a:txBody>
                        <a:bodyPr/>
                        <a:lstStyle/>
                        <a:p>
                          <a:pPr marL="0" marR="0" indent="0" algn="ctr">
                            <a:lnSpc>
                              <a:spcPct val="150000"/>
                            </a:lnSpc>
                            <a:spcBef>
                              <a:spcPts val="300"/>
                            </a:spcBef>
                            <a:spcAft>
                              <a:spcPts val="25"/>
                            </a:spcAft>
                          </a:pPr>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endParaRPr lang="en-US"/>
                        </a:p>
                      </a:txBody>
                      <a:tcPr marL="68580" marR="68580" marT="0" marB="0">
                        <a:blipFill>
                          <a:blip r:embed="rId2"/>
                          <a:stretch>
                            <a:fillRect l="-1087" t="-650000" r="-1207609" b="-102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650000" r="-212712" b="-102000"/>
                          </a:stretch>
                        </a:blipFill>
                      </a:tcPr>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13</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endParaRPr lang="en-US"/>
                        </a:p>
                      </a:txBody>
                      <a:tcPr marL="68580" marR="68580" marT="0" marB="0">
                        <a:blipFill>
                          <a:blip r:embed="rId2"/>
                          <a:stretch>
                            <a:fillRect l="-1087" t="-797872" r="-1207609" b="-8511"/>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Fallback>
      </mc:AlternateContent>
      <p:grpSp>
        <p:nvGrpSpPr>
          <p:cNvPr id="6" name="Group 5">
            <a:extLst>
              <a:ext uri="{FF2B5EF4-FFF2-40B4-BE49-F238E27FC236}">
                <a16:creationId xmlns:a16="http://schemas.microsoft.com/office/drawing/2014/main" id="{C50952BF-CA86-9CFC-9477-46B276ACBE7D}"/>
              </a:ext>
            </a:extLst>
          </p:cNvPr>
          <p:cNvGrpSpPr/>
          <p:nvPr/>
        </p:nvGrpSpPr>
        <p:grpSpPr>
          <a:xfrm>
            <a:off x="202365" y="186434"/>
            <a:ext cx="5409176" cy="369332"/>
            <a:chOff x="1793005" y="1746584"/>
            <a:chExt cx="7212234" cy="492442"/>
          </a:xfrm>
        </p:grpSpPr>
        <p:sp>
          <p:nvSpPr>
            <p:cNvPr id="7" name="TextBox 6">
              <a:extLst>
                <a:ext uri="{FF2B5EF4-FFF2-40B4-BE49-F238E27FC236}">
                  <a16:creationId xmlns:a16="http://schemas.microsoft.com/office/drawing/2014/main" id="{6E93E779-4B18-5F62-6CBD-BFCD978E6547}"/>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6DB8767-EAE5-FC06-F04F-DDA44425C11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BE6D9965-DCBD-5A39-C727-1356362BC1E1}"/>
              </a:ext>
            </a:extLst>
          </p:cNvPr>
          <p:cNvSpPr txBox="1"/>
          <p:nvPr/>
        </p:nvSpPr>
        <p:spPr>
          <a:xfrm>
            <a:off x="293185" y="606258"/>
            <a:ext cx="2986715"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So sánh kết quả mô phỏng và giá trị lý thuyết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63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478A2-361B-3D78-F876-EC289805B63A}"/>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02FE2C17-6EEC-39A5-E3B6-2A21C7E3785F}"/>
              </a:ext>
            </a:extLst>
          </p:cNvPr>
          <p:cNvSpPr>
            <a:spLocks noGrp="1"/>
          </p:cNvSpPr>
          <p:nvPr>
            <p:ph type="sldNum" sz="quarter" idx="12"/>
          </p:nvPr>
        </p:nvSpPr>
        <p:spPr/>
        <p:txBody>
          <a:bodyPr/>
          <a:lstStyle/>
          <a:p>
            <a:fld id="{931DD963-FD40-4A6D-88A9-402A489E81DE}" type="slidenum">
              <a:rPr lang="en-US" smtClean="0"/>
              <a:t>42</a:t>
            </a:fld>
            <a:endParaRPr lang="en-US"/>
          </a:p>
        </p:txBody>
      </p:sp>
      <p:pic>
        <p:nvPicPr>
          <p:cNvPr id="4" name="Picture 3">
            <a:extLst>
              <a:ext uri="{FF2B5EF4-FFF2-40B4-BE49-F238E27FC236}">
                <a16:creationId xmlns:a16="http://schemas.microsoft.com/office/drawing/2014/main" id="{8B5021A6-AF07-6A99-D64B-D86647855088}"/>
              </a:ext>
            </a:extLst>
          </p:cNvPr>
          <p:cNvPicPr>
            <a:picLocks noChangeAspect="1"/>
          </p:cNvPicPr>
          <p:nvPr/>
        </p:nvPicPr>
        <p:blipFill>
          <a:blip r:embed="rId2"/>
          <a:stretch>
            <a:fillRect/>
          </a:stretch>
        </p:blipFill>
        <p:spPr>
          <a:xfrm>
            <a:off x="0" y="1008389"/>
            <a:ext cx="4264237" cy="3687848"/>
          </a:xfrm>
          <a:prstGeom prst="rect">
            <a:avLst/>
          </a:prstGeom>
        </p:spPr>
      </p:pic>
      <p:grpSp>
        <p:nvGrpSpPr>
          <p:cNvPr id="5" name="Group 4">
            <a:extLst>
              <a:ext uri="{FF2B5EF4-FFF2-40B4-BE49-F238E27FC236}">
                <a16:creationId xmlns:a16="http://schemas.microsoft.com/office/drawing/2014/main" id="{136E9E37-0489-6E66-C912-C28D1FF12110}"/>
              </a:ext>
            </a:extLst>
          </p:cNvPr>
          <p:cNvGrpSpPr/>
          <p:nvPr/>
        </p:nvGrpSpPr>
        <p:grpSpPr>
          <a:xfrm>
            <a:off x="202365" y="186434"/>
            <a:ext cx="5409176" cy="369332"/>
            <a:chOff x="1793005" y="1746584"/>
            <a:chExt cx="7212234" cy="492442"/>
          </a:xfrm>
        </p:grpSpPr>
        <p:sp>
          <p:nvSpPr>
            <p:cNvPr id="6" name="TextBox 5">
              <a:extLst>
                <a:ext uri="{FF2B5EF4-FFF2-40B4-BE49-F238E27FC236}">
                  <a16:creationId xmlns:a16="http://schemas.microsoft.com/office/drawing/2014/main" id="{8267B914-A7B3-A83B-99BD-BF4611D43A87}"/>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6541BFF-CC0A-8D8A-209C-1A5FECCA3F4A}"/>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8" name="TextBox 7">
            <a:extLst>
              <a:ext uri="{FF2B5EF4-FFF2-40B4-BE49-F238E27FC236}">
                <a16:creationId xmlns:a16="http://schemas.microsoft.com/office/drawing/2014/main" id="{3E5A201E-BB96-8EDD-F27A-79790352550A}"/>
              </a:ext>
            </a:extLst>
          </p:cNvPr>
          <p:cNvSpPr txBox="1"/>
          <p:nvPr/>
        </p:nvSpPr>
        <p:spPr>
          <a:xfrm>
            <a:off x="182581" y="555766"/>
            <a:ext cx="4443171" cy="307777"/>
          </a:xfrm>
          <a:prstGeom prst="rect">
            <a:avLst/>
          </a:prstGeom>
          <a:noFill/>
        </p:spPr>
        <p:txBody>
          <a:bodyPr wrap="square">
            <a:spAutoFit/>
          </a:bodyPr>
          <a:lstStyle/>
          <a:p>
            <a:r>
              <a:rPr lang="vi-VN" sz="1400" dirty="0">
                <a:latin typeface="Times New Roman" panose="02020603050405020304" pitchFamily="18" charset="0"/>
                <a:cs typeface="Times New Roman" panose="02020603050405020304" pitchFamily="18" charset="0"/>
              </a:rPr>
              <a:t>TH2 :Ba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phi tuyến công suất 750(W)</a:t>
            </a:r>
          </a:p>
        </p:txBody>
      </p:sp>
      <p:pic>
        <p:nvPicPr>
          <p:cNvPr id="9" name="Picture 8">
            <a:extLst>
              <a:ext uri="{FF2B5EF4-FFF2-40B4-BE49-F238E27FC236}">
                <a16:creationId xmlns:a16="http://schemas.microsoft.com/office/drawing/2014/main" id="{008DF25B-74E8-25D1-E0BE-615390C9623A}"/>
              </a:ext>
            </a:extLst>
          </p:cNvPr>
          <p:cNvPicPr>
            <a:picLocks noChangeAspect="1"/>
          </p:cNvPicPr>
          <p:nvPr/>
        </p:nvPicPr>
        <p:blipFill>
          <a:blip r:embed="rId3"/>
          <a:stretch>
            <a:fillRect/>
          </a:stretch>
        </p:blipFill>
        <p:spPr>
          <a:xfrm>
            <a:off x="4677766" y="427594"/>
            <a:ext cx="4040921" cy="2178928"/>
          </a:xfrm>
          <a:prstGeom prst="rect">
            <a:avLst/>
          </a:prstGeom>
        </p:spPr>
      </p:pic>
      <p:pic>
        <p:nvPicPr>
          <p:cNvPr id="11" name="Picture 10">
            <a:extLst>
              <a:ext uri="{FF2B5EF4-FFF2-40B4-BE49-F238E27FC236}">
                <a16:creationId xmlns:a16="http://schemas.microsoft.com/office/drawing/2014/main" id="{58783BDE-475F-F4D2-6BEB-819BA439F695}"/>
              </a:ext>
            </a:extLst>
          </p:cNvPr>
          <p:cNvPicPr>
            <a:picLocks noChangeAspect="1"/>
          </p:cNvPicPr>
          <p:nvPr/>
        </p:nvPicPr>
        <p:blipFill>
          <a:blip r:embed="rId4"/>
          <a:stretch>
            <a:fillRect/>
          </a:stretch>
        </p:blipFill>
        <p:spPr>
          <a:xfrm>
            <a:off x="5286086" y="2556343"/>
            <a:ext cx="2824279" cy="2113956"/>
          </a:xfrm>
          <a:prstGeom prst="rect">
            <a:avLst/>
          </a:prstGeom>
        </p:spPr>
      </p:pic>
      <p:sp>
        <p:nvSpPr>
          <p:cNvPr id="12" name="TextBox 11">
            <a:extLst>
              <a:ext uri="{FF2B5EF4-FFF2-40B4-BE49-F238E27FC236}">
                <a16:creationId xmlns:a16="http://schemas.microsoft.com/office/drawing/2014/main" id="{590F6ACD-3512-EE76-3589-DDEE18EA1BB5}"/>
              </a:ext>
            </a:extLst>
          </p:cNvPr>
          <p:cNvSpPr txBox="1"/>
          <p:nvPr/>
        </p:nvSpPr>
        <p:spPr>
          <a:xfrm>
            <a:off x="5840600" y="2297237"/>
            <a:ext cx="1922321"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Mô phỏng bộ giao động ảo</a:t>
            </a:r>
            <a:endParaRPr lang="en-US" sz="1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F2A0F6C-80F0-C98D-0D8E-0CB9BD0091FB}"/>
              </a:ext>
            </a:extLst>
          </p:cNvPr>
          <p:cNvSpPr txBox="1"/>
          <p:nvPr/>
        </p:nvSpPr>
        <p:spPr>
          <a:xfrm>
            <a:off x="5840600" y="4670299"/>
            <a:ext cx="1649811"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Mô hình tải phi tuyến </a:t>
            </a:r>
            <a:endParaRPr lang="en-US" sz="12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420E303-84C9-3208-186C-11E89DB869B6}"/>
              </a:ext>
            </a:extLst>
          </p:cNvPr>
          <p:cNvSpPr txBox="1"/>
          <p:nvPr/>
        </p:nvSpPr>
        <p:spPr>
          <a:xfrm>
            <a:off x="1125323" y="4630161"/>
            <a:ext cx="3019353" cy="276999"/>
          </a:xfrm>
          <a:prstGeom prst="rect">
            <a:avLst/>
          </a:prstGeom>
          <a:noFill/>
        </p:spPr>
        <p:txBody>
          <a:bodyPr wrap="none" rtlCol="0">
            <a:spAutoFit/>
          </a:bodyPr>
          <a:lstStyle/>
          <a:p>
            <a:r>
              <a:rPr lang="vi-VN" sz="1200" b="1" dirty="0">
                <a:latin typeface="Times New Roman" panose="02020603050405020304" pitchFamily="18" charset="0"/>
                <a:cs typeface="Times New Roman" panose="02020603050405020304" pitchFamily="18" charset="0"/>
              </a:rPr>
              <a:t>Cấu trúc điều khiển VOC với tải phi tuyến </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508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3151E-3416-2FE6-3BD9-7AEA4DA50C04}"/>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FDC5BCD0-1F74-F7ED-A4D6-9284C4176575}"/>
              </a:ext>
            </a:extLst>
          </p:cNvPr>
          <p:cNvSpPr>
            <a:spLocks noGrp="1"/>
          </p:cNvSpPr>
          <p:nvPr>
            <p:ph type="sldNum" sz="quarter" idx="12"/>
          </p:nvPr>
        </p:nvSpPr>
        <p:spPr/>
        <p:txBody>
          <a:bodyPr/>
          <a:lstStyle/>
          <a:p>
            <a:fld id="{931DD963-FD40-4A6D-88A9-402A489E81DE}" type="slidenum">
              <a:rPr lang="en-US" smtClean="0"/>
              <a:t>43</a:t>
            </a:fld>
            <a:endParaRPr lang="en-US"/>
          </a:p>
        </p:txBody>
      </p:sp>
      <p:pic>
        <p:nvPicPr>
          <p:cNvPr id="7" name="Picture 6">
            <a:extLst>
              <a:ext uri="{FF2B5EF4-FFF2-40B4-BE49-F238E27FC236}">
                <a16:creationId xmlns:a16="http://schemas.microsoft.com/office/drawing/2014/main" id="{EB20E770-A25F-A8E3-0785-F4C7463ED4DC}"/>
              </a:ext>
            </a:extLst>
          </p:cNvPr>
          <p:cNvPicPr>
            <a:picLocks noChangeAspect="1"/>
          </p:cNvPicPr>
          <p:nvPr/>
        </p:nvPicPr>
        <p:blipFill>
          <a:blip r:embed="rId2"/>
          <a:stretch>
            <a:fillRect/>
          </a:stretch>
        </p:blipFill>
        <p:spPr>
          <a:xfrm>
            <a:off x="4205854" y="1019208"/>
            <a:ext cx="3239000" cy="3384029"/>
          </a:xfrm>
          <a:prstGeom prst="rect">
            <a:avLst/>
          </a:prstGeom>
        </p:spPr>
      </p:pic>
      <p:grpSp>
        <p:nvGrpSpPr>
          <p:cNvPr id="9" name="Group 8">
            <a:extLst>
              <a:ext uri="{FF2B5EF4-FFF2-40B4-BE49-F238E27FC236}">
                <a16:creationId xmlns:a16="http://schemas.microsoft.com/office/drawing/2014/main" id="{3CC7D5E2-1717-9BAE-7D43-54AD3DE79C53}"/>
              </a:ext>
            </a:extLst>
          </p:cNvPr>
          <p:cNvGrpSpPr/>
          <p:nvPr/>
        </p:nvGrpSpPr>
        <p:grpSpPr>
          <a:xfrm>
            <a:off x="202365" y="186434"/>
            <a:ext cx="3496178" cy="369332"/>
            <a:chOff x="1793005" y="1746584"/>
            <a:chExt cx="7212234" cy="492442"/>
          </a:xfrm>
        </p:grpSpPr>
        <p:sp>
          <p:nvSpPr>
            <p:cNvPr id="10" name="TextBox 9">
              <a:extLst>
                <a:ext uri="{FF2B5EF4-FFF2-40B4-BE49-F238E27FC236}">
                  <a16:creationId xmlns:a16="http://schemas.microsoft.com/office/drawing/2014/main" id="{39A08CC8-F23E-101D-C348-96A310A5EC6B}"/>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B72C8F3-4906-2B01-6160-D86F86AEC0A7}"/>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2" name="TextBox 11">
            <a:extLst>
              <a:ext uri="{FF2B5EF4-FFF2-40B4-BE49-F238E27FC236}">
                <a16:creationId xmlns:a16="http://schemas.microsoft.com/office/drawing/2014/main" id="{DDF0F11C-DC50-3874-4997-75085A8EF9B8}"/>
              </a:ext>
            </a:extLst>
          </p:cNvPr>
          <p:cNvSpPr txBox="1"/>
          <p:nvPr/>
        </p:nvSpPr>
        <p:spPr>
          <a:xfrm>
            <a:off x="182581" y="555766"/>
            <a:ext cx="4443171" cy="307777"/>
          </a:xfrm>
          <a:prstGeom prst="rect">
            <a:avLst/>
          </a:prstGeom>
          <a:noFill/>
        </p:spPr>
        <p:txBody>
          <a:bodyPr wrap="square">
            <a:spAutoFit/>
          </a:bodyPr>
          <a:lstStyle/>
          <a:p>
            <a:r>
              <a:rPr lang="vi-VN" sz="1400" dirty="0">
                <a:latin typeface="Times New Roman" panose="02020603050405020304" pitchFamily="18" charset="0"/>
                <a:cs typeface="Times New Roman" panose="02020603050405020304" pitchFamily="18" charset="0"/>
              </a:rPr>
              <a:t>TH2 :Ba bộ </a:t>
            </a:r>
            <a:r>
              <a:rPr lang="vi-VN" sz="1400" dirty="0" err="1">
                <a:latin typeface="Times New Roman" panose="02020603050405020304" pitchFamily="18" charset="0"/>
                <a:cs typeface="Times New Roman" panose="02020603050405020304" pitchFamily="18" charset="0"/>
              </a:rPr>
              <a:t>Inverter</a:t>
            </a:r>
            <a:r>
              <a:rPr lang="vi-VN" sz="1400" dirty="0">
                <a:latin typeface="Times New Roman" panose="02020603050405020304" pitchFamily="18" charset="0"/>
                <a:cs typeface="Times New Roman" panose="02020603050405020304" pitchFamily="18" charset="0"/>
              </a:rPr>
              <a:t>  với tải phi tuyến công suất 750(W)</a:t>
            </a:r>
          </a:p>
        </p:txBody>
      </p:sp>
      <p:pic>
        <p:nvPicPr>
          <p:cNvPr id="14" name="Picture 13">
            <a:extLst>
              <a:ext uri="{FF2B5EF4-FFF2-40B4-BE49-F238E27FC236}">
                <a16:creationId xmlns:a16="http://schemas.microsoft.com/office/drawing/2014/main" id="{C547A022-6814-15DD-8FAA-AF1373064400}"/>
              </a:ext>
            </a:extLst>
          </p:cNvPr>
          <p:cNvPicPr>
            <a:picLocks noChangeAspect="1"/>
          </p:cNvPicPr>
          <p:nvPr/>
        </p:nvPicPr>
        <p:blipFill>
          <a:blip r:embed="rId3"/>
          <a:stretch>
            <a:fillRect/>
          </a:stretch>
        </p:blipFill>
        <p:spPr>
          <a:xfrm>
            <a:off x="7444854" y="1019208"/>
            <a:ext cx="1614296" cy="1670145"/>
          </a:xfrm>
          <a:prstGeom prst="rect">
            <a:avLst/>
          </a:prstGeom>
        </p:spPr>
      </p:pic>
      <p:sp>
        <p:nvSpPr>
          <p:cNvPr id="15" name="TextBox 14">
            <a:extLst>
              <a:ext uri="{FF2B5EF4-FFF2-40B4-BE49-F238E27FC236}">
                <a16:creationId xmlns:a16="http://schemas.microsoft.com/office/drawing/2014/main" id="{9A86BCE4-2869-7E10-B070-94EB8744C537}"/>
              </a:ext>
            </a:extLst>
          </p:cNvPr>
          <p:cNvSpPr txBox="1"/>
          <p:nvPr/>
        </p:nvSpPr>
        <p:spPr>
          <a:xfrm>
            <a:off x="445021" y="4477839"/>
            <a:ext cx="3052439"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Hình ảnh chia sẻ công suất của các bộ </a:t>
            </a:r>
            <a:r>
              <a:rPr lang="vi-VN" sz="1200" dirty="0" err="1">
                <a:latin typeface="Times New Roman" panose="02020603050405020304" pitchFamily="18" charset="0"/>
                <a:cs typeface="Times New Roman" panose="02020603050405020304" pitchFamily="18" charset="0"/>
              </a:rPr>
              <a:t>inverter</a:t>
            </a:r>
            <a:endParaRPr lang="en-US"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785E821-88C7-CF37-A02B-BF6698399F40}"/>
              </a:ext>
            </a:extLst>
          </p:cNvPr>
          <p:cNvSpPr txBox="1"/>
          <p:nvPr/>
        </p:nvSpPr>
        <p:spPr>
          <a:xfrm>
            <a:off x="4719105" y="4477838"/>
            <a:ext cx="2452916"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Hình ảnh điện áp của các bộ </a:t>
            </a:r>
            <a:r>
              <a:rPr lang="vi-VN" sz="1200" dirty="0" err="1">
                <a:latin typeface="Times New Roman" panose="02020603050405020304" pitchFamily="18" charset="0"/>
                <a:cs typeface="Times New Roman" panose="02020603050405020304" pitchFamily="18" charset="0"/>
              </a:rPr>
              <a:t>inverter</a:t>
            </a: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432947-0B5F-4979-0983-AEB223A20C0A}"/>
              </a:ext>
            </a:extLst>
          </p:cNvPr>
          <p:cNvPicPr>
            <a:picLocks noChangeAspect="1"/>
          </p:cNvPicPr>
          <p:nvPr/>
        </p:nvPicPr>
        <p:blipFill>
          <a:blip r:embed="rId4"/>
          <a:stretch>
            <a:fillRect/>
          </a:stretch>
        </p:blipFill>
        <p:spPr>
          <a:xfrm>
            <a:off x="21269" y="1050753"/>
            <a:ext cx="3677274" cy="3277200"/>
          </a:xfrm>
          <a:prstGeom prst="rect">
            <a:avLst/>
          </a:prstGeom>
        </p:spPr>
      </p:pic>
    </p:spTree>
    <p:extLst>
      <p:ext uri="{BB962C8B-B14F-4D97-AF65-F5344CB8AC3E}">
        <p14:creationId xmlns:p14="http://schemas.microsoft.com/office/powerpoint/2010/main" val="4026272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3A9F2-D167-DF1A-C7C5-466E85B5E597}"/>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5FE89281-1140-7787-8526-9CCAB2885C6C}"/>
              </a:ext>
            </a:extLst>
          </p:cNvPr>
          <p:cNvSpPr>
            <a:spLocks noGrp="1"/>
          </p:cNvSpPr>
          <p:nvPr>
            <p:ph type="sldNum" sz="quarter" idx="12"/>
          </p:nvPr>
        </p:nvSpPr>
        <p:spPr/>
        <p:txBody>
          <a:bodyPr/>
          <a:lstStyle/>
          <a:p>
            <a:fld id="{931DD963-FD40-4A6D-88A9-402A489E81DE}" type="slidenum">
              <a:rPr lang="en-US" smtClean="0"/>
              <a:t>44</a:t>
            </a:fld>
            <a:endParaRPr lang="en-US"/>
          </a:p>
        </p:txBody>
      </p:sp>
      <p:grpSp>
        <p:nvGrpSpPr>
          <p:cNvPr id="6" name="Group 5">
            <a:extLst>
              <a:ext uri="{FF2B5EF4-FFF2-40B4-BE49-F238E27FC236}">
                <a16:creationId xmlns:a16="http://schemas.microsoft.com/office/drawing/2014/main" id="{C50952BF-CA86-9CFC-9477-46B276ACBE7D}"/>
              </a:ext>
            </a:extLst>
          </p:cNvPr>
          <p:cNvGrpSpPr/>
          <p:nvPr/>
        </p:nvGrpSpPr>
        <p:grpSpPr>
          <a:xfrm>
            <a:off x="202365" y="186434"/>
            <a:ext cx="5409176" cy="369332"/>
            <a:chOff x="1793005" y="1746584"/>
            <a:chExt cx="7212234" cy="492442"/>
          </a:xfrm>
        </p:grpSpPr>
        <p:sp>
          <p:nvSpPr>
            <p:cNvPr id="7" name="TextBox 6">
              <a:extLst>
                <a:ext uri="{FF2B5EF4-FFF2-40B4-BE49-F238E27FC236}">
                  <a16:creationId xmlns:a16="http://schemas.microsoft.com/office/drawing/2014/main" id="{6E93E779-4B18-5F62-6CBD-BFCD978E6547}"/>
                </a:ext>
              </a:extLst>
            </p:cNvPr>
            <p:cNvSpPr txBox="1"/>
            <p:nvPr/>
          </p:nvSpPr>
          <p:spPr>
            <a:xfrm>
              <a:off x="2514600" y="1746584"/>
              <a:ext cx="6490639" cy="4924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MÔ PHỎNG KIỂM CHỨNG</a:t>
              </a:r>
              <a:r>
                <a:rPr kumimoji="0" lang="vi-V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6DB8767-EAE5-FC06-F04F-DDA44425C11D}"/>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vi-VN" sz="135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I</a:t>
              </a:r>
              <a:r>
                <a:rPr lang="en-US" sz="1350" b="1" dirty="0">
                  <a:solidFill>
                    <a:prstClr val="white"/>
                  </a:solidFill>
                  <a:latin typeface="Arial" panose="020B0604020202020204"/>
                </a:rPr>
                <a:t>V</a:t>
              </a:r>
              <a:endParaRPr kumimoji="0" lang="en-US" sz="135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BE6D9965-DCBD-5A39-C727-1356362BC1E1}"/>
              </a:ext>
            </a:extLst>
          </p:cNvPr>
          <p:cNvSpPr txBox="1"/>
          <p:nvPr/>
        </p:nvSpPr>
        <p:spPr>
          <a:xfrm>
            <a:off x="293185" y="606258"/>
            <a:ext cx="2986715" cy="276999"/>
          </a:xfrm>
          <a:prstGeom prst="rect">
            <a:avLst/>
          </a:prstGeom>
          <a:noFill/>
        </p:spPr>
        <p:txBody>
          <a:bodyPr wrap="none" rtlCol="0">
            <a:spAutoFit/>
          </a:bodyPr>
          <a:lstStyle/>
          <a:p>
            <a:r>
              <a:rPr lang="vi-VN" sz="1200" dirty="0">
                <a:latin typeface="Times New Roman" panose="02020603050405020304" pitchFamily="18" charset="0"/>
                <a:cs typeface="Times New Roman" panose="02020603050405020304" pitchFamily="18" charset="0"/>
              </a:rPr>
              <a:t>So sánh kết quả mô phỏng và giá trị lý thuyết</a:t>
            </a:r>
            <a:endParaRPr lang="en-US" sz="1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5" name="Table 13">
                <a:extLst>
                  <a:ext uri="{FF2B5EF4-FFF2-40B4-BE49-F238E27FC236}">
                    <a16:creationId xmlns:a16="http://schemas.microsoft.com/office/drawing/2014/main" id="{99C07408-0384-5D28-36CD-4173B328C405}"/>
                  </a:ext>
                </a:extLst>
              </p:cNvPr>
              <p:cNvGraphicFramePr>
                <a:graphicFrameLocks noGrp="1"/>
              </p:cNvGraphicFramePr>
              <p:nvPr>
                <p:extLst>
                  <p:ext uri="{D42A27DB-BD31-4B8C-83A1-F6EECF244321}">
                    <p14:modId xmlns:p14="http://schemas.microsoft.com/office/powerpoint/2010/main" val="3449648380"/>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257629">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acc>
                                      <m:accPr>
                                        <m:chr m:val="̅"/>
                                        <m:ctrlPr>
                                          <a:rPr lang="en-US" sz="1100" i="1" kern="100">
                                            <a:solidFill>
                                              <a:srgbClr val="000000"/>
                                            </a:solidFill>
                                            <a:effectLst/>
                                            <a:latin typeface="Cambria Math" panose="02040503050406030204" pitchFamily="18" charset="0"/>
                                            <a:ea typeface="Times New Roman" panose="02020603050405020304" pitchFamily="18" charset="0"/>
                                          </a:rPr>
                                        </m:ctrlPr>
                                      </m:accPr>
                                      <m:e>
                                        <m:r>
                                          <a:rPr lang="en-US" sz="1100" i="1" kern="0">
                                            <a:solidFill>
                                              <a:srgbClr val="000000"/>
                                            </a:solidFill>
                                            <a:effectLst/>
                                            <a:latin typeface="Cambria Math" panose="02040503050406030204" pitchFamily="18" charset="0"/>
                                            <a:ea typeface="Times New Roman" panose="02020603050405020304" pitchFamily="18" charset="0"/>
                                          </a:rPr>
                                          <m:t>𝑉</m:t>
                                        </m:r>
                                      </m:e>
                                    </m:acc>
                                  </m:e>
                                  <m:sub>
                                    <m:r>
                                      <a:rPr lang="en-US" sz="1100" i="1" kern="0">
                                        <a:solidFill>
                                          <a:srgbClr val="000000"/>
                                        </a:solidFill>
                                        <a:effectLst/>
                                        <a:latin typeface="Cambria Math" panose="02040503050406030204" pitchFamily="18" charset="0"/>
                                        <a:ea typeface="Times New Roman" panose="02020603050405020304" pitchFamily="18" charset="0"/>
                                      </a:rPr>
                                      <m:t>𝑜𝑐</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127.13(V)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0.896%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𝑃</m:t>
                                        </m:r>
                                      </m:e>
                                    </m:acc>
                                  </m:e>
                                  <m:sub>
                                    <m:r>
                                      <a:rPr lang="en-US" sz="1200" i="1" kern="0">
                                        <a:solidFill>
                                          <a:srgbClr val="000000"/>
                                        </a:solidFill>
                                        <a:effectLst/>
                                        <a:latin typeface="Cambria Math" panose="02040503050406030204" pitchFamily="18" charset="0"/>
                                        <a:ea typeface="Yu Mincho" panose="02020400000000000000" pitchFamily="18" charset="-128"/>
                                      </a:rPr>
                                      <m:t>𝑟𝑎𝑡𝑒</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246.2W/ 1 bộ </a:t>
                          </a:r>
                          <a:r>
                            <a:rPr lang="vi-VN" sz="1100" kern="100" dirty="0" err="1">
                              <a:solidFill>
                                <a:srgbClr val="000000"/>
                              </a:solidFill>
                              <a:effectLst/>
                              <a:latin typeface="Times New Roman" panose="02020603050405020304" pitchFamily="18" charset="0"/>
                              <a:ea typeface="Times New Roman" panose="02020603050405020304" pitchFamily="18" charset="0"/>
                            </a:rPr>
                            <a:t>inverter</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1.52%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200" i="1" kern="100">
                                        <a:solidFill>
                                          <a:srgbClr val="000000"/>
                                        </a:solidFill>
                                        <a:effectLst/>
                                        <a:latin typeface="Cambria Math" panose="02040503050406030204" pitchFamily="18" charset="0"/>
                                        <a:ea typeface="Yu Mincho" panose="02020400000000000000" pitchFamily="18" charset="-128"/>
                                      </a:rPr>
                                    </m:ctrlPr>
                                  </m:sSubPr>
                                  <m:e>
                                    <m:acc>
                                      <m:accPr>
                                        <m:chr m:val="̅"/>
                                        <m:ctrlPr>
                                          <a:rPr lang="en-US" sz="1200" i="1" kern="100">
                                            <a:solidFill>
                                              <a:srgbClr val="000000"/>
                                            </a:solidFill>
                                            <a:effectLst/>
                                            <a:latin typeface="Cambria Math" panose="02040503050406030204" pitchFamily="18" charset="0"/>
                                            <a:ea typeface="Yu Mincho" panose="02020400000000000000" pitchFamily="18" charset="-128"/>
                                          </a:rPr>
                                        </m:ctrlPr>
                                      </m:accPr>
                                      <m:e>
                                        <m:r>
                                          <a:rPr lang="en-US" sz="1200" i="1" kern="0">
                                            <a:solidFill>
                                              <a:srgbClr val="000000"/>
                                            </a:solidFill>
                                            <a:effectLst/>
                                            <a:latin typeface="Cambria Math" panose="02040503050406030204" pitchFamily="18" charset="0"/>
                                            <a:ea typeface="Yu Mincho" panose="02020400000000000000" pitchFamily="18" charset="-128"/>
                                          </a:rPr>
                                          <m:t>𝑉</m:t>
                                        </m:r>
                                      </m:e>
                                    </m:acc>
                                  </m:e>
                                  <m:sub>
                                    <m:r>
                                      <a:rPr lang="en-US" sz="1200" i="1" kern="0">
                                        <a:solidFill>
                                          <a:srgbClr val="000000"/>
                                        </a:solidFill>
                                        <a:effectLst/>
                                        <a:latin typeface="Cambria Math" panose="02040503050406030204" pitchFamily="18" charset="0"/>
                                        <a:ea typeface="Yu Mincho" panose="02020400000000000000" pitchFamily="18" charset="-128"/>
                                      </a:rPr>
                                      <m:t>𝑚𝑖𝑛</m:t>
                                    </m:r>
                                  </m:sub>
                                </m:sSub>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117.73(V)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3.27%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r>
                                  <a:rPr lang="vi-VN" sz="1100" i="1" kern="0" smtClean="0">
                                    <a:solidFill>
                                      <a:srgbClr val="000000"/>
                                    </a:solidFill>
                                    <a:effectLst/>
                                    <a:latin typeface="Cambria Math" panose="02040503050406030204" pitchFamily="18" charset="0"/>
                                    <a:ea typeface="Times New Roman" panose="02020603050405020304" pitchFamily="18" charset="0"/>
                                  </a:rPr>
                                  <m:t>𝜔</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120</a:t>
                          </a:r>
                          <a14:m>
                            <m:oMath xmlns:m="http://schemas.openxmlformats.org/officeDocument/2006/math">
                              <m:r>
                                <a:rPr lang="en-US" sz="1100" i="1" ker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119.08</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0.76%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
                                  <m:sSubPr>
                                    <m:ctrlPr>
                                      <a:rPr lang="en-US" sz="1100" i="1" kern="100" smtClean="0">
                                        <a:solidFill>
                                          <a:srgbClr val="000000"/>
                                        </a:solidFill>
                                        <a:effectLst/>
                                        <a:latin typeface="Cambria Math" panose="02040503050406030204" pitchFamily="18" charset="0"/>
                                        <a:ea typeface="Times New Roman" panose="02020603050405020304" pitchFamily="18" charset="0"/>
                                      </a:rPr>
                                    </m:ctrlPr>
                                  </m:sSubPr>
                                  <m:e>
                                    <m:d>
                                      <m:dPr>
                                        <m:begChr m:val="|"/>
                                        <m:endChr m:val="|"/>
                                        <m:ctrlPr>
                                          <a:rPr lang="en-US" sz="1100" i="1" kern="100">
                                            <a:solidFill>
                                              <a:srgbClr val="000000"/>
                                            </a:solidFill>
                                            <a:effectLst/>
                                            <a:latin typeface="Cambria Math" panose="02040503050406030204" pitchFamily="18" charset="0"/>
                                            <a:ea typeface="Times New Roman" panose="02020603050405020304" pitchFamily="18" charset="0"/>
                                          </a:rPr>
                                        </m:ctrlPr>
                                      </m:dPr>
                                      <m:e>
                                        <m:r>
                                          <a:rPr lang="vi-VN" sz="1100" i="1" kern="0">
                                            <a:solidFill>
                                              <a:srgbClr val="000000"/>
                                            </a:solidFill>
                                            <a:effectLst/>
                                            <a:latin typeface="Cambria Math" panose="02040503050406030204" pitchFamily="18" charset="0"/>
                                            <a:ea typeface="Times New Roman" panose="02020603050405020304" pitchFamily="18" charset="0"/>
                                          </a:rPr>
                                          <m:t>∆</m:t>
                                        </m:r>
                                        <m:r>
                                          <a:rPr lang="vi-VN" sz="1100" i="1" kern="0">
                                            <a:solidFill>
                                              <a:srgbClr val="000000"/>
                                            </a:solidFill>
                                            <a:effectLst/>
                                            <a:latin typeface="Cambria Math" panose="02040503050406030204" pitchFamily="18" charset="0"/>
                                            <a:ea typeface="Times New Roman" panose="02020603050405020304" pitchFamily="18" charset="0"/>
                                          </a:rPr>
                                          <m:t>𝜔</m:t>
                                        </m:r>
                                      </m:e>
                                    </m:d>
                                  </m:e>
                                  <m:sub>
                                    <m:r>
                                      <a:rPr lang="vi-VN" sz="1100" i="1" kern="0">
                                        <a:solidFill>
                                          <a:srgbClr val="000000"/>
                                        </a:solidFill>
                                        <a:effectLst/>
                                        <a:latin typeface="Cambria Math" panose="02040503050406030204" pitchFamily="18" charset="0"/>
                                        <a:ea typeface="Times New Roman" panose="02020603050405020304" pitchFamily="18" charset="0"/>
                                      </a:rPr>
                                      <m:t>𝑚𝑎𝑥</m:t>
                                    </m:r>
                                  </m:sub>
                                </m:sSub>
                                <m:r>
                                  <a:rPr lang="vi-VN" sz="1100" b="0" i="1" kern="0" smtClean="0">
                                    <a:solidFill>
                                      <a:srgbClr val="000000"/>
                                    </a:solidFill>
                                    <a:effectLst/>
                                    <a:latin typeface="Cambria Math" panose="02040503050406030204" pitchFamily="18" charset="0"/>
                                    <a:ea typeface="Times New Roman" panose="02020603050405020304" pitchFamily="18" charset="0"/>
                                  </a:rPr>
                                  <m:t>&lt;</m:t>
                                </m:r>
                                <m:r>
                                  <a:rPr lang="en-US" sz="1100" i="1" kern="0">
                                    <a:solidFill>
                                      <a:srgbClr val="000000"/>
                                    </a:solidFill>
                                    <a:effectLst/>
                                    <a:latin typeface="Cambria Math" panose="02040503050406030204" pitchFamily="18" charset="0"/>
                                    <a:ea typeface="Times New Roman" panose="02020603050405020304" pitchFamily="18" charset="0"/>
                                  </a:rPr>
                                  <m:t>𝜋</m:t>
                                </m:r>
                                <m:r>
                                  <a:rPr lang="en-US" sz="1100" i="1" kern="0">
                                    <a:solidFill>
                                      <a:srgbClr val="000000"/>
                                    </a:solidFill>
                                    <a:effectLst/>
                                    <a:latin typeface="Cambria Math" panose="02040503050406030204" pitchFamily="18" charset="0"/>
                                    <a:ea typeface="Times New Roman" panose="02020603050405020304" pitchFamily="18" charset="0"/>
                                  </a:rPr>
                                  <m:t> </m:t>
                                </m:r>
                                <m:r>
                                  <a:rPr lang="en-US" sz="1100" i="1" kern="0">
                                    <a:solidFill>
                                      <a:srgbClr val="000000"/>
                                    </a:solidFill>
                                    <a:effectLst/>
                                    <a:latin typeface="Cambria Math" panose="02040503050406030204" pitchFamily="18" charset="0"/>
                                    <a:ea typeface="Times New Roman" panose="02020603050405020304" pitchFamily="18" charset="0"/>
                                  </a:rPr>
                                  <m:t>𝑟𝑎𝑑</m:t>
                                </m:r>
                                <m:r>
                                  <a:rPr lang="en-US" sz="1100" i="1" kern="0">
                                    <a:solidFill>
                                      <a:srgbClr val="000000"/>
                                    </a:solidFill>
                                    <a:effectLst/>
                                    <a:latin typeface="Cambria Math" panose="02040503050406030204" pitchFamily="18" charset="0"/>
                                    <a:ea typeface="Times New Roman" panose="02020603050405020304" pitchFamily="18" charset="0"/>
                                  </a:rPr>
                                  <m:t>/</m:t>
                                </m:r>
                                <m:r>
                                  <a:rPr lang="en-US" sz="1100" i="1" kern="0">
                                    <a:solidFill>
                                      <a:srgbClr val="000000"/>
                                    </a:solidFill>
                                    <a:effectLst/>
                                    <a:latin typeface="Cambria Math" panose="02040503050406030204" pitchFamily="18" charset="0"/>
                                    <a:ea typeface="Times New Roman" panose="02020603050405020304" pitchFamily="18" charset="0"/>
                                  </a:rPr>
                                  <m:t>𝑠</m:t>
                                </m:r>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0.92</a:t>
                          </a:r>
                          <a14:m>
                            <m:oMath xmlns:m="http://schemas.openxmlformats.org/officeDocument/2006/math">
                              <m:r>
                                <a:rPr lang="en-US" sz="1100" i="1" kern="0" smtClean="0">
                                  <a:solidFill>
                                    <a:srgbClr val="000000"/>
                                  </a:solidFill>
                                  <a:effectLst/>
                                  <a:latin typeface="Cambria Math" panose="02040503050406030204" pitchFamily="18" charset="0"/>
                                  <a:ea typeface="Times New Roman" panose="02020603050405020304" pitchFamily="18" charset="0"/>
                                </a:rPr>
                                <m:t>𝜋</m:t>
                              </m:r>
                            </m:oMath>
                          </a14:m>
                          <a:r>
                            <a:rPr lang="en-US" sz="1100" kern="0" dirty="0">
                              <a:solidFill>
                                <a:srgbClr val="000000"/>
                              </a:solidFill>
                              <a:effectLst/>
                              <a:latin typeface="Times New Roman" panose="02020603050405020304" pitchFamily="18" charset="0"/>
                              <a:ea typeface="Times New Roman" panose="02020603050405020304" pitchFamily="18" charset="0"/>
                            </a:rPr>
                            <a:t> rad/s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14:m>
                            <m:oMath xmlns:m="http://schemas.openxmlformats.org/officeDocument/2006/math">
                              <m:sSubSup>
                                <m:sSubSupPr>
                                  <m:ctrlPr>
                                    <a:rPr lang="en-US" sz="1100" i="1" kern="100" smtClean="0">
                                      <a:solidFill>
                                        <a:srgbClr val="000000"/>
                                      </a:solidFill>
                                      <a:effectLst/>
                                      <a:latin typeface="Cambria Math" panose="02040503050406030204" pitchFamily="18" charset="0"/>
                                      <a:ea typeface="Times New Roman" panose="02020603050405020304" pitchFamily="18" charset="0"/>
                                    </a:rPr>
                                  </m:ctrlPr>
                                </m:sSubSupPr>
                                <m:e>
                                  <m:r>
                                    <a:rPr lang="en-US" sz="1100" i="1" kern="0">
                                      <a:solidFill>
                                        <a:srgbClr val="000000"/>
                                      </a:solidFill>
                                      <a:effectLst/>
                                      <a:latin typeface="Cambria Math" panose="02040503050406030204" pitchFamily="18" charset="0"/>
                                      <a:ea typeface="Times New Roman" panose="02020603050405020304" pitchFamily="18" charset="0"/>
                                    </a:rPr>
                                    <m:t>𝑡</m:t>
                                  </m:r>
                                </m:e>
                                <m:sub>
                                  <m:r>
                                    <a:rPr lang="en-US" sz="1100" i="1" kern="0">
                                      <a:solidFill>
                                        <a:srgbClr val="000000"/>
                                      </a:solidFill>
                                      <a:effectLst/>
                                      <a:latin typeface="Cambria Math" panose="02040503050406030204" pitchFamily="18" charset="0"/>
                                      <a:ea typeface="Times New Roman" panose="02020603050405020304" pitchFamily="18" charset="0"/>
                                    </a:rPr>
                                    <m:t>𝑟𝑖𝑠𝑒</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a14:m>
                          <a:r>
                            <a:rPr lang="vi-VN" sz="1100" kern="0" dirty="0">
                              <a:solidFill>
                                <a:srgbClr val="000000"/>
                              </a:solidFill>
                              <a:effectLst/>
                              <a:latin typeface="Times New Roman" panose="02020603050405020304" pitchFamily="18" charset="0"/>
                              <a:ea typeface="Times New Roman" panose="02020603050405020304" pitchFamily="18" charset="0"/>
                            </a:rPr>
                            <a:t> &lt; </a:t>
                          </a:r>
                          <a:r>
                            <a:rPr lang="en-US" sz="1100" kern="0" dirty="0">
                              <a:solidFill>
                                <a:srgbClr val="000000"/>
                              </a:solidFill>
                              <a:effectLst/>
                              <a:latin typeface="Times New Roman" panose="02020603050405020304" pitchFamily="18" charset="0"/>
                              <a:ea typeface="Times New Roman" panose="02020603050405020304" pitchFamily="18" charset="0"/>
                            </a:rPr>
                            <a:t>0.2s</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14</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pPr marL="0" marR="0" indent="0" algn="ctr">
                            <a:lnSpc>
                              <a:spcPct val="150000"/>
                            </a:lnSpc>
                            <a:spcBef>
                              <a:spcPts val="300"/>
                            </a:spcBef>
                            <a:spcAft>
                              <a:spcPts val="25"/>
                            </a:spcAft>
                          </a:pPr>
                          <a14:m>
                            <m:oMathPara xmlns:m="http://schemas.openxmlformats.org/officeDocument/2006/math">
                              <m:oMathParaPr>
                                <m:jc m:val="centerGroup"/>
                              </m:oMathParaPr>
                              <m:oMath xmlns:m="http://schemas.openxmlformats.org/officeDocument/2006/math">
                                <m:sSubSup>
                                  <m:sSubSupPr>
                                    <m:ctrlPr>
                                      <a:rPr lang="en-US" sz="1100" i="1" kern="100">
                                        <a:solidFill>
                                          <a:srgbClr val="000000"/>
                                        </a:solidFill>
                                        <a:effectLst/>
                                        <a:latin typeface="Cambria Math" panose="02040503050406030204" pitchFamily="18" charset="0"/>
                                        <a:ea typeface="Times New Roman" panose="02020603050405020304" pitchFamily="18" charset="0"/>
                                      </a:rPr>
                                    </m:ctrlPr>
                                  </m:sSubSupPr>
                                  <m:e>
                                    <m:r>
                                      <a:rPr lang="vi-VN" sz="1100" i="1" kern="0">
                                        <a:solidFill>
                                          <a:srgbClr val="000000"/>
                                        </a:solidFill>
                                        <a:effectLst/>
                                        <a:latin typeface="Cambria Math" panose="02040503050406030204" pitchFamily="18" charset="0"/>
                                        <a:ea typeface="Times New Roman" panose="02020603050405020304" pitchFamily="18" charset="0"/>
                                      </a:rPr>
                                      <m:t>𝛿</m:t>
                                    </m:r>
                                  </m:e>
                                  <m:sub>
                                    <m:r>
                                      <a:rPr lang="en-US" sz="1100" i="1" kern="0">
                                        <a:solidFill>
                                          <a:srgbClr val="000000"/>
                                        </a:solidFill>
                                        <a:effectLst/>
                                        <a:latin typeface="Cambria Math" panose="02040503050406030204" pitchFamily="18" charset="0"/>
                                        <a:ea typeface="Times New Roman" panose="02020603050405020304" pitchFamily="18" charset="0"/>
                                      </a:rPr>
                                      <m:t>3:1</m:t>
                                    </m:r>
                                  </m:sub>
                                  <m:sup>
                                    <m:r>
                                      <a:rPr lang="en-US" sz="1100" i="1" kern="0">
                                        <a:solidFill>
                                          <a:srgbClr val="000000"/>
                                        </a:solidFill>
                                        <a:effectLst/>
                                        <a:latin typeface="Cambria Math" panose="02040503050406030204" pitchFamily="18" charset="0"/>
                                        <a:ea typeface="Times New Roman" panose="02020603050405020304" pitchFamily="18" charset="0"/>
                                      </a:rPr>
                                      <m:t>𝑚𝑎𝑥</m:t>
                                    </m:r>
                                  </m:sup>
                                </m:sSubSup>
                              </m:oMath>
                            </m:oMathPara>
                          </a14:m>
                          <a:endParaRPr lang="en-US" sz="11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Choice>
        <mc:Fallback>
          <p:graphicFrame>
            <p:nvGraphicFramePr>
              <p:cNvPr id="5" name="Table 13">
                <a:extLst>
                  <a:ext uri="{FF2B5EF4-FFF2-40B4-BE49-F238E27FC236}">
                    <a16:creationId xmlns:a16="http://schemas.microsoft.com/office/drawing/2014/main" id="{99C07408-0384-5D28-36CD-4173B328C405}"/>
                  </a:ext>
                </a:extLst>
              </p:cNvPr>
              <p:cNvGraphicFramePr>
                <a:graphicFrameLocks noGrp="1"/>
              </p:cNvGraphicFramePr>
              <p:nvPr>
                <p:extLst>
                  <p:ext uri="{D42A27DB-BD31-4B8C-83A1-F6EECF244321}">
                    <p14:modId xmlns:p14="http://schemas.microsoft.com/office/powerpoint/2010/main" val="3449648380"/>
                  </p:ext>
                </p:extLst>
              </p:nvPr>
            </p:nvGraphicFramePr>
            <p:xfrm>
              <a:off x="920817" y="1122517"/>
              <a:ext cx="7302366" cy="2564462"/>
            </p:xfrm>
            <a:graphic>
              <a:graphicData uri="http://schemas.openxmlformats.org/drawingml/2006/table">
                <a:tbl>
                  <a:tblPr firstRow="1" bandRow="1">
                    <a:tableStyleId>{7DF18680-E054-41AD-8BC1-D1AEF772440D}</a:tableStyleId>
                  </a:tblPr>
                  <a:tblGrid>
                    <a:gridCol w="561820">
                      <a:extLst>
                        <a:ext uri="{9D8B030D-6E8A-4147-A177-3AD203B41FA5}">
                          <a16:colId xmlns:a16="http://schemas.microsoft.com/office/drawing/2014/main" val="54882281"/>
                        </a:ext>
                      </a:extLst>
                    </a:gridCol>
                    <a:gridCol w="2272747">
                      <a:extLst>
                        <a:ext uri="{9D8B030D-6E8A-4147-A177-3AD203B41FA5}">
                          <a16:colId xmlns:a16="http://schemas.microsoft.com/office/drawing/2014/main" val="2411394353"/>
                        </a:ext>
                      </a:extLst>
                    </a:gridCol>
                    <a:gridCol w="1440689">
                      <a:extLst>
                        <a:ext uri="{9D8B030D-6E8A-4147-A177-3AD203B41FA5}">
                          <a16:colId xmlns:a16="http://schemas.microsoft.com/office/drawing/2014/main" val="1907597949"/>
                        </a:ext>
                      </a:extLst>
                    </a:gridCol>
                    <a:gridCol w="1513555">
                      <a:extLst>
                        <a:ext uri="{9D8B030D-6E8A-4147-A177-3AD203B41FA5}">
                          <a16:colId xmlns:a16="http://schemas.microsoft.com/office/drawing/2014/main" val="3034739335"/>
                        </a:ext>
                      </a:extLst>
                    </a:gridCol>
                    <a:gridCol w="1513555">
                      <a:extLst>
                        <a:ext uri="{9D8B030D-6E8A-4147-A177-3AD203B41FA5}">
                          <a16:colId xmlns:a16="http://schemas.microsoft.com/office/drawing/2014/main" val="1124387792"/>
                        </a:ext>
                      </a:extLst>
                    </a:gridCol>
                  </a:tblGrid>
                  <a:tr h="472821">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Kí</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hiệu</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Tham</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Giá</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trị</a:t>
                          </a:r>
                          <a:r>
                            <a:rPr lang="vi-VN" sz="1100" kern="0" dirty="0">
                              <a:solidFill>
                                <a:srgbClr val="000000"/>
                              </a:solidFill>
                              <a:effectLst/>
                              <a:latin typeface="Times New Roman" panose="02020603050405020304" pitchFamily="18" charset="0"/>
                              <a:ea typeface="Times New Roman" panose="02020603050405020304" pitchFamily="18" charset="0"/>
                            </a:rPr>
                            <a:t> lý thuyết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Giá trị mô phỏng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Sai số </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4198130"/>
                      </a:ext>
                    </a:extLst>
                  </a:tr>
                  <a:tr h="305962">
                    <a:tc>
                      <a:txBody>
                        <a:bodyPr/>
                        <a:lstStyle/>
                        <a:p>
                          <a:endParaRPr lang="en-US"/>
                        </a:p>
                      </a:txBody>
                      <a:tcPr marL="68580" marR="68580" marT="0" marB="0">
                        <a:blipFill>
                          <a:blip r:embed="rId2"/>
                          <a:stretch>
                            <a:fillRect l="-1087" t="-158000" r="-1207609" b="-594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Điện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hở</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mạch</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126V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127.13(V)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0.896%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1768572"/>
                      </a:ext>
                    </a:extLst>
                  </a:tr>
                  <a:tr h="314263">
                    <a:tc>
                      <a:txBody>
                        <a:bodyPr/>
                        <a:lstStyle/>
                        <a:p>
                          <a:endParaRPr lang="en-US"/>
                        </a:p>
                      </a:txBody>
                      <a:tcPr marL="68580" marR="68580" marT="0" marB="0">
                        <a:blipFill>
                          <a:blip r:embed="rId2"/>
                          <a:stretch>
                            <a:fillRect l="-1087" t="-252941" r="-1207609" b="-4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Công suất tác dụng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750W</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246.2W/ 1 bộ </a:t>
                          </a:r>
                          <a:r>
                            <a:rPr lang="vi-VN" sz="1100" kern="100" dirty="0" err="1">
                              <a:solidFill>
                                <a:srgbClr val="000000"/>
                              </a:solidFill>
                              <a:effectLst/>
                              <a:latin typeface="Times New Roman" panose="02020603050405020304" pitchFamily="18" charset="0"/>
                              <a:ea typeface="Times New Roman" panose="02020603050405020304" pitchFamily="18" charset="0"/>
                            </a:rPr>
                            <a:t>inverter</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1.52%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964966"/>
                      </a:ext>
                    </a:extLst>
                  </a:tr>
                  <a:tr h="306739">
                    <a:tc>
                      <a:txBody>
                        <a:bodyPr/>
                        <a:lstStyle/>
                        <a:p>
                          <a:endParaRPr lang="en-US"/>
                        </a:p>
                      </a:txBody>
                      <a:tcPr marL="68580" marR="68580" marT="0" marB="0">
                        <a:blipFill>
                          <a:blip r:embed="rId2"/>
                          <a:stretch>
                            <a:fillRect l="-1087" t="-352941" r="-1207609" b="-382353"/>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Điện áp tại công suất định mức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114V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117.73(V)</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3.27%</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047085"/>
                      </a:ext>
                    </a:extLst>
                  </a:tr>
                  <a:tr h="264911">
                    <a:tc>
                      <a:txBody>
                        <a:bodyPr/>
                        <a:lstStyle/>
                        <a:p>
                          <a:endParaRPr lang="en-US"/>
                        </a:p>
                      </a:txBody>
                      <a:tcPr marL="68580" marR="68580" marT="0" marB="0">
                        <a:blipFill>
                          <a:blip r:embed="rId2"/>
                          <a:stretch>
                            <a:fillRect l="-1087" t="-537209" r="-1207609" b="-353488"/>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Tần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số</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vi-VN" sz="1100" kern="0" dirty="0">
                              <a:solidFill>
                                <a:srgbClr val="000000"/>
                              </a:solidFill>
                              <a:effectLst/>
                              <a:latin typeface="Times New Roman" panose="02020603050405020304" pitchFamily="18" charset="0"/>
                              <a:ea typeface="Times New Roman" panose="02020603050405020304" pitchFamily="18" charset="0"/>
                            </a:rPr>
                            <a:t>góc</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09" r="-212712" b="-353488"/>
                          </a:stretch>
                        </a:blipFill>
                      </a:tcPr>
                    </a:tc>
                    <a:tc>
                      <a:txBody>
                        <a:bodyPr/>
                        <a:lstStyle/>
                        <a:p>
                          <a:endParaRPr lang="en-US"/>
                        </a:p>
                      </a:txBody>
                      <a:tcPr marL="68580" marR="68580" marT="0" marB="0">
                        <a:blipFill>
                          <a:blip r:embed="rId2"/>
                          <a:stretch>
                            <a:fillRect l="-281928" t="-537209" r="-101606" b="-353488"/>
                          </a:stretch>
                        </a:blip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0.76%</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6226698"/>
                      </a:ext>
                    </a:extLst>
                  </a:tr>
                  <a:tr h="305962">
                    <a:tc>
                      <a:txBody>
                        <a:bodyPr/>
                        <a:lstStyle/>
                        <a:p>
                          <a:endParaRPr lang="en-US"/>
                        </a:p>
                      </a:txBody>
                      <a:tcPr marL="68580" marR="68580" marT="0" marB="0">
                        <a:blipFill>
                          <a:blip r:embed="rId2"/>
                          <a:stretch>
                            <a:fillRect l="-1087" t="-537255" r="-1207609" b="-198039"/>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Độ lệch tần số tối đa</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537255" r="-212712" b="-198039"/>
                          </a:stretch>
                        </a:blipFill>
                      </a:tcPr>
                    </a:tc>
                    <a:tc>
                      <a:txBody>
                        <a:bodyPr/>
                        <a:lstStyle/>
                        <a:p>
                          <a:endParaRPr lang="en-US"/>
                        </a:p>
                      </a:txBody>
                      <a:tcPr marL="68580" marR="68580" marT="0" marB="0">
                        <a:blipFill>
                          <a:blip r:embed="rId2"/>
                          <a:stretch>
                            <a:fillRect l="-281928" t="-537255" r="-101606" b="-198039"/>
                          </a:stretch>
                        </a:blipFill>
                      </a:tcPr>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743980"/>
                      </a:ext>
                    </a:extLst>
                  </a:tr>
                  <a:tr h="307055">
                    <a:tc>
                      <a:txBody>
                        <a:bodyPr/>
                        <a:lstStyle/>
                        <a:p>
                          <a:endParaRPr lang="en-US"/>
                        </a:p>
                      </a:txBody>
                      <a:tcPr marL="68580" marR="68580" marT="0" marB="0">
                        <a:blipFill>
                          <a:blip r:embed="rId2"/>
                          <a:stretch>
                            <a:fillRect l="-1087" t="-650000" r="-1207609" b="-102000"/>
                          </a:stretch>
                        </a:blipFill>
                      </a:tcPr>
                    </a:tc>
                    <a:tc>
                      <a:txBody>
                        <a:bodyPr/>
                        <a:lstStyle/>
                        <a:p>
                          <a:pPr marL="0" marR="0" indent="0" algn="ctr">
                            <a:lnSpc>
                              <a:spcPct val="150000"/>
                            </a:lnSpc>
                            <a:spcBef>
                              <a:spcPts val="300"/>
                            </a:spcBef>
                            <a:spcAft>
                              <a:spcPts val="25"/>
                            </a:spcAft>
                          </a:pPr>
                          <a:r>
                            <a:rPr lang="en-US" sz="1100" kern="0" dirty="0" err="1">
                              <a:solidFill>
                                <a:srgbClr val="000000"/>
                              </a:solidFill>
                              <a:effectLst/>
                              <a:latin typeface="Times New Roman" panose="02020603050405020304" pitchFamily="18" charset="0"/>
                              <a:ea typeface="Times New Roman" panose="02020603050405020304" pitchFamily="18" charset="0"/>
                            </a:rPr>
                            <a:t>Thời</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gian</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đáp</a:t>
                          </a:r>
                          <a:r>
                            <a:rPr lang="en-US" sz="1100" kern="0" dirty="0">
                              <a:solidFill>
                                <a:srgbClr val="000000"/>
                              </a:solidFill>
                              <a:effectLst/>
                              <a:latin typeface="Times New Roman" panose="02020603050405020304" pitchFamily="18" charset="0"/>
                              <a:ea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rPr>
                            <a:t>ứng</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97458" t="-650000" r="-212712" b="-102000"/>
                          </a:stretch>
                        </a:blipFill>
                      </a:tcPr>
                    </a:tc>
                    <a:tc>
                      <a:txBody>
                        <a:bodyPr/>
                        <a:lstStyle/>
                        <a:p>
                          <a:pPr marL="0" marR="0" indent="0" algn="ctr">
                            <a:lnSpc>
                              <a:spcPct val="150000"/>
                            </a:lnSpc>
                            <a:spcBef>
                              <a:spcPts val="300"/>
                            </a:spcBef>
                            <a:spcAft>
                              <a:spcPts val="25"/>
                            </a:spcAft>
                          </a:pPr>
                          <a:r>
                            <a:rPr lang="en-US" sz="1100" kern="100" dirty="0">
                              <a:solidFill>
                                <a:srgbClr val="000000"/>
                              </a:solidFill>
                              <a:effectLst/>
                              <a:latin typeface="Times New Roman" panose="02020603050405020304" pitchFamily="18" charset="0"/>
                              <a:ea typeface="Times New Roman" panose="02020603050405020304" pitchFamily="18" charset="0"/>
                            </a:rPr>
                            <a:t>0.</a:t>
                          </a:r>
                          <a:r>
                            <a:rPr lang="vi-VN" sz="1100" kern="100" dirty="0">
                              <a:solidFill>
                                <a:srgbClr val="000000"/>
                              </a:solidFill>
                              <a:effectLst/>
                              <a:latin typeface="Times New Roman" panose="02020603050405020304" pitchFamily="18" charset="0"/>
                              <a:ea typeface="Times New Roman" panose="02020603050405020304" pitchFamily="18" charset="0"/>
                            </a:rPr>
                            <a:t>14</a:t>
                          </a:r>
                          <a:r>
                            <a:rPr lang="en-US" sz="1100" kern="100" dirty="0">
                              <a:solidFill>
                                <a:srgbClr val="000000"/>
                              </a:solidFill>
                              <a:effectLst/>
                              <a:latin typeface="Times New Roman" panose="02020603050405020304" pitchFamily="18" charset="0"/>
                              <a:ea typeface="Times New Roman" panose="02020603050405020304" pitchFamily="18" charset="0"/>
                            </a:rPr>
                            <a:t>s</a:t>
                          </a:r>
                        </a:p>
                      </a:txBody>
                      <a:tcPr marL="68580" marR="68580" marT="0" marB="0"/>
                    </a:tc>
                    <a:tc>
                      <a:txBody>
                        <a:bodyPr/>
                        <a:lstStyle/>
                        <a:p>
                          <a:pPr marL="0" marR="0" indent="0" algn="ctr">
                            <a:lnSpc>
                              <a:spcPct val="150000"/>
                            </a:lnSpc>
                            <a:spcBef>
                              <a:spcPts val="300"/>
                            </a:spcBef>
                            <a:spcAft>
                              <a:spcPts val="25"/>
                            </a:spcAft>
                          </a:pPr>
                          <a:r>
                            <a:rPr lang="vi-VN" sz="1100" kern="100" dirty="0">
                              <a:solidFill>
                                <a:srgbClr val="000000"/>
                              </a:solidFill>
                              <a:effectLst/>
                              <a:latin typeface="Times New Roman" panose="02020603050405020304" pitchFamily="18" charset="0"/>
                              <a:ea typeface="Times New Roman" panose="02020603050405020304" pitchFamily="18" charset="0"/>
                            </a:rPr>
                            <a:t>0</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4518911"/>
                      </a:ext>
                    </a:extLst>
                  </a:tr>
                  <a:tr h="286749">
                    <a:tc>
                      <a:txBody>
                        <a:bodyPr/>
                        <a:lstStyle/>
                        <a:p>
                          <a:endParaRPr lang="en-US"/>
                        </a:p>
                      </a:txBody>
                      <a:tcPr marL="68580" marR="68580" marT="0" marB="0">
                        <a:blipFill>
                          <a:blip r:embed="rId2"/>
                          <a:stretch>
                            <a:fillRect l="-1087" t="-797872" r="-1207609" b="-8511"/>
                          </a:stretch>
                        </a:blipFill>
                      </a:tcPr>
                    </a:tc>
                    <a:tc>
                      <a:txBody>
                        <a:bodyPr/>
                        <a:lstStyle/>
                        <a:p>
                          <a:pPr marL="0" marR="0" indent="0" algn="ctr">
                            <a:lnSpc>
                              <a:spcPct val="150000"/>
                            </a:lnSpc>
                            <a:spcBef>
                              <a:spcPts val="300"/>
                            </a:spcBef>
                            <a:spcAft>
                              <a:spcPts val="25"/>
                            </a:spcAft>
                          </a:pPr>
                          <a:r>
                            <a:rPr lang="vi-VN" sz="1100" kern="0" dirty="0">
                              <a:solidFill>
                                <a:srgbClr val="000000"/>
                              </a:solidFill>
                              <a:effectLst/>
                              <a:latin typeface="Times New Roman" panose="02020603050405020304" pitchFamily="18" charset="0"/>
                              <a:ea typeface="Times New Roman" panose="02020603050405020304" pitchFamily="18" charset="0"/>
                            </a:rPr>
                            <a:t>Tỉ lệ song hài bậc ba với bậc nhất</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r>
                            <a:rPr lang="en-US" sz="1100" kern="0" dirty="0">
                              <a:solidFill>
                                <a:srgbClr val="000000"/>
                              </a:solidFill>
                              <a:effectLst/>
                              <a:latin typeface="Times New Roman" panose="02020603050405020304" pitchFamily="18" charset="0"/>
                              <a:ea typeface="Times New Roman" panose="02020603050405020304" pitchFamily="18" charset="0"/>
                            </a:rPr>
                            <a:t>2%</a:t>
                          </a: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300"/>
                            </a:spcBef>
                            <a:spcAft>
                              <a:spcPts val="25"/>
                            </a:spcAft>
                          </a:pPr>
                          <a:endParaRPr lang="en-US" sz="11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0987794"/>
                      </a:ext>
                    </a:extLst>
                  </a:tr>
                </a:tbl>
              </a:graphicData>
            </a:graphic>
          </p:graphicFrame>
        </mc:Fallback>
      </mc:AlternateContent>
      <p:sp>
        <p:nvSpPr>
          <p:cNvPr id="10" name="TextBox 9">
            <a:extLst>
              <a:ext uri="{FF2B5EF4-FFF2-40B4-BE49-F238E27FC236}">
                <a16:creationId xmlns:a16="http://schemas.microsoft.com/office/drawing/2014/main" id="{872436F9-A2B9-C87E-2F4C-C8967FE85DC1}"/>
              </a:ext>
            </a:extLst>
          </p:cNvPr>
          <p:cNvSpPr txBox="1"/>
          <p:nvPr/>
        </p:nvSpPr>
        <p:spPr>
          <a:xfrm>
            <a:off x="920817" y="3926239"/>
            <a:ext cx="3581430" cy="523220"/>
          </a:xfrm>
          <a:prstGeom prst="rect">
            <a:avLst/>
          </a:prstGeom>
          <a:noFill/>
        </p:spPr>
        <p:txBody>
          <a:bodyPr wrap="none" rtlCol="0">
            <a:spAutoFit/>
          </a:bodyPr>
          <a:lstStyle/>
          <a:p>
            <a:pPr marL="285750" indent="-285750">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Thời gian giá trị công suất 	quá độ là 0.41s</a:t>
            </a:r>
          </a:p>
          <a:p>
            <a:pPr marL="285750" indent="-285750">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Thời gian đáp ứng công suất là 0.35s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17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AF714-5A3D-7136-8E7A-DD9A1EED8A9F}"/>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FB7F1FE7-5CC3-B6B4-6B5A-1772FD179687}"/>
              </a:ext>
            </a:extLst>
          </p:cNvPr>
          <p:cNvSpPr>
            <a:spLocks noGrp="1"/>
          </p:cNvSpPr>
          <p:nvPr>
            <p:ph type="sldNum" sz="quarter" idx="12"/>
          </p:nvPr>
        </p:nvSpPr>
        <p:spPr/>
        <p:txBody>
          <a:bodyPr/>
          <a:lstStyle/>
          <a:p>
            <a:fld id="{931DD963-FD40-4A6D-88A9-402A489E81DE}" type="slidenum">
              <a:rPr lang="en-US" smtClean="0"/>
              <a:t>45</a:t>
            </a:fld>
            <a:endParaRPr lang="en-US"/>
          </a:p>
        </p:txBody>
      </p:sp>
      <p:sp>
        <p:nvSpPr>
          <p:cNvPr id="4" name="TextBox 3">
            <a:extLst>
              <a:ext uri="{FF2B5EF4-FFF2-40B4-BE49-F238E27FC236}">
                <a16:creationId xmlns:a16="http://schemas.microsoft.com/office/drawing/2014/main" id="{E4963707-314E-054A-04BB-FD1AD3DE6193}"/>
              </a:ext>
            </a:extLst>
          </p:cNvPr>
          <p:cNvSpPr txBox="1"/>
          <p:nvPr/>
        </p:nvSpPr>
        <p:spPr>
          <a:xfrm>
            <a:off x="3195373" y="2279362"/>
            <a:ext cx="2753254" cy="584775"/>
          </a:xfrm>
          <a:prstGeom prst="rect">
            <a:avLst/>
          </a:prstGeom>
          <a:noFill/>
        </p:spPr>
        <p:txBody>
          <a:bodyPr wrap="none" rtlCol="0">
            <a:spAutoFit/>
          </a:bodyPr>
          <a:lstStyle/>
          <a:p>
            <a:r>
              <a:rPr lang="en-US" sz="3200" b="1">
                <a:solidFill>
                  <a:srgbClr val="385723"/>
                </a:solidFill>
              </a:rPr>
              <a:t>THANK YOU!</a:t>
            </a:r>
          </a:p>
        </p:txBody>
      </p:sp>
    </p:spTree>
    <p:extLst>
      <p:ext uri="{BB962C8B-B14F-4D97-AF65-F5344CB8AC3E}">
        <p14:creationId xmlns:p14="http://schemas.microsoft.com/office/powerpoint/2010/main" val="396705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5</a:t>
            </a:fld>
            <a:endParaRPr lang="en-US"/>
          </a:p>
        </p:txBody>
      </p:sp>
      <p:grpSp>
        <p:nvGrpSpPr>
          <p:cNvPr id="7" name="Group 6">
            <a:extLst>
              <a:ext uri="{FF2B5EF4-FFF2-40B4-BE49-F238E27FC236}">
                <a16:creationId xmlns:a16="http://schemas.microsoft.com/office/drawing/2014/main" id="{3FAEB15C-B5B3-48D1-C36A-FA793706EC55}"/>
              </a:ext>
            </a:extLst>
          </p:cNvPr>
          <p:cNvGrpSpPr/>
          <p:nvPr/>
        </p:nvGrpSpPr>
        <p:grpSpPr>
          <a:xfrm>
            <a:off x="201976" y="252798"/>
            <a:ext cx="5564399" cy="369333"/>
            <a:chOff x="1793005" y="1746584"/>
            <a:chExt cx="7419199" cy="492443"/>
          </a:xfrm>
        </p:grpSpPr>
        <p:sp>
          <p:nvSpPr>
            <p:cNvPr id="5" name="TextBox 4">
              <a:extLst>
                <a:ext uri="{FF2B5EF4-FFF2-40B4-BE49-F238E27FC236}">
                  <a16:creationId xmlns:a16="http://schemas.microsoft.com/office/drawing/2014/main" id="{3DA8815F-05CE-8EDE-3B27-6B6B1A35A7C7}"/>
                </a:ext>
              </a:extLst>
            </p:cNvPr>
            <p:cNvSpPr txBox="1"/>
            <p:nvPr/>
          </p:nvSpPr>
          <p:spPr>
            <a:xfrm>
              <a:off x="2721565" y="1746585"/>
              <a:ext cx="6490639" cy="49244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GIỚI THIỆU CHUNG</a:t>
              </a:r>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endParaRPr lang="en-US" sz="1350" b="1" dirty="0"/>
            </a:p>
          </p:txBody>
        </p:sp>
      </p:grpSp>
      <p:sp>
        <p:nvSpPr>
          <p:cNvPr id="10" name="Hộp Văn bản 9">
            <a:extLst>
              <a:ext uri="{FF2B5EF4-FFF2-40B4-BE49-F238E27FC236}">
                <a16:creationId xmlns:a16="http://schemas.microsoft.com/office/drawing/2014/main" id="{1E9D85EB-8DC7-C0EF-822D-F0AB996A7EF6}"/>
              </a:ext>
            </a:extLst>
          </p:cNvPr>
          <p:cNvSpPr txBox="1"/>
          <p:nvPr/>
        </p:nvSpPr>
        <p:spPr>
          <a:xfrm>
            <a:off x="340157" y="74070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1.2 </a:t>
            </a:r>
            <a:r>
              <a:rPr lang="en-US" b="1" dirty="0" err="1">
                <a:latin typeface="Times New Roman" panose="02020603050405020304" pitchFamily="18" charset="0"/>
                <a:cs typeface="Times New Roman" panose="02020603050405020304" pitchFamily="18" charset="0"/>
              </a:rPr>
              <a:t>Lựa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b="1" dirty="0">
              <a:latin typeface="Times New Roman" panose="02020603050405020304" pitchFamily="18" charset="0"/>
              <a:cs typeface="Times New Roman" panose="02020603050405020304" pitchFamily="18" charset="0"/>
            </a:endParaRPr>
          </a:p>
        </p:txBody>
      </p:sp>
      <p:sp>
        <p:nvSpPr>
          <p:cNvPr id="12" name="Hộp Văn bản 11">
            <a:extLst>
              <a:ext uri="{FF2B5EF4-FFF2-40B4-BE49-F238E27FC236}">
                <a16:creationId xmlns:a16="http://schemas.microsoft.com/office/drawing/2014/main" id="{EF3E38F4-EEBB-F6C3-B0E9-422BCDDFD251}"/>
              </a:ext>
            </a:extLst>
          </p:cNvPr>
          <p:cNvSpPr txBox="1"/>
          <p:nvPr/>
        </p:nvSpPr>
        <p:spPr>
          <a:xfrm>
            <a:off x="340158" y="1110039"/>
            <a:ext cx="4678070" cy="3741409"/>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Trong MG có 2 chế độ điển hình là nối lưới và độc lập. Ở chế độ độc lập, các bộ </a:t>
            </a:r>
            <a:r>
              <a:rPr lang="vi-VN" sz="1600" dirty="0" err="1">
                <a:latin typeface="Times New Roman" panose="02020603050405020304" pitchFamily="18" charset="0"/>
                <a:cs typeface="Times New Roman" panose="02020603050405020304" pitchFamily="18" charset="0"/>
              </a:rPr>
              <a:t>nghich</a:t>
            </a:r>
            <a:r>
              <a:rPr lang="vi-VN" sz="1600" dirty="0">
                <a:latin typeface="Times New Roman" panose="02020603050405020304" pitchFamily="18" charset="0"/>
                <a:cs typeface="Times New Roman" panose="02020603050405020304" pitchFamily="18" charset="0"/>
              </a:rPr>
              <a:t> lưu có nhiệm vụ tạo ra lưới điện có tính chất là ổn định điện áp và tần số trên lưới điện AC chung và độc lập với lưới điện bên ngoài. </a:t>
            </a:r>
          </a:p>
          <a:p>
            <a:pPr marL="28575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Với các ứng dụng điện áp thấp thì sử dụng cấu trúc song </a:t>
            </a:r>
            <a:r>
              <a:rPr lang="vi-VN" sz="1600" dirty="0" err="1">
                <a:latin typeface="Times New Roman" panose="02020603050405020304" pitchFamily="18" charset="0"/>
                <a:cs typeface="Times New Roman" panose="02020603050405020304" pitchFamily="18" charset="0"/>
              </a:rPr>
              <a:t>song</a:t>
            </a:r>
            <a:r>
              <a:rPr lang="vi-VN" sz="1600" dirty="0">
                <a:latin typeface="Times New Roman" panose="02020603050405020304" pitchFamily="18" charset="0"/>
                <a:cs typeface="Times New Roman" panose="02020603050405020304" pitchFamily="18" charset="0"/>
              </a:rPr>
              <a:t> có ưu điểm vượt trội .Khi mắc song </a:t>
            </a:r>
            <a:r>
              <a:rPr lang="vi-VN" sz="1600" dirty="0" err="1">
                <a:latin typeface="Times New Roman" panose="02020603050405020304" pitchFamily="18" charset="0"/>
                <a:cs typeface="Times New Roman" panose="02020603050405020304" pitchFamily="18" charset="0"/>
              </a:rPr>
              <a:t>song</a:t>
            </a:r>
            <a:r>
              <a:rPr lang="vi-VN" sz="1600" dirty="0">
                <a:latin typeface="Times New Roman" panose="02020603050405020304" pitchFamily="18" charset="0"/>
                <a:cs typeface="Times New Roman" panose="02020603050405020304" pitchFamily="18" charset="0"/>
              </a:rPr>
              <a:t>, các </a:t>
            </a:r>
            <a:r>
              <a:rPr lang="vi-VN" sz="1600" dirty="0" err="1">
                <a:latin typeface="Times New Roman" panose="02020603050405020304" pitchFamily="18" charset="0"/>
                <a:cs typeface="Times New Roman" panose="02020603050405020304" pitchFamily="18" charset="0"/>
              </a:rPr>
              <a:t>inverter</a:t>
            </a:r>
            <a:r>
              <a:rPr lang="vi-VN" sz="1600" dirty="0">
                <a:latin typeface="Times New Roman" panose="02020603050405020304" pitchFamily="18" charset="0"/>
                <a:cs typeface="Times New Roman" panose="02020603050405020304" pitchFamily="18" charset="0"/>
              </a:rPr>
              <a:t> được điểu khiển một cách độc lập, năng lượng hoàn toàn được chia sẻ một cách có hiệu quả</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2C9FB36-E01B-3502-6D6F-EA2A3731B3C8}"/>
              </a:ext>
            </a:extLst>
          </p:cNvPr>
          <p:cNvSpPr txBox="1"/>
          <p:nvPr/>
        </p:nvSpPr>
        <p:spPr>
          <a:xfrm>
            <a:off x="5999484" y="4397512"/>
            <a:ext cx="2804358" cy="276999"/>
          </a:xfrm>
          <a:prstGeom prst="rect">
            <a:avLst/>
          </a:prstGeom>
          <a:noFill/>
        </p:spPr>
        <p:txBody>
          <a:bodyPr wrap="square">
            <a:spAutoFit/>
          </a:bodyPr>
          <a:lstStyle/>
          <a:p>
            <a:r>
              <a:rPr lang="vi-VN" sz="1200" dirty="0">
                <a:latin typeface="Times New Roman" panose="02020603050405020304" pitchFamily="18" charset="0"/>
                <a:cs typeface="Times New Roman" panose="02020603050405020304" pitchFamily="18" charset="0"/>
              </a:rPr>
              <a:t>Sơ đồ mắc song </a:t>
            </a:r>
            <a:r>
              <a:rPr lang="vi-VN" sz="1200" dirty="0" err="1">
                <a:latin typeface="Times New Roman" panose="02020603050405020304" pitchFamily="18" charset="0"/>
                <a:cs typeface="Times New Roman" panose="02020603050405020304" pitchFamily="18" charset="0"/>
              </a:rPr>
              <a:t>song</a:t>
            </a:r>
            <a:r>
              <a:rPr lang="vi-VN" sz="1200" dirty="0">
                <a:latin typeface="Times New Roman" panose="02020603050405020304" pitchFamily="18" charset="0"/>
                <a:cs typeface="Times New Roman" panose="02020603050405020304" pitchFamily="18" charset="0"/>
              </a:rPr>
              <a:t> các bộ nghịch lưu</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F51A89F-0C80-B07E-A496-57B16DEB32E9}"/>
              </a:ext>
            </a:extLst>
          </p:cNvPr>
          <p:cNvPicPr>
            <a:picLocks noChangeAspect="1"/>
          </p:cNvPicPr>
          <p:nvPr/>
        </p:nvPicPr>
        <p:blipFill>
          <a:blip r:embed="rId3"/>
          <a:stretch>
            <a:fillRect/>
          </a:stretch>
        </p:blipFill>
        <p:spPr>
          <a:xfrm>
            <a:off x="5185640" y="788705"/>
            <a:ext cx="3976655" cy="3622190"/>
          </a:xfrm>
          <a:prstGeom prst="rect">
            <a:avLst/>
          </a:prstGeom>
        </p:spPr>
      </p:pic>
    </p:spTree>
    <p:extLst>
      <p:ext uri="{BB962C8B-B14F-4D97-AF65-F5344CB8AC3E}">
        <p14:creationId xmlns:p14="http://schemas.microsoft.com/office/powerpoint/2010/main" val="32259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6</a:t>
            </a:fld>
            <a:endParaRPr lang="en-US"/>
          </a:p>
        </p:txBody>
      </p:sp>
      <p:grpSp>
        <p:nvGrpSpPr>
          <p:cNvPr id="7" name="Group 6">
            <a:extLst>
              <a:ext uri="{FF2B5EF4-FFF2-40B4-BE49-F238E27FC236}">
                <a16:creationId xmlns:a16="http://schemas.microsoft.com/office/drawing/2014/main" id="{3FAEB15C-B5B3-48D1-C36A-FA793706EC55}"/>
              </a:ext>
            </a:extLst>
          </p:cNvPr>
          <p:cNvGrpSpPr/>
          <p:nvPr/>
        </p:nvGrpSpPr>
        <p:grpSpPr>
          <a:xfrm>
            <a:off x="201976" y="252798"/>
            <a:ext cx="5564399" cy="369333"/>
            <a:chOff x="1793005" y="1746584"/>
            <a:chExt cx="7419199" cy="492443"/>
          </a:xfrm>
        </p:grpSpPr>
        <p:sp>
          <p:nvSpPr>
            <p:cNvPr id="5" name="TextBox 4">
              <a:extLst>
                <a:ext uri="{FF2B5EF4-FFF2-40B4-BE49-F238E27FC236}">
                  <a16:creationId xmlns:a16="http://schemas.microsoft.com/office/drawing/2014/main" id="{3DA8815F-05CE-8EDE-3B27-6B6B1A35A7C7}"/>
                </a:ext>
              </a:extLst>
            </p:cNvPr>
            <p:cNvSpPr txBox="1"/>
            <p:nvPr/>
          </p:nvSpPr>
          <p:spPr>
            <a:xfrm>
              <a:off x="2721565" y="1746585"/>
              <a:ext cx="6490639" cy="49244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GIỚI THIỆU CHUNG</a:t>
              </a:r>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endParaRPr lang="en-US" sz="1350" b="1" dirty="0"/>
            </a:p>
          </p:txBody>
        </p:sp>
      </p:grpSp>
      <p:sp>
        <p:nvSpPr>
          <p:cNvPr id="10" name="Hộp Văn bản 9">
            <a:extLst>
              <a:ext uri="{FF2B5EF4-FFF2-40B4-BE49-F238E27FC236}">
                <a16:creationId xmlns:a16="http://schemas.microsoft.com/office/drawing/2014/main" id="{1E9D85EB-8DC7-C0EF-822D-F0AB996A7EF6}"/>
              </a:ext>
            </a:extLst>
          </p:cNvPr>
          <p:cNvSpPr txBox="1"/>
          <p:nvPr/>
        </p:nvSpPr>
        <p:spPr>
          <a:xfrm>
            <a:off x="340157" y="74070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1.2 </a:t>
            </a:r>
            <a:r>
              <a:rPr lang="en-US" b="1" dirty="0" err="1">
                <a:latin typeface="Times New Roman" panose="02020603050405020304" pitchFamily="18" charset="0"/>
                <a:cs typeface="Times New Roman" panose="02020603050405020304" pitchFamily="18" charset="0"/>
              </a:rPr>
              <a:t>Lựa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1858BC-E7F1-59DE-FFC2-C5DA77701E13}"/>
              </a:ext>
            </a:extLst>
          </p:cNvPr>
          <p:cNvSpPr txBox="1"/>
          <p:nvPr/>
        </p:nvSpPr>
        <p:spPr>
          <a:xfrm>
            <a:off x="340157" y="1228615"/>
            <a:ext cx="8599127" cy="1195199"/>
          </a:xfrm>
          <a:prstGeom prst="rect">
            <a:avLst/>
          </a:prstGeom>
          <a:noFill/>
        </p:spPr>
        <p:txBody>
          <a:bodyPr wrap="square">
            <a:spAutoFit/>
          </a:bodyPr>
          <a:lstStyle/>
          <a:p>
            <a:pPr marL="285750" lvl="0" indent="-285750">
              <a:lnSpc>
                <a:spcPct val="150000"/>
              </a:lnSpc>
              <a:buFont typeface="Wingdings" panose="05000000000000000000" pitchFamily="2" charset="2"/>
              <a:buChar char="ü"/>
            </a:pPr>
            <a:r>
              <a:rPr lang="vi-VN" sz="1600" dirty="0">
                <a:latin typeface="Times New Roman" panose="02020603050405020304" pitchFamily="18" charset="0"/>
                <a:cs typeface="Times New Roman" panose="02020603050405020304" pitchFamily="18" charset="0"/>
              </a:rPr>
              <a:t>Vấn đề đặt ra trong việc kết nối song </a:t>
            </a:r>
            <a:r>
              <a:rPr lang="vi-VN" sz="1600" dirty="0" err="1">
                <a:latin typeface="Times New Roman" panose="02020603050405020304" pitchFamily="18" charset="0"/>
                <a:cs typeface="Times New Roman" panose="02020603050405020304" pitchFamily="18" charset="0"/>
              </a:rPr>
              <a:t>song</a:t>
            </a:r>
            <a:r>
              <a:rPr lang="vi-VN" sz="1600" dirty="0">
                <a:latin typeface="Times New Roman" panose="02020603050405020304" pitchFamily="18" charset="0"/>
                <a:cs typeface="Times New Roman" panose="02020603050405020304" pitchFamily="18" charset="0"/>
              </a:rPr>
              <a:t> các bộ nghịch lưu là làm thế nào để chia sẻ công suất và đảm bảo chúng được kết nối hay ngắt một cách linh hoạt không ảnh hưởng đến độ tin cậy của hệ thống. Ngoài ra vấn đề trở kháng đầu ra của bộ nghịch lưu cũng cần được giải quyết</a:t>
            </a:r>
            <a:r>
              <a:rPr lang="vi-VN" dirty="0"/>
              <a:t>.</a:t>
            </a:r>
            <a:endParaRPr lang="en-US" dirty="0"/>
          </a:p>
        </p:txBody>
      </p:sp>
      <p:sp>
        <p:nvSpPr>
          <p:cNvPr id="11" name="Arrow: Right 10">
            <a:extLst>
              <a:ext uri="{FF2B5EF4-FFF2-40B4-BE49-F238E27FC236}">
                <a16:creationId xmlns:a16="http://schemas.microsoft.com/office/drawing/2014/main" id="{46275078-7BD2-6C11-5014-60A61253F1DA}"/>
              </a:ext>
            </a:extLst>
          </p:cNvPr>
          <p:cNvSpPr/>
          <p:nvPr/>
        </p:nvSpPr>
        <p:spPr>
          <a:xfrm>
            <a:off x="201976" y="3164089"/>
            <a:ext cx="487140" cy="2738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23B7F1-2C2D-9FF9-61BD-9CAEA129D9C3}"/>
              </a:ext>
            </a:extLst>
          </p:cNvPr>
          <p:cNvSpPr txBox="1"/>
          <p:nvPr/>
        </p:nvSpPr>
        <p:spPr>
          <a:xfrm>
            <a:off x="743171" y="3039401"/>
            <a:ext cx="8127873" cy="584775"/>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Trong nội dung đồ án này nhóm chúng em trình bày về cấu trúc điều khiển chia sẻ công suất theo đặc tính dao động ảo (VOC- </a:t>
            </a:r>
            <a:r>
              <a:rPr lang="en-US" sz="1600" dirty="0">
                <a:latin typeface="Times New Roman" panose="02020603050405020304" pitchFamily="18" charset="0"/>
                <a:cs typeface="Times New Roman" panose="02020603050405020304" pitchFamily="18" charset="0"/>
              </a:rPr>
              <a:t>virtual oscillator </a:t>
            </a:r>
            <a:r>
              <a:rPr lang="vi-VN" sz="1600" dirty="0" err="1">
                <a:latin typeface="Times New Roman" panose="02020603050405020304" pitchFamily="18" charset="0"/>
                <a:cs typeface="Times New Roman" panose="02020603050405020304" pitchFamily="18" charset="0"/>
              </a:rPr>
              <a:t>control</a:t>
            </a:r>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9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7</a:t>
            </a:fld>
            <a:endParaRPr lang="en-US"/>
          </a:p>
        </p:txBody>
      </p:sp>
      <p:grpSp>
        <p:nvGrpSpPr>
          <p:cNvPr id="7" name="Group 6">
            <a:extLst>
              <a:ext uri="{FF2B5EF4-FFF2-40B4-BE49-F238E27FC236}">
                <a16:creationId xmlns:a16="http://schemas.microsoft.com/office/drawing/2014/main" id="{3FAEB15C-B5B3-48D1-C36A-FA793706EC55}"/>
              </a:ext>
            </a:extLst>
          </p:cNvPr>
          <p:cNvGrpSpPr/>
          <p:nvPr/>
        </p:nvGrpSpPr>
        <p:grpSpPr>
          <a:xfrm>
            <a:off x="201976" y="252798"/>
            <a:ext cx="5564399" cy="369333"/>
            <a:chOff x="1793005" y="1746584"/>
            <a:chExt cx="7419199" cy="492443"/>
          </a:xfrm>
        </p:grpSpPr>
        <p:sp>
          <p:nvSpPr>
            <p:cNvPr id="5" name="TextBox 4">
              <a:extLst>
                <a:ext uri="{FF2B5EF4-FFF2-40B4-BE49-F238E27FC236}">
                  <a16:creationId xmlns:a16="http://schemas.microsoft.com/office/drawing/2014/main" id="{3DA8815F-05CE-8EDE-3B27-6B6B1A35A7C7}"/>
                </a:ext>
              </a:extLst>
            </p:cNvPr>
            <p:cNvSpPr txBox="1"/>
            <p:nvPr/>
          </p:nvSpPr>
          <p:spPr>
            <a:xfrm>
              <a:off x="2721565" y="1746585"/>
              <a:ext cx="6490639" cy="49244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GIỚI THIỆU CHUNG</a:t>
              </a:r>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endParaRPr lang="en-US" sz="1350" b="1" dirty="0"/>
            </a:p>
          </p:txBody>
        </p:sp>
      </p:grpSp>
      <p:sp>
        <p:nvSpPr>
          <p:cNvPr id="10" name="Hộp Văn bản 9">
            <a:extLst>
              <a:ext uri="{FF2B5EF4-FFF2-40B4-BE49-F238E27FC236}">
                <a16:creationId xmlns:a16="http://schemas.microsoft.com/office/drawing/2014/main" id="{1E9D85EB-8DC7-C0EF-822D-F0AB996A7EF6}"/>
              </a:ext>
            </a:extLst>
          </p:cNvPr>
          <p:cNvSpPr txBox="1"/>
          <p:nvPr/>
        </p:nvSpPr>
        <p:spPr>
          <a:xfrm>
            <a:off x="340157" y="74070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1.2 </a:t>
            </a:r>
            <a:r>
              <a:rPr lang="en-US" b="1" dirty="0" err="1">
                <a:latin typeface="Times New Roman" panose="02020603050405020304" pitchFamily="18" charset="0"/>
                <a:cs typeface="Times New Roman" panose="02020603050405020304" pitchFamily="18" charset="0"/>
              </a:rPr>
              <a:t>Lựa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ABBC234-760A-63B3-9774-08EFD25C0655}"/>
              </a:ext>
            </a:extLst>
          </p:cNvPr>
          <p:cNvPicPr>
            <a:picLocks noChangeAspect="1"/>
          </p:cNvPicPr>
          <p:nvPr/>
        </p:nvPicPr>
        <p:blipFill>
          <a:blip r:embed="rId2"/>
          <a:stretch>
            <a:fillRect/>
          </a:stretch>
        </p:blipFill>
        <p:spPr>
          <a:xfrm>
            <a:off x="4797247" y="1005786"/>
            <a:ext cx="4471111" cy="2882670"/>
          </a:xfrm>
          <a:prstGeom prst="rect">
            <a:avLst/>
          </a:prstGeom>
        </p:spPr>
      </p:pic>
      <p:sp>
        <p:nvSpPr>
          <p:cNvPr id="14" name="TextBox 13">
            <a:extLst>
              <a:ext uri="{FF2B5EF4-FFF2-40B4-BE49-F238E27FC236}">
                <a16:creationId xmlns:a16="http://schemas.microsoft.com/office/drawing/2014/main" id="{C5D599A9-5AA3-6C41-4722-0535C872396F}"/>
              </a:ext>
            </a:extLst>
          </p:cNvPr>
          <p:cNvSpPr txBox="1"/>
          <p:nvPr/>
        </p:nvSpPr>
        <p:spPr>
          <a:xfrm>
            <a:off x="431597" y="1255043"/>
            <a:ext cx="4365650" cy="3372077"/>
          </a:xfrm>
          <a:prstGeom prst="rect">
            <a:avLst/>
          </a:prstGeom>
          <a:noFill/>
        </p:spPr>
        <p:txBody>
          <a:bodyPr wrap="square">
            <a:spAutoFit/>
          </a:bodyPr>
          <a:lstStyle/>
          <a:p>
            <a:pPr>
              <a:lnSpc>
                <a:spcPct val="150000"/>
              </a:lnSpc>
            </a:pPr>
            <a:r>
              <a:rPr lang="vi-VN" sz="1600" dirty="0">
                <a:latin typeface="Times New Roman" panose="02020603050405020304" pitchFamily="18" charset="0"/>
                <a:cs typeface="Times New Roman" panose="02020603050405020304" pitchFamily="18" charset="0"/>
              </a:rPr>
              <a:t>Điều khiển chia sẻ công suất theo đặc tính dao động ảo:</a:t>
            </a:r>
          </a:p>
          <a:p>
            <a:pPr marL="285750" indent="-285750">
              <a:lnSpc>
                <a:spcPct val="150000"/>
              </a:lnSpc>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 Là một cách tiếp cận trong miền thời gian để điều khiển các bộ nghịch lưu làm việc song </a:t>
            </a:r>
            <a:r>
              <a:rPr lang="vi-VN" sz="1600" dirty="0" err="1">
                <a:latin typeface="Times New Roman" panose="02020603050405020304" pitchFamily="18" charset="0"/>
                <a:cs typeface="Times New Roman" panose="02020603050405020304" pitchFamily="18" charset="0"/>
              </a:rPr>
              <a:t>song</a:t>
            </a:r>
            <a:r>
              <a:rPr lang="vi-VN" sz="1600" dirty="0">
                <a:latin typeface="Times New Roman" panose="02020603050405020304" pitchFamily="18" charset="0"/>
                <a:cs typeface="Times New Roman" panose="02020603050405020304" pitchFamily="18" charset="0"/>
              </a:rPr>
              <a:t> và tự đồng bộ hóa. Bộ điều khiển này chỉ yêu cầu đo dòng điện, trong khi điều khiển theo đặc tính nghiêng truyền thống yêu cầu bộ lọc thông thấp để tính toán công suất tác dụng và phản kháng.</a:t>
            </a:r>
            <a:endParaRPr lang="en-US"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B9E6C30-E446-B236-CA9F-91EC61C428A1}"/>
              </a:ext>
            </a:extLst>
          </p:cNvPr>
          <p:cNvSpPr txBox="1"/>
          <p:nvPr/>
        </p:nvSpPr>
        <p:spPr>
          <a:xfrm>
            <a:off x="4788438" y="3948911"/>
            <a:ext cx="4488729" cy="261610"/>
          </a:xfrm>
          <a:prstGeom prst="rect">
            <a:avLst/>
          </a:prstGeom>
          <a:noFill/>
        </p:spPr>
        <p:txBody>
          <a:bodyPr wrap="none" rtlCol="0">
            <a:spAutoFit/>
          </a:bodyPr>
          <a:lstStyle/>
          <a:p>
            <a:r>
              <a:rPr lang="vi-VN" sz="1100" dirty="0">
                <a:latin typeface="Times New Roman" panose="02020603050405020304" pitchFamily="18" charset="0"/>
                <a:cs typeface="Times New Roman" panose="02020603050405020304" pitchFamily="18" charset="0"/>
              </a:rPr>
              <a:t>Sơ đồ các bộ </a:t>
            </a:r>
            <a:r>
              <a:rPr lang="vi-VN" sz="1100" dirty="0" err="1">
                <a:latin typeface="Times New Roman" panose="02020603050405020304" pitchFamily="18" charset="0"/>
                <a:cs typeface="Times New Roman" panose="02020603050405020304" pitchFamily="18" charset="0"/>
              </a:rPr>
              <a:t>inverter</a:t>
            </a:r>
            <a:r>
              <a:rPr lang="vi-VN" sz="1100" dirty="0">
                <a:latin typeface="Times New Roman" panose="02020603050405020304" pitchFamily="18" charset="0"/>
                <a:cs typeface="Times New Roman" panose="02020603050405020304" pitchFamily="18" charset="0"/>
              </a:rPr>
              <a:t> song </a:t>
            </a:r>
            <a:r>
              <a:rPr lang="vi-VN" sz="1100" dirty="0" err="1">
                <a:latin typeface="Times New Roman" panose="02020603050405020304" pitchFamily="18" charset="0"/>
                <a:cs typeface="Times New Roman" panose="02020603050405020304" pitchFamily="18" charset="0"/>
              </a:rPr>
              <a:t>song</a:t>
            </a:r>
            <a:r>
              <a:rPr lang="vi-VN" sz="1100" dirty="0">
                <a:latin typeface="Times New Roman" panose="02020603050405020304" pitchFamily="18" charset="0"/>
                <a:cs typeface="Times New Roman" panose="02020603050405020304" pitchFamily="18" charset="0"/>
              </a:rPr>
              <a:t> 1 pha sử dụng bộ VOC để chia sẻ công suất</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2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a:xfrm>
            <a:off x="66675" y="4848341"/>
            <a:ext cx="2057400" cy="273844"/>
          </a:xfrm>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8</a:t>
            </a:fld>
            <a:endParaRPr lang="en-US"/>
          </a:p>
        </p:txBody>
      </p:sp>
      <p:grpSp>
        <p:nvGrpSpPr>
          <p:cNvPr id="7" name="Group 6">
            <a:extLst>
              <a:ext uri="{FF2B5EF4-FFF2-40B4-BE49-F238E27FC236}">
                <a16:creationId xmlns:a16="http://schemas.microsoft.com/office/drawing/2014/main" id="{3FAEB15C-B5B3-48D1-C36A-FA793706EC55}"/>
              </a:ext>
            </a:extLst>
          </p:cNvPr>
          <p:cNvGrpSpPr/>
          <p:nvPr/>
        </p:nvGrpSpPr>
        <p:grpSpPr>
          <a:xfrm>
            <a:off x="201976" y="252800"/>
            <a:ext cx="7557841" cy="369333"/>
            <a:chOff x="1793005" y="1746584"/>
            <a:chExt cx="10077122" cy="492442"/>
          </a:xfrm>
        </p:grpSpPr>
        <p:sp>
          <p:nvSpPr>
            <p:cNvPr id="5" name="TextBox 4">
              <a:extLst>
                <a:ext uri="{FF2B5EF4-FFF2-40B4-BE49-F238E27FC236}">
                  <a16:creationId xmlns:a16="http://schemas.microsoft.com/office/drawing/2014/main" id="{3DA8815F-05CE-8EDE-3B27-6B6B1A35A7C7}"/>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6" name="Rectangle 5">
              <a:extLst>
                <a:ext uri="{FF2B5EF4-FFF2-40B4-BE49-F238E27FC236}">
                  <a16:creationId xmlns:a16="http://schemas.microsoft.com/office/drawing/2014/main" id="{39E6F535-20EE-0EB3-B7F9-CE96EAFEB75E}"/>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
        <p:nvSpPr>
          <p:cNvPr id="4" name="Hộp Văn bản 3">
            <a:extLst>
              <a:ext uri="{FF2B5EF4-FFF2-40B4-BE49-F238E27FC236}">
                <a16:creationId xmlns:a16="http://schemas.microsoft.com/office/drawing/2014/main" id="{B6EFC7AD-ADA2-DB49-1E90-1ED8BDF254AB}"/>
              </a:ext>
            </a:extLst>
          </p:cNvPr>
          <p:cNvSpPr txBox="1"/>
          <p:nvPr/>
        </p:nvSpPr>
        <p:spPr>
          <a:xfrm>
            <a:off x="391363" y="72607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thuyết</a:t>
            </a:r>
            <a:r>
              <a:rPr lang="en-US" b="1" dirty="0">
                <a:latin typeface="Times New Roman" panose="02020603050405020304" pitchFamily="18" charset="0"/>
                <a:cs typeface="Times New Roman" panose="02020603050405020304" pitchFamily="18" charset="0"/>
              </a:rPr>
              <a:t> VOC</a:t>
            </a:r>
          </a:p>
        </p:txBody>
      </p:sp>
      <p:pic>
        <p:nvPicPr>
          <p:cNvPr id="8" name="Hình ảnh 7">
            <a:extLst>
              <a:ext uri="{FF2B5EF4-FFF2-40B4-BE49-F238E27FC236}">
                <a16:creationId xmlns:a16="http://schemas.microsoft.com/office/drawing/2014/main" id="{C8032357-9981-2907-2098-8AA6EB3A8551}"/>
              </a:ext>
            </a:extLst>
          </p:cNvPr>
          <p:cNvPicPr>
            <a:picLocks noChangeAspect="1"/>
          </p:cNvPicPr>
          <p:nvPr/>
        </p:nvPicPr>
        <p:blipFill>
          <a:blip r:embed="rId2"/>
          <a:stretch>
            <a:fillRect/>
          </a:stretch>
        </p:blipFill>
        <p:spPr>
          <a:xfrm>
            <a:off x="4768857" y="1095409"/>
            <a:ext cx="4235376" cy="2449268"/>
          </a:xfrm>
          <a:prstGeom prst="rect">
            <a:avLst/>
          </a:prstGeom>
        </p:spPr>
      </p:pic>
      <p:sp>
        <p:nvSpPr>
          <p:cNvPr id="9" name="Hộp Văn bản 8">
            <a:extLst>
              <a:ext uri="{FF2B5EF4-FFF2-40B4-BE49-F238E27FC236}">
                <a16:creationId xmlns:a16="http://schemas.microsoft.com/office/drawing/2014/main" id="{2E366FB2-DE46-433E-7AB1-B1E264EF822F}"/>
              </a:ext>
            </a:extLst>
          </p:cNvPr>
          <p:cNvSpPr txBox="1"/>
          <p:nvPr/>
        </p:nvSpPr>
        <p:spPr>
          <a:xfrm>
            <a:off x="554498" y="1199355"/>
            <a:ext cx="4245730" cy="3372077"/>
          </a:xfrm>
          <a:prstGeom prst="rect">
            <a:avLst/>
          </a:prstGeom>
          <a:noFill/>
        </p:spPr>
        <p:txBody>
          <a:bodyPr wrap="square" rtlCol="0">
            <a:spAutoFit/>
          </a:bodyPr>
          <a:lstStyle/>
          <a:p>
            <a:pPr>
              <a:lnSpc>
                <a:spcPct val="150000"/>
              </a:lnSpc>
            </a:pP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ảo</a:t>
            </a:r>
            <a:r>
              <a:rPr lang="en-US" sz="1600" dirty="0">
                <a:latin typeface="Times New Roman" panose="02020603050405020304" pitchFamily="18" charset="0"/>
                <a:cs typeface="Times New Roman" panose="02020603050405020304" pitchFamily="18" charset="0"/>
              </a:rPr>
              <a:t> (VOC)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vi-VN" sz="1600" dirty="0">
                <a:latin typeface="Times New Roman" panose="02020603050405020304" pitchFamily="18" charset="0"/>
                <a:cs typeface="Times New Roman" panose="02020603050405020304" pitchFamily="18" charset="0"/>
              </a:rPr>
              <a:t> 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phỏng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phi </a:t>
            </a:r>
            <a:r>
              <a:rPr lang="en-US" sz="1600" dirty="0" err="1">
                <a:latin typeface="Times New Roman" panose="02020603050405020304" pitchFamily="18" charset="0"/>
                <a:cs typeface="Times New Roman" panose="02020603050405020304" pitchFamily="18" charset="0"/>
              </a:rPr>
              <a:t>tuyến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VOC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sin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nhiễu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thêm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lọc</a:t>
            </a:r>
            <a:r>
              <a:rPr lang="en-US" sz="1600" dirty="0">
                <a:latin typeface="Times New Roman" panose="02020603050405020304" pitchFamily="18" charset="0"/>
                <a:cs typeface="Times New Roman" panose="02020603050405020304" pitchFamily="18" charset="0"/>
              </a:rPr>
              <a:t>.</a:t>
            </a:r>
          </a:p>
        </p:txBody>
      </p:sp>
      <p:sp>
        <p:nvSpPr>
          <p:cNvPr id="11" name="Hộp Văn bản 10">
            <a:extLst>
              <a:ext uri="{FF2B5EF4-FFF2-40B4-BE49-F238E27FC236}">
                <a16:creationId xmlns:a16="http://schemas.microsoft.com/office/drawing/2014/main" id="{9E079B7A-DE8C-AFF3-74AE-EB035309B4CC}"/>
              </a:ext>
            </a:extLst>
          </p:cNvPr>
          <p:cNvSpPr txBox="1"/>
          <p:nvPr/>
        </p:nvSpPr>
        <p:spPr>
          <a:xfrm>
            <a:off x="5317082" y="3740314"/>
            <a:ext cx="3687151" cy="307777"/>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Bộ điều khiển VOC cho biến tần 1 pha</a:t>
            </a:r>
          </a:p>
        </p:txBody>
      </p:sp>
    </p:spTree>
    <p:extLst>
      <p:ext uri="{BB962C8B-B14F-4D97-AF65-F5344CB8AC3E}">
        <p14:creationId xmlns:p14="http://schemas.microsoft.com/office/powerpoint/2010/main" val="269442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t>9/28/2023</a:t>
            </a:fld>
            <a:endParaRPr lang="en-US"/>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p:txBody>
          <a:bodyPr/>
          <a:lstStyle/>
          <a:p>
            <a:fld id="{931DD963-FD40-4A6D-88A9-402A489E81DE}" type="slidenum">
              <a:rPr lang="en-US" smtClean="0"/>
              <a:t>9</a:t>
            </a:fld>
            <a:endParaRPr lang="en-US"/>
          </a:p>
        </p:txBody>
      </p:sp>
      <p:sp>
        <p:nvSpPr>
          <p:cNvPr id="4" name="Hộp Văn bản 3">
            <a:extLst>
              <a:ext uri="{FF2B5EF4-FFF2-40B4-BE49-F238E27FC236}">
                <a16:creationId xmlns:a16="http://schemas.microsoft.com/office/drawing/2014/main" id="{B6EFC7AD-ADA2-DB49-1E90-1ED8BDF254AB}"/>
              </a:ext>
            </a:extLst>
          </p:cNvPr>
          <p:cNvSpPr txBox="1"/>
          <p:nvPr/>
        </p:nvSpPr>
        <p:spPr>
          <a:xfrm>
            <a:off x="391363" y="726077"/>
            <a:ext cx="4572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thuyết</a:t>
            </a:r>
            <a:r>
              <a:rPr lang="en-US" b="1" dirty="0">
                <a:latin typeface="Times New Roman" panose="02020603050405020304" pitchFamily="18" charset="0"/>
                <a:cs typeface="Times New Roman" panose="02020603050405020304" pitchFamily="18" charset="0"/>
              </a:rPr>
              <a:t> VOC</a:t>
            </a:r>
          </a:p>
        </p:txBody>
      </p:sp>
      <p:sp>
        <p:nvSpPr>
          <p:cNvPr id="10" name="Hộp Văn bản 9">
            <a:extLst>
              <a:ext uri="{FF2B5EF4-FFF2-40B4-BE49-F238E27FC236}">
                <a16:creationId xmlns:a16="http://schemas.microsoft.com/office/drawing/2014/main" id="{B6D07911-5EDD-15DF-09C9-766E793D69B8}"/>
              </a:ext>
            </a:extLst>
          </p:cNvPr>
          <p:cNvSpPr txBox="1"/>
          <p:nvPr/>
        </p:nvSpPr>
        <p:spPr>
          <a:xfrm>
            <a:off x="921657" y="1095390"/>
            <a:ext cx="7300686" cy="1156086"/>
          </a:xfrm>
          <a:prstGeom prst="rect">
            <a:avLst/>
          </a:prstGeom>
          <a:noFill/>
        </p:spPr>
        <p:txBody>
          <a:bodyPr wrap="square" rtlCol="0">
            <a:spAutoFit/>
          </a:bodyPr>
          <a:lstStyle/>
          <a:p>
            <a:pPr>
              <a:lnSpc>
                <a:spcPct val="150000"/>
              </a:lnSpc>
            </a:pPr>
            <a:r>
              <a:rPr lang="vi-VN" sz="1600" dirty="0">
                <a:latin typeface="Times New Roman" panose="02020603050405020304" pitchFamily="18" charset="0"/>
                <a:cs typeface="Times New Roman" panose="02020603050405020304" pitchFamily="18" charset="0"/>
              </a:rPr>
              <a:t>Dưới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ảo</a:t>
            </a:r>
            <a:r>
              <a:rPr lang="en-US" sz="1600" dirty="0">
                <a:latin typeface="Times New Roman" panose="02020603050405020304" pitchFamily="18" charset="0"/>
                <a:cs typeface="Times New Roman" panose="02020603050405020304" pitchFamily="18" charset="0"/>
              </a:rPr>
              <a:t> VOC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a:latin typeface="Cambria Math" panose="02040503050406030204" pitchFamily="18" charset="0"/>
                <a:ea typeface="Cambria Math" panose="02040503050406030204" pitchFamily="18" charset="0"/>
                <a:cs typeface="Times New Roman" panose="02020603050405020304" pitchFamily="18" charset="0"/>
              </a:rPr>
              <a:t>L, C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L &gt; 0, C &gt; 0</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=h(v)</a:t>
            </a:r>
            <a:r>
              <a:rPr lang="en-US" sz="1600" dirty="0">
                <a:latin typeface="Times New Roman" panose="02020603050405020304" pitchFamily="18" charset="0"/>
                <a:cs typeface="Times New Roman" panose="02020603050405020304" pitchFamily="18" charset="0"/>
              </a:rPr>
              <a:t>. </a:t>
            </a:r>
          </a:p>
        </p:txBody>
      </p:sp>
      <p:sp>
        <p:nvSpPr>
          <p:cNvPr id="8" name="Hộp Văn bản 7">
            <a:extLst>
              <a:ext uri="{FF2B5EF4-FFF2-40B4-BE49-F238E27FC236}">
                <a16:creationId xmlns:a16="http://schemas.microsoft.com/office/drawing/2014/main" id="{644ED380-D450-FE8E-02D6-F9A7908C1976}"/>
              </a:ext>
            </a:extLst>
          </p:cNvPr>
          <p:cNvSpPr txBox="1"/>
          <p:nvPr/>
        </p:nvSpPr>
        <p:spPr>
          <a:xfrm>
            <a:off x="3601985" y="4582924"/>
            <a:ext cx="1893507"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Mạch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điện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dao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động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ảo</a:t>
            </a:r>
            <a:endParaRPr lang="en-US" sz="1400" i="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8449648-90F7-9DFA-7203-B2C82D404525}"/>
              </a:ext>
            </a:extLst>
          </p:cNvPr>
          <p:cNvPicPr>
            <a:picLocks noChangeAspect="1"/>
          </p:cNvPicPr>
          <p:nvPr/>
        </p:nvPicPr>
        <p:blipFill>
          <a:blip r:embed="rId2"/>
          <a:stretch>
            <a:fillRect/>
          </a:stretch>
        </p:blipFill>
        <p:spPr>
          <a:xfrm>
            <a:off x="2200666" y="2265778"/>
            <a:ext cx="5004849" cy="2302844"/>
          </a:xfrm>
          <a:prstGeom prst="rect">
            <a:avLst/>
          </a:prstGeom>
        </p:spPr>
      </p:pic>
      <p:grpSp>
        <p:nvGrpSpPr>
          <p:cNvPr id="9" name="Group 8">
            <a:extLst>
              <a:ext uri="{FF2B5EF4-FFF2-40B4-BE49-F238E27FC236}">
                <a16:creationId xmlns:a16="http://schemas.microsoft.com/office/drawing/2014/main" id="{EF6FAEC3-36F0-4D5A-39C6-A64CAAC2A966}"/>
              </a:ext>
            </a:extLst>
          </p:cNvPr>
          <p:cNvGrpSpPr/>
          <p:nvPr/>
        </p:nvGrpSpPr>
        <p:grpSpPr>
          <a:xfrm>
            <a:off x="201976" y="252800"/>
            <a:ext cx="7557841" cy="369333"/>
            <a:chOff x="1793005" y="1746584"/>
            <a:chExt cx="10077122" cy="492442"/>
          </a:xfrm>
        </p:grpSpPr>
        <p:sp>
          <p:nvSpPr>
            <p:cNvPr id="12" name="TextBox 11">
              <a:extLst>
                <a:ext uri="{FF2B5EF4-FFF2-40B4-BE49-F238E27FC236}">
                  <a16:creationId xmlns:a16="http://schemas.microsoft.com/office/drawing/2014/main" id="{11402C9B-7832-856A-119C-76814ED63E69}"/>
                </a:ext>
              </a:extLst>
            </p:cNvPr>
            <p:cNvSpPr txBox="1"/>
            <p:nvPr/>
          </p:nvSpPr>
          <p:spPr>
            <a:xfrm>
              <a:off x="2721565" y="1746585"/>
              <a:ext cx="9148562" cy="49244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ỨNG DỤNG VOC TRONG ĐIỀU KHIỂN CHIA SẺ CÔNG SUẤT</a:t>
              </a:r>
            </a:p>
          </p:txBody>
        </p:sp>
        <p:sp>
          <p:nvSpPr>
            <p:cNvPr id="13" name="Rectangle 12">
              <a:extLst>
                <a:ext uri="{FF2B5EF4-FFF2-40B4-BE49-F238E27FC236}">
                  <a16:creationId xmlns:a16="http://schemas.microsoft.com/office/drawing/2014/main" id="{263D7564-E37A-9B31-C7AC-244A4E62F140}"/>
                </a:ext>
              </a:extLst>
            </p:cNvPr>
            <p:cNvSpPr/>
            <p:nvPr/>
          </p:nvSpPr>
          <p:spPr>
            <a:xfrm>
              <a:off x="1793005" y="1746584"/>
              <a:ext cx="721595"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50" b="1" dirty="0"/>
                <a:t>I</a:t>
              </a:r>
              <a:r>
                <a:rPr lang="en-US" sz="1350" b="1" dirty="0"/>
                <a:t>I</a:t>
              </a:r>
            </a:p>
          </p:txBody>
        </p:sp>
      </p:grpSp>
    </p:spTree>
    <p:extLst>
      <p:ext uri="{BB962C8B-B14F-4D97-AF65-F5344CB8AC3E}">
        <p14:creationId xmlns:p14="http://schemas.microsoft.com/office/powerpoint/2010/main" val="2215676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1448</TotalTime>
  <Words>5335</Words>
  <Application>Microsoft Office PowerPoint</Application>
  <PresentationFormat>On-screen Show (16:9)</PresentationFormat>
  <Paragraphs>700</Paragraphs>
  <Slides>45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SON 20192056</dc:creator>
  <cp:lastModifiedBy>Do Cong Hieu 20202620</cp:lastModifiedBy>
  <cp:revision>38</cp:revision>
  <dcterms:created xsi:type="dcterms:W3CDTF">2023-03-12T11:57:39Z</dcterms:created>
  <dcterms:modified xsi:type="dcterms:W3CDTF">2023-09-28T05:52:46Z</dcterms:modified>
</cp:coreProperties>
</file>