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6"/>
  </p:notesMasterIdLst>
  <p:sldIdLst>
    <p:sldId id="259" r:id="rId5"/>
    <p:sldId id="264" r:id="rId6"/>
    <p:sldId id="268" r:id="rId7"/>
    <p:sldId id="293" r:id="rId8"/>
    <p:sldId id="295" r:id="rId9"/>
    <p:sldId id="296" r:id="rId10"/>
    <p:sldId id="289" r:id="rId11"/>
    <p:sldId id="277" r:id="rId12"/>
    <p:sldId id="278" r:id="rId13"/>
    <p:sldId id="291" r:id="rId14"/>
    <p:sldId id="292" r:id="rId15"/>
    <p:sldId id="303" r:id="rId16"/>
    <p:sldId id="304" r:id="rId17"/>
    <p:sldId id="284" r:id="rId18"/>
    <p:sldId id="288" r:id="rId19"/>
    <p:sldId id="276" r:id="rId20"/>
    <p:sldId id="258" r:id="rId21"/>
    <p:sldId id="261" r:id="rId22"/>
    <p:sldId id="262" r:id="rId23"/>
    <p:sldId id="263" r:id="rId24"/>
    <p:sldId id="302" r:id="rId25"/>
    <p:sldId id="305" r:id="rId26"/>
    <p:sldId id="306" r:id="rId27"/>
    <p:sldId id="307" r:id="rId28"/>
    <p:sldId id="308" r:id="rId29"/>
    <p:sldId id="290" r:id="rId30"/>
    <p:sldId id="297" r:id="rId31"/>
    <p:sldId id="300" r:id="rId32"/>
    <p:sldId id="298" r:id="rId33"/>
    <p:sldId id="301"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94660"/>
  </p:normalViewPr>
  <p:slideViewPr>
    <p:cSldViewPr snapToGrid="0" showGuides="1">
      <p:cViewPr varScale="1">
        <p:scale>
          <a:sx n="75" d="100"/>
          <a:sy n="75" d="100"/>
        </p:scale>
        <p:origin x="802" y="43"/>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FD448-7038-4FCE-BC1E-8D7131902337}" type="datetimeFigureOut">
              <a:rPr lang="en-US" smtClean="0"/>
              <a:t>12/25/2024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2CBCB-39EF-4895-ACCC-A26F29067BC8}" type="slidenum">
              <a:rPr lang="en-US" smtClean="0"/>
              <a:t>‹#›</a:t>
            </a:fld>
            <a:endParaRPr lang="en-US"/>
          </a:p>
        </p:txBody>
      </p:sp>
    </p:spTree>
    <p:extLst>
      <p:ext uri="{BB962C8B-B14F-4D97-AF65-F5344CB8AC3E}">
        <p14:creationId xmlns:p14="http://schemas.microsoft.com/office/powerpoint/2010/main" val="267254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59DC3-E434-4F68-B04E-76F5BA38A0B0}" type="slidenum">
              <a:rPr lang="en-US" smtClean="0"/>
              <a:t>1</a:t>
            </a:fld>
            <a:endParaRPr lang="en-US"/>
          </a:p>
        </p:txBody>
      </p:sp>
    </p:spTree>
    <p:extLst>
      <p:ext uri="{BB962C8B-B14F-4D97-AF65-F5344CB8AC3E}">
        <p14:creationId xmlns:p14="http://schemas.microsoft.com/office/powerpoint/2010/main" val="232979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4FFA0-B32C-6606-F5CC-DF13DE52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3531FB-CDA0-5D65-038D-D92B0EE833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8B825A-1BAC-0FBD-F467-F6A2535A62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795295-C6B7-283D-3947-2F747F949D96}"/>
              </a:ext>
            </a:extLst>
          </p:cNvPr>
          <p:cNvSpPr>
            <a:spLocks noGrp="1"/>
          </p:cNvSpPr>
          <p:nvPr>
            <p:ph type="sldNum" sz="quarter" idx="5"/>
          </p:nvPr>
        </p:nvSpPr>
        <p:spPr/>
        <p:txBody>
          <a:bodyPr/>
          <a:lstStyle/>
          <a:p>
            <a:fld id="{D332CBCB-39EF-4895-ACCC-A26F29067BC8}" type="slidenum">
              <a:rPr lang="en-US" smtClean="0"/>
              <a:t>13</a:t>
            </a:fld>
            <a:endParaRPr lang="en-US"/>
          </a:p>
        </p:txBody>
      </p:sp>
    </p:spTree>
    <p:extLst>
      <p:ext uri="{BB962C8B-B14F-4D97-AF65-F5344CB8AC3E}">
        <p14:creationId xmlns:p14="http://schemas.microsoft.com/office/powerpoint/2010/main" val="196891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32CBCB-39EF-4895-ACCC-A26F29067BC8}" type="slidenum">
              <a:rPr lang="en-US" smtClean="0"/>
              <a:t>17</a:t>
            </a:fld>
            <a:endParaRPr lang="en-US"/>
          </a:p>
        </p:txBody>
      </p:sp>
    </p:spTree>
    <p:extLst>
      <p:ext uri="{BB962C8B-B14F-4D97-AF65-F5344CB8AC3E}">
        <p14:creationId xmlns:p14="http://schemas.microsoft.com/office/powerpoint/2010/main" val="371726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32CBCB-39EF-4895-ACCC-A26F29067BC8}" type="slidenum">
              <a:rPr lang="en-US" smtClean="0"/>
              <a:t>18</a:t>
            </a:fld>
            <a:endParaRPr lang="en-US"/>
          </a:p>
        </p:txBody>
      </p:sp>
    </p:spTree>
    <p:extLst>
      <p:ext uri="{BB962C8B-B14F-4D97-AF65-F5344CB8AC3E}">
        <p14:creationId xmlns:p14="http://schemas.microsoft.com/office/powerpoint/2010/main" val="223838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780F8-6530-4677-B2F2-49DC125CEA26}" type="datetime1">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5E091-C3D4-4EEF-993C-4BB65AE8C5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37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4B42D-9821-495F-9559-13BFD39B3968}" type="datetime1">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233333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34481-DD2F-4027-B4C3-9773B8534CB5}" type="datetime1">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109295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6A04D-BD1D-4F88-8E76-6A2EED29ACAF}" type="datetime1">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272152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5CFB4-0AD4-4BA7-A535-98CBC1E649DD}" type="datetime1">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5E091-C3D4-4EEF-993C-4BB65AE8C5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7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08565F-907D-4643-A84F-10DEFFC40EC5}" type="datetime1">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82850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A5BCF-7940-4FB8-A763-B69DB556FFE2}" type="datetime1">
              <a:rPr lang="en-US" smtClean="0"/>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28582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E55FC-6DA9-4458-B0EC-92C14CC68F3D}" type="datetime1">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256799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27A616-0974-437C-A654-D1FDEB22AC72}" type="datetime1">
              <a:rPr lang="en-US" smtClean="0"/>
              <a:t>12/25/2024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174136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B9144A-DFA3-45C8-B3C9-9ABFFFDB5FBE}" type="datetime1">
              <a:rPr lang="en-US" smtClean="0"/>
              <a:t>12/25/2024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65E091-C3D4-4EEF-993C-4BB65AE8C5FE}" type="slidenum">
              <a:rPr lang="en-US" smtClean="0"/>
              <a:t>‹#›</a:t>
            </a:fld>
            <a:endParaRPr lang="en-US"/>
          </a:p>
        </p:txBody>
      </p:sp>
    </p:spTree>
    <p:extLst>
      <p:ext uri="{BB962C8B-B14F-4D97-AF65-F5344CB8AC3E}">
        <p14:creationId xmlns:p14="http://schemas.microsoft.com/office/powerpoint/2010/main" val="366515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023198-946D-416B-BD7A-5F137FFDBEA8}" type="datetime1">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5E091-C3D4-4EEF-993C-4BB65AE8C5FE}" type="slidenum">
              <a:rPr lang="en-US" smtClean="0"/>
              <a:t>‹#›</a:t>
            </a:fld>
            <a:endParaRPr lang="en-US"/>
          </a:p>
        </p:txBody>
      </p:sp>
    </p:spTree>
    <p:extLst>
      <p:ext uri="{BB962C8B-B14F-4D97-AF65-F5344CB8AC3E}">
        <p14:creationId xmlns:p14="http://schemas.microsoft.com/office/powerpoint/2010/main" val="299617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FB688E-57B2-4A3F-AD1D-044F79264F63}" type="datetime1">
              <a:rPr lang="en-US" smtClean="0"/>
              <a:t>12/25/2024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65E091-C3D4-4EEF-993C-4BB65AE8C5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2662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3BDBB-2D06-8565-ADD2-3E7E593521D7}"/>
              </a:ext>
            </a:extLst>
          </p:cNvPr>
          <p:cNvSpPr>
            <a:spLocks noGrp="1"/>
          </p:cNvSpPr>
          <p:nvPr>
            <p:ph type="ctrTitle"/>
          </p:nvPr>
        </p:nvSpPr>
        <p:spPr>
          <a:xfrm>
            <a:off x="4386262" y="634946"/>
            <a:ext cx="7163481" cy="1450757"/>
          </a:xfrm>
        </p:spPr>
        <p:txBody>
          <a:bodyPr vert="horz" lIns="91440" tIns="45720" rIns="91440" bIns="45720" rtlCol="0" anchor="b">
            <a:normAutofit/>
          </a:bodyPr>
          <a:lstStyle/>
          <a:p>
            <a:r>
              <a:rPr lang="en-US" sz="4400" b="1" dirty="0">
                <a:solidFill>
                  <a:schemeClr val="tx1">
                    <a:lumMod val="75000"/>
                    <a:lumOff val="25000"/>
                  </a:schemeClr>
                </a:solidFill>
              </a:rPr>
              <a:t>“Monster Chase: Coin Collector”</a:t>
            </a:r>
          </a:p>
        </p:txBody>
      </p:sp>
      <p:cxnSp>
        <p:nvCxnSpPr>
          <p:cNvPr id="27" name="Straight Connector 26">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23E920A-3B9E-094D-D549-B0437CEF06FA}"/>
              </a:ext>
            </a:extLst>
          </p:cNvPr>
          <p:cNvSpPr>
            <a:spLocks noGrp="1"/>
          </p:cNvSpPr>
          <p:nvPr>
            <p:ph type="subTitle" idx="1"/>
          </p:nvPr>
        </p:nvSpPr>
        <p:spPr>
          <a:xfrm>
            <a:off x="4974769" y="2198914"/>
            <a:ext cx="6574973" cy="1484128"/>
          </a:xfrm>
        </p:spPr>
        <p:txBody>
          <a:bodyPr vert="horz" lIns="0" tIns="45720" rIns="0" bIns="45720" rtlCol="0">
            <a:normAutofit/>
          </a:bodyPr>
          <a:lstStyle/>
          <a:p>
            <a:r>
              <a:rPr lang="en-US" u="sng" dirty="0">
                <a:solidFill>
                  <a:schemeClr val="tx1">
                    <a:lumMod val="75000"/>
                    <a:lumOff val="25000"/>
                  </a:schemeClr>
                </a:solidFill>
                <a:latin typeface="+mn-lt"/>
              </a:rPr>
              <a:t>Group 7.3</a:t>
            </a:r>
          </a:p>
          <a:p>
            <a:r>
              <a:rPr lang="en-US" dirty="0">
                <a:solidFill>
                  <a:schemeClr val="tx1">
                    <a:lumMod val="75000"/>
                    <a:lumOff val="25000"/>
                  </a:schemeClr>
                </a:solidFill>
                <a:latin typeface="+mn-lt"/>
              </a:rPr>
              <a:t>ĐỖ HOÀNG MINH HIẾU	20225837</a:t>
            </a:r>
          </a:p>
          <a:p>
            <a:r>
              <a:rPr lang="en-US" dirty="0">
                <a:solidFill>
                  <a:schemeClr val="tx1">
                    <a:lumMod val="75000"/>
                    <a:lumOff val="25000"/>
                  </a:schemeClr>
                </a:solidFill>
                <a:latin typeface="+mn-lt"/>
              </a:rPr>
              <a:t>Lê </a:t>
            </a:r>
            <a:r>
              <a:rPr lang="en-US" dirty="0" err="1">
                <a:solidFill>
                  <a:schemeClr val="tx1">
                    <a:lumMod val="75000"/>
                    <a:lumOff val="25000"/>
                  </a:schemeClr>
                </a:solidFill>
                <a:latin typeface="+mn-lt"/>
              </a:rPr>
              <a:t>khánh</a:t>
            </a:r>
            <a:r>
              <a:rPr lang="en-US" dirty="0">
                <a:solidFill>
                  <a:schemeClr val="tx1">
                    <a:lumMod val="75000"/>
                    <a:lumOff val="25000"/>
                  </a:schemeClr>
                </a:solidFill>
                <a:latin typeface="+mn-lt"/>
              </a:rPr>
              <a:t> </a:t>
            </a:r>
            <a:r>
              <a:rPr lang="en-US" dirty="0" err="1">
                <a:solidFill>
                  <a:schemeClr val="tx1">
                    <a:lumMod val="75000"/>
                    <a:lumOff val="25000"/>
                  </a:schemeClr>
                </a:solidFill>
                <a:latin typeface="+mn-lt"/>
              </a:rPr>
              <a:t>linh</a:t>
            </a:r>
            <a:r>
              <a:rPr lang="en-US" dirty="0">
                <a:solidFill>
                  <a:schemeClr val="tx1">
                    <a:lumMod val="75000"/>
                    <a:lumOff val="25000"/>
                  </a:schemeClr>
                </a:solidFill>
                <a:latin typeface="+mn-lt"/>
              </a:rPr>
              <a:t>		20225731</a:t>
            </a:r>
          </a:p>
          <a:p>
            <a:endParaRPr lang="en-US" dirty="0">
              <a:solidFill>
                <a:schemeClr val="tx1">
                  <a:lumMod val="75000"/>
                  <a:lumOff val="25000"/>
                </a:schemeClr>
              </a:solidFill>
              <a:latin typeface="+mn-lt"/>
            </a:endParaRPr>
          </a:p>
        </p:txBody>
      </p:sp>
      <p:sp>
        <p:nvSpPr>
          <p:cNvPr id="29" name="Rectangle 28">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A0A1A1B6-0706-CC52-3337-8B3EBC2F5D6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B6C431B1-DB02-4087-A807-76E720B6C9F2}" type="slidenum">
              <a:rPr lang="en-US" smtClean="0"/>
              <a:pPr defTabSz="914400">
                <a:spcAft>
                  <a:spcPts val="600"/>
                </a:spcAft>
              </a:pPr>
              <a:t>1</a:t>
            </a:fld>
            <a:endParaRPr lang="en-US"/>
          </a:p>
        </p:txBody>
      </p:sp>
      <p:sp>
        <p:nvSpPr>
          <p:cNvPr id="7" name="Subtitle 2">
            <a:extLst>
              <a:ext uri="{FF2B5EF4-FFF2-40B4-BE49-F238E27FC236}">
                <a16:creationId xmlns:a16="http://schemas.microsoft.com/office/drawing/2014/main" id="{6018FC4A-A0D2-4AFD-BC1F-D08EF498454A}"/>
              </a:ext>
            </a:extLst>
          </p:cNvPr>
          <p:cNvSpPr txBox="1">
            <a:spLocks/>
          </p:cNvSpPr>
          <p:nvPr/>
        </p:nvSpPr>
        <p:spPr>
          <a:xfrm>
            <a:off x="4983028" y="4524558"/>
            <a:ext cx="6574973" cy="97593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err="1">
                <a:solidFill>
                  <a:schemeClr val="tx1">
                    <a:lumMod val="75000"/>
                    <a:lumOff val="25000"/>
                  </a:schemeClr>
                </a:solidFill>
                <a:latin typeface="+mn-lt"/>
              </a:rPr>
              <a:t>Giảng</a:t>
            </a:r>
            <a:r>
              <a:rPr lang="en-US" dirty="0">
                <a:solidFill>
                  <a:schemeClr val="tx1">
                    <a:lumMod val="75000"/>
                    <a:lumOff val="25000"/>
                  </a:schemeClr>
                </a:solidFill>
                <a:latin typeface="+mn-lt"/>
              </a:rPr>
              <a:t> </a:t>
            </a:r>
            <a:r>
              <a:rPr lang="en-US" dirty="0" err="1">
                <a:solidFill>
                  <a:schemeClr val="tx1">
                    <a:lumMod val="75000"/>
                    <a:lumOff val="25000"/>
                  </a:schemeClr>
                </a:solidFill>
                <a:latin typeface="+mn-lt"/>
              </a:rPr>
              <a:t>viên</a:t>
            </a:r>
            <a:r>
              <a:rPr lang="en-US" dirty="0">
                <a:solidFill>
                  <a:schemeClr val="tx1">
                    <a:lumMod val="75000"/>
                    <a:lumOff val="25000"/>
                  </a:schemeClr>
                </a:solidFill>
                <a:latin typeface="+mn-lt"/>
              </a:rPr>
              <a:t> </a:t>
            </a:r>
            <a:r>
              <a:rPr lang="en-US" dirty="0" err="1">
                <a:solidFill>
                  <a:schemeClr val="tx1">
                    <a:lumMod val="75000"/>
                    <a:lumOff val="25000"/>
                  </a:schemeClr>
                </a:solidFill>
                <a:latin typeface="+mn-lt"/>
              </a:rPr>
              <a:t>hướng</a:t>
            </a:r>
            <a:r>
              <a:rPr lang="en-US" dirty="0">
                <a:solidFill>
                  <a:schemeClr val="tx1">
                    <a:lumMod val="75000"/>
                    <a:lumOff val="25000"/>
                  </a:schemeClr>
                </a:solidFill>
                <a:latin typeface="+mn-lt"/>
              </a:rPr>
              <a:t> </a:t>
            </a:r>
            <a:r>
              <a:rPr lang="en-US" dirty="0" err="1">
                <a:solidFill>
                  <a:schemeClr val="tx1">
                    <a:lumMod val="75000"/>
                    <a:lumOff val="25000"/>
                  </a:schemeClr>
                </a:solidFill>
                <a:latin typeface="+mn-lt"/>
              </a:rPr>
              <a:t>dẫn</a:t>
            </a:r>
            <a:r>
              <a:rPr lang="en-US" dirty="0">
                <a:solidFill>
                  <a:schemeClr val="tx1">
                    <a:lumMod val="75000"/>
                    <a:lumOff val="25000"/>
                  </a:schemeClr>
                </a:solidFill>
                <a:latin typeface="+mn-lt"/>
              </a:rPr>
              <a:t>: </a:t>
            </a:r>
          </a:p>
          <a:p>
            <a:r>
              <a:rPr lang="en-US" dirty="0">
                <a:solidFill>
                  <a:schemeClr val="tx1">
                    <a:lumMod val="75000"/>
                    <a:lumOff val="25000"/>
                  </a:schemeClr>
                </a:solidFill>
                <a:latin typeface="+mn-lt"/>
              </a:rPr>
              <a:t>PGS.TS. Lê </a:t>
            </a:r>
            <a:r>
              <a:rPr lang="en-US" dirty="0" err="1">
                <a:solidFill>
                  <a:schemeClr val="tx1">
                    <a:lumMod val="75000"/>
                    <a:lumOff val="25000"/>
                  </a:schemeClr>
                </a:solidFill>
                <a:latin typeface="+mn-lt"/>
              </a:rPr>
              <a:t>đức</a:t>
            </a:r>
            <a:r>
              <a:rPr lang="en-US" dirty="0">
                <a:solidFill>
                  <a:schemeClr val="tx1">
                    <a:lumMod val="75000"/>
                    <a:lumOff val="25000"/>
                  </a:schemeClr>
                </a:solidFill>
                <a:latin typeface="+mn-lt"/>
              </a:rPr>
              <a:t> </a:t>
            </a:r>
            <a:r>
              <a:rPr lang="en-US" dirty="0" err="1">
                <a:solidFill>
                  <a:schemeClr val="tx1">
                    <a:lumMod val="75000"/>
                    <a:lumOff val="25000"/>
                  </a:schemeClr>
                </a:solidFill>
                <a:latin typeface="+mn-lt"/>
              </a:rPr>
              <a:t>hậu</a:t>
            </a:r>
            <a:endParaRPr lang="en-US" dirty="0">
              <a:solidFill>
                <a:schemeClr val="tx1">
                  <a:lumMod val="75000"/>
                  <a:lumOff val="25000"/>
                </a:schemeClr>
              </a:solidFill>
              <a:latin typeface="+mn-lt"/>
            </a:endParaRPr>
          </a:p>
          <a:p>
            <a:endParaRPr lang="en-US" dirty="0">
              <a:solidFill>
                <a:schemeClr val="tx1">
                  <a:lumMod val="75000"/>
                  <a:lumOff val="25000"/>
                </a:schemeClr>
              </a:solidFill>
              <a:latin typeface="+mn-lt"/>
            </a:endParaRPr>
          </a:p>
        </p:txBody>
      </p:sp>
      <p:pic>
        <p:nvPicPr>
          <p:cNvPr id="5122" name="Picture 2" descr="Game Coins PNG Images | AI Free Download - Pikbest">
            <a:extLst>
              <a:ext uri="{FF2B5EF4-FFF2-40B4-BE49-F238E27FC236}">
                <a16:creationId xmlns:a16="http://schemas.microsoft.com/office/drawing/2014/main" id="{C281E72B-4738-1D3D-F33D-0DDFA2B77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05" y="1126530"/>
            <a:ext cx="4081257" cy="408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86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75B0E-324D-079F-0FF7-9C411F1E6B9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028483E-9F2C-11F3-039C-FFAE9876ADA3}"/>
              </a:ext>
            </a:extLst>
          </p:cNvPr>
          <p:cNvSpPr txBox="1"/>
          <p:nvPr/>
        </p:nvSpPr>
        <p:spPr>
          <a:xfrm>
            <a:off x="526470" y="2345439"/>
            <a:ext cx="10558090" cy="1446550"/>
          </a:xfrm>
          <a:prstGeom prst="rect">
            <a:avLst/>
          </a:prstGeom>
          <a:noFill/>
        </p:spPr>
        <p:txBody>
          <a:bodyPr wrap="square" rtlCol="0">
            <a:spAutoFit/>
          </a:bodyPr>
          <a:lstStyle/>
          <a:p>
            <a:pPr marL="1143000" indent="-1143000">
              <a:buFont typeface="Wingdings" panose="05000000000000000000" pitchFamily="2" charset="2"/>
              <a:buChar char="q"/>
            </a:pPr>
            <a:r>
              <a:rPr lang="en-US" sz="8800" b="1" dirty="0" err="1"/>
              <a:t>Công</a:t>
            </a:r>
            <a:r>
              <a:rPr lang="en-US" sz="8800" b="1" dirty="0"/>
              <a:t> </a:t>
            </a:r>
            <a:r>
              <a:rPr lang="en-US" sz="8800" b="1" dirty="0" err="1"/>
              <a:t>nghệ</a:t>
            </a:r>
            <a:r>
              <a:rPr lang="en-US" sz="8800" b="1" dirty="0"/>
              <a:t> </a:t>
            </a:r>
            <a:r>
              <a:rPr lang="en-US" sz="8800" b="1" dirty="0" err="1"/>
              <a:t>sử</a:t>
            </a:r>
            <a:r>
              <a:rPr lang="en-US" sz="8800" b="1" dirty="0"/>
              <a:t> </a:t>
            </a:r>
            <a:r>
              <a:rPr lang="en-US" sz="8800" b="1" dirty="0" err="1"/>
              <a:t>dụng</a:t>
            </a:r>
            <a:endParaRPr lang="vi-VN" sz="8800" b="1" dirty="0"/>
          </a:p>
        </p:txBody>
      </p:sp>
      <p:sp>
        <p:nvSpPr>
          <p:cNvPr id="2" name="Slide Number Placeholder 1">
            <a:extLst>
              <a:ext uri="{FF2B5EF4-FFF2-40B4-BE49-F238E27FC236}">
                <a16:creationId xmlns:a16="http://schemas.microsoft.com/office/drawing/2014/main" id="{321D3728-7349-6CD2-BC58-A1AE6D1B65E5}"/>
              </a:ext>
            </a:extLst>
          </p:cNvPr>
          <p:cNvSpPr>
            <a:spLocks noGrp="1"/>
          </p:cNvSpPr>
          <p:nvPr>
            <p:ph type="sldNum" sz="quarter" idx="12"/>
          </p:nvPr>
        </p:nvSpPr>
        <p:spPr/>
        <p:txBody>
          <a:bodyPr/>
          <a:lstStyle/>
          <a:p>
            <a:fld id="{3065E091-C3D4-4EEF-993C-4BB65AE8C5FE}" type="slidenum">
              <a:rPr lang="en-US" smtClean="0"/>
              <a:t>10</a:t>
            </a:fld>
            <a:endParaRPr lang="en-US"/>
          </a:p>
        </p:txBody>
      </p:sp>
    </p:spTree>
    <p:extLst>
      <p:ext uri="{BB962C8B-B14F-4D97-AF65-F5344CB8AC3E}">
        <p14:creationId xmlns:p14="http://schemas.microsoft.com/office/powerpoint/2010/main" val="111323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DD5FD-43DA-2735-AA66-ED561F2DA6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18911-0ABA-659E-EAE5-DCB4524A3E61}"/>
              </a:ext>
            </a:extLst>
          </p:cNvPr>
          <p:cNvSpPr>
            <a:spLocks noGrp="1"/>
          </p:cNvSpPr>
          <p:nvPr>
            <p:ph type="sldNum" sz="quarter" idx="12"/>
          </p:nvPr>
        </p:nvSpPr>
        <p:spPr/>
        <p:txBody>
          <a:bodyPr/>
          <a:lstStyle/>
          <a:p>
            <a:fld id="{3065E091-C3D4-4EEF-993C-4BB65AE8C5FE}" type="slidenum">
              <a:rPr lang="en-US" smtClean="0"/>
              <a:t>11</a:t>
            </a:fld>
            <a:endParaRPr lang="en-US"/>
          </a:p>
        </p:txBody>
      </p:sp>
      <p:pic>
        <p:nvPicPr>
          <p:cNvPr id="1028" name="Picture 4" descr="Java Swing GUI - Make a Calculator (part 1) - JFrame, JPanel and components  - Samderlust">
            <a:extLst>
              <a:ext uri="{FF2B5EF4-FFF2-40B4-BE49-F238E27FC236}">
                <a16:creationId xmlns:a16="http://schemas.microsoft.com/office/drawing/2014/main" id="{AB2D46ED-428D-5765-0225-BF38ECA90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 y="401708"/>
            <a:ext cx="5542280" cy="22584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4C21365-3737-F95E-1382-6685DAA54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190" y="1249680"/>
            <a:ext cx="5864930" cy="5864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55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75297-74BE-B490-1BCA-0FBE4B3D439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1C3D34F-88B5-163D-95FA-5895404885D2}"/>
              </a:ext>
            </a:extLst>
          </p:cNvPr>
          <p:cNvSpPr txBox="1"/>
          <p:nvPr/>
        </p:nvSpPr>
        <p:spPr>
          <a:xfrm>
            <a:off x="526470" y="2314959"/>
            <a:ext cx="10686013" cy="1446550"/>
          </a:xfrm>
          <a:prstGeom prst="rect">
            <a:avLst/>
          </a:prstGeom>
          <a:noFill/>
        </p:spPr>
        <p:txBody>
          <a:bodyPr wrap="square" rtlCol="0">
            <a:spAutoFit/>
          </a:bodyPr>
          <a:lstStyle/>
          <a:p>
            <a:pPr marL="1143000" indent="-1143000">
              <a:buFont typeface="Wingdings" panose="05000000000000000000" pitchFamily="2" charset="2"/>
              <a:buChar char="q"/>
            </a:pPr>
            <a:r>
              <a:rPr lang="en-US" sz="8800" b="1"/>
              <a:t>Kiến trúc hệ thống</a:t>
            </a:r>
            <a:endParaRPr lang="en-US" sz="8800" b="1" dirty="0"/>
          </a:p>
        </p:txBody>
      </p:sp>
      <p:sp>
        <p:nvSpPr>
          <p:cNvPr id="2" name="Slide Number Placeholder 1">
            <a:extLst>
              <a:ext uri="{FF2B5EF4-FFF2-40B4-BE49-F238E27FC236}">
                <a16:creationId xmlns:a16="http://schemas.microsoft.com/office/drawing/2014/main" id="{5B0D4F50-508C-B853-BD79-C67156563149}"/>
              </a:ext>
            </a:extLst>
          </p:cNvPr>
          <p:cNvSpPr>
            <a:spLocks noGrp="1"/>
          </p:cNvSpPr>
          <p:nvPr>
            <p:ph type="sldNum" sz="quarter" idx="12"/>
          </p:nvPr>
        </p:nvSpPr>
        <p:spPr/>
        <p:txBody>
          <a:bodyPr/>
          <a:lstStyle/>
          <a:p>
            <a:fld id="{3065E091-C3D4-4EEF-993C-4BB65AE8C5FE}" type="slidenum">
              <a:rPr lang="en-US" smtClean="0"/>
              <a:t>12</a:t>
            </a:fld>
            <a:endParaRPr lang="en-US"/>
          </a:p>
        </p:txBody>
      </p:sp>
    </p:spTree>
    <p:extLst>
      <p:ext uri="{BB962C8B-B14F-4D97-AF65-F5344CB8AC3E}">
        <p14:creationId xmlns:p14="http://schemas.microsoft.com/office/powerpoint/2010/main" val="235159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F1778-44EB-6EFE-49C2-0A3EF3BA8C5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2B4E-7BC5-870A-087F-D0F39EC2908C}"/>
              </a:ext>
            </a:extLst>
          </p:cNvPr>
          <p:cNvSpPr>
            <a:spLocks noGrp="1"/>
          </p:cNvSpPr>
          <p:nvPr>
            <p:ph type="sldNum" sz="quarter" idx="12"/>
          </p:nvPr>
        </p:nvSpPr>
        <p:spPr/>
        <p:txBody>
          <a:bodyPr/>
          <a:lstStyle/>
          <a:p>
            <a:fld id="{3065E091-C3D4-4EEF-993C-4BB65AE8C5FE}" type="slidenum">
              <a:rPr lang="en-US" smtClean="0"/>
              <a:t>13</a:t>
            </a:fld>
            <a:endParaRPr lang="en-US"/>
          </a:p>
        </p:txBody>
      </p:sp>
      <p:pic>
        <p:nvPicPr>
          <p:cNvPr id="8" name="Picture 7">
            <a:extLst>
              <a:ext uri="{FF2B5EF4-FFF2-40B4-BE49-F238E27FC236}">
                <a16:creationId xmlns:a16="http://schemas.microsoft.com/office/drawing/2014/main" id="{937B5EF5-D0A3-0AC0-E222-7868A21CB851}"/>
              </a:ext>
            </a:extLst>
          </p:cNvPr>
          <p:cNvPicPr>
            <a:picLocks noChangeAspect="1"/>
          </p:cNvPicPr>
          <p:nvPr/>
        </p:nvPicPr>
        <p:blipFill>
          <a:blip r:embed="rId3"/>
          <a:stretch>
            <a:fillRect/>
          </a:stretch>
        </p:blipFill>
        <p:spPr>
          <a:xfrm>
            <a:off x="1340618" y="986119"/>
            <a:ext cx="10258591" cy="4176712"/>
          </a:xfrm>
          <a:prstGeom prst="rect">
            <a:avLst/>
          </a:prstGeom>
        </p:spPr>
      </p:pic>
    </p:spTree>
    <p:extLst>
      <p:ext uri="{BB962C8B-B14F-4D97-AF65-F5344CB8AC3E}">
        <p14:creationId xmlns:p14="http://schemas.microsoft.com/office/powerpoint/2010/main" val="218450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A199-5736-EB30-49C7-8409C9FB3D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B93DF86-06D5-755F-4827-7D3AB983C4A8}"/>
              </a:ext>
            </a:extLst>
          </p:cNvPr>
          <p:cNvSpPr txBox="1"/>
          <p:nvPr/>
        </p:nvSpPr>
        <p:spPr>
          <a:xfrm>
            <a:off x="526470" y="2314959"/>
            <a:ext cx="9460810" cy="1446550"/>
          </a:xfrm>
          <a:prstGeom prst="rect">
            <a:avLst/>
          </a:prstGeom>
          <a:noFill/>
        </p:spPr>
        <p:txBody>
          <a:bodyPr wrap="square" rtlCol="0">
            <a:spAutoFit/>
          </a:bodyPr>
          <a:lstStyle/>
          <a:p>
            <a:pPr marL="1143000" indent="-1143000">
              <a:buFont typeface="Wingdings" panose="05000000000000000000" pitchFamily="2" charset="2"/>
              <a:buChar char="q"/>
            </a:pPr>
            <a:r>
              <a:rPr lang="en-US" sz="8800" b="1" dirty="0" err="1"/>
              <a:t>Biểu</a:t>
            </a:r>
            <a:r>
              <a:rPr lang="en-US" sz="8800" b="1" dirty="0"/>
              <a:t> </a:t>
            </a:r>
            <a:r>
              <a:rPr lang="en-US" sz="8800" b="1" dirty="0" err="1"/>
              <a:t>đồ</a:t>
            </a:r>
            <a:r>
              <a:rPr lang="en-US" sz="8800" b="1" dirty="0"/>
              <a:t> Use case</a:t>
            </a:r>
          </a:p>
        </p:txBody>
      </p:sp>
      <p:sp>
        <p:nvSpPr>
          <p:cNvPr id="2" name="Slide Number Placeholder 1">
            <a:extLst>
              <a:ext uri="{FF2B5EF4-FFF2-40B4-BE49-F238E27FC236}">
                <a16:creationId xmlns:a16="http://schemas.microsoft.com/office/drawing/2014/main" id="{19F80346-95F4-C483-0FE7-F40B2D29D495}"/>
              </a:ext>
            </a:extLst>
          </p:cNvPr>
          <p:cNvSpPr>
            <a:spLocks noGrp="1"/>
          </p:cNvSpPr>
          <p:nvPr>
            <p:ph type="sldNum" sz="quarter" idx="12"/>
          </p:nvPr>
        </p:nvSpPr>
        <p:spPr/>
        <p:txBody>
          <a:bodyPr/>
          <a:lstStyle/>
          <a:p>
            <a:fld id="{3065E091-C3D4-4EEF-993C-4BB65AE8C5FE}" type="slidenum">
              <a:rPr lang="en-US" smtClean="0"/>
              <a:t>14</a:t>
            </a:fld>
            <a:endParaRPr lang="en-US"/>
          </a:p>
        </p:txBody>
      </p:sp>
    </p:spTree>
    <p:extLst>
      <p:ext uri="{BB962C8B-B14F-4D97-AF65-F5344CB8AC3E}">
        <p14:creationId xmlns:p14="http://schemas.microsoft.com/office/powerpoint/2010/main" val="143220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1B323-6217-A2B7-6E23-0C68D62F218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6B4D2D-A00F-2036-1691-1E2F88D6E067}"/>
              </a:ext>
            </a:extLst>
          </p:cNvPr>
          <p:cNvSpPr>
            <a:spLocks noGrp="1"/>
          </p:cNvSpPr>
          <p:nvPr>
            <p:ph type="sldNum" sz="quarter" idx="12"/>
          </p:nvPr>
        </p:nvSpPr>
        <p:spPr/>
        <p:txBody>
          <a:bodyPr/>
          <a:lstStyle/>
          <a:p>
            <a:fld id="{3065E091-C3D4-4EEF-993C-4BB65AE8C5FE}" type="slidenum">
              <a:rPr lang="en-US" smtClean="0"/>
              <a:t>15</a:t>
            </a:fld>
            <a:endParaRPr lang="en-US"/>
          </a:p>
        </p:txBody>
      </p:sp>
      <p:pic>
        <p:nvPicPr>
          <p:cNvPr id="5" name="Picture 4">
            <a:extLst>
              <a:ext uri="{FF2B5EF4-FFF2-40B4-BE49-F238E27FC236}">
                <a16:creationId xmlns:a16="http://schemas.microsoft.com/office/drawing/2014/main" id="{CD0A3209-6532-7269-6866-9878526B1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969"/>
            <a:ext cx="12192000" cy="5062061"/>
          </a:xfrm>
          <a:prstGeom prst="rect">
            <a:avLst/>
          </a:prstGeom>
        </p:spPr>
      </p:pic>
    </p:spTree>
    <p:extLst>
      <p:ext uri="{BB962C8B-B14F-4D97-AF65-F5344CB8AC3E}">
        <p14:creationId xmlns:p14="http://schemas.microsoft.com/office/powerpoint/2010/main" val="253811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AC6F42-FCCC-333E-A754-2EBB5865ED50}"/>
              </a:ext>
            </a:extLst>
          </p:cNvPr>
          <p:cNvSpPr txBox="1"/>
          <p:nvPr/>
        </p:nvSpPr>
        <p:spPr>
          <a:xfrm>
            <a:off x="526470" y="2314959"/>
            <a:ext cx="8201891" cy="1446550"/>
          </a:xfrm>
          <a:prstGeom prst="rect">
            <a:avLst/>
          </a:prstGeom>
          <a:noFill/>
        </p:spPr>
        <p:txBody>
          <a:bodyPr wrap="square" rtlCol="0">
            <a:spAutoFit/>
          </a:bodyPr>
          <a:lstStyle/>
          <a:p>
            <a:pPr marL="1143000" indent="-1143000">
              <a:buFont typeface="Wingdings" panose="05000000000000000000" pitchFamily="2" charset="2"/>
              <a:buChar char="q"/>
            </a:pPr>
            <a:r>
              <a:rPr lang="en-US" sz="8800" b="1" dirty="0" err="1"/>
              <a:t>Thiết</a:t>
            </a:r>
            <a:r>
              <a:rPr lang="en-US" sz="8800" b="1" dirty="0"/>
              <a:t> </a:t>
            </a:r>
            <a:r>
              <a:rPr lang="en-US" sz="8800" b="1" dirty="0" err="1"/>
              <a:t>kế</a:t>
            </a:r>
            <a:r>
              <a:rPr lang="en-US" sz="8800" b="1" dirty="0"/>
              <a:t> </a:t>
            </a:r>
            <a:r>
              <a:rPr lang="en-US" sz="8800" b="1" dirty="0" err="1"/>
              <a:t>lớp</a:t>
            </a:r>
            <a:endParaRPr lang="en-US" sz="8800" b="1" dirty="0"/>
          </a:p>
        </p:txBody>
      </p:sp>
      <p:sp>
        <p:nvSpPr>
          <p:cNvPr id="2" name="Slide Number Placeholder 1">
            <a:extLst>
              <a:ext uri="{FF2B5EF4-FFF2-40B4-BE49-F238E27FC236}">
                <a16:creationId xmlns:a16="http://schemas.microsoft.com/office/drawing/2014/main" id="{617B3FB7-EDCB-F94E-B56C-EA4D86AA11C1}"/>
              </a:ext>
            </a:extLst>
          </p:cNvPr>
          <p:cNvSpPr>
            <a:spLocks noGrp="1"/>
          </p:cNvSpPr>
          <p:nvPr>
            <p:ph type="sldNum" sz="quarter" idx="12"/>
          </p:nvPr>
        </p:nvSpPr>
        <p:spPr/>
        <p:txBody>
          <a:bodyPr/>
          <a:lstStyle/>
          <a:p>
            <a:fld id="{3065E091-C3D4-4EEF-993C-4BB65AE8C5FE}" type="slidenum">
              <a:rPr lang="en-US" smtClean="0"/>
              <a:t>16</a:t>
            </a:fld>
            <a:endParaRPr lang="en-US"/>
          </a:p>
        </p:txBody>
      </p:sp>
    </p:spTree>
    <p:extLst>
      <p:ext uri="{BB962C8B-B14F-4D97-AF65-F5344CB8AC3E}">
        <p14:creationId xmlns:p14="http://schemas.microsoft.com/office/powerpoint/2010/main" val="387767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AD35C-7446-F221-A255-1532DC99DF7E}"/>
              </a:ext>
            </a:extLst>
          </p:cNvPr>
          <p:cNvPicPr>
            <a:picLocks noChangeAspect="1"/>
          </p:cNvPicPr>
          <p:nvPr/>
        </p:nvPicPr>
        <p:blipFill>
          <a:blip r:embed="rId3"/>
          <a:stretch>
            <a:fillRect/>
          </a:stretch>
        </p:blipFill>
        <p:spPr>
          <a:xfrm>
            <a:off x="72521" y="529337"/>
            <a:ext cx="12119479" cy="6265573"/>
          </a:xfrm>
          <a:prstGeom prst="rect">
            <a:avLst/>
          </a:prstGeom>
        </p:spPr>
      </p:pic>
      <p:sp>
        <p:nvSpPr>
          <p:cNvPr id="5" name="Title 4">
            <a:extLst>
              <a:ext uri="{FF2B5EF4-FFF2-40B4-BE49-F238E27FC236}">
                <a16:creationId xmlns:a16="http://schemas.microsoft.com/office/drawing/2014/main" id="{D6C15974-9CDD-5A3D-4CAA-0A0FB7502E5D}"/>
              </a:ext>
            </a:extLst>
          </p:cNvPr>
          <p:cNvSpPr>
            <a:spLocks noGrp="1"/>
          </p:cNvSpPr>
          <p:nvPr>
            <p:ph type="title"/>
          </p:nvPr>
        </p:nvSpPr>
        <p:spPr>
          <a:xfrm>
            <a:off x="0" y="0"/>
            <a:ext cx="11013656" cy="927736"/>
          </a:xfrm>
        </p:spPr>
        <p:txBody>
          <a:bodyPr/>
          <a:lstStyle/>
          <a:p>
            <a:r>
              <a:rPr lang="en-US" b="1" dirty="0" err="1"/>
              <a:t>Tổng</a:t>
            </a:r>
            <a:r>
              <a:rPr lang="en-US" b="1" dirty="0"/>
              <a:t> </a:t>
            </a:r>
            <a:r>
              <a:rPr lang="en-US" b="1" dirty="0" err="1"/>
              <a:t>quan</a:t>
            </a:r>
            <a:endParaRPr lang="en-US" b="1" dirty="0"/>
          </a:p>
        </p:txBody>
      </p:sp>
      <p:sp>
        <p:nvSpPr>
          <p:cNvPr id="2" name="Slide Number Placeholder 1">
            <a:extLst>
              <a:ext uri="{FF2B5EF4-FFF2-40B4-BE49-F238E27FC236}">
                <a16:creationId xmlns:a16="http://schemas.microsoft.com/office/drawing/2014/main" id="{A8417532-D4B1-11BE-E0BC-25243735C079}"/>
              </a:ext>
            </a:extLst>
          </p:cNvPr>
          <p:cNvSpPr>
            <a:spLocks noGrp="1"/>
          </p:cNvSpPr>
          <p:nvPr>
            <p:ph type="sldNum" sz="quarter" idx="12"/>
          </p:nvPr>
        </p:nvSpPr>
        <p:spPr/>
        <p:txBody>
          <a:bodyPr/>
          <a:lstStyle/>
          <a:p>
            <a:fld id="{3065E091-C3D4-4EEF-993C-4BB65AE8C5FE}" type="slidenum">
              <a:rPr lang="en-US" smtClean="0"/>
              <a:t>17</a:t>
            </a:fld>
            <a:endParaRPr lang="en-US"/>
          </a:p>
        </p:txBody>
      </p:sp>
    </p:spTree>
    <p:extLst>
      <p:ext uri="{BB962C8B-B14F-4D97-AF65-F5344CB8AC3E}">
        <p14:creationId xmlns:p14="http://schemas.microsoft.com/office/powerpoint/2010/main" val="925840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1FEC84-D7E0-11F6-E209-6BD85D820B93}"/>
              </a:ext>
            </a:extLst>
          </p:cNvPr>
          <p:cNvPicPr>
            <a:picLocks noChangeAspect="1"/>
          </p:cNvPicPr>
          <p:nvPr/>
        </p:nvPicPr>
        <p:blipFill>
          <a:blip r:embed="rId3"/>
          <a:stretch>
            <a:fillRect/>
          </a:stretch>
        </p:blipFill>
        <p:spPr>
          <a:xfrm>
            <a:off x="660401" y="400120"/>
            <a:ext cx="10794264" cy="6529000"/>
          </a:xfrm>
          <a:prstGeom prst="rect">
            <a:avLst/>
          </a:prstGeom>
        </p:spPr>
      </p:pic>
      <p:sp>
        <p:nvSpPr>
          <p:cNvPr id="4" name="TextBox 3">
            <a:extLst>
              <a:ext uri="{FF2B5EF4-FFF2-40B4-BE49-F238E27FC236}">
                <a16:creationId xmlns:a16="http://schemas.microsoft.com/office/drawing/2014/main" id="{DEDA87E1-05A5-8D56-F42A-8CD4CFD9E442}"/>
              </a:ext>
            </a:extLst>
          </p:cNvPr>
          <p:cNvSpPr txBox="1"/>
          <p:nvPr/>
        </p:nvSpPr>
        <p:spPr>
          <a:xfrm>
            <a:off x="0" y="0"/>
            <a:ext cx="3297382" cy="523220"/>
          </a:xfrm>
          <a:prstGeom prst="rect">
            <a:avLst/>
          </a:prstGeom>
          <a:noFill/>
        </p:spPr>
        <p:txBody>
          <a:bodyPr wrap="square" rtlCol="0">
            <a:spAutoFit/>
          </a:bodyPr>
          <a:lstStyle/>
          <a:p>
            <a:r>
              <a:rPr lang="en-US" sz="2800" b="1" dirty="0"/>
              <a:t>Package CHARACTER</a:t>
            </a:r>
          </a:p>
        </p:txBody>
      </p:sp>
      <p:sp>
        <p:nvSpPr>
          <p:cNvPr id="2" name="Slide Number Placeholder 1">
            <a:extLst>
              <a:ext uri="{FF2B5EF4-FFF2-40B4-BE49-F238E27FC236}">
                <a16:creationId xmlns:a16="http://schemas.microsoft.com/office/drawing/2014/main" id="{7B7A1981-F6CE-452C-73F9-93F59D4E022F}"/>
              </a:ext>
            </a:extLst>
          </p:cNvPr>
          <p:cNvSpPr>
            <a:spLocks noGrp="1"/>
          </p:cNvSpPr>
          <p:nvPr>
            <p:ph type="sldNum" sz="quarter" idx="12"/>
          </p:nvPr>
        </p:nvSpPr>
        <p:spPr/>
        <p:txBody>
          <a:bodyPr/>
          <a:lstStyle/>
          <a:p>
            <a:fld id="{3065E091-C3D4-4EEF-993C-4BB65AE8C5FE}" type="slidenum">
              <a:rPr lang="en-US" smtClean="0"/>
              <a:t>18</a:t>
            </a:fld>
            <a:endParaRPr lang="en-US"/>
          </a:p>
        </p:txBody>
      </p:sp>
    </p:spTree>
    <p:extLst>
      <p:ext uri="{BB962C8B-B14F-4D97-AF65-F5344CB8AC3E}">
        <p14:creationId xmlns:p14="http://schemas.microsoft.com/office/powerpoint/2010/main" val="374766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CB02A-D5F3-6407-7D3D-6EE02A66C960}"/>
              </a:ext>
            </a:extLst>
          </p:cNvPr>
          <p:cNvPicPr>
            <a:picLocks noChangeAspect="1"/>
          </p:cNvPicPr>
          <p:nvPr/>
        </p:nvPicPr>
        <p:blipFill>
          <a:blip r:embed="rId2"/>
          <a:stretch>
            <a:fillRect/>
          </a:stretch>
        </p:blipFill>
        <p:spPr>
          <a:xfrm>
            <a:off x="1513840" y="348236"/>
            <a:ext cx="9327231" cy="6509764"/>
          </a:xfrm>
          <a:prstGeom prst="rect">
            <a:avLst/>
          </a:prstGeom>
        </p:spPr>
      </p:pic>
      <p:sp>
        <p:nvSpPr>
          <p:cNvPr id="5" name="TextBox 4">
            <a:extLst>
              <a:ext uri="{FF2B5EF4-FFF2-40B4-BE49-F238E27FC236}">
                <a16:creationId xmlns:a16="http://schemas.microsoft.com/office/drawing/2014/main" id="{9C3BDCBF-7B38-DA9F-470F-98CD32700D72}"/>
              </a:ext>
            </a:extLst>
          </p:cNvPr>
          <p:cNvSpPr txBox="1"/>
          <p:nvPr/>
        </p:nvSpPr>
        <p:spPr>
          <a:xfrm>
            <a:off x="0" y="0"/>
            <a:ext cx="6096000" cy="523220"/>
          </a:xfrm>
          <a:prstGeom prst="rect">
            <a:avLst/>
          </a:prstGeom>
          <a:noFill/>
        </p:spPr>
        <p:txBody>
          <a:bodyPr wrap="square">
            <a:spAutoFit/>
          </a:bodyPr>
          <a:lstStyle/>
          <a:p>
            <a:r>
              <a:rPr lang="en-US" sz="2800" b="1" dirty="0"/>
              <a:t>Package LOGIC</a:t>
            </a:r>
          </a:p>
        </p:txBody>
      </p:sp>
      <p:sp>
        <p:nvSpPr>
          <p:cNvPr id="6" name="Slide Number Placeholder 5">
            <a:extLst>
              <a:ext uri="{FF2B5EF4-FFF2-40B4-BE49-F238E27FC236}">
                <a16:creationId xmlns:a16="http://schemas.microsoft.com/office/drawing/2014/main" id="{0C8A9C4A-3F6F-95EE-FF6A-5348F4FC8EC7}"/>
              </a:ext>
            </a:extLst>
          </p:cNvPr>
          <p:cNvSpPr>
            <a:spLocks noGrp="1"/>
          </p:cNvSpPr>
          <p:nvPr>
            <p:ph type="sldNum" sz="quarter" idx="12"/>
          </p:nvPr>
        </p:nvSpPr>
        <p:spPr/>
        <p:txBody>
          <a:bodyPr/>
          <a:lstStyle/>
          <a:p>
            <a:fld id="{3065E091-C3D4-4EEF-993C-4BB65AE8C5FE}" type="slidenum">
              <a:rPr lang="en-US" smtClean="0"/>
              <a:t>19</a:t>
            </a:fld>
            <a:endParaRPr lang="en-US"/>
          </a:p>
        </p:txBody>
      </p:sp>
    </p:spTree>
    <p:extLst>
      <p:ext uri="{BB962C8B-B14F-4D97-AF65-F5344CB8AC3E}">
        <p14:creationId xmlns:p14="http://schemas.microsoft.com/office/powerpoint/2010/main" val="164079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1EF74C9-D083-8F97-7B41-B0AD40FD0C58}"/>
              </a:ext>
            </a:extLst>
          </p:cNvPr>
          <p:cNvSpPr>
            <a:spLocks noGrp="1"/>
          </p:cNvSpPr>
          <p:nvPr/>
        </p:nvSpPr>
        <p:spPr>
          <a:xfrm>
            <a:off x="1038399" y="15984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600" b="1" dirty="0" err="1"/>
              <a:t>Nội</a:t>
            </a:r>
            <a:r>
              <a:rPr lang="en-US" sz="6600" b="1" dirty="0"/>
              <a:t> dung</a:t>
            </a:r>
          </a:p>
        </p:txBody>
      </p:sp>
      <p:sp>
        <p:nvSpPr>
          <p:cNvPr id="13" name="Content Placeholder 2">
            <a:extLst>
              <a:ext uri="{FF2B5EF4-FFF2-40B4-BE49-F238E27FC236}">
                <a16:creationId xmlns:a16="http://schemas.microsoft.com/office/drawing/2014/main" id="{28B4043B-5476-CC90-5127-3CE2BDB6B21F}"/>
              </a:ext>
            </a:extLst>
          </p:cNvPr>
          <p:cNvSpPr>
            <a:spLocks noGrp="1"/>
          </p:cNvSpPr>
          <p:nvPr/>
        </p:nvSpPr>
        <p:spPr>
          <a:xfrm>
            <a:off x="1038399" y="1960136"/>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nSpc>
                <a:spcPct val="100000"/>
              </a:lnSpc>
              <a:spcBef>
                <a:spcPts val="600"/>
              </a:spcBef>
              <a:spcAft>
                <a:spcPts val="600"/>
              </a:spcAft>
              <a:buFont typeface="Wingdings" panose="05000000000000000000" pitchFamily="2" charset="2"/>
              <a:buChar char="q"/>
            </a:pPr>
            <a:r>
              <a:rPr lang="en-US" sz="2800" dirty="0">
                <a:latin typeface="Calibri (Body)"/>
              </a:rPr>
              <a:t> </a:t>
            </a:r>
            <a:r>
              <a:rPr lang="en-US" sz="2800" dirty="0" err="1">
                <a:latin typeface="Calibri (Body)"/>
              </a:rPr>
              <a:t>Tổng</a:t>
            </a:r>
            <a:r>
              <a:rPr lang="en-US" sz="2800" dirty="0">
                <a:latin typeface="Calibri (Body)"/>
              </a:rPr>
              <a:t> </a:t>
            </a:r>
            <a:r>
              <a:rPr lang="en-US" sz="2800" dirty="0" err="1">
                <a:latin typeface="Calibri (Body)"/>
              </a:rPr>
              <a:t>quan</a:t>
            </a:r>
            <a:endParaRPr lang="en-US" sz="2800" dirty="0">
              <a:latin typeface="Calibri (Body)"/>
            </a:endParaRPr>
          </a:p>
          <a:p>
            <a:pPr indent="0">
              <a:lnSpc>
                <a:spcPct val="100000"/>
              </a:lnSpc>
              <a:spcBef>
                <a:spcPts val="600"/>
              </a:spcBef>
              <a:spcAft>
                <a:spcPts val="600"/>
              </a:spcAft>
              <a:buFont typeface="Wingdings" panose="05000000000000000000" pitchFamily="2" charset="2"/>
              <a:buChar char="q"/>
            </a:pPr>
            <a:r>
              <a:rPr lang="en-US" sz="2800" dirty="0">
                <a:latin typeface="Calibri (Body)"/>
              </a:rPr>
              <a:t> </a:t>
            </a:r>
            <a:r>
              <a:rPr lang="vi-VN" sz="2800" dirty="0">
                <a:latin typeface="Calibri (Body)"/>
              </a:rPr>
              <a:t>Tính năng trò chơi</a:t>
            </a:r>
            <a:endParaRPr lang="en-US" sz="2800" dirty="0">
              <a:latin typeface="Calibri (Body)"/>
            </a:endParaRPr>
          </a:p>
          <a:p>
            <a:pPr indent="0">
              <a:lnSpc>
                <a:spcPct val="100000"/>
              </a:lnSpc>
              <a:spcBef>
                <a:spcPts val="600"/>
              </a:spcBef>
              <a:spcAft>
                <a:spcPts val="600"/>
              </a:spcAft>
              <a:buFont typeface="Wingdings" panose="05000000000000000000" pitchFamily="2" charset="2"/>
              <a:buChar char="q"/>
            </a:pPr>
            <a:r>
              <a:rPr lang="en-US" sz="2800" dirty="0">
                <a:latin typeface="Calibri (Body)"/>
              </a:rPr>
              <a:t> </a:t>
            </a:r>
            <a:r>
              <a:rPr lang="en-US" sz="2800" dirty="0" err="1">
                <a:latin typeface="Calibri (Body)"/>
              </a:rPr>
              <a:t>Công</a:t>
            </a:r>
            <a:r>
              <a:rPr lang="en-US" sz="2800" dirty="0">
                <a:latin typeface="Calibri (Body)"/>
              </a:rPr>
              <a:t> </a:t>
            </a:r>
            <a:r>
              <a:rPr lang="en-US" sz="2800" dirty="0" err="1">
                <a:latin typeface="Calibri (Body)"/>
              </a:rPr>
              <a:t>nghệ</a:t>
            </a:r>
            <a:r>
              <a:rPr lang="en-US" sz="2800" dirty="0">
                <a:latin typeface="Calibri (Body)"/>
              </a:rPr>
              <a:t> </a:t>
            </a:r>
            <a:r>
              <a:rPr lang="en-US" sz="2800" dirty="0" err="1">
                <a:latin typeface="Calibri (Body)"/>
              </a:rPr>
              <a:t>sử</a:t>
            </a:r>
            <a:r>
              <a:rPr lang="en-US" sz="2800" dirty="0">
                <a:latin typeface="Calibri (Body)"/>
              </a:rPr>
              <a:t> </a:t>
            </a:r>
            <a:r>
              <a:rPr lang="en-US" sz="2800" dirty="0" err="1">
                <a:latin typeface="Calibri (Body)"/>
              </a:rPr>
              <a:t>dụng</a:t>
            </a:r>
            <a:endParaRPr lang="en-US" sz="2800" dirty="0">
              <a:latin typeface="Calibri (Body)"/>
            </a:endParaRPr>
          </a:p>
          <a:p>
            <a:pPr indent="0">
              <a:lnSpc>
                <a:spcPct val="100000"/>
              </a:lnSpc>
              <a:spcBef>
                <a:spcPts val="600"/>
              </a:spcBef>
              <a:spcAft>
                <a:spcPts val="600"/>
              </a:spcAft>
              <a:buFont typeface="Wingdings" panose="05000000000000000000" pitchFamily="2" charset="2"/>
              <a:buChar char="q"/>
            </a:pPr>
            <a:r>
              <a:rPr lang="en-US" sz="2800" dirty="0">
                <a:latin typeface="Calibri (Body)"/>
              </a:rPr>
              <a:t> </a:t>
            </a:r>
            <a:r>
              <a:rPr lang="en-US" sz="2800" dirty="0" err="1">
                <a:latin typeface="Calibri (Body)"/>
              </a:rPr>
              <a:t>Biểu</a:t>
            </a:r>
            <a:r>
              <a:rPr lang="en-US" sz="2800" dirty="0">
                <a:latin typeface="Calibri (Body)"/>
              </a:rPr>
              <a:t> </a:t>
            </a:r>
            <a:r>
              <a:rPr lang="en-US" sz="2800" dirty="0" err="1">
                <a:latin typeface="Calibri (Body)"/>
              </a:rPr>
              <a:t>đồ</a:t>
            </a:r>
            <a:r>
              <a:rPr lang="en-US" sz="2800" dirty="0">
                <a:latin typeface="Calibri (Body)"/>
              </a:rPr>
              <a:t> Use case</a:t>
            </a:r>
          </a:p>
          <a:p>
            <a:pPr indent="0">
              <a:lnSpc>
                <a:spcPct val="100000"/>
              </a:lnSpc>
              <a:spcBef>
                <a:spcPts val="600"/>
              </a:spcBef>
              <a:spcAft>
                <a:spcPts val="600"/>
              </a:spcAft>
              <a:buFont typeface="Wingdings" panose="05000000000000000000" pitchFamily="2" charset="2"/>
              <a:buChar char="q"/>
            </a:pPr>
            <a:r>
              <a:rPr lang="en-US" sz="2800" dirty="0">
                <a:latin typeface="Calibri (Body)"/>
              </a:rPr>
              <a:t> </a:t>
            </a:r>
            <a:r>
              <a:rPr lang="en-US" sz="2800" dirty="0" err="1">
                <a:latin typeface="Calibri (Body)"/>
              </a:rPr>
              <a:t>Thiết</a:t>
            </a:r>
            <a:r>
              <a:rPr lang="en-US" sz="2800" dirty="0">
                <a:latin typeface="Calibri (Body)"/>
              </a:rPr>
              <a:t> </a:t>
            </a:r>
            <a:r>
              <a:rPr lang="en-US" sz="2800" dirty="0" err="1">
                <a:latin typeface="Calibri (Body)"/>
              </a:rPr>
              <a:t>kế</a:t>
            </a:r>
            <a:r>
              <a:rPr lang="en-US" sz="2800" dirty="0">
                <a:latin typeface="Calibri (Body)"/>
              </a:rPr>
              <a:t> </a:t>
            </a:r>
            <a:r>
              <a:rPr lang="en-US" sz="2800" dirty="0" err="1">
                <a:latin typeface="Calibri (Body)"/>
              </a:rPr>
              <a:t>lớp</a:t>
            </a:r>
            <a:endParaRPr lang="en-US" sz="2800" dirty="0">
              <a:latin typeface="Calibri (Body)"/>
            </a:endParaRPr>
          </a:p>
          <a:p>
            <a:pPr indent="0">
              <a:lnSpc>
                <a:spcPct val="100000"/>
              </a:lnSpc>
              <a:spcBef>
                <a:spcPts val="600"/>
              </a:spcBef>
              <a:spcAft>
                <a:spcPts val="600"/>
              </a:spcAft>
              <a:buFont typeface="Wingdings" panose="05000000000000000000" pitchFamily="2" charset="2"/>
              <a:buChar char="q"/>
            </a:pPr>
            <a:r>
              <a:rPr lang="en-US" sz="2800" dirty="0">
                <a:latin typeface="Calibri (Body)"/>
              </a:rPr>
              <a:t> </a:t>
            </a:r>
            <a:r>
              <a:rPr lang="en-US" sz="2800" dirty="0" err="1">
                <a:latin typeface="Calibri (Body)"/>
              </a:rPr>
              <a:t>Công</a:t>
            </a:r>
            <a:r>
              <a:rPr lang="en-US" sz="2800" dirty="0">
                <a:latin typeface="Calibri (Body)"/>
              </a:rPr>
              <a:t> </a:t>
            </a:r>
            <a:r>
              <a:rPr lang="en-US" sz="2800" dirty="0" err="1">
                <a:latin typeface="Calibri (Body)"/>
              </a:rPr>
              <a:t>nghệ</a:t>
            </a:r>
            <a:r>
              <a:rPr lang="en-US" sz="2800" dirty="0">
                <a:latin typeface="Calibri (Body)"/>
              </a:rPr>
              <a:t> </a:t>
            </a:r>
            <a:r>
              <a:rPr lang="en-US" sz="2800" dirty="0" err="1">
                <a:latin typeface="Calibri (Body)"/>
              </a:rPr>
              <a:t>Hướng</a:t>
            </a:r>
            <a:r>
              <a:rPr lang="en-US" sz="2800" dirty="0">
                <a:latin typeface="Calibri (Body)"/>
              </a:rPr>
              <a:t> </a:t>
            </a:r>
            <a:r>
              <a:rPr lang="en-US" sz="2800" dirty="0" err="1">
                <a:latin typeface="Calibri (Body)"/>
              </a:rPr>
              <a:t>đối</a:t>
            </a:r>
            <a:r>
              <a:rPr lang="en-US" sz="2800" dirty="0">
                <a:latin typeface="Calibri (Body)"/>
              </a:rPr>
              <a:t> </a:t>
            </a:r>
            <a:r>
              <a:rPr lang="en-US" sz="2800" dirty="0" err="1">
                <a:latin typeface="Calibri (Body)"/>
              </a:rPr>
              <a:t>tượng</a:t>
            </a:r>
            <a:endParaRPr lang="en-US" sz="2800" dirty="0">
              <a:latin typeface="Calibri (Body)"/>
            </a:endParaRPr>
          </a:p>
        </p:txBody>
      </p:sp>
      <p:sp>
        <p:nvSpPr>
          <p:cNvPr id="14" name="Slide Number Placeholder 3">
            <a:extLst>
              <a:ext uri="{FF2B5EF4-FFF2-40B4-BE49-F238E27FC236}">
                <a16:creationId xmlns:a16="http://schemas.microsoft.com/office/drawing/2014/main" id="{3E6112E2-7EB6-6353-44FC-B887C9E0FF40}"/>
              </a:ext>
            </a:extLst>
          </p:cNvPr>
          <p:cNvSpPr>
            <a:spLocks noGrp="1"/>
          </p:cNvSpPr>
          <p:nvPr/>
        </p:nvSpPr>
        <p:spPr>
          <a:xfrm>
            <a:off x="9841577" y="6333029"/>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C431B1-DB02-4087-A807-76E720B6C9F2}" type="slidenum">
              <a:rPr lang="en-US" smtClean="0"/>
              <a:pPr/>
              <a:t>2</a:t>
            </a:fld>
            <a:endParaRPr lang="en-US"/>
          </a:p>
        </p:txBody>
      </p:sp>
      <p:sp>
        <p:nvSpPr>
          <p:cNvPr id="2" name="Slide Number Placeholder 1">
            <a:extLst>
              <a:ext uri="{FF2B5EF4-FFF2-40B4-BE49-F238E27FC236}">
                <a16:creationId xmlns:a16="http://schemas.microsoft.com/office/drawing/2014/main" id="{44B49014-2406-1D0A-8195-37CB5D736381}"/>
              </a:ext>
            </a:extLst>
          </p:cNvPr>
          <p:cNvSpPr>
            <a:spLocks noGrp="1"/>
          </p:cNvSpPr>
          <p:nvPr>
            <p:ph type="sldNum" sz="quarter" idx="12"/>
          </p:nvPr>
        </p:nvSpPr>
        <p:spPr/>
        <p:txBody>
          <a:bodyPr/>
          <a:lstStyle/>
          <a:p>
            <a:fld id="{3065E091-C3D4-4EEF-993C-4BB65AE8C5FE}" type="slidenum">
              <a:rPr lang="en-US" smtClean="0"/>
              <a:t>2</a:t>
            </a:fld>
            <a:endParaRPr lang="en-US"/>
          </a:p>
        </p:txBody>
      </p:sp>
    </p:spTree>
    <p:extLst>
      <p:ext uri="{BB962C8B-B14F-4D97-AF65-F5344CB8AC3E}">
        <p14:creationId xmlns:p14="http://schemas.microsoft.com/office/powerpoint/2010/main" val="2567878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924003-7D8C-0167-1A68-90AA77B885BD}"/>
              </a:ext>
            </a:extLst>
          </p:cNvPr>
          <p:cNvSpPr txBox="1"/>
          <p:nvPr/>
        </p:nvSpPr>
        <p:spPr>
          <a:xfrm>
            <a:off x="0" y="0"/>
            <a:ext cx="6096000" cy="523220"/>
          </a:xfrm>
          <a:prstGeom prst="rect">
            <a:avLst/>
          </a:prstGeom>
          <a:noFill/>
        </p:spPr>
        <p:txBody>
          <a:bodyPr wrap="square">
            <a:spAutoFit/>
          </a:bodyPr>
          <a:lstStyle/>
          <a:p>
            <a:r>
              <a:rPr lang="en-US" sz="2800" b="1" dirty="0"/>
              <a:t>Package MAPBOARD</a:t>
            </a:r>
          </a:p>
        </p:txBody>
      </p:sp>
      <p:sp>
        <p:nvSpPr>
          <p:cNvPr id="2" name="Slide Number Placeholder 1">
            <a:extLst>
              <a:ext uri="{FF2B5EF4-FFF2-40B4-BE49-F238E27FC236}">
                <a16:creationId xmlns:a16="http://schemas.microsoft.com/office/drawing/2014/main" id="{96DF26DE-5175-5B0E-512F-6563F10B4377}"/>
              </a:ext>
            </a:extLst>
          </p:cNvPr>
          <p:cNvSpPr>
            <a:spLocks noGrp="1"/>
          </p:cNvSpPr>
          <p:nvPr>
            <p:ph type="sldNum" sz="quarter" idx="12"/>
          </p:nvPr>
        </p:nvSpPr>
        <p:spPr/>
        <p:txBody>
          <a:bodyPr/>
          <a:lstStyle/>
          <a:p>
            <a:fld id="{3065E091-C3D4-4EEF-993C-4BB65AE8C5FE}" type="slidenum">
              <a:rPr lang="en-US" smtClean="0"/>
              <a:t>20</a:t>
            </a:fld>
            <a:endParaRPr lang="en-US"/>
          </a:p>
        </p:txBody>
      </p:sp>
      <p:pic>
        <p:nvPicPr>
          <p:cNvPr id="4" name="Picture 3">
            <a:extLst>
              <a:ext uri="{FF2B5EF4-FFF2-40B4-BE49-F238E27FC236}">
                <a16:creationId xmlns:a16="http://schemas.microsoft.com/office/drawing/2014/main" id="{48CCCAFA-4396-7DC2-8E5C-C67CA2CA175C}"/>
              </a:ext>
            </a:extLst>
          </p:cNvPr>
          <p:cNvPicPr>
            <a:picLocks noChangeAspect="1"/>
          </p:cNvPicPr>
          <p:nvPr/>
        </p:nvPicPr>
        <p:blipFill>
          <a:blip r:embed="rId2"/>
          <a:stretch>
            <a:fillRect/>
          </a:stretch>
        </p:blipFill>
        <p:spPr>
          <a:xfrm>
            <a:off x="-806" y="857026"/>
            <a:ext cx="12192805" cy="5557153"/>
          </a:xfrm>
          <a:prstGeom prst="rect">
            <a:avLst/>
          </a:prstGeom>
        </p:spPr>
      </p:pic>
    </p:spTree>
    <p:extLst>
      <p:ext uri="{BB962C8B-B14F-4D97-AF65-F5344CB8AC3E}">
        <p14:creationId xmlns:p14="http://schemas.microsoft.com/office/powerpoint/2010/main" val="123088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7A8D0A-9F60-EE08-7412-A3E44F9F8E1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75883A7-9CA4-5B0A-FD47-33349EBC8E01}"/>
              </a:ext>
            </a:extLst>
          </p:cNvPr>
          <p:cNvPicPr>
            <a:picLocks noChangeAspect="1"/>
          </p:cNvPicPr>
          <p:nvPr/>
        </p:nvPicPr>
        <p:blipFill>
          <a:blip r:embed="rId2"/>
          <a:stretch>
            <a:fillRect/>
          </a:stretch>
        </p:blipFill>
        <p:spPr>
          <a:xfrm>
            <a:off x="1483360" y="308518"/>
            <a:ext cx="9365941" cy="6336122"/>
          </a:xfrm>
          <a:prstGeom prst="rect">
            <a:avLst/>
          </a:prstGeom>
        </p:spPr>
      </p:pic>
      <p:sp>
        <p:nvSpPr>
          <p:cNvPr id="5" name="TextBox 4">
            <a:extLst>
              <a:ext uri="{FF2B5EF4-FFF2-40B4-BE49-F238E27FC236}">
                <a16:creationId xmlns:a16="http://schemas.microsoft.com/office/drawing/2014/main" id="{C22CA192-1E5C-42F4-8F80-BB1E87137269}"/>
              </a:ext>
            </a:extLst>
          </p:cNvPr>
          <p:cNvSpPr txBox="1"/>
          <p:nvPr/>
        </p:nvSpPr>
        <p:spPr>
          <a:xfrm>
            <a:off x="0" y="0"/>
            <a:ext cx="6096000" cy="523220"/>
          </a:xfrm>
          <a:prstGeom prst="rect">
            <a:avLst/>
          </a:prstGeom>
          <a:noFill/>
        </p:spPr>
        <p:txBody>
          <a:bodyPr wrap="square">
            <a:spAutoFit/>
          </a:bodyPr>
          <a:lstStyle/>
          <a:p>
            <a:r>
              <a:rPr lang="en-US" sz="2800" b="1" dirty="0"/>
              <a:t>Package THINGS</a:t>
            </a:r>
          </a:p>
        </p:txBody>
      </p:sp>
      <p:sp>
        <p:nvSpPr>
          <p:cNvPr id="2" name="Slide Number Placeholder 1">
            <a:extLst>
              <a:ext uri="{FF2B5EF4-FFF2-40B4-BE49-F238E27FC236}">
                <a16:creationId xmlns:a16="http://schemas.microsoft.com/office/drawing/2014/main" id="{D6A0E107-3978-328A-8E83-51190262120E}"/>
              </a:ext>
            </a:extLst>
          </p:cNvPr>
          <p:cNvSpPr>
            <a:spLocks noGrp="1"/>
          </p:cNvSpPr>
          <p:nvPr>
            <p:ph type="sldNum" sz="quarter" idx="12"/>
          </p:nvPr>
        </p:nvSpPr>
        <p:spPr/>
        <p:txBody>
          <a:bodyPr/>
          <a:lstStyle/>
          <a:p>
            <a:fld id="{3065E091-C3D4-4EEF-993C-4BB65AE8C5FE}" type="slidenum">
              <a:rPr lang="en-US" smtClean="0"/>
              <a:t>21</a:t>
            </a:fld>
            <a:endParaRPr lang="en-US"/>
          </a:p>
        </p:txBody>
      </p:sp>
    </p:spTree>
    <p:extLst>
      <p:ext uri="{BB962C8B-B14F-4D97-AF65-F5344CB8AC3E}">
        <p14:creationId xmlns:p14="http://schemas.microsoft.com/office/powerpoint/2010/main" val="1426972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EA98-C6C3-4706-E687-05F01BD49F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2BF4D56-5CDC-CECC-2431-D6E67E4CFE91}"/>
              </a:ext>
            </a:extLst>
          </p:cNvPr>
          <p:cNvSpPr txBox="1"/>
          <p:nvPr/>
        </p:nvSpPr>
        <p:spPr>
          <a:xfrm>
            <a:off x="526470" y="2345439"/>
            <a:ext cx="9562410" cy="923330"/>
          </a:xfrm>
          <a:prstGeom prst="rect">
            <a:avLst/>
          </a:prstGeom>
          <a:noFill/>
        </p:spPr>
        <p:txBody>
          <a:bodyPr wrap="square" rtlCol="0">
            <a:spAutoFit/>
          </a:bodyPr>
          <a:lstStyle/>
          <a:p>
            <a:pPr marL="1143000" indent="-1143000">
              <a:buFont typeface="Wingdings" panose="05000000000000000000" pitchFamily="2" charset="2"/>
              <a:buChar char="q"/>
            </a:pPr>
            <a:r>
              <a:rPr lang="en-US" sz="5400" b="1" dirty="0"/>
              <a:t>Entity Relationship Diagram</a:t>
            </a:r>
            <a:endParaRPr lang="vi-VN" sz="5400" b="1" dirty="0"/>
          </a:p>
        </p:txBody>
      </p:sp>
      <p:sp>
        <p:nvSpPr>
          <p:cNvPr id="2" name="Slide Number Placeholder 1">
            <a:extLst>
              <a:ext uri="{FF2B5EF4-FFF2-40B4-BE49-F238E27FC236}">
                <a16:creationId xmlns:a16="http://schemas.microsoft.com/office/drawing/2014/main" id="{89B35FE9-A25A-3B7C-4A3B-8EA2BDECB1A6}"/>
              </a:ext>
            </a:extLst>
          </p:cNvPr>
          <p:cNvSpPr>
            <a:spLocks noGrp="1"/>
          </p:cNvSpPr>
          <p:nvPr>
            <p:ph type="sldNum" sz="quarter" idx="12"/>
          </p:nvPr>
        </p:nvSpPr>
        <p:spPr/>
        <p:txBody>
          <a:bodyPr/>
          <a:lstStyle/>
          <a:p>
            <a:fld id="{3065E091-C3D4-4EEF-993C-4BB65AE8C5FE}" type="slidenum">
              <a:rPr lang="en-US" smtClean="0"/>
              <a:t>22</a:t>
            </a:fld>
            <a:endParaRPr lang="en-US"/>
          </a:p>
        </p:txBody>
      </p:sp>
    </p:spTree>
    <p:extLst>
      <p:ext uri="{BB962C8B-B14F-4D97-AF65-F5344CB8AC3E}">
        <p14:creationId xmlns:p14="http://schemas.microsoft.com/office/powerpoint/2010/main" val="323069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C276F-DF61-CB32-A2A0-05ED6792763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598A87-AEC1-9024-5682-D8D209CBC290}"/>
              </a:ext>
            </a:extLst>
          </p:cNvPr>
          <p:cNvSpPr>
            <a:spLocks noGrp="1"/>
          </p:cNvSpPr>
          <p:nvPr>
            <p:ph type="sldNum" sz="quarter" idx="12"/>
          </p:nvPr>
        </p:nvSpPr>
        <p:spPr/>
        <p:txBody>
          <a:bodyPr/>
          <a:lstStyle/>
          <a:p>
            <a:fld id="{3065E091-C3D4-4EEF-993C-4BB65AE8C5FE}" type="slidenum">
              <a:rPr lang="en-US" smtClean="0"/>
              <a:t>23</a:t>
            </a:fld>
            <a:endParaRPr lang="en-US"/>
          </a:p>
        </p:txBody>
      </p:sp>
      <p:pic>
        <p:nvPicPr>
          <p:cNvPr id="7" name="Picture 6">
            <a:extLst>
              <a:ext uri="{FF2B5EF4-FFF2-40B4-BE49-F238E27FC236}">
                <a16:creationId xmlns:a16="http://schemas.microsoft.com/office/drawing/2014/main" id="{7A7487B0-EED9-C7CF-188E-A80DA84B88C5}"/>
              </a:ext>
            </a:extLst>
          </p:cNvPr>
          <p:cNvPicPr>
            <a:picLocks noChangeAspect="1"/>
          </p:cNvPicPr>
          <p:nvPr/>
        </p:nvPicPr>
        <p:blipFill>
          <a:blip r:embed="rId2"/>
          <a:stretch>
            <a:fillRect/>
          </a:stretch>
        </p:blipFill>
        <p:spPr>
          <a:xfrm>
            <a:off x="0" y="516497"/>
            <a:ext cx="12192000" cy="5520205"/>
          </a:xfrm>
          <a:prstGeom prst="rect">
            <a:avLst/>
          </a:prstGeom>
        </p:spPr>
      </p:pic>
    </p:spTree>
    <p:extLst>
      <p:ext uri="{BB962C8B-B14F-4D97-AF65-F5344CB8AC3E}">
        <p14:creationId xmlns:p14="http://schemas.microsoft.com/office/powerpoint/2010/main" val="401769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81425-0D46-28BF-757C-784D82E89E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285A0F0-1877-9116-71F8-3FE37E573195}"/>
              </a:ext>
            </a:extLst>
          </p:cNvPr>
          <p:cNvSpPr txBox="1"/>
          <p:nvPr/>
        </p:nvSpPr>
        <p:spPr>
          <a:xfrm>
            <a:off x="526470" y="2345439"/>
            <a:ext cx="8894621" cy="923330"/>
          </a:xfrm>
          <a:prstGeom prst="rect">
            <a:avLst/>
          </a:prstGeom>
          <a:noFill/>
        </p:spPr>
        <p:txBody>
          <a:bodyPr wrap="square" rtlCol="0">
            <a:spAutoFit/>
          </a:bodyPr>
          <a:lstStyle/>
          <a:p>
            <a:pPr marL="1143000" indent="-1143000">
              <a:buFont typeface="Wingdings" panose="05000000000000000000" pitchFamily="2" charset="2"/>
              <a:buChar char="q"/>
            </a:pPr>
            <a:r>
              <a:rPr lang="en-US" sz="5400" b="1" dirty="0" err="1"/>
              <a:t>Kiến</a:t>
            </a:r>
            <a:r>
              <a:rPr lang="en-US" sz="5400" b="1" dirty="0"/>
              <a:t> </a:t>
            </a:r>
            <a:r>
              <a:rPr lang="en-US" sz="5400" b="1" dirty="0" err="1"/>
              <a:t>trúc</a:t>
            </a:r>
            <a:r>
              <a:rPr lang="en-US" sz="5400" b="1" dirty="0"/>
              <a:t> </a:t>
            </a:r>
            <a:r>
              <a:rPr lang="en-US" sz="5400" b="1" dirty="0" err="1"/>
              <a:t>hệ</a:t>
            </a:r>
            <a:r>
              <a:rPr lang="en-US" sz="5400" b="1" dirty="0"/>
              <a:t> </a:t>
            </a:r>
            <a:r>
              <a:rPr lang="en-US" sz="5400" b="1" dirty="0" err="1"/>
              <a:t>thống</a:t>
            </a:r>
            <a:endParaRPr lang="vi-VN" sz="5400" b="1" dirty="0"/>
          </a:p>
        </p:txBody>
      </p:sp>
      <p:sp>
        <p:nvSpPr>
          <p:cNvPr id="2" name="Slide Number Placeholder 1">
            <a:extLst>
              <a:ext uri="{FF2B5EF4-FFF2-40B4-BE49-F238E27FC236}">
                <a16:creationId xmlns:a16="http://schemas.microsoft.com/office/drawing/2014/main" id="{75ED62B2-9C87-A44D-9F09-A0E3D91AE68F}"/>
              </a:ext>
            </a:extLst>
          </p:cNvPr>
          <p:cNvSpPr>
            <a:spLocks noGrp="1"/>
          </p:cNvSpPr>
          <p:nvPr>
            <p:ph type="sldNum" sz="quarter" idx="12"/>
          </p:nvPr>
        </p:nvSpPr>
        <p:spPr/>
        <p:txBody>
          <a:bodyPr/>
          <a:lstStyle/>
          <a:p>
            <a:fld id="{3065E091-C3D4-4EEF-993C-4BB65AE8C5FE}" type="slidenum">
              <a:rPr lang="en-US" smtClean="0"/>
              <a:t>24</a:t>
            </a:fld>
            <a:endParaRPr lang="en-US"/>
          </a:p>
        </p:txBody>
      </p:sp>
    </p:spTree>
    <p:extLst>
      <p:ext uri="{BB962C8B-B14F-4D97-AF65-F5344CB8AC3E}">
        <p14:creationId xmlns:p14="http://schemas.microsoft.com/office/powerpoint/2010/main" val="1590657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56DDC-A5AF-FE5E-890E-4D98038BFB9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5D85F2-8463-7E86-0840-1E67F4108945}"/>
              </a:ext>
            </a:extLst>
          </p:cNvPr>
          <p:cNvSpPr>
            <a:spLocks noGrp="1"/>
          </p:cNvSpPr>
          <p:nvPr>
            <p:ph type="sldNum" sz="quarter" idx="12"/>
          </p:nvPr>
        </p:nvSpPr>
        <p:spPr/>
        <p:txBody>
          <a:bodyPr/>
          <a:lstStyle/>
          <a:p>
            <a:fld id="{3065E091-C3D4-4EEF-993C-4BB65AE8C5FE}" type="slidenum">
              <a:rPr lang="en-US" smtClean="0"/>
              <a:t>25</a:t>
            </a:fld>
            <a:endParaRPr lang="en-US"/>
          </a:p>
        </p:txBody>
      </p:sp>
      <p:pic>
        <p:nvPicPr>
          <p:cNvPr id="8" name="Picture 7">
            <a:extLst>
              <a:ext uri="{FF2B5EF4-FFF2-40B4-BE49-F238E27FC236}">
                <a16:creationId xmlns:a16="http://schemas.microsoft.com/office/drawing/2014/main" id="{0A5ED1FA-99C1-5642-23F6-E772D4843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44" y="894081"/>
            <a:ext cx="10880112" cy="4429760"/>
          </a:xfrm>
          <a:prstGeom prst="rect">
            <a:avLst/>
          </a:prstGeom>
        </p:spPr>
      </p:pic>
    </p:spTree>
    <p:extLst>
      <p:ext uri="{BB962C8B-B14F-4D97-AF65-F5344CB8AC3E}">
        <p14:creationId xmlns:p14="http://schemas.microsoft.com/office/powerpoint/2010/main" val="1824711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4B62C-782C-56CE-A767-57E8DF6D1AE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A1201B-19B8-C3F0-1C7C-C051319E797A}"/>
              </a:ext>
            </a:extLst>
          </p:cNvPr>
          <p:cNvSpPr txBox="1"/>
          <p:nvPr/>
        </p:nvSpPr>
        <p:spPr>
          <a:xfrm>
            <a:off x="526469" y="2345439"/>
            <a:ext cx="11482651" cy="1107996"/>
          </a:xfrm>
          <a:prstGeom prst="rect">
            <a:avLst/>
          </a:prstGeom>
          <a:noFill/>
        </p:spPr>
        <p:txBody>
          <a:bodyPr wrap="square" rtlCol="0">
            <a:spAutoFit/>
          </a:bodyPr>
          <a:lstStyle/>
          <a:p>
            <a:pPr marL="1143000" indent="-1143000">
              <a:buFont typeface="Wingdings" panose="05000000000000000000" pitchFamily="2" charset="2"/>
              <a:buChar char="q"/>
            </a:pPr>
            <a:r>
              <a:rPr lang="en-US" sz="6600" b="1" dirty="0" err="1"/>
              <a:t>Công</a:t>
            </a:r>
            <a:r>
              <a:rPr lang="en-US" sz="6600" b="1" dirty="0"/>
              <a:t> </a:t>
            </a:r>
            <a:r>
              <a:rPr lang="en-US" sz="6600" b="1" dirty="0" err="1"/>
              <a:t>nghệ</a:t>
            </a:r>
            <a:r>
              <a:rPr lang="en-US" sz="6600" b="1" dirty="0"/>
              <a:t> </a:t>
            </a:r>
            <a:r>
              <a:rPr lang="en-US" sz="6600" b="1" dirty="0" err="1"/>
              <a:t>Hướng</a:t>
            </a:r>
            <a:r>
              <a:rPr lang="en-US" sz="6600" b="1" dirty="0"/>
              <a:t> </a:t>
            </a:r>
            <a:r>
              <a:rPr lang="en-US" sz="6600" b="1" dirty="0" err="1"/>
              <a:t>đối</a:t>
            </a:r>
            <a:r>
              <a:rPr lang="en-US" sz="6600" b="1" dirty="0"/>
              <a:t> </a:t>
            </a:r>
            <a:r>
              <a:rPr lang="en-US" sz="6600" b="1" dirty="0" err="1"/>
              <a:t>tượng</a:t>
            </a:r>
            <a:endParaRPr lang="vi-VN" sz="6600" b="1" dirty="0"/>
          </a:p>
        </p:txBody>
      </p:sp>
      <p:sp>
        <p:nvSpPr>
          <p:cNvPr id="2" name="Slide Number Placeholder 1">
            <a:extLst>
              <a:ext uri="{FF2B5EF4-FFF2-40B4-BE49-F238E27FC236}">
                <a16:creationId xmlns:a16="http://schemas.microsoft.com/office/drawing/2014/main" id="{D9592595-4415-CE33-62E6-1827A0FC2899}"/>
              </a:ext>
            </a:extLst>
          </p:cNvPr>
          <p:cNvSpPr>
            <a:spLocks noGrp="1"/>
          </p:cNvSpPr>
          <p:nvPr>
            <p:ph type="sldNum" sz="quarter" idx="12"/>
          </p:nvPr>
        </p:nvSpPr>
        <p:spPr/>
        <p:txBody>
          <a:bodyPr/>
          <a:lstStyle/>
          <a:p>
            <a:fld id="{3065E091-C3D4-4EEF-993C-4BB65AE8C5FE}" type="slidenum">
              <a:rPr lang="en-US" smtClean="0"/>
              <a:t>26</a:t>
            </a:fld>
            <a:endParaRPr lang="en-US"/>
          </a:p>
        </p:txBody>
      </p:sp>
    </p:spTree>
    <p:extLst>
      <p:ext uri="{BB962C8B-B14F-4D97-AF65-F5344CB8AC3E}">
        <p14:creationId xmlns:p14="http://schemas.microsoft.com/office/powerpoint/2010/main" val="2312151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66101-050D-128C-9E37-46D351A77099}"/>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306B774E-6F42-2658-5C5A-07F58010AAFE}"/>
              </a:ext>
            </a:extLst>
          </p:cNvPr>
          <p:cNvPicPr>
            <a:picLocks noChangeAspect="1"/>
          </p:cNvPicPr>
          <p:nvPr/>
        </p:nvPicPr>
        <p:blipFill>
          <a:blip r:embed="rId2"/>
          <a:stretch>
            <a:fillRect/>
          </a:stretch>
        </p:blipFill>
        <p:spPr>
          <a:xfrm>
            <a:off x="7774481" y="1572662"/>
            <a:ext cx="4417519" cy="4370452"/>
          </a:xfrm>
          <a:prstGeom prst="rect">
            <a:avLst/>
          </a:prstGeom>
        </p:spPr>
      </p:pic>
      <p:sp>
        <p:nvSpPr>
          <p:cNvPr id="2" name="Slide Number Placeholder 1">
            <a:extLst>
              <a:ext uri="{FF2B5EF4-FFF2-40B4-BE49-F238E27FC236}">
                <a16:creationId xmlns:a16="http://schemas.microsoft.com/office/drawing/2014/main" id="{A128B2CA-4BFE-6DD3-7957-AB38CDB653AB}"/>
              </a:ext>
            </a:extLst>
          </p:cNvPr>
          <p:cNvSpPr>
            <a:spLocks noGrp="1"/>
          </p:cNvSpPr>
          <p:nvPr>
            <p:ph type="sldNum" sz="quarter" idx="12"/>
          </p:nvPr>
        </p:nvSpPr>
        <p:spPr/>
        <p:txBody>
          <a:bodyPr/>
          <a:lstStyle/>
          <a:p>
            <a:fld id="{3065E091-C3D4-4EEF-993C-4BB65AE8C5FE}" type="slidenum">
              <a:rPr lang="en-US" smtClean="0"/>
              <a:t>27</a:t>
            </a:fld>
            <a:endParaRPr lang="en-US"/>
          </a:p>
        </p:txBody>
      </p:sp>
      <p:sp>
        <p:nvSpPr>
          <p:cNvPr id="11" name="TextBox 10">
            <a:extLst>
              <a:ext uri="{FF2B5EF4-FFF2-40B4-BE49-F238E27FC236}">
                <a16:creationId xmlns:a16="http://schemas.microsoft.com/office/drawing/2014/main" id="{1D15E760-C946-69D6-F376-78B2775E53FA}"/>
              </a:ext>
            </a:extLst>
          </p:cNvPr>
          <p:cNvSpPr txBox="1"/>
          <p:nvPr/>
        </p:nvSpPr>
        <p:spPr>
          <a:xfrm>
            <a:off x="792480" y="318254"/>
            <a:ext cx="6096000" cy="938719"/>
          </a:xfrm>
          <a:prstGeom prst="rect">
            <a:avLst/>
          </a:prstGeom>
          <a:noFill/>
        </p:spPr>
        <p:txBody>
          <a:bodyPr wrap="square">
            <a:spAutoFit/>
          </a:bodyPr>
          <a:lstStyle/>
          <a:p>
            <a:r>
              <a:rPr lang="en-US" sz="5500" b="1" dirty="0" err="1">
                <a:latin typeface="Calibri Light (Headings)"/>
              </a:rPr>
              <a:t>Đóng</a:t>
            </a:r>
            <a:r>
              <a:rPr lang="en-US" sz="5500" b="1" dirty="0">
                <a:latin typeface="Calibri Light (Headings)"/>
              </a:rPr>
              <a:t> </a:t>
            </a:r>
            <a:r>
              <a:rPr lang="en-US" sz="5500" b="1" dirty="0" err="1">
                <a:latin typeface="Calibri Light (Headings)"/>
              </a:rPr>
              <a:t>gói</a:t>
            </a:r>
            <a:endParaRPr lang="en-US" sz="5500" b="1" dirty="0">
              <a:latin typeface="Calibri Light (Headings)"/>
            </a:endParaRPr>
          </a:p>
        </p:txBody>
      </p:sp>
      <p:cxnSp>
        <p:nvCxnSpPr>
          <p:cNvPr id="13" name="Straight Connector 12">
            <a:extLst>
              <a:ext uri="{FF2B5EF4-FFF2-40B4-BE49-F238E27FC236}">
                <a16:creationId xmlns:a16="http://schemas.microsoft.com/office/drawing/2014/main" id="{0349222C-031A-0672-D6F9-4E0148EB4F92}"/>
              </a:ext>
            </a:extLst>
          </p:cNvPr>
          <p:cNvCxnSpPr/>
          <p:nvPr/>
        </p:nvCxnSpPr>
        <p:spPr>
          <a:xfrm>
            <a:off x="538480" y="1256973"/>
            <a:ext cx="813816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DA1244B-9665-AF0D-500F-A283F576FF7B}"/>
              </a:ext>
            </a:extLst>
          </p:cNvPr>
          <p:cNvSpPr txBox="1"/>
          <p:nvPr/>
        </p:nvSpPr>
        <p:spPr>
          <a:xfrm>
            <a:off x="538480" y="1721183"/>
            <a:ext cx="6959600" cy="1200329"/>
          </a:xfrm>
          <a:prstGeom prst="rect">
            <a:avLst/>
          </a:prstGeom>
          <a:noFill/>
        </p:spPr>
        <p:txBody>
          <a:bodyPr wrap="square">
            <a:spAutoFit/>
          </a:bodyPr>
          <a:lstStyle/>
          <a:p>
            <a:r>
              <a:rPr lang="en-US" sz="2400" dirty="0">
                <a:latin typeface="Calibri (Body)"/>
              </a:rPr>
              <a:t>T</a:t>
            </a:r>
            <a:r>
              <a:rPr lang="vi-VN" sz="2400" dirty="0" err="1">
                <a:latin typeface="Calibri (Body)"/>
              </a:rPr>
              <a:t>huộc</a:t>
            </a:r>
            <a:r>
              <a:rPr lang="vi-VN" sz="2400" dirty="0">
                <a:latin typeface="Calibri (Body)"/>
              </a:rPr>
              <a:t> tính </a:t>
            </a:r>
            <a:r>
              <a:rPr lang="vi-VN" sz="2400" dirty="0" err="1">
                <a:latin typeface="Calibri (Body)"/>
              </a:rPr>
              <a:t>private</a:t>
            </a:r>
            <a:r>
              <a:rPr lang="en-US" sz="2400" dirty="0">
                <a:latin typeface="Calibri (Body)"/>
              </a:rPr>
              <a:t> </a:t>
            </a:r>
            <a:r>
              <a:rPr lang="vi-VN" sz="2400" dirty="0">
                <a:latin typeface="Calibri (Body)"/>
              </a:rPr>
              <a:t>được truy cập thông qua </a:t>
            </a:r>
            <a:r>
              <a:rPr lang="vi-VN" sz="2400" dirty="0" err="1">
                <a:latin typeface="Calibri (Body)"/>
              </a:rPr>
              <a:t>getter</a:t>
            </a:r>
            <a:r>
              <a:rPr lang="en-US" sz="2400" dirty="0">
                <a:latin typeface="Calibri (Body)"/>
              </a:rPr>
              <a:t>.</a:t>
            </a:r>
          </a:p>
          <a:p>
            <a:endParaRPr lang="en-US" sz="2400" dirty="0">
              <a:latin typeface="Calibri (Body)"/>
            </a:endParaRPr>
          </a:p>
          <a:p>
            <a:r>
              <a:rPr lang="vi-VN" sz="2400" dirty="0" err="1">
                <a:latin typeface="Calibri (Body)"/>
              </a:rPr>
              <a:t>Logic</a:t>
            </a:r>
            <a:r>
              <a:rPr lang="vi-VN" sz="2400" dirty="0">
                <a:latin typeface="Calibri (Body)"/>
              </a:rPr>
              <a:t> xử lý được đóng gói trong từng </a:t>
            </a:r>
            <a:r>
              <a:rPr lang="vi-VN" sz="2400" dirty="0" err="1">
                <a:latin typeface="Calibri (Body)"/>
              </a:rPr>
              <a:t>class</a:t>
            </a:r>
            <a:r>
              <a:rPr lang="vi-VN" sz="2400" dirty="0">
                <a:latin typeface="Calibri (Body)"/>
              </a:rPr>
              <a:t> riêng biệt</a:t>
            </a:r>
            <a:r>
              <a:rPr lang="en-US" sz="2400" dirty="0">
                <a:latin typeface="Calibri (Body)"/>
              </a:rPr>
              <a:t> </a:t>
            </a:r>
          </a:p>
        </p:txBody>
      </p:sp>
      <p:sp>
        <p:nvSpPr>
          <p:cNvPr id="9" name="TextBox 8">
            <a:extLst>
              <a:ext uri="{FF2B5EF4-FFF2-40B4-BE49-F238E27FC236}">
                <a16:creationId xmlns:a16="http://schemas.microsoft.com/office/drawing/2014/main" id="{65801A35-FFFC-1167-4785-B30EB8A688AC}"/>
              </a:ext>
            </a:extLst>
          </p:cNvPr>
          <p:cNvSpPr txBox="1"/>
          <p:nvPr/>
        </p:nvSpPr>
        <p:spPr>
          <a:xfrm>
            <a:off x="538480" y="3419980"/>
            <a:ext cx="7351884" cy="2308324"/>
          </a:xfrm>
          <a:prstGeom prst="rect">
            <a:avLst/>
          </a:prstGeom>
          <a:noFill/>
        </p:spPr>
        <p:txBody>
          <a:bodyPr wrap="none" rtlCol="0">
            <a:spAutoFit/>
          </a:bodyPr>
          <a:lstStyle/>
          <a:p>
            <a:r>
              <a:rPr lang="en-US" sz="2400" dirty="0" err="1"/>
              <a:t>Ví</a:t>
            </a:r>
            <a:r>
              <a:rPr lang="en-US" sz="2400" dirty="0"/>
              <a:t> </a:t>
            </a:r>
            <a:r>
              <a:rPr lang="en-US" sz="2400" dirty="0" err="1"/>
              <a:t>dụ</a:t>
            </a:r>
            <a:r>
              <a:rPr lang="en-US" sz="2400" dirty="0"/>
              <a:t> </a:t>
            </a:r>
            <a:r>
              <a:rPr lang="en-US" sz="2400" dirty="0" err="1"/>
              <a:t>trong</a:t>
            </a:r>
            <a:r>
              <a:rPr lang="en-US" sz="2400" dirty="0"/>
              <a:t> Class Player:</a:t>
            </a:r>
          </a:p>
          <a:p>
            <a:r>
              <a:rPr lang="en-US" sz="2400" dirty="0"/>
              <a:t>+ </a:t>
            </a:r>
            <a:r>
              <a:rPr lang="en-US" sz="2400" dirty="0" err="1"/>
              <a:t>Thuộc</a:t>
            </a:r>
            <a:r>
              <a:rPr lang="en-US" sz="2400" dirty="0"/>
              <a:t> </a:t>
            </a:r>
            <a:r>
              <a:rPr lang="en-US" sz="2400" dirty="0" err="1"/>
              <a:t>tính</a:t>
            </a:r>
            <a:r>
              <a:rPr lang="en-US" sz="2400" dirty="0"/>
              <a:t> score, life, </a:t>
            </a:r>
            <a:r>
              <a:rPr lang="en-US" sz="2400" dirty="0" err="1"/>
              <a:t>playerName</a:t>
            </a:r>
            <a:r>
              <a:rPr lang="en-US" sz="2400" dirty="0"/>
              <a:t> </a:t>
            </a:r>
            <a:r>
              <a:rPr lang="en-US" sz="2400" dirty="0" err="1"/>
              <a:t>được</a:t>
            </a:r>
            <a:r>
              <a:rPr lang="en-US" sz="2400" dirty="0"/>
              <a:t> </a:t>
            </a:r>
            <a:r>
              <a:rPr lang="en-US" sz="2400" dirty="0" err="1"/>
              <a:t>đặt</a:t>
            </a:r>
            <a:r>
              <a:rPr lang="en-US" sz="2400" dirty="0"/>
              <a:t> </a:t>
            </a:r>
            <a:r>
              <a:rPr lang="en-US" sz="2400" dirty="0" err="1"/>
              <a:t>là</a:t>
            </a:r>
            <a:r>
              <a:rPr lang="en-US" sz="2400" dirty="0"/>
              <a:t> private</a:t>
            </a:r>
          </a:p>
          <a:p>
            <a:r>
              <a:rPr lang="en-US" sz="2400" dirty="0"/>
              <a:t>+ </a:t>
            </a:r>
            <a:r>
              <a:rPr lang="en-US" sz="2400" dirty="0" err="1"/>
              <a:t>Thuộc</a:t>
            </a:r>
            <a:r>
              <a:rPr lang="en-US" sz="2400" dirty="0"/>
              <a:t> </a:t>
            </a:r>
            <a:r>
              <a:rPr lang="en-US" sz="2400" dirty="0" err="1"/>
              <a:t>tính</a:t>
            </a:r>
            <a:r>
              <a:rPr lang="en-US" sz="2400" dirty="0"/>
              <a:t> life, </a:t>
            </a:r>
            <a:r>
              <a:rPr lang="en-US" sz="2400" dirty="0" err="1"/>
              <a:t>playerName</a:t>
            </a:r>
            <a:r>
              <a:rPr lang="en-US" sz="2400" dirty="0"/>
              <a:t>, score </a:t>
            </a:r>
            <a:r>
              <a:rPr lang="en-US" sz="2400" dirty="0" err="1"/>
              <a:t>đều</a:t>
            </a:r>
            <a:r>
              <a:rPr lang="en-US" sz="2400" dirty="0"/>
              <a:t> </a:t>
            </a:r>
            <a:r>
              <a:rPr lang="en-US" sz="2400" dirty="0" err="1"/>
              <a:t>có</a:t>
            </a:r>
            <a:r>
              <a:rPr lang="en-US" sz="2400" dirty="0"/>
              <a:t> getter </a:t>
            </a:r>
            <a:r>
              <a:rPr lang="en-US" sz="2400" dirty="0" err="1"/>
              <a:t>riêng</a:t>
            </a:r>
            <a:r>
              <a:rPr lang="en-US" sz="2400" dirty="0"/>
              <a:t> </a:t>
            </a:r>
          </a:p>
          <a:p>
            <a:r>
              <a:rPr lang="en-US" sz="2400" dirty="0"/>
              <a:t>+ </a:t>
            </a:r>
            <a:r>
              <a:rPr lang="en-US" sz="2400" dirty="0" err="1"/>
              <a:t>Có</a:t>
            </a:r>
            <a:r>
              <a:rPr lang="en-US" sz="2400" dirty="0"/>
              <a:t> </a:t>
            </a:r>
            <a:r>
              <a:rPr lang="en-US" sz="2400" dirty="0" err="1"/>
              <a:t>hàm</a:t>
            </a:r>
            <a:r>
              <a:rPr lang="en-US" sz="2400" dirty="0"/>
              <a:t> </a:t>
            </a:r>
            <a:r>
              <a:rPr lang="en-US" sz="2400" dirty="0" err="1"/>
              <a:t>addLife</a:t>
            </a:r>
            <a:r>
              <a:rPr lang="en-US" sz="2400" dirty="0"/>
              <a:t> </a:t>
            </a:r>
            <a:r>
              <a:rPr lang="en-US" sz="2400" dirty="0" err="1"/>
              <a:t>bên</a:t>
            </a:r>
            <a:r>
              <a:rPr lang="en-US" sz="2400" dirty="0"/>
              <a:t> </a:t>
            </a:r>
            <a:r>
              <a:rPr lang="en-US" sz="2400" dirty="0" err="1"/>
              <a:t>trong</a:t>
            </a:r>
            <a:r>
              <a:rPr lang="en-US" sz="2400" dirty="0"/>
              <a:t> class </a:t>
            </a:r>
            <a:r>
              <a:rPr lang="en-US" sz="2400" dirty="0" err="1"/>
              <a:t>để</a:t>
            </a:r>
            <a:r>
              <a:rPr lang="en-US" sz="2400" dirty="0"/>
              <a:t> </a:t>
            </a:r>
            <a:r>
              <a:rPr lang="en-US" sz="2400" dirty="0" err="1"/>
              <a:t>xử</a:t>
            </a:r>
            <a:r>
              <a:rPr lang="en-US" sz="2400" dirty="0"/>
              <a:t> </a:t>
            </a:r>
            <a:r>
              <a:rPr lang="en-US" sz="2400" dirty="0" err="1"/>
              <a:t>lý</a:t>
            </a:r>
            <a:r>
              <a:rPr lang="en-US" sz="2400" dirty="0"/>
              <a:t> logic </a:t>
            </a:r>
            <a:r>
              <a:rPr lang="en-US" sz="2400" dirty="0" err="1"/>
              <a:t>khi</a:t>
            </a:r>
            <a:endParaRPr lang="en-US" sz="2400" dirty="0"/>
          </a:p>
          <a:p>
            <a:r>
              <a:rPr lang="en-US" sz="2400" dirty="0"/>
              <a:t> </a:t>
            </a:r>
            <a:r>
              <a:rPr lang="en-US" sz="2400" dirty="0" err="1"/>
              <a:t>sử</a:t>
            </a:r>
            <a:r>
              <a:rPr lang="en-US" sz="2400" dirty="0"/>
              <a:t> </a:t>
            </a:r>
            <a:r>
              <a:rPr lang="en-US" sz="2400" dirty="0" err="1"/>
              <a:t>dụng</a:t>
            </a:r>
            <a:r>
              <a:rPr lang="en-US" sz="2400" dirty="0"/>
              <a:t> potion </a:t>
            </a:r>
            <a:r>
              <a:rPr lang="en-US" sz="2400" dirty="0" err="1"/>
              <a:t>và</a:t>
            </a:r>
            <a:r>
              <a:rPr lang="en-US" sz="2400" dirty="0"/>
              <a:t> </a:t>
            </a:r>
            <a:r>
              <a:rPr lang="en-US" sz="2400" dirty="0" err="1"/>
              <a:t>addScore</a:t>
            </a:r>
            <a:r>
              <a:rPr lang="en-US" sz="2400" dirty="0"/>
              <a:t> </a:t>
            </a:r>
            <a:r>
              <a:rPr lang="en-US" sz="2400" dirty="0" err="1"/>
              <a:t>để</a:t>
            </a:r>
            <a:r>
              <a:rPr lang="en-US" sz="2400" dirty="0"/>
              <a:t> </a:t>
            </a:r>
            <a:r>
              <a:rPr lang="en-US" sz="2400" dirty="0" err="1"/>
              <a:t>cộng</a:t>
            </a:r>
            <a:r>
              <a:rPr lang="en-US" sz="2400" dirty="0"/>
              <a:t> </a:t>
            </a:r>
            <a:r>
              <a:rPr lang="en-US" sz="2400" dirty="0" err="1"/>
              <a:t>điểm</a:t>
            </a:r>
            <a:r>
              <a:rPr lang="en-US" sz="2400" dirty="0"/>
              <a:t> </a:t>
            </a:r>
            <a:r>
              <a:rPr lang="en-US" sz="2400" dirty="0" err="1"/>
              <a:t>khi</a:t>
            </a:r>
            <a:r>
              <a:rPr lang="en-US" sz="2400" dirty="0"/>
              <a:t> </a:t>
            </a:r>
            <a:r>
              <a:rPr lang="en-US" sz="2400" dirty="0" err="1"/>
              <a:t>nhặt</a:t>
            </a:r>
            <a:r>
              <a:rPr lang="en-US" sz="2400" dirty="0"/>
              <a:t> </a:t>
            </a:r>
          </a:p>
          <a:p>
            <a:r>
              <a:rPr lang="en-US" sz="2400" dirty="0" err="1"/>
              <a:t>được</a:t>
            </a:r>
            <a:r>
              <a:rPr lang="en-US" sz="2400" dirty="0"/>
              <a:t> coin</a:t>
            </a:r>
          </a:p>
        </p:txBody>
      </p:sp>
    </p:spTree>
    <p:extLst>
      <p:ext uri="{BB962C8B-B14F-4D97-AF65-F5344CB8AC3E}">
        <p14:creationId xmlns:p14="http://schemas.microsoft.com/office/powerpoint/2010/main" val="272182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AD91E-BDCF-7CA8-EA76-20C2F1959B3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2AD275-3A10-5E5A-0CB5-BD5F4980F67A}"/>
              </a:ext>
            </a:extLst>
          </p:cNvPr>
          <p:cNvSpPr>
            <a:spLocks noGrp="1"/>
          </p:cNvSpPr>
          <p:nvPr>
            <p:ph type="sldNum" sz="quarter" idx="12"/>
          </p:nvPr>
        </p:nvSpPr>
        <p:spPr/>
        <p:txBody>
          <a:bodyPr/>
          <a:lstStyle/>
          <a:p>
            <a:fld id="{3065E091-C3D4-4EEF-993C-4BB65AE8C5FE}" type="slidenum">
              <a:rPr lang="en-US" smtClean="0"/>
              <a:t>28</a:t>
            </a:fld>
            <a:endParaRPr lang="en-US"/>
          </a:p>
        </p:txBody>
      </p:sp>
      <p:sp>
        <p:nvSpPr>
          <p:cNvPr id="11" name="TextBox 10">
            <a:extLst>
              <a:ext uri="{FF2B5EF4-FFF2-40B4-BE49-F238E27FC236}">
                <a16:creationId xmlns:a16="http://schemas.microsoft.com/office/drawing/2014/main" id="{238EE197-C774-5B99-8DFB-A04017FCF65C}"/>
              </a:ext>
            </a:extLst>
          </p:cNvPr>
          <p:cNvSpPr txBox="1"/>
          <p:nvPr/>
        </p:nvSpPr>
        <p:spPr>
          <a:xfrm>
            <a:off x="792480" y="318254"/>
            <a:ext cx="6096000" cy="938719"/>
          </a:xfrm>
          <a:prstGeom prst="rect">
            <a:avLst/>
          </a:prstGeom>
          <a:noFill/>
        </p:spPr>
        <p:txBody>
          <a:bodyPr wrap="square">
            <a:spAutoFit/>
          </a:bodyPr>
          <a:lstStyle/>
          <a:p>
            <a:r>
              <a:rPr lang="en-US" sz="5500" b="1" dirty="0" err="1">
                <a:latin typeface="Calibri Light (Headings)"/>
              </a:rPr>
              <a:t>Kế</a:t>
            </a:r>
            <a:r>
              <a:rPr lang="en-US" sz="5500" b="1" dirty="0">
                <a:latin typeface="Calibri Light (Headings)"/>
              </a:rPr>
              <a:t> </a:t>
            </a:r>
            <a:r>
              <a:rPr lang="en-US" sz="5500" b="1" dirty="0" err="1">
                <a:latin typeface="Calibri Light (Headings)"/>
              </a:rPr>
              <a:t>thừa</a:t>
            </a:r>
            <a:endParaRPr lang="en-US" sz="5500" b="1" dirty="0">
              <a:latin typeface="Calibri Light (Headings)"/>
            </a:endParaRPr>
          </a:p>
        </p:txBody>
      </p:sp>
      <p:cxnSp>
        <p:nvCxnSpPr>
          <p:cNvPr id="13" name="Straight Connector 12">
            <a:extLst>
              <a:ext uri="{FF2B5EF4-FFF2-40B4-BE49-F238E27FC236}">
                <a16:creationId xmlns:a16="http://schemas.microsoft.com/office/drawing/2014/main" id="{9C45B3AF-7DCC-16E6-7F3B-5FA530662314}"/>
              </a:ext>
            </a:extLst>
          </p:cNvPr>
          <p:cNvCxnSpPr/>
          <p:nvPr/>
        </p:nvCxnSpPr>
        <p:spPr>
          <a:xfrm>
            <a:off x="538480" y="1256973"/>
            <a:ext cx="813816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78903E1-4719-B397-BC8A-2E4B1CE196BD}"/>
              </a:ext>
            </a:extLst>
          </p:cNvPr>
          <p:cNvSpPr txBox="1"/>
          <p:nvPr/>
        </p:nvSpPr>
        <p:spPr>
          <a:xfrm>
            <a:off x="538480" y="1872526"/>
            <a:ext cx="6096000" cy="830997"/>
          </a:xfrm>
          <a:prstGeom prst="rect">
            <a:avLst/>
          </a:prstGeom>
          <a:noFill/>
        </p:spPr>
        <p:txBody>
          <a:bodyPr wrap="square">
            <a:spAutoFit/>
          </a:bodyPr>
          <a:lstStyle/>
          <a:p>
            <a:r>
              <a:rPr lang="en-US" sz="2400" dirty="0" err="1">
                <a:latin typeface="Calibri (Body)"/>
              </a:rPr>
              <a:t>Tính</a:t>
            </a:r>
            <a:r>
              <a:rPr lang="en-US" sz="2400" dirty="0">
                <a:latin typeface="Calibri (Body)"/>
              </a:rPr>
              <a:t> </a:t>
            </a:r>
            <a:r>
              <a:rPr lang="en-US" sz="2400" dirty="0" err="1">
                <a:latin typeface="Calibri (Body)"/>
              </a:rPr>
              <a:t>kế</a:t>
            </a:r>
            <a:r>
              <a:rPr lang="en-US" sz="2400" dirty="0">
                <a:latin typeface="Calibri (Body)"/>
              </a:rPr>
              <a:t> </a:t>
            </a:r>
            <a:r>
              <a:rPr lang="en-US" sz="2400" dirty="0" err="1">
                <a:latin typeface="Calibri (Body)"/>
              </a:rPr>
              <a:t>thừa</a:t>
            </a:r>
            <a:r>
              <a:rPr lang="en-US" sz="2400" dirty="0">
                <a:latin typeface="Calibri (Body)"/>
              </a:rPr>
              <a:t> </a:t>
            </a:r>
            <a:r>
              <a:rPr lang="en-US" sz="2400" dirty="0" err="1">
                <a:latin typeface="Calibri (Body)"/>
              </a:rPr>
              <a:t>cho</a:t>
            </a:r>
            <a:r>
              <a:rPr lang="en-US" sz="2400" dirty="0">
                <a:latin typeface="Calibri (Body)"/>
              </a:rPr>
              <a:t> </a:t>
            </a:r>
            <a:r>
              <a:rPr lang="en-US" sz="2400" dirty="0" err="1">
                <a:latin typeface="Calibri (Body)"/>
              </a:rPr>
              <a:t>phép</a:t>
            </a:r>
            <a:r>
              <a:rPr lang="en-US" sz="2400" dirty="0">
                <a:latin typeface="Calibri (Body)"/>
              </a:rPr>
              <a:t> </a:t>
            </a:r>
            <a:r>
              <a:rPr lang="en-US" sz="2400" dirty="0" err="1">
                <a:latin typeface="Calibri (Body)"/>
              </a:rPr>
              <a:t>một</a:t>
            </a:r>
            <a:r>
              <a:rPr lang="en-US" sz="2400" dirty="0">
                <a:latin typeface="Calibri (Body)"/>
              </a:rPr>
              <a:t> </a:t>
            </a:r>
            <a:r>
              <a:rPr lang="en-US" sz="2400" dirty="0" err="1">
                <a:latin typeface="Calibri (Body)"/>
              </a:rPr>
              <a:t>lớp</a:t>
            </a:r>
            <a:r>
              <a:rPr lang="en-US" sz="2400" dirty="0">
                <a:latin typeface="Calibri (Body)"/>
              </a:rPr>
              <a:t> </a:t>
            </a:r>
            <a:r>
              <a:rPr lang="en-US" sz="2400" dirty="0" err="1">
                <a:latin typeface="Calibri (Body)"/>
              </a:rPr>
              <a:t>thừa</a:t>
            </a:r>
            <a:r>
              <a:rPr lang="en-US" sz="2400" dirty="0">
                <a:latin typeface="Calibri (Body)"/>
              </a:rPr>
              <a:t> </a:t>
            </a:r>
            <a:r>
              <a:rPr lang="en-US" sz="2400" dirty="0" err="1">
                <a:latin typeface="Calibri (Body)"/>
              </a:rPr>
              <a:t>hưởng</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thuộc</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và</a:t>
            </a:r>
            <a:r>
              <a:rPr lang="en-US" sz="2400" dirty="0">
                <a:latin typeface="Calibri (Body)"/>
              </a:rPr>
              <a:t> </a:t>
            </a:r>
            <a:r>
              <a:rPr lang="en-US" sz="2400" dirty="0" err="1">
                <a:latin typeface="Calibri (Body)"/>
              </a:rPr>
              <a:t>phương</a:t>
            </a:r>
            <a:r>
              <a:rPr lang="en-US" sz="2400" dirty="0">
                <a:latin typeface="Calibri (Body)"/>
              </a:rPr>
              <a:t> </a:t>
            </a:r>
            <a:r>
              <a:rPr lang="en-US" sz="2400" dirty="0" err="1">
                <a:latin typeface="Calibri (Body)"/>
              </a:rPr>
              <a:t>thức</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một</a:t>
            </a:r>
            <a:r>
              <a:rPr lang="en-US" sz="2400" dirty="0">
                <a:latin typeface="Calibri (Body)"/>
              </a:rPr>
              <a:t> </a:t>
            </a:r>
            <a:r>
              <a:rPr lang="en-US" sz="2400" dirty="0" err="1">
                <a:latin typeface="Calibri (Body)"/>
              </a:rPr>
              <a:t>lớp</a:t>
            </a:r>
            <a:r>
              <a:rPr lang="en-US" sz="2400" dirty="0">
                <a:latin typeface="Calibri (Body)"/>
              </a:rPr>
              <a:t> </a:t>
            </a:r>
            <a:r>
              <a:rPr lang="en-US" sz="2400" dirty="0" err="1">
                <a:latin typeface="Calibri (Body)"/>
              </a:rPr>
              <a:t>khác</a:t>
            </a:r>
            <a:r>
              <a:rPr lang="en-US" sz="2400" dirty="0">
                <a:latin typeface="Calibri (Body)"/>
              </a:rPr>
              <a:t>.</a:t>
            </a:r>
          </a:p>
        </p:txBody>
      </p:sp>
      <p:sp>
        <p:nvSpPr>
          <p:cNvPr id="9" name="TextBox 8">
            <a:extLst>
              <a:ext uri="{FF2B5EF4-FFF2-40B4-BE49-F238E27FC236}">
                <a16:creationId xmlns:a16="http://schemas.microsoft.com/office/drawing/2014/main" id="{E928E5F3-6243-6820-3527-201F3F650F9B}"/>
              </a:ext>
            </a:extLst>
          </p:cNvPr>
          <p:cNvSpPr txBox="1"/>
          <p:nvPr/>
        </p:nvSpPr>
        <p:spPr>
          <a:xfrm>
            <a:off x="538480" y="3231148"/>
            <a:ext cx="6990080"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Calibri (Body)"/>
              </a:rPr>
              <a:t>Character </a:t>
            </a:r>
            <a:r>
              <a:rPr kumimoji="0" lang="en-US" altLang="en-US" sz="2400" b="0" i="0" u="none" strike="noStrike" cap="none" normalizeH="0" baseline="0" dirty="0" err="1">
                <a:ln>
                  <a:noFill/>
                </a:ln>
                <a:solidFill>
                  <a:schemeClr val="tx1"/>
                </a:solidFill>
                <a:effectLst/>
                <a:latin typeface="Calibri (Body)"/>
              </a:rPr>
              <a:t>là</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lớp</a:t>
            </a:r>
            <a:r>
              <a:rPr kumimoji="0" lang="en-US" altLang="en-US" sz="2400" b="0" i="0" u="none" strike="noStrike" cap="none" normalizeH="0" baseline="0" dirty="0">
                <a:ln>
                  <a:noFill/>
                </a:ln>
                <a:solidFill>
                  <a:schemeClr val="tx1"/>
                </a:solidFill>
                <a:effectLst/>
                <a:latin typeface="Calibri (Body)"/>
              </a:rPr>
              <a:t> cha </a:t>
            </a:r>
            <a:r>
              <a:rPr kumimoji="0" lang="en-US" altLang="en-US" sz="2400" b="0" i="0" u="none" strike="noStrike" cap="none" normalizeH="0" baseline="0" dirty="0" err="1">
                <a:ln>
                  <a:noFill/>
                </a:ln>
                <a:solidFill>
                  <a:schemeClr val="tx1"/>
                </a:solidFill>
                <a:effectLst/>
                <a:latin typeface="Calibri (Body)"/>
              </a:rPr>
              <a:t>trừu</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tượng</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cho</a:t>
            </a:r>
            <a:r>
              <a:rPr kumimoji="0" lang="en-US" altLang="en-US" sz="2400" b="0" i="0" u="none" strike="noStrike" cap="none" normalizeH="0" baseline="0" dirty="0">
                <a:ln>
                  <a:noFill/>
                </a:ln>
                <a:solidFill>
                  <a:schemeClr val="tx1"/>
                </a:solidFill>
                <a:effectLst/>
                <a:latin typeface="Calibri (Body)"/>
              </a:rPr>
              <a:t> Player </a:t>
            </a:r>
            <a:r>
              <a:rPr kumimoji="0" lang="en-US" altLang="en-US" sz="2400" b="0" i="0" u="none" strike="noStrike" cap="none" normalizeH="0" baseline="0" dirty="0" err="1">
                <a:ln>
                  <a:noFill/>
                </a:ln>
                <a:solidFill>
                  <a:schemeClr val="tx1"/>
                </a:solidFill>
                <a:effectLst/>
                <a:latin typeface="Calibri (Body)"/>
              </a:rPr>
              <a:t>và</a:t>
            </a:r>
            <a:r>
              <a:rPr kumimoji="0" lang="en-US" altLang="en-US" sz="2400" b="0" i="0" u="none" strike="noStrike" cap="none" normalizeH="0" baseline="0" dirty="0">
                <a:ln>
                  <a:noFill/>
                </a:ln>
                <a:solidFill>
                  <a:schemeClr val="tx1"/>
                </a:solidFill>
                <a:effectLst/>
                <a:latin typeface="Calibri (Body)"/>
              </a:rPr>
              <a:t> Monster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Calibri (Body)"/>
              </a:rPr>
              <a:t>Wall, Coin, Trap, Potion </a:t>
            </a:r>
            <a:r>
              <a:rPr lang="en-US" altLang="en-US" sz="2400" dirty="0" err="1">
                <a:latin typeface="Calibri (Body)"/>
              </a:rPr>
              <a:t>được</a:t>
            </a:r>
            <a:r>
              <a:rPr lang="en-US" altLang="en-US" sz="2400" dirty="0">
                <a:latin typeface="Calibri (Body)"/>
              </a:rPr>
              <a:t> </a:t>
            </a:r>
            <a:r>
              <a:rPr lang="en-US" altLang="en-US" sz="2400" dirty="0" err="1">
                <a:latin typeface="Calibri (Body)"/>
              </a:rPr>
              <a:t>kế</a:t>
            </a:r>
            <a:r>
              <a:rPr lang="en-US" altLang="en-US" sz="2400" dirty="0">
                <a:latin typeface="Calibri (Body)"/>
              </a:rPr>
              <a:t> </a:t>
            </a:r>
            <a:r>
              <a:rPr lang="en-US" altLang="en-US" sz="2400" dirty="0" err="1">
                <a:latin typeface="Calibri (Body)"/>
              </a:rPr>
              <a:t>thừa</a:t>
            </a:r>
            <a:r>
              <a:rPr lang="en-US" altLang="en-US" sz="2400" dirty="0">
                <a:latin typeface="Calibri (Body)"/>
              </a:rPr>
              <a:t> </a:t>
            </a:r>
            <a:r>
              <a:rPr lang="en-US" altLang="en-US" sz="2400" dirty="0" err="1">
                <a:latin typeface="Calibri (Body)"/>
              </a:rPr>
              <a:t>từ</a:t>
            </a:r>
            <a:r>
              <a:rPr lang="en-US" altLang="en-US" sz="2400" dirty="0">
                <a:latin typeface="Calibri (Body)"/>
              </a:rPr>
              <a:t> </a:t>
            </a:r>
            <a:r>
              <a:rPr lang="en-US" altLang="en-US" sz="2400" dirty="0" err="1">
                <a:latin typeface="Calibri (Body)"/>
              </a:rPr>
              <a:t>lớp</a:t>
            </a:r>
            <a:r>
              <a:rPr lang="en-US" altLang="en-US" sz="2400" dirty="0">
                <a:latin typeface="Calibri (Body)"/>
              </a:rPr>
              <a:t> cha </a:t>
            </a:r>
            <a:r>
              <a:rPr kumimoji="0" lang="en-US" altLang="en-US" sz="2400" b="0" i="0" u="none" strike="noStrike" cap="none" normalizeH="0" baseline="0" dirty="0" err="1">
                <a:ln>
                  <a:noFill/>
                </a:ln>
                <a:solidFill>
                  <a:schemeClr val="tx1"/>
                </a:solidFill>
                <a:effectLst/>
                <a:latin typeface="Calibri (Body)"/>
              </a:rPr>
              <a:t>GameObject</a:t>
            </a:r>
            <a:endParaRPr kumimoji="0" lang="en-US" altLang="en-US" sz="2400" b="0" i="0" u="none" strike="noStrike" cap="none" normalizeH="0" baseline="0" dirty="0">
              <a:ln>
                <a:noFill/>
              </a:ln>
              <a:solidFill>
                <a:schemeClr val="tx1"/>
              </a:solidFill>
              <a:effectLst/>
              <a:latin typeface="Calibri (Body)"/>
            </a:endParaRPr>
          </a:p>
        </p:txBody>
      </p:sp>
      <p:pic>
        <p:nvPicPr>
          <p:cNvPr id="3" name="Picture 2">
            <a:extLst>
              <a:ext uri="{FF2B5EF4-FFF2-40B4-BE49-F238E27FC236}">
                <a16:creationId xmlns:a16="http://schemas.microsoft.com/office/drawing/2014/main" id="{B0508BC7-EE34-D598-39CC-DF9E23B008F0}"/>
              </a:ext>
            </a:extLst>
          </p:cNvPr>
          <p:cNvPicPr>
            <a:picLocks noChangeAspect="1"/>
          </p:cNvPicPr>
          <p:nvPr/>
        </p:nvPicPr>
        <p:blipFill>
          <a:blip r:embed="rId2"/>
          <a:srcRect b="75664"/>
          <a:stretch/>
        </p:blipFill>
        <p:spPr>
          <a:xfrm>
            <a:off x="4367218" y="4820506"/>
            <a:ext cx="4534523" cy="1554270"/>
          </a:xfrm>
          <a:prstGeom prst="rect">
            <a:avLst/>
          </a:prstGeom>
        </p:spPr>
      </p:pic>
    </p:spTree>
    <p:extLst>
      <p:ext uri="{BB962C8B-B14F-4D97-AF65-F5344CB8AC3E}">
        <p14:creationId xmlns:p14="http://schemas.microsoft.com/office/powerpoint/2010/main" val="1783725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2D34E-58A8-F3BF-28A2-7348C88A547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F6410C-35CC-9343-DD5D-5F0E5747ADB4}"/>
              </a:ext>
            </a:extLst>
          </p:cNvPr>
          <p:cNvSpPr>
            <a:spLocks noGrp="1"/>
          </p:cNvSpPr>
          <p:nvPr>
            <p:ph type="sldNum" sz="quarter" idx="12"/>
          </p:nvPr>
        </p:nvSpPr>
        <p:spPr/>
        <p:txBody>
          <a:bodyPr/>
          <a:lstStyle/>
          <a:p>
            <a:fld id="{3065E091-C3D4-4EEF-993C-4BB65AE8C5FE}" type="slidenum">
              <a:rPr lang="en-US" smtClean="0"/>
              <a:t>29</a:t>
            </a:fld>
            <a:endParaRPr lang="en-US"/>
          </a:p>
        </p:txBody>
      </p:sp>
      <p:sp>
        <p:nvSpPr>
          <p:cNvPr id="11" name="TextBox 10">
            <a:extLst>
              <a:ext uri="{FF2B5EF4-FFF2-40B4-BE49-F238E27FC236}">
                <a16:creationId xmlns:a16="http://schemas.microsoft.com/office/drawing/2014/main" id="{135093C1-3C43-E336-4C0B-F38AA823ECA1}"/>
              </a:ext>
            </a:extLst>
          </p:cNvPr>
          <p:cNvSpPr txBox="1"/>
          <p:nvPr/>
        </p:nvSpPr>
        <p:spPr>
          <a:xfrm>
            <a:off x="792480" y="318254"/>
            <a:ext cx="6096000" cy="938719"/>
          </a:xfrm>
          <a:prstGeom prst="rect">
            <a:avLst/>
          </a:prstGeom>
          <a:noFill/>
        </p:spPr>
        <p:txBody>
          <a:bodyPr wrap="square">
            <a:spAutoFit/>
          </a:bodyPr>
          <a:lstStyle/>
          <a:p>
            <a:r>
              <a:rPr lang="en-US" sz="5500" b="1" dirty="0" err="1">
                <a:latin typeface="Calibri Light (Headings)"/>
              </a:rPr>
              <a:t>Đa</a:t>
            </a:r>
            <a:r>
              <a:rPr lang="en-US" sz="5500" b="1" dirty="0">
                <a:latin typeface="Calibri Light (Headings)"/>
              </a:rPr>
              <a:t> </a:t>
            </a:r>
            <a:r>
              <a:rPr lang="en-US" sz="5500" b="1" dirty="0" err="1">
                <a:latin typeface="Calibri Light (Headings)"/>
              </a:rPr>
              <a:t>hình</a:t>
            </a:r>
            <a:endParaRPr lang="en-US" sz="5500" b="1" dirty="0">
              <a:latin typeface="Calibri Light (Headings)"/>
            </a:endParaRPr>
          </a:p>
        </p:txBody>
      </p:sp>
      <p:cxnSp>
        <p:nvCxnSpPr>
          <p:cNvPr id="13" name="Straight Connector 12">
            <a:extLst>
              <a:ext uri="{FF2B5EF4-FFF2-40B4-BE49-F238E27FC236}">
                <a16:creationId xmlns:a16="http://schemas.microsoft.com/office/drawing/2014/main" id="{6D345737-A980-6A6E-6721-59A3E1B4BABE}"/>
              </a:ext>
            </a:extLst>
          </p:cNvPr>
          <p:cNvCxnSpPr/>
          <p:nvPr/>
        </p:nvCxnSpPr>
        <p:spPr>
          <a:xfrm>
            <a:off x="538480" y="1256973"/>
            <a:ext cx="813816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2E587AD-B034-B737-9286-024968E2579F}"/>
              </a:ext>
            </a:extLst>
          </p:cNvPr>
          <p:cNvSpPr txBox="1"/>
          <p:nvPr/>
        </p:nvSpPr>
        <p:spPr>
          <a:xfrm>
            <a:off x="538480" y="1849735"/>
            <a:ext cx="6096000" cy="1200329"/>
          </a:xfrm>
          <a:prstGeom prst="rect">
            <a:avLst/>
          </a:prstGeom>
          <a:noFill/>
        </p:spPr>
        <p:txBody>
          <a:bodyPr wrap="square">
            <a:spAutoFit/>
          </a:bodyPr>
          <a:lstStyle/>
          <a:p>
            <a:r>
              <a:rPr lang="en-US" sz="2400" dirty="0" err="1"/>
              <a:t>Tính</a:t>
            </a:r>
            <a:r>
              <a:rPr lang="en-US" sz="2400" dirty="0"/>
              <a:t> </a:t>
            </a:r>
            <a:r>
              <a:rPr lang="en-US" sz="2400" dirty="0" err="1"/>
              <a:t>đa</a:t>
            </a:r>
            <a:r>
              <a:rPr lang="en-US" sz="2400" dirty="0"/>
              <a:t> </a:t>
            </a:r>
            <a:r>
              <a:rPr lang="en-US" sz="2400" dirty="0" err="1"/>
              <a:t>hình</a:t>
            </a:r>
            <a:r>
              <a:rPr lang="en-US" sz="2400" dirty="0"/>
              <a:t> </a:t>
            </a:r>
            <a:r>
              <a:rPr lang="en-US" sz="2400" dirty="0" err="1"/>
              <a:t>cho</a:t>
            </a:r>
            <a:r>
              <a:rPr lang="en-US" sz="2400" dirty="0"/>
              <a:t> </a:t>
            </a:r>
            <a:r>
              <a:rPr lang="en-US" sz="2400" dirty="0" err="1"/>
              <a:t>phép</a:t>
            </a:r>
            <a:r>
              <a:rPr lang="en-US" sz="2400" dirty="0"/>
              <a:t> </a:t>
            </a:r>
            <a:r>
              <a:rPr lang="en-US" sz="2400" dirty="0" err="1"/>
              <a:t>các</a:t>
            </a:r>
            <a:r>
              <a:rPr lang="en-US" sz="2400" dirty="0"/>
              <a:t> </a:t>
            </a:r>
            <a:r>
              <a:rPr lang="en-US" sz="2400" dirty="0" err="1"/>
              <a:t>lớp</a:t>
            </a:r>
            <a:r>
              <a:rPr lang="en-US" sz="2400" dirty="0"/>
              <a:t> con </a:t>
            </a:r>
            <a:r>
              <a:rPr lang="en-US" sz="2400" dirty="0" err="1"/>
              <a:t>cung</a:t>
            </a:r>
            <a:r>
              <a:rPr lang="en-US" sz="2400" dirty="0"/>
              <a:t> </a:t>
            </a:r>
            <a:r>
              <a:rPr lang="en-US" sz="2400" dirty="0" err="1"/>
              <a:t>cấp</a:t>
            </a:r>
            <a:r>
              <a:rPr lang="en-US" sz="2400" dirty="0"/>
              <a:t> </a:t>
            </a:r>
            <a:r>
              <a:rPr lang="en-US" sz="2400" dirty="0" err="1"/>
              <a:t>cách</a:t>
            </a:r>
            <a:r>
              <a:rPr lang="en-US" sz="2400" dirty="0"/>
              <a:t> </a:t>
            </a:r>
            <a:r>
              <a:rPr lang="en-US" sz="2400" dirty="0" err="1"/>
              <a:t>triển</a:t>
            </a:r>
            <a:r>
              <a:rPr lang="en-US" sz="2400" dirty="0"/>
              <a:t> </a:t>
            </a:r>
            <a:r>
              <a:rPr lang="en-US" sz="2400" dirty="0" err="1"/>
              <a:t>khai</a:t>
            </a:r>
            <a:r>
              <a:rPr lang="en-US" sz="2400" dirty="0"/>
              <a:t> </a:t>
            </a:r>
            <a:r>
              <a:rPr lang="en-US" sz="2400" dirty="0" err="1"/>
              <a:t>riêng</a:t>
            </a:r>
            <a:r>
              <a:rPr lang="en-US" sz="2400" dirty="0"/>
              <a:t> </a:t>
            </a:r>
            <a:r>
              <a:rPr lang="en-US" sz="2400" dirty="0" err="1"/>
              <a:t>cho</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a:t>
            </a:r>
            <a:r>
              <a:rPr lang="en-US" sz="2400" dirty="0" err="1"/>
              <a:t>trong</a:t>
            </a:r>
            <a:r>
              <a:rPr lang="en-US" sz="2400" dirty="0"/>
              <a:t> </a:t>
            </a:r>
            <a:r>
              <a:rPr lang="en-US" sz="2400" dirty="0" err="1"/>
              <a:t>lớp</a:t>
            </a:r>
            <a:r>
              <a:rPr lang="en-US" sz="2400" dirty="0"/>
              <a:t> cha </a:t>
            </a:r>
            <a:r>
              <a:rPr lang="en-US" sz="2400" dirty="0" err="1"/>
              <a:t>hoặc</a:t>
            </a:r>
            <a:r>
              <a:rPr lang="en-US" sz="2400" dirty="0"/>
              <a:t> interface.</a:t>
            </a:r>
          </a:p>
        </p:txBody>
      </p:sp>
      <p:sp>
        <p:nvSpPr>
          <p:cNvPr id="5" name="Rectangle 1">
            <a:extLst>
              <a:ext uri="{FF2B5EF4-FFF2-40B4-BE49-F238E27FC236}">
                <a16:creationId xmlns:a16="http://schemas.microsoft.com/office/drawing/2014/main" id="{153FD64A-C4B3-1FF2-B6D5-5AF9E5E5D9C4}"/>
              </a:ext>
            </a:extLst>
          </p:cNvPr>
          <p:cNvSpPr>
            <a:spLocks noChangeArrowheads="1"/>
          </p:cNvSpPr>
          <p:nvPr/>
        </p:nvSpPr>
        <p:spPr bwMode="auto">
          <a:xfrm>
            <a:off x="538480" y="3701088"/>
            <a:ext cx="68021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Calibri (Body)"/>
              </a:rPr>
              <a:t>Method tick() </a:t>
            </a:r>
            <a:r>
              <a:rPr kumimoji="0" lang="en-US" altLang="en-US" sz="2400" b="0" i="0" u="none" strike="noStrike" cap="none" normalizeH="0" baseline="0" dirty="0" err="1">
                <a:ln>
                  <a:noFill/>
                </a:ln>
                <a:solidFill>
                  <a:schemeClr val="tx1"/>
                </a:solidFill>
                <a:effectLst/>
                <a:latin typeface="Calibri (Body)"/>
              </a:rPr>
              <a:t>được</a:t>
            </a:r>
            <a:r>
              <a:rPr kumimoji="0" lang="en-US" altLang="en-US" sz="2400" b="0" i="0" u="none" strike="noStrike" cap="none" normalizeH="0" baseline="0" dirty="0">
                <a:ln>
                  <a:noFill/>
                </a:ln>
                <a:solidFill>
                  <a:schemeClr val="tx1"/>
                </a:solidFill>
                <a:effectLst/>
                <a:latin typeface="Calibri (Body)"/>
              </a:rPr>
              <a:t> override </a:t>
            </a:r>
            <a:r>
              <a:rPr kumimoji="0" lang="en-US" altLang="en-US" sz="2400" b="0" i="0" u="none" strike="noStrike" cap="none" normalizeH="0" baseline="0" dirty="0" err="1">
                <a:ln>
                  <a:noFill/>
                </a:ln>
                <a:solidFill>
                  <a:schemeClr val="tx1"/>
                </a:solidFill>
                <a:effectLst/>
                <a:latin typeface="Calibri (Body)"/>
              </a:rPr>
              <a:t>trong</a:t>
            </a:r>
            <a:r>
              <a:rPr kumimoji="0" lang="en-US" altLang="en-US" sz="2400" b="0" i="0" u="none" strike="noStrike" cap="none" normalizeH="0" baseline="0" dirty="0">
                <a:ln>
                  <a:noFill/>
                </a:ln>
                <a:solidFill>
                  <a:schemeClr val="tx1"/>
                </a:solidFill>
                <a:effectLst/>
                <a:latin typeface="Calibri (Body)"/>
              </a:rPr>
              <a:t> Player </a:t>
            </a:r>
            <a:r>
              <a:rPr kumimoji="0" lang="en-US" altLang="en-US" sz="2400" b="0" i="0" u="none" strike="noStrike" cap="none" normalizeH="0" baseline="0" dirty="0" err="1">
                <a:ln>
                  <a:noFill/>
                </a:ln>
                <a:solidFill>
                  <a:schemeClr val="tx1"/>
                </a:solidFill>
                <a:effectLst/>
                <a:latin typeface="Calibri (Body)"/>
              </a:rPr>
              <a:t>và</a:t>
            </a:r>
            <a:r>
              <a:rPr kumimoji="0" lang="en-US" altLang="en-US" sz="2400" b="0" i="0" u="none" strike="noStrike" cap="none" normalizeH="0" baseline="0" dirty="0">
                <a:ln>
                  <a:noFill/>
                </a:ln>
                <a:solidFill>
                  <a:schemeClr val="tx1"/>
                </a:solidFill>
                <a:effectLst/>
                <a:latin typeface="Calibri (Body)"/>
              </a:rPr>
              <a:t> Monster</a:t>
            </a:r>
          </a:p>
        </p:txBody>
      </p:sp>
      <p:pic>
        <p:nvPicPr>
          <p:cNvPr id="3" name="Picture 2">
            <a:extLst>
              <a:ext uri="{FF2B5EF4-FFF2-40B4-BE49-F238E27FC236}">
                <a16:creationId xmlns:a16="http://schemas.microsoft.com/office/drawing/2014/main" id="{136A1818-9925-5FC5-765E-990ACB7AD597}"/>
              </a:ext>
            </a:extLst>
          </p:cNvPr>
          <p:cNvPicPr>
            <a:picLocks noChangeAspect="1"/>
          </p:cNvPicPr>
          <p:nvPr/>
        </p:nvPicPr>
        <p:blipFill>
          <a:blip r:embed="rId2"/>
          <a:stretch>
            <a:fillRect/>
          </a:stretch>
        </p:blipFill>
        <p:spPr>
          <a:xfrm>
            <a:off x="7412978" y="1256973"/>
            <a:ext cx="4478712" cy="1594588"/>
          </a:xfrm>
          <a:prstGeom prst="rect">
            <a:avLst/>
          </a:prstGeom>
        </p:spPr>
      </p:pic>
      <p:pic>
        <p:nvPicPr>
          <p:cNvPr id="6" name="Picture 5">
            <a:extLst>
              <a:ext uri="{FF2B5EF4-FFF2-40B4-BE49-F238E27FC236}">
                <a16:creationId xmlns:a16="http://schemas.microsoft.com/office/drawing/2014/main" id="{E1E69838-FBFD-F26D-573D-90F1A7657938}"/>
              </a:ext>
            </a:extLst>
          </p:cNvPr>
          <p:cNvPicPr>
            <a:picLocks noChangeAspect="1"/>
          </p:cNvPicPr>
          <p:nvPr/>
        </p:nvPicPr>
        <p:blipFill>
          <a:blip r:embed="rId3"/>
          <a:stretch>
            <a:fillRect/>
          </a:stretch>
        </p:blipFill>
        <p:spPr>
          <a:xfrm>
            <a:off x="7412978" y="3156912"/>
            <a:ext cx="4478712" cy="2777302"/>
          </a:xfrm>
          <a:prstGeom prst="rect">
            <a:avLst/>
          </a:prstGeom>
        </p:spPr>
      </p:pic>
    </p:spTree>
    <p:extLst>
      <p:ext uri="{BB962C8B-B14F-4D97-AF65-F5344CB8AC3E}">
        <p14:creationId xmlns:p14="http://schemas.microsoft.com/office/powerpoint/2010/main" val="272178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AC6F42-FCCC-333E-A754-2EBB5865ED50}"/>
              </a:ext>
            </a:extLst>
          </p:cNvPr>
          <p:cNvSpPr txBox="1"/>
          <p:nvPr/>
        </p:nvSpPr>
        <p:spPr>
          <a:xfrm>
            <a:off x="526470" y="2345439"/>
            <a:ext cx="8894621" cy="923330"/>
          </a:xfrm>
          <a:prstGeom prst="rect">
            <a:avLst/>
          </a:prstGeom>
          <a:noFill/>
        </p:spPr>
        <p:txBody>
          <a:bodyPr wrap="square" rtlCol="0">
            <a:spAutoFit/>
          </a:bodyPr>
          <a:lstStyle/>
          <a:p>
            <a:pPr marL="1143000" indent="-1143000">
              <a:buFont typeface="Wingdings" panose="05000000000000000000" pitchFamily="2" charset="2"/>
              <a:buChar char="q"/>
            </a:pPr>
            <a:r>
              <a:rPr lang="vi-VN" sz="5400" b="1" dirty="0"/>
              <a:t>T</a:t>
            </a:r>
            <a:r>
              <a:rPr lang="en-US" sz="5400" b="1" dirty="0" err="1"/>
              <a:t>ổng</a:t>
            </a:r>
            <a:r>
              <a:rPr lang="en-US" sz="5400" b="1" dirty="0"/>
              <a:t> </a:t>
            </a:r>
            <a:r>
              <a:rPr lang="en-US" sz="5400" b="1" dirty="0" err="1"/>
              <a:t>quan</a:t>
            </a:r>
            <a:endParaRPr lang="vi-VN" sz="5400" b="1" dirty="0"/>
          </a:p>
        </p:txBody>
      </p:sp>
      <p:sp>
        <p:nvSpPr>
          <p:cNvPr id="2" name="Slide Number Placeholder 1">
            <a:extLst>
              <a:ext uri="{FF2B5EF4-FFF2-40B4-BE49-F238E27FC236}">
                <a16:creationId xmlns:a16="http://schemas.microsoft.com/office/drawing/2014/main" id="{B9F92368-70C7-540B-B7B2-B5A139B1CDB1}"/>
              </a:ext>
            </a:extLst>
          </p:cNvPr>
          <p:cNvSpPr>
            <a:spLocks noGrp="1"/>
          </p:cNvSpPr>
          <p:nvPr>
            <p:ph type="sldNum" sz="quarter" idx="12"/>
          </p:nvPr>
        </p:nvSpPr>
        <p:spPr/>
        <p:txBody>
          <a:bodyPr/>
          <a:lstStyle/>
          <a:p>
            <a:fld id="{3065E091-C3D4-4EEF-993C-4BB65AE8C5FE}" type="slidenum">
              <a:rPr lang="en-US" smtClean="0"/>
              <a:t>3</a:t>
            </a:fld>
            <a:endParaRPr lang="en-US"/>
          </a:p>
        </p:txBody>
      </p:sp>
    </p:spTree>
    <p:extLst>
      <p:ext uri="{BB962C8B-B14F-4D97-AF65-F5344CB8AC3E}">
        <p14:creationId xmlns:p14="http://schemas.microsoft.com/office/powerpoint/2010/main" val="3070119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4FE31-447D-57F0-6DBE-F2039034C3C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85335B-2DEE-6269-CA20-92C0DD45E1DA}"/>
              </a:ext>
            </a:extLst>
          </p:cNvPr>
          <p:cNvSpPr>
            <a:spLocks noGrp="1"/>
          </p:cNvSpPr>
          <p:nvPr>
            <p:ph type="sldNum" sz="quarter" idx="12"/>
          </p:nvPr>
        </p:nvSpPr>
        <p:spPr/>
        <p:txBody>
          <a:bodyPr/>
          <a:lstStyle/>
          <a:p>
            <a:fld id="{3065E091-C3D4-4EEF-993C-4BB65AE8C5FE}" type="slidenum">
              <a:rPr lang="en-US" smtClean="0"/>
              <a:t>30</a:t>
            </a:fld>
            <a:endParaRPr lang="en-US"/>
          </a:p>
        </p:txBody>
      </p:sp>
      <p:sp>
        <p:nvSpPr>
          <p:cNvPr id="11" name="TextBox 10">
            <a:extLst>
              <a:ext uri="{FF2B5EF4-FFF2-40B4-BE49-F238E27FC236}">
                <a16:creationId xmlns:a16="http://schemas.microsoft.com/office/drawing/2014/main" id="{13BA737A-3D9F-FAC1-199E-E04529299C32}"/>
              </a:ext>
            </a:extLst>
          </p:cNvPr>
          <p:cNvSpPr txBox="1"/>
          <p:nvPr/>
        </p:nvSpPr>
        <p:spPr>
          <a:xfrm>
            <a:off x="792480" y="318254"/>
            <a:ext cx="6096000" cy="938719"/>
          </a:xfrm>
          <a:prstGeom prst="rect">
            <a:avLst/>
          </a:prstGeom>
          <a:noFill/>
        </p:spPr>
        <p:txBody>
          <a:bodyPr wrap="square">
            <a:spAutoFit/>
          </a:bodyPr>
          <a:lstStyle/>
          <a:p>
            <a:r>
              <a:rPr lang="en-US" sz="5500" b="1" dirty="0" err="1">
                <a:latin typeface="Calibri Light (Headings)"/>
              </a:rPr>
              <a:t>Trừu</a:t>
            </a:r>
            <a:r>
              <a:rPr lang="en-US" sz="5500" b="1" dirty="0">
                <a:latin typeface="Calibri Light (Headings)"/>
              </a:rPr>
              <a:t> </a:t>
            </a:r>
            <a:r>
              <a:rPr lang="en-US" sz="5500" b="1" dirty="0" err="1">
                <a:latin typeface="Calibri Light (Headings)"/>
              </a:rPr>
              <a:t>tượng</a:t>
            </a:r>
            <a:r>
              <a:rPr lang="en-US" sz="5500" b="1" dirty="0">
                <a:latin typeface="Calibri Light (Headings)"/>
              </a:rPr>
              <a:t> </a:t>
            </a:r>
            <a:r>
              <a:rPr lang="en-US" sz="5500" b="1" dirty="0" err="1">
                <a:latin typeface="Calibri Light (Headings)"/>
              </a:rPr>
              <a:t>hóa</a:t>
            </a:r>
            <a:endParaRPr lang="en-US" sz="5500" b="1" dirty="0">
              <a:latin typeface="Calibri Light (Headings)"/>
            </a:endParaRPr>
          </a:p>
        </p:txBody>
      </p:sp>
      <p:cxnSp>
        <p:nvCxnSpPr>
          <p:cNvPr id="13" name="Straight Connector 12">
            <a:extLst>
              <a:ext uri="{FF2B5EF4-FFF2-40B4-BE49-F238E27FC236}">
                <a16:creationId xmlns:a16="http://schemas.microsoft.com/office/drawing/2014/main" id="{A9C53ED1-4409-8A0A-9241-7A62B0011033}"/>
              </a:ext>
            </a:extLst>
          </p:cNvPr>
          <p:cNvCxnSpPr/>
          <p:nvPr/>
        </p:nvCxnSpPr>
        <p:spPr>
          <a:xfrm>
            <a:off x="538480" y="1256973"/>
            <a:ext cx="813816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CAB13E3-9979-0B8F-EC49-E72E7EA4DA94}"/>
              </a:ext>
            </a:extLst>
          </p:cNvPr>
          <p:cNvSpPr txBox="1"/>
          <p:nvPr/>
        </p:nvSpPr>
        <p:spPr>
          <a:xfrm>
            <a:off x="538480" y="1872526"/>
            <a:ext cx="6837680" cy="830997"/>
          </a:xfrm>
          <a:prstGeom prst="rect">
            <a:avLst/>
          </a:prstGeom>
          <a:noFill/>
        </p:spPr>
        <p:txBody>
          <a:bodyPr wrap="square">
            <a:spAutoFit/>
          </a:bodyPr>
          <a:lstStyle/>
          <a:p>
            <a:r>
              <a:rPr lang="en-US" sz="2400" dirty="0" err="1"/>
              <a:t>Tính</a:t>
            </a:r>
            <a:r>
              <a:rPr lang="en-US" sz="2400" dirty="0"/>
              <a:t> </a:t>
            </a:r>
            <a:r>
              <a:rPr lang="en-US" sz="2400" dirty="0" err="1"/>
              <a:t>trừu</a:t>
            </a:r>
            <a:r>
              <a:rPr lang="en-US" sz="2400" dirty="0"/>
              <a:t> </a:t>
            </a:r>
            <a:r>
              <a:rPr lang="en-US" sz="2400" dirty="0" err="1"/>
              <a:t>tượng</a:t>
            </a:r>
            <a:r>
              <a:rPr lang="en-US" sz="2400" dirty="0"/>
              <a:t> </a:t>
            </a:r>
            <a:r>
              <a:rPr lang="en-US" sz="2400" dirty="0" err="1"/>
              <a:t>là</a:t>
            </a:r>
            <a:r>
              <a:rPr lang="en-US" sz="2400" dirty="0"/>
              <a:t> </a:t>
            </a:r>
            <a:r>
              <a:rPr lang="en-US" sz="2400" dirty="0" err="1"/>
              <a:t>việc</a:t>
            </a:r>
            <a:r>
              <a:rPr lang="en-US" sz="2400" dirty="0"/>
              <a:t> </a:t>
            </a:r>
            <a:r>
              <a:rPr lang="en-US" sz="2400" dirty="0" err="1"/>
              <a:t>ẩn</a:t>
            </a:r>
            <a:r>
              <a:rPr lang="en-US" sz="2400" dirty="0"/>
              <a:t> </a:t>
            </a:r>
            <a:r>
              <a:rPr lang="en-US" sz="2400" dirty="0" err="1"/>
              <a:t>các</a:t>
            </a:r>
            <a:r>
              <a:rPr lang="en-US" sz="2400" dirty="0"/>
              <a:t> chi </a:t>
            </a:r>
            <a:r>
              <a:rPr lang="en-US" sz="2400" dirty="0" err="1"/>
              <a:t>tiết</a:t>
            </a:r>
            <a:r>
              <a:rPr lang="en-US" sz="2400" dirty="0"/>
              <a:t> </a:t>
            </a:r>
            <a:r>
              <a:rPr lang="en-US" sz="2400" dirty="0" err="1"/>
              <a:t>triển</a:t>
            </a:r>
            <a:r>
              <a:rPr lang="en-US" sz="2400" dirty="0"/>
              <a:t> </a:t>
            </a:r>
            <a:r>
              <a:rPr lang="en-US" sz="2400" dirty="0" err="1"/>
              <a:t>khai</a:t>
            </a:r>
            <a:r>
              <a:rPr lang="en-US" sz="2400" dirty="0"/>
              <a:t> </a:t>
            </a:r>
            <a:r>
              <a:rPr lang="en-US" sz="2400" dirty="0" err="1"/>
              <a:t>và</a:t>
            </a:r>
            <a:r>
              <a:rPr lang="en-US" sz="2400" dirty="0"/>
              <a:t> </a:t>
            </a:r>
            <a:r>
              <a:rPr lang="en-US" sz="2400" dirty="0" err="1"/>
              <a:t>chỉ</a:t>
            </a:r>
            <a:r>
              <a:rPr lang="en-US" sz="2400" dirty="0"/>
              <a:t> </a:t>
            </a:r>
            <a:r>
              <a:rPr lang="en-US" sz="2400" dirty="0" err="1"/>
              <a:t>hiển</a:t>
            </a:r>
            <a:r>
              <a:rPr lang="en-US" sz="2400" dirty="0"/>
              <a:t> </a:t>
            </a:r>
            <a:r>
              <a:rPr lang="en-US" sz="2400" dirty="0" err="1"/>
              <a:t>thị</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quan</a:t>
            </a:r>
            <a:r>
              <a:rPr lang="en-US" sz="2400" dirty="0"/>
              <a:t> </a:t>
            </a:r>
            <a:r>
              <a:rPr lang="en-US" sz="2400" dirty="0" err="1"/>
              <a:t>trọng</a:t>
            </a:r>
            <a:r>
              <a:rPr lang="en-US" sz="2400" dirty="0"/>
              <a:t> </a:t>
            </a:r>
            <a:r>
              <a:rPr lang="en-US" sz="2400" dirty="0" err="1"/>
              <a:t>với</a:t>
            </a:r>
            <a:r>
              <a:rPr lang="en-US" sz="2400" dirty="0"/>
              <a:t> </a:t>
            </a:r>
            <a:r>
              <a:rPr lang="en-US" sz="2400" dirty="0" err="1"/>
              <a:t>người</a:t>
            </a:r>
            <a:r>
              <a:rPr lang="en-US" sz="2400" dirty="0"/>
              <a:t> </a:t>
            </a:r>
            <a:r>
              <a:rPr lang="en-US" sz="2400" dirty="0" err="1"/>
              <a:t>dùng</a:t>
            </a:r>
            <a:r>
              <a:rPr lang="en-US" sz="2400" dirty="0"/>
              <a:t>.</a:t>
            </a:r>
          </a:p>
        </p:txBody>
      </p:sp>
      <p:sp>
        <p:nvSpPr>
          <p:cNvPr id="8" name="TextBox 7">
            <a:extLst>
              <a:ext uri="{FF2B5EF4-FFF2-40B4-BE49-F238E27FC236}">
                <a16:creationId xmlns:a16="http://schemas.microsoft.com/office/drawing/2014/main" id="{C2127244-4320-499C-E6A5-6C332176D9B1}"/>
              </a:ext>
            </a:extLst>
          </p:cNvPr>
          <p:cNvSpPr txBox="1"/>
          <p:nvPr/>
        </p:nvSpPr>
        <p:spPr>
          <a:xfrm>
            <a:off x="538480" y="3157697"/>
            <a:ext cx="861568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Calibri (Body)"/>
              </a:rPr>
              <a:t>Character </a:t>
            </a:r>
            <a:r>
              <a:rPr kumimoji="0" lang="en-US" altLang="en-US" sz="2400" b="0" i="0" u="none" strike="noStrike" cap="none" normalizeH="0" baseline="0" dirty="0" err="1">
                <a:ln>
                  <a:noFill/>
                </a:ln>
                <a:solidFill>
                  <a:schemeClr val="tx1"/>
                </a:solidFill>
                <a:effectLst/>
                <a:latin typeface="Calibri (Body)"/>
              </a:rPr>
              <a:t>và</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GameObject</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là</a:t>
            </a:r>
            <a:r>
              <a:rPr kumimoji="0" lang="en-US" altLang="en-US" sz="2400" b="0" i="0" u="none" strike="noStrike" cap="none" normalizeH="0" baseline="0" dirty="0">
                <a:ln>
                  <a:noFill/>
                </a:ln>
                <a:solidFill>
                  <a:schemeClr val="tx1"/>
                </a:solidFill>
                <a:effectLst/>
                <a:latin typeface="Calibri (Body)"/>
              </a:rPr>
              <a:t> abstract class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Calibri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a:ln>
                  <a:noFill/>
                </a:ln>
                <a:solidFill>
                  <a:schemeClr val="tx1"/>
                </a:solidFill>
                <a:effectLst/>
                <a:latin typeface="Calibri (Body)"/>
              </a:rPr>
              <a:t>GameRenderer</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và</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GameObjectSpawner</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trừu</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tượng</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hóa</a:t>
            </a:r>
            <a:r>
              <a:rPr kumimoji="0" lang="en-US" altLang="en-US" sz="2400" b="0" i="0" u="none" strike="noStrike" cap="none" normalizeH="0" baseline="0" dirty="0">
                <a:ln>
                  <a:noFill/>
                </a:ln>
                <a:solidFill>
                  <a:schemeClr val="tx1"/>
                </a:solidFill>
                <a:effectLst/>
                <a:latin typeface="Calibri (Body)"/>
              </a:rPr>
              <a:t> logic </a:t>
            </a:r>
            <a:r>
              <a:rPr kumimoji="0" lang="en-US" altLang="en-US" sz="2400" b="0" i="0" u="none" strike="noStrike" cap="none" normalizeH="0" baseline="0" dirty="0" err="1">
                <a:ln>
                  <a:noFill/>
                </a:ln>
                <a:solidFill>
                  <a:schemeClr val="tx1"/>
                </a:solidFill>
                <a:effectLst/>
                <a:latin typeface="Calibri (Body)"/>
              </a:rPr>
              <a:t>vẽ</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và</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tạo</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đối</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tượng</a:t>
            </a:r>
            <a:endParaRPr kumimoji="0" lang="en-US" altLang="en-US" sz="2400" b="0" i="0" u="none" strike="noStrike" cap="none" normalizeH="0" baseline="0" dirty="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Calibri (Body)"/>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a:ln>
                  <a:noFill/>
                </a:ln>
                <a:solidFill>
                  <a:schemeClr val="tx1"/>
                </a:solidFill>
                <a:effectLst/>
                <a:latin typeface="Calibri (Body)"/>
              </a:rPr>
              <a:t>ScoreService</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đóng</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gói</a:t>
            </a:r>
            <a:r>
              <a:rPr kumimoji="0" lang="en-US" altLang="en-US" sz="2400" b="0" i="0" u="none" strike="noStrike" cap="none" normalizeH="0" baseline="0" dirty="0">
                <a:ln>
                  <a:noFill/>
                </a:ln>
                <a:solidFill>
                  <a:schemeClr val="tx1"/>
                </a:solidFill>
                <a:effectLst/>
                <a:latin typeface="Calibri (Body)"/>
              </a:rPr>
              <a:t> logic </a:t>
            </a:r>
            <a:r>
              <a:rPr kumimoji="0" lang="en-US" altLang="en-US" sz="2400" b="0" i="0" u="none" strike="noStrike" cap="none" normalizeH="0" baseline="0" dirty="0" err="1">
                <a:ln>
                  <a:noFill/>
                </a:ln>
                <a:solidFill>
                  <a:schemeClr val="tx1"/>
                </a:solidFill>
                <a:effectLst/>
                <a:latin typeface="Calibri (Body)"/>
              </a:rPr>
              <a:t>giao</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tiếp</a:t>
            </a:r>
            <a:r>
              <a:rPr kumimoji="0" lang="en-US" altLang="en-US" sz="2400" b="0" i="0" u="none" strike="noStrike" cap="none" normalizeH="0" baseline="0" dirty="0">
                <a:ln>
                  <a:noFill/>
                </a:ln>
                <a:solidFill>
                  <a:schemeClr val="tx1"/>
                </a:solidFill>
                <a:effectLst/>
                <a:latin typeface="Calibri (Body)"/>
              </a:rPr>
              <a:t> </a:t>
            </a:r>
            <a:r>
              <a:rPr kumimoji="0" lang="en-US" altLang="en-US" sz="2400" b="0" i="0" u="none" strike="noStrike" cap="none" normalizeH="0" baseline="0" dirty="0" err="1">
                <a:ln>
                  <a:noFill/>
                </a:ln>
                <a:solidFill>
                  <a:schemeClr val="tx1"/>
                </a:solidFill>
                <a:effectLst/>
                <a:latin typeface="Calibri (Body)"/>
              </a:rPr>
              <a:t>với</a:t>
            </a:r>
            <a:r>
              <a:rPr kumimoji="0" lang="en-US" altLang="en-US" sz="2400" b="0" i="0" u="none" strike="noStrike" cap="none" normalizeH="0" baseline="0" dirty="0">
                <a:ln>
                  <a:noFill/>
                </a:ln>
                <a:solidFill>
                  <a:schemeClr val="tx1"/>
                </a:solidFill>
                <a:effectLst/>
                <a:latin typeface="Calibri (Body)"/>
              </a:rPr>
              <a:t> server </a:t>
            </a:r>
          </a:p>
        </p:txBody>
      </p:sp>
      <p:pic>
        <p:nvPicPr>
          <p:cNvPr id="3" name="Picture 2">
            <a:extLst>
              <a:ext uri="{FF2B5EF4-FFF2-40B4-BE49-F238E27FC236}">
                <a16:creationId xmlns:a16="http://schemas.microsoft.com/office/drawing/2014/main" id="{2D182155-45D2-4289-3DED-035A64168F9B}"/>
              </a:ext>
            </a:extLst>
          </p:cNvPr>
          <p:cNvPicPr>
            <a:picLocks noChangeAspect="1"/>
          </p:cNvPicPr>
          <p:nvPr/>
        </p:nvPicPr>
        <p:blipFill>
          <a:blip r:embed="rId2"/>
          <a:stretch>
            <a:fillRect/>
          </a:stretch>
        </p:blipFill>
        <p:spPr>
          <a:xfrm>
            <a:off x="7089120" y="4801933"/>
            <a:ext cx="4754485" cy="1328176"/>
          </a:xfrm>
          <a:prstGeom prst="rect">
            <a:avLst/>
          </a:prstGeom>
        </p:spPr>
      </p:pic>
    </p:spTree>
    <p:extLst>
      <p:ext uri="{BB962C8B-B14F-4D97-AF65-F5344CB8AC3E}">
        <p14:creationId xmlns:p14="http://schemas.microsoft.com/office/powerpoint/2010/main" val="2538839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descr="Q&amp;A - Trường Đại học Bà Rịa - Vũng Tàu">
            <a:extLst>
              <a:ext uri="{FF2B5EF4-FFF2-40B4-BE49-F238E27FC236}">
                <a16:creationId xmlns:a16="http://schemas.microsoft.com/office/drawing/2014/main" id="{DC991695-940B-4F49-1F15-CA70C061DA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2001286"/>
            <a:ext cx="6275667" cy="285542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9E8687-BF88-DEA5-6364-21CF421496E8}"/>
              </a:ext>
            </a:extLst>
          </p:cNvPr>
          <p:cNvSpPr>
            <a:spLocks noGrp="1"/>
          </p:cNvSpPr>
          <p:nvPr>
            <p:ph type="title"/>
          </p:nvPr>
        </p:nvSpPr>
        <p:spPr>
          <a:xfrm>
            <a:off x="7677494" y="2123662"/>
            <a:ext cx="4575354" cy="2610675"/>
          </a:xfrm>
        </p:spPr>
        <p:txBody>
          <a:bodyPr vert="horz" lIns="91440" tIns="45720" rIns="91440" bIns="45720" rtlCol="0" anchor="b">
            <a:normAutofit fontScale="90000"/>
          </a:bodyPr>
          <a:lstStyle/>
          <a:p>
            <a:r>
              <a:rPr lang="en-US" sz="6600" b="1" dirty="0" err="1"/>
              <a:t>Cảm</a:t>
            </a:r>
            <a:r>
              <a:rPr lang="en-US" sz="6600" b="1" dirty="0"/>
              <a:t> </a:t>
            </a:r>
            <a:r>
              <a:rPr lang="en-US" sz="6600" b="1" dirty="0" err="1"/>
              <a:t>ơn</a:t>
            </a:r>
            <a:r>
              <a:rPr lang="en-US" sz="6600" b="1" dirty="0"/>
              <a:t> </a:t>
            </a:r>
            <a:r>
              <a:rPr lang="en-US" sz="6600" b="1" dirty="0" err="1"/>
              <a:t>thầy</a:t>
            </a:r>
            <a:r>
              <a:rPr lang="en-US" sz="6600" b="1" dirty="0"/>
              <a:t> </a:t>
            </a:r>
            <a:r>
              <a:rPr lang="en-US" sz="6600" b="1" dirty="0" err="1"/>
              <a:t>cô</a:t>
            </a:r>
            <a:r>
              <a:rPr lang="en-US" sz="6600" b="1" dirty="0"/>
              <a:t> </a:t>
            </a:r>
            <a:r>
              <a:rPr lang="en-US" sz="6600" b="1" dirty="0" err="1"/>
              <a:t>và</a:t>
            </a:r>
            <a:r>
              <a:rPr lang="en-US" sz="6600" b="1" dirty="0"/>
              <a:t> </a:t>
            </a:r>
            <a:r>
              <a:rPr lang="en-US" sz="6600" b="1" dirty="0" err="1"/>
              <a:t>các</a:t>
            </a:r>
            <a:r>
              <a:rPr lang="en-US" sz="6600" b="1" dirty="0"/>
              <a:t> </a:t>
            </a:r>
            <a:r>
              <a:rPr lang="en-US" sz="6600" b="1" dirty="0" err="1"/>
              <a:t>bạn</a:t>
            </a:r>
            <a:r>
              <a:rPr lang="en-US" sz="6600" b="1" dirty="0"/>
              <a:t> </a:t>
            </a:r>
            <a:r>
              <a:rPr lang="en-US" sz="6600" b="1" dirty="0" err="1"/>
              <a:t>đã</a:t>
            </a:r>
            <a:r>
              <a:rPr lang="en-US" sz="6600" b="1" dirty="0"/>
              <a:t> </a:t>
            </a:r>
            <a:r>
              <a:rPr lang="en-US" sz="6600" b="1" dirty="0" err="1"/>
              <a:t>lắng</a:t>
            </a:r>
            <a:r>
              <a:rPr lang="en-US" sz="6600" b="1" dirty="0"/>
              <a:t> </a:t>
            </a:r>
            <a:r>
              <a:rPr lang="en-US" sz="6600" b="1" dirty="0" err="1"/>
              <a:t>nghe</a:t>
            </a:r>
            <a:endParaRPr lang="en-US" sz="6600" b="1" dirty="0"/>
          </a:p>
        </p:txBody>
      </p:sp>
      <p:sp>
        <p:nvSpPr>
          <p:cNvPr id="34" name="Rectangle 33">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BCB7A95C-2D06-EB0B-8818-D39DD997CB86}"/>
              </a:ext>
            </a:extLst>
          </p:cNvPr>
          <p:cNvSpPr>
            <a:spLocks noGrp="1"/>
          </p:cNvSpPr>
          <p:nvPr>
            <p:ph type="sldNum" sz="quarter" idx="12"/>
          </p:nvPr>
        </p:nvSpPr>
        <p:spPr/>
        <p:txBody>
          <a:bodyPr/>
          <a:lstStyle/>
          <a:p>
            <a:fld id="{3065E091-C3D4-4EEF-993C-4BB65AE8C5FE}" type="slidenum">
              <a:rPr lang="en-US" smtClean="0"/>
              <a:t>31</a:t>
            </a:fld>
            <a:endParaRPr lang="en-US"/>
          </a:p>
        </p:txBody>
      </p:sp>
    </p:spTree>
    <p:extLst>
      <p:ext uri="{BB962C8B-B14F-4D97-AF65-F5344CB8AC3E}">
        <p14:creationId xmlns:p14="http://schemas.microsoft.com/office/powerpoint/2010/main" val="100394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E1DF6-1383-4373-6906-51B26FE92025}"/>
            </a:ext>
          </a:extLst>
        </p:cNvPr>
        <p:cNvGrpSpPr/>
        <p:nvPr/>
      </p:nvGrpSpPr>
      <p:grpSpPr>
        <a:xfrm>
          <a:off x="0" y="0"/>
          <a:ext cx="0" cy="0"/>
          <a:chOff x="0" y="0"/>
          <a:chExt cx="0" cy="0"/>
        </a:xfrm>
      </p:grpSpPr>
      <p:pic>
        <p:nvPicPr>
          <p:cNvPr id="1026" name="Picture 2" descr="The Power of Object-Oriented Programming: Concepts and Examples | by  BeyondVerse | Medium">
            <a:extLst>
              <a:ext uri="{FF2B5EF4-FFF2-40B4-BE49-F238E27FC236}">
                <a16:creationId xmlns:a16="http://schemas.microsoft.com/office/drawing/2014/main" id="{92631906-B6DA-A333-E055-F73AFF0969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09" t="7826" r="11429" b="17744"/>
          <a:stretch/>
        </p:blipFill>
        <p:spPr bwMode="auto">
          <a:xfrm>
            <a:off x="8595359" y="1527124"/>
            <a:ext cx="3220719" cy="32207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4CFC0B9-EC7D-2417-035F-BF34D54A13AA}"/>
              </a:ext>
            </a:extLst>
          </p:cNvPr>
          <p:cNvSpPr>
            <a:spLocks noGrp="1"/>
          </p:cNvSpPr>
          <p:nvPr>
            <p:ph type="sldNum" sz="quarter" idx="12"/>
          </p:nvPr>
        </p:nvSpPr>
        <p:spPr/>
        <p:txBody>
          <a:bodyPr/>
          <a:lstStyle/>
          <a:p>
            <a:fld id="{3065E091-C3D4-4EEF-993C-4BB65AE8C5FE}" type="slidenum">
              <a:rPr lang="en-US" smtClean="0"/>
              <a:t>4</a:t>
            </a:fld>
            <a:endParaRPr lang="en-US"/>
          </a:p>
        </p:txBody>
      </p:sp>
      <p:sp>
        <p:nvSpPr>
          <p:cNvPr id="5" name="TextBox 4">
            <a:extLst>
              <a:ext uri="{FF2B5EF4-FFF2-40B4-BE49-F238E27FC236}">
                <a16:creationId xmlns:a16="http://schemas.microsoft.com/office/drawing/2014/main" id="{FFC0DF56-EEA5-CAFF-C8BE-D0FEE952416D}"/>
              </a:ext>
            </a:extLst>
          </p:cNvPr>
          <p:cNvSpPr txBox="1"/>
          <p:nvPr/>
        </p:nvSpPr>
        <p:spPr>
          <a:xfrm>
            <a:off x="467360" y="1572518"/>
            <a:ext cx="7447279" cy="646331"/>
          </a:xfrm>
          <a:prstGeom prst="rect">
            <a:avLst/>
          </a:prstGeom>
          <a:noFill/>
        </p:spPr>
        <p:txBody>
          <a:bodyPr wrap="square">
            <a:spAutoFit/>
          </a:bodyPr>
          <a:lstStyle/>
          <a:p>
            <a:r>
              <a:rPr lang="vi-VN" dirty="0">
                <a:latin typeface="Calibri (Body)"/>
              </a:rPr>
              <a:t>Trong thời đại phát triển mạnh mẽ của công nghệ, các trò chơi điện tử đã trở thành một phần không thể thiếu trong đời sống giải trí của con người. </a:t>
            </a:r>
            <a:endParaRPr lang="en-US" dirty="0">
              <a:latin typeface="Calibri (Body)"/>
            </a:endParaRPr>
          </a:p>
        </p:txBody>
      </p:sp>
      <p:sp>
        <p:nvSpPr>
          <p:cNvPr id="7" name="TextBox 6">
            <a:extLst>
              <a:ext uri="{FF2B5EF4-FFF2-40B4-BE49-F238E27FC236}">
                <a16:creationId xmlns:a16="http://schemas.microsoft.com/office/drawing/2014/main" id="{AEBBBB50-D785-C45C-AB0C-039F460E533E}"/>
              </a:ext>
            </a:extLst>
          </p:cNvPr>
          <p:cNvSpPr txBox="1"/>
          <p:nvPr/>
        </p:nvSpPr>
        <p:spPr>
          <a:xfrm>
            <a:off x="467358" y="2654667"/>
            <a:ext cx="7447279" cy="646331"/>
          </a:xfrm>
          <a:prstGeom prst="rect">
            <a:avLst/>
          </a:prstGeom>
          <a:noFill/>
        </p:spPr>
        <p:txBody>
          <a:bodyPr wrap="square">
            <a:spAutoFit/>
          </a:bodyPr>
          <a:lstStyle/>
          <a:p>
            <a:r>
              <a:rPr lang="vi-VN" dirty="0">
                <a:latin typeface="Calibri (Body)"/>
              </a:rPr>
              <a:t>Sự phát triển của trò chơi điện tử không chỉ dựa vào yếu tố giải trí mà còn phụ thuộc vào tính tương tác, độ phức tạp và khả năng mở rộng. </a:t>
            </a:r>
            <a:endParaRPr lang="en-US" dirty="0">
              <a:latin typeface="Calibri (Body)"/>
            </a:endParaRPr>
          </a:p>
        </p:txBody>
      </p:sp>
      <p:sp>
        <p:nvSpPr>
          <p:cNvPr id="9" name="TextBox 8">
            <a:extLst>
              <a:ext uri="{FF2B5EF4-FFF2-40B4-BE49-F238E27FC236}">
                <a16:creationId xmlns:a16="http://schemas.microsoft.com/office/drawing/2014/main" id="{E1D8E2BD-AC40-6D5E-7893-6F6C9D29C3B8}"/>
              </a:ext>
            </a:extLst>
          </p:cNvPr>
          <p:cNvSpPr txBox="1"/>
          <p:nvPr/>
        </p:nvSpPr>
        <p:spPr>
          <a:xfrm>
            <a:off x="467358" y="3824515"/>
            <a:ext cx="7447279" cy="923330"/>
          </a:xfrm>
          <a:prstGeom prst="rect">
            <a:avLst/>
          </a:prstGeom>
          <a:noFill/>
        </p:spPr>
        <p:txBody>
          <a:bodyPr wrap="square">
            <a:spAutoFit/>
          </a:bodyPr>
          <a:lstStyle/>
          <a:p>
            <a:r>
              <a:rPr lang="vi-VN" dirty="0">
                <a:latin typeface="Calibri (Body)"/>
              </a:rPr>
              <a:t>Để hiện thực hóa được những điều này, lập trình hướng đối tượng là một trong những phương pháp thiết kế và phát triển trò chơi phổ biến, giúp tạo ra các cấu trúc phần mềm có tổ chức và dễ quản lý.</a:t>
            </a:r>
            <a:endParaRPr lang="en-US" dirty="0">
              <a:latin typeface="Calibri (Body)"/>
            </a:endParaRPr>
          </a:p>
        </p:txBody>
      </p:sp>
      <p:sp>
        <p:nvSpPr>
          <p:cNvPr id="11" name="TextBox 10">
            <a:extLst>
              <a:ext uri="{FF2B5EF4-FFF2-40B4-BE49-F238E27FC236}">
                <a16:creationId xmlns:a16="http://schemas.microsoft.com/office/drawing/2014/main" id="{492AB6BD-99D3-ACCC-9346-AAF476D2CF8F}"/>
              </a:ext>
            </a:extLst>
          </p:cNvPr>
          <p:cNvSpPr txBox="1"/>
          <p:nvPr/>
        </p:nvSpPr>
        <p:spPr>
          <a:xfrm>
            <a:off x="792480" y="318254"/>
            <a:ext cx="6096000" cy="938719"/>
          </a:xfrm>
          <a:prstGeom prst="rect">
            <a:avLst/>
          </a:prstGeom>
          <a:noFill/>
        </p:spPr>
        <p:txBody>
          <a:bodyPr wrap="square">
            <a:spAutoFit/>
          </a:bodyPr>
          <a:lstStyle/>
          <a:p>
            <a:r>
              <a:rPr lang="en-US" sz="5500" b="1" dirty="0" err="1">
                <a:latin typeface="Calibri Light (Headings)"/>
              </a:rPr>
              <a:t>Đặt</a:t>
            </a:r>
            <a:r>
              <a:rPr lang="en-US" sz="5500" b="1" dirty="0">
                <a:latin typeface="Calibri Light (Headings)"/>
              </a:rPr>
              <a:t> </a:t>
            </a:r>
            <a:r>
              <a:rPr lang="en-US" sz="5500" b="1" dirty="0" err="1">
                <a:latin typeface="Calibri Light (Headings)"/>
              </a:rPr>
              <a:t>vấn</a:t>
            </a:r>
            <a:r>
              <a:rPr lang="en-US" sz="5500" b="1" dirty="0">
                <a:latin typeface="Calibri Light (Headings)"/>
              </a:rPr>
              <a:t> </a:t>
            </a:r>
            <a:r>
              <a:rPr lang="en-US" sz="5500" b="1" dirty="0" err="1">
                <a:latin typeface="Calibri Light (Headings)"/>
              </a:rPr>
              <a:t>đề</a:t>
            </a:r>
            <a:endParaRPr lang="en-US" sz="5500" b="1" dirty="0">
              <a:latin typeface="Calibri Light (Headings)"/>
            </a:endParaRPr>
          </a:p>
        </p:txBody>
      </p:sp>
      <p:cxnSp>
        <p:nvCxnSpPr>
          <p:cNvPr id="13" name="Straight Connector 12">
            <a:extLst>
              <a:ext uri="{FF2B5EF4-FFF2-40B4-BE49-F238E27FC236}">
                <a16:creationId xmlns:a16="http://schemas.microsoft.com/office/drawing/2014/main" id="{BD9B5821-3D5C-28DA-0179-D6711AB8BB22}"/>
              </a:ext>
            </a:extLst>
          </p:cNvPr>
          <p:cNvCxnSpPr/>
          <p:nvPr/>
        </p:nvCxnSpPr>
        <p:spPr>
          <a:xfrm>
            <a:off x="538480" y="1256973"/>
            <a:ext cx="813816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24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495D5-C1ED-8749-2FBB-B5BD65F349A5}"/>
            </a:ext>
          </a:extLst>
        </p:cNvPr>
        <p:cNvGrpSpPr/>
        <p:nvPr/>
      </p:nvGrpSpPr>
      <p:grpSpPr>
        <a:xfrm>
          <a:off x="0" y="0"/>
          <a:ext cx="0" cy="0"/>
          <a:chOff x="0" y="0"/>
          <a:chExt cx="0" cy="0"/>
        </a:xfrm>
      </p:grpSpPr>
      <p:pic>
        <p:nvPicPr>
          <p:cNvPr id="1026" name="Picture 2" descr="The Power of Object-Oriented Programming: Concepts and Examples | by  BeyondVerse | Medium">
            <a:extLst>
              <a:ext uri="{FF2B5EF4-FFF2-40B4-BE49-F238E27FC236}">
                <a16:creationId xmlns:a16="http://schemas.microsoft.com/office/drawing/2014/main" id="{2F131431-D51C-45CF-4CCB-D0848D86A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09" t="7826" r="11429" b="17744"/>
          <a:stretch/>
        </p:blipFill>
        <p:spPr bwMode="auto">
          <a:xfrm>
            <a:off x="8595359" y="1527124"/>
            <a:ext cx="3220719" cy="32207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A414965-B719-F27B-C8BD-629569087D6F}"/>
              </a:ext>
            </a:extLst>
          </p:cNvPr>
          <p:cNvSpPr>
            <a:spLocks noGrp="1"/>
          </p:cNvSpPr>
          <p:nvPr>
            <p:ph type="sldNum" sz="quarter" idx="12"/>
          </p:nvPr>
        </p:nvSpPr>
        <p:spPr/>
        <p:txBody>
          <a:bodyPr/>
          <a:lstStyle/>
          <a:p>
            <a:fld id="{3065E091-C3D4-4EEF-993C-4BB65AE8C5FE}" type="slidenum">
              <a:rPr lang="en-US" smtClean="0"/>
              <a:t>5</a:t>
            </a:fld>
            <a:endParaRPr lang="en-US"/>
          </a:p>
        </p:txBody>
      </p:sp>
      <p:sp>
        <p:nvSpPr>
          <p:cNvPr id="11" name="TextBox 10">
            <a:extLst>
              <a:ext uri="{FF2B5EF4-FFF2-40B4-BE49-F238E27FC236}">
                <a16:creationId xmlns:a16="http://schemas.microsoft.com/office/drawing/2014/main" id="{34C502F2-DC4A-5C9C-74D2-4716A8BB7FA5}"/>
              </a:ext>
            </a:extLst>
          </p:cNvPr>
          <p:cNvSpPr txBox="1"/>
          <p:nvPr/>
        </p:nvSpPr>
        <p:spPr>
          <a:xfrm>
            <a:off x="792480" y="318254"/>
            <a:ext cx="6096000" cy="938719"/>
          </a:xfrm>
          <a:prstGeom prst="rect">
            <a:avLst/>
          </a:prstGeom>
          <a:noFill/>
        </p:spPr>
        <p:txBody>
          <a:bodyPr wrap="square">
            <a:spAutoFit/>
          </a:bodyPr>
          <a:lstStyle/>
          <a:p>
            <a:r>
              <a:rPr lang="vi-VN" sz="5500" b="1">
                <a:latin typeface="Calibri Light (Headings)"/>
              </a:rPr>
              <a:t>Giới thiệu về trò chơi</a:t>
            </a:r>
            <a:endParaRPr lang="en-US" sz="5500" b="1" dirty="0">
              <a:latin typeface="Calibri Light (Headings)"/>
            </a:endParaRPr>
          </a:p>
        </p:txBody>
      </p:sp>
      <p:cxnSp>
        <p:nvCxnSpPr>
          <p:cNvPr id="13" name="Straight Connector 12">
            <a:extLst>
              <a:ext uri="{FF2B5EF4-FFF2-40B4-BE49-F238E27FC236}">
                <a16:creationId xmlns:a16="http://schemas.microsoft.com/office/drawing/2014/main" id="{A67B8199-8C45-698C-E200-21F61B03BD37}"/>
              </a:ext>
            </a:extLst>
          </p:cNvPr>
          <p:cNvCxnSpPr/>
          <p:nvPr/>
        </p:nvCxnSpPr>
        <p:spPr>
          <a:xfrm>
            <a:off x="538480" y="1256973"/>
            <a:ext cx="813816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E5FFD49-F474-9367-8F3B-62998A9C5983}"/>
              </a:ext>
            </a:extLst>
          </p:cNvPr>
          <p:cNvSpPr txBox="1"/>
          <p:nvPr/>
        </p:nvSpPr>
        <p:spPr>
          <a:xfrm>
            <a:off x="670560" y="1443841"/>
            <a:ext cx="7762240" cy="3139321"/>
          </a:xfrm>
          <a:prstGeom prst="rect">
            <a:avLst/>
          </a:prstGeom>
          <a:noFill/>
        </p:spPr>
        <p:txBody>
          <a:bodyPr wrap="square">
            <a:spAutoFit/>
          </a:bodyPr>
          <a:lstStyle/>
          <a:p>
            <a:r>
              <a:rPr lang="vi-VN" dirty="0">
                <a:latin typeface="Calibri (Body)"/>
              </a:rPr>
              <a:t>Trò chơi được xây dựng với lối chơi phiêu lưu hành động, nơi người chơi sẽ nhập vai vào một nhân vật</a:t>
            </a:r>
            <a:r>
              <a:rPr lang="en-US" dirty="0">
                <a:latin typeface="Calibri (Body)"/>
              </a:rPr>
              <a:t> </a:t>
            </a:r>
            <a:r>
              <a:rPr lang="en-US" dirty="0" err="1">
                <a:latin typeface="Calibri (Body)"/>
              </a:rPr>
              <a:t>và</a:t>
            </a:r>
            <a:r>
              <a:rPr lang="en-US" dirty="0">
                <a:latin typeface="Calibri (Body)"/>
              </a:rPr>
              <a:t> </a:t>
            </a:r>
            <a:r>
              <a:rPr lang="en-US" dirty="0" err="1">
                <a:latin typeface="Calibri (Body)"/>
              </a:rPr>
              <a:t>thực</a:t>
            </a:r>
            <a:r>
              <a:rPr lang="en-US" dirty="0">
                <a:latin typeface="Calibri (Body)"/>
              </a:rPr>
              <a:t> </a:t>
            </a:r>
            <a:r>
              <a:rPr lang="en-US" dirty="0" err="1">
                <a:latin typeface="Calibri (Body)"/>
              </a:rPr>
              <a:t>hiện</a:t>
            </a:r>
            <a:r>
              <a:rPr lang="en-US" dirty="0">
                <a:latin typeface="Calibri (Body)"/>
              </a:rPr>
              <a:t> </a:t>
            </a:r>
            <a:r>
              <a:rPr lang="en-US" dirty="0" err="1">
                <a:latin typeface="Calibri (Body)"/>
              </a:rPr>
              <a:t>nhiệm</a:t>
            </a:r>
            <a:r>
              <a:rPr lang="en-US" dirty="0">
                <a:latin typeface="Calibri (Body)"/>
              </a:rPr>
              <a:t> </a:t>
            </a:r>
            <a:r>
              <a:rPr lang="en-US" dirty="0" err="1">
                <a:latin typeface="Calibri (Body)"/>
              </a:rPr>
              <a:t>vụ</a:t>
            </a:r>
            <a:r>
              <a:rPr lang="en-US" dirty="0">
                <a:latin typeface="Calibri (Body)"/>
              </a:rPr>
              <a:t> </a:t>
            </a:r>
            <a:r>
              <a:rPr lang="en-US" dirty="0" err="1">
                <a:latin typeface="Calibri (Body)"/>
              </a:rPr>
              <a:t>thu</a:t>
            </a:r>
            <a:r>
              <a:rPr lang="en-US" dirty="0">
                <a:latin typeface="Calibri (Body)"/>
              </a:rPr>
              <a:t> </a:t>
            </a:r>
            <a:r>
              <a:rPr lang="en-US" dirty="0" err="1">
                <a:latin typeface="Calibri (Body)"/>
              </a:rPr>
              <a:t>thập</a:t>
            </a:r>
            <a:r>
              <a:rPr lang="en-US" dirty="0">
                <a:latin typeface="Calibri (Body)"/>
              </a:rPr>
              <a:t> </a:t>
            </a:r>
            <a:r>
              <a:rPr lang="en-US" dirty="0" err="1">
                <a:latin typeface="Calibri (Body)"/>
              </a:rPr>
              <a:t>tất</a:t>
            </a:r>
            <a:r>
              <a:rPr lang="en-US" dirty="0">
                <a:latin typeface="Calibri (Body)"/>
              </a:rPr>
              <a:t> </a:t>
            </a:r>
            <a:r>
              <a:rPr lang="en-US" dirty="0" err="1">
                <a:latin typeface="Calibri (Body)"/>
              </a:rPr>
              <a:t>cả</a:t>
            </a:r>
            <a:r>
              <a:rPr lang="en-US" dirty="0">
                <a:latin typeface="Calibri (Body)"/>
              </a:rPr>
              <a:t> </a:t>
            </a:r>
            <a:r>
              <a:rPr lang="en-US" dirty="0" err="1">
                <a:latin typeface="Calibri (Body)"/>
              </a:rPr>
              <a:t>các</a:t>
            </a:r>
            <a:r>
              <a:rPr lang="en-US" dirty="0">
                <a:latin typeface="Calibri (Body)"/>
              </a:rPr>
              <a:t> </a:t>
            </a:r>
            <a:r>
              <a:rPr lang="en-US" dirty="0" err="1">
                <a:latin typeface="Calibri (Body)"/>
              </a:rPr>
              <a:t>đồng</a:t>
            </a:r>
            <a:r>
              <a:rPr lang="en-US" dirty="0">
                <a:latin typeface="Calibri (Body)"/>
              </a:rPr>
              <a:t> xu (coin) </a:t>
            </a:r>
            <a:r>
              <a:rPr lang="en-US" dirty="0" err="1">
                <a:latin typeface="Calibri (Body)"/>
              </a:rPr>
              <a:t>rải</a:t>
            </a:r>
            <a:r>
              <a:rPr lang="en-US" dirty="0">
                <a:latin typeface="Calibri (Body)"/>
              </a:rPr>
              <a:t> </a:t>
            </a:r>
            <a:r>
              <a:rPr lang="en-US" dirty="0" err="1">
                <a:latin typeface="Calibri (Body)"/>
              </a:rPr>
              <a:t>rác</a:t>
            </a:r>
            <a:r>
              <a:rPr lang="en-US" dirty="0">
                <a:latin typeface="Calibri (Body)"/>
              </a:rPr>
              <a:t> </a:t>
            </a:r>
            <a:r>
              <a:rPr lang="en-US" dirty="0" err="1">
                <a:latin typeface="Calibri (Body)"/>
              </a:rPr>
              <a:t>trên</a:t>
            </a:r>
            <a:r>
              <a:rPr lang="en-US" dirty="0">
                <a:latin typeface="Calibri (Body)"/>
              </a:rPr>
              <a:t> </a:t>
            </a:r>
            <a:r>
              <a:rPr lang="en-US" dirty="0" err="1">
                <a:latin typeface="Calibri (Body)"/>
              </a:rPr>
              <a:t>bản</a:t>
            </a:r>
            <a:r>
              <a:rPr lang="en-US" dirty="0">
                <a:latin typeface="Calibri (Body)"/>
              </a:rPr>
              <a:t> </a:t>
            </a:r>
            <a:r>
              <a:rPr lang="en-US" dirty="0" err="1">
                <a:latin typeface="Calibri (Body)"/>
              </a:rPr>
              <a:t>đồ</a:t>
            </a:r>
            <a:r>
              <a:rPr lang="en-US" dirty="0">
                <a:latin typeface="Calibri (Body)"/>
              </a:rPr>
              <a:t>.</a:t>
            </a:r>
          </a:p>
          <a:p>
            <a:endParaRPr lang="en-US" dirty="0">
              <a:latin typeface="Calibri (Body)"/>
            </a:endParaRPr>
          </a:p>
          <a:p>
            <a:r>
              <a:rPr lang="en-US" dirty="0">
                <a:latin typeface="Calibri (Body)"/>
              </a:rPr>
              <a:t>Tr</a:t>
            </a:r>
            <a:r>
              <a:rPr lang="vi-VN" dirty="0">
                <a:latin typeface="Calibri (Body)"/>
              </a:rPr>
              <a:t>ò chơi có các yếu tố như tường, bẫy (</a:t>
            </a:r>
            <a:r>
              <a:rPr lang="vi-VN" dirty="0" err="1">
                <a:latin typeface="Calibri (Body)"/>
              </a:rPr>
              <a:t>trap</a:t>
            </a:r>
            <a:r>
              <a:rPr lang="vi-VN" dirty="0">
                <a:latin typeface="Calibri (Body)"/>
              </a:rPr>
              <a:t>) và </a:t>
            </a:r>
            <a:r>
              <a:rPr lang="vi-VN" dirty="0" err="1">
                <a:latin typeface="Calibri (Body)"/>
              </a:rPr>
              <a:t>potion</a:t>
            </a:r>
            <a:r>
              <a:rPr lang="vi-VN" dirty="0">
                <a:latin typeface="Calibri (Body)"/>
              </a:rPr>
              <a:t> (chế phẩm hồi phục HP). Tường sẽ cản đường đi của người chơi, bẫy gây mất điểm HP mỗi khi người chơi mắc phải, trong khi </a:t>
            </a:r>
            <a:r>
              <a:rPr lang="vi-VN" dirty="0" err="1">
                <a:latin typeface="Calibri (Body)"/>
              </a:rPr>
              <a:t>potion</a:t>
            </a:r>
            <a:r>
              <a:rPr lang="vi-VN" dirty="0">
                <a:latin typeface="Calibri (Body)"/>
              </a:rPr>
              <a:t> sẽ giúp hồi phục HP khi cần thiết.</a:t>
            </a:r>
            <a:r>
              <a:rPr lang="en-US" dirty="0">
                <a:latin typeface="Calibri (Body)"/>
              </a:rPr>
              <a:t> </a:t>
            </a:r>
            <a:r>
              <a:rPr lang="en-US" dirty="0" err="1">
                <a:latin typeface="Calibri (Body)"/>
              </a:rPr>
              <a:t>Ngoài</a:t>
            </a:r>
            <a:r>
              <a:rPr lang="en-US" dirty="0">
                <a:latin typeface="Calibri (Body)"/>
              </a:rPr>
              <a:t> </a:t>
            </a:r>
            <a:r>
              <a:rPr lang="en-US" dirty="0" err="1">
                <a:latin typeface="Calibri (Body)"/>
              </a:rPr>
              <a:t>ra</a:t>
            </a:r>
            <a:r>
              <a:rPr lang="en-US" dirty="0">
                <a:latin typeface="Calibri (Body)"/>
              </a:rPr>
              <a:t>, </a:t>
            </a:r>
            <a:r>
              <a:rPr lang="en-US" dirty="0" err="1">
                <a:latin typeface="Calibri (Body)"/>
              </a:rPr>
              <a:t>người</a:t>
            </a:r>
            <a:r>
              <a:rPr lang="en-US" dirty="0">
                <a:latin typeface="Calibri (Body)"/>
              </a:rPr>
              <a:t> </a:t>
            </a:r>
            <a:r>
              <a:rPr lang="en-US" dirty="0" err="1">
                <a:latin typeface="Calibri (Body)"/>
              </a:rPr>
              <a:t>chơi</a:t>
            </a:r>
            <a:r>
              <a:rPr lang="en-US" dirty="0">
                <a:latin typeface="Calibri (Body)"/>
              </a:rPr>
              <a:t> </a:t>
            </a:r>
            <a:r>
              <a:rPr lang="en-US" dirty="0" err="1">
                <a:latin typeface="Calibri (Body)"/>
              </a:rPr>
              <a:t>phải</a:t>
            </a:r>
            <a:r>
              <a:rPr lang="en-US" dirty="0">
                <a:latin typeface="Calibri (Body)"/>
              </a:rPr>
              <a:t> di </a:t>
            </a:r>
            <a:r>
              <a:rPr lang="en-US" dirty="0" err="1">
                <a:latin typeface="Calibri (Body)"/>
              </a:rPr>
              <a:t>chuyển</a:t>
            </a:r>
            <a:r>
              <a:rPr lang="en-US" dirty="0">
                <a:latin typeface="Calibri (Body)"/>
              </a:rPr>
              <a:t> </a:t>
            </a:r>
            <a:r>
              <a:rPr lang="en-US" dirty="0" err="1">
                <a:latin typeface="Calibri (Body)"/>
              </a:rPr>
              <a:t>làm</a:t>
            </a:r>
            <a:r>
              <a:rPr lang="en-US" dirty="0">
                <a:latin typeface="Calibri (Body)"/>
              </a:rPr>
              <a:t> </a:t>
            </a:r>
            <a:r>
              <a:rPr lang="en-US" dirty="0" err="1">
                <a:latin typeface="Calibri (Body)"/>
              </a:rPr>
              <a:t>sao</a:t>
            </a:r>
            <a:r>
              <a:rPr lang="en-US" dirty="0">
                <a:latin typeface="Calibri (Body)"/>
              </a:rPr>
              <a:t> </a:t>
            </a:r>
            <a:r>
              <a:rPr lang="en-US" dirty="0" err="1">
                <a:latin typeface="Calibri (Body)"/>
              </a:rPr>
              <a:t>để</a:t>
            </a:r>
            <a:r>
              <a:rPr lang="en-US" dirty="0">
                <a:latin typeface="Calibri (Body)"/>
              </a:rPr>
              <a:t> </a:t>
            </a:r>
            <a:r>
              <a:rPr lang="en-US" dirty="0" err="1">
                <a:latin typeface="Calibri (Body)"/>
              </a:rPr>
              <a:t>tránh</a:t>
            </a:r>
            <a:r>
              <a:rPr lang="en-US" dirty="0">
                <a:latin typeface="Calibri (Body)"/>
              </a:rPr>
              <a:t> </a:t>
            </a:r>
            <a:r>
              <a:rPr lang="en-US" dirty="0" err="1">
                <a:latin typeface="Calibri (Body)"/>
              </a:rPr>
              <a:t>bị</a:t>
            </a:r>
            <a:r>
              <a:rPr lang="en-US" dirty="0">
                <a:latin typeface="Calibri (Body)"/>
              </a:rPr>
              <a:t> </a:t>
            </a:r>
            <a:r>
              <a:rPr lang="en-US" dirty="0" err="1">
                <a:latin typeface="Calibri (Body)"/>
              </a:rPr>
              <a:t>quái</a:t>
            </a:r>
            <a:r>
              <a:rPr lang="en-US" dirty="0">
                <a:latin typeface="Calibri (Body)"/>
              </a:rPr>
              <a:t> </a:t>
            </a:r>
            <a:r>
              <a:rPr lang="en-US" dirty="0" err="1">
                <a:latin typeface="Calibri (Body)"/>
              </a:rPr>
              <a:t>vật</a:t>
            </a:r>
            <a:r>
              <a:rPr lang="en-US" dirty="0">
                <a:latin typeface="Calibri (Body)"/>
              </a:rPr>
              <a:t> </a:t>
            </a:r>
            <a:r>
              <a:rPr lang="en-US" dirty="0" err="1">
                <a:latin typeface="Calibri (Body)"/>
              </a:rPr>
              <a:t>truy</a:t>
            </a:r>
            <a:r>
              <a:rPr lang="en-US" dirty="0">
                <a:latin typeface="Calibri (Body)"/>
              </a:rPr>
              <a:t> </a:t>
            </a:r>
            <a:r>
              <a:rPr lang="en-US" dirty="0" err="1">
                <a:latin typeface="Calibri (Body)"/>
              </a:rPr>
              <a:t>đuổi</a:t>
            </a:r>
            <a:r>
              <a:rPr lang="en-US" dirty="0">
                <a:latin typeface="Calibri (Body)"/>
              </a:rPr>
              <a:t> </a:t>
            </a:r>
            <a:r>
              <a:rPr lang="en-US" dirty="0" err="1">
                <a:latin typeface="Calibri (Body)"/>
              </a:rPr>
              <a:t>và</a:t>
            </a:r>
            <a:r>
              <a:rPr lang="en-US" dirty="0">
                <a:latin typeface="Calibri (Body)"/>
              </a:rPr>
              <a:t> </a:t>
            </a:r>
            <a:r>
              <a:rPr lang="en-US" dirty="0" err="1">
                <a:latin typeface="Calibri (Body)"/>
              </a:rPr>
              <a:t>bắt</a:t>
            </a:r>
            <a:r>
              <a:rPr lang="en-US" dirty="0">
                <a:latin typeface="Calibri (Body)"/>
              </a:rPr>
              <a:t> </a:t>
            </a:r>
            <a:r>
              <a:rPr lang="en-US" dirty="0" err="1">
                <a:latin typeface="Calibri (Body)"/>
              </a:rPr>
              <a:t>được</a:t>
            </a:r>
            <a:r>
              <a:rPr lang="en-US" dirty="0">
                <a:latin typeface="Calibri (Body)"/>
              </a:rPr>
              <a:t>.</a:t>
            </a:r>
          </a:p>
          <a:p>
            <a:endParaRPr lang="en-US" dirty="0">
              <a:latin typeface="Calibri (Body)"/>
            </a:endParaRPr>
          </a:p>
          <a:p>
            <a:r>
              <a:rPr lang="en-US" dirty="0" err="1">
                <a:latin typeface="Calibri (Body)"/>
              </a:rPr>
              <a:t>Ngoài</a:t>
            </a:r>
            <a:r>
              <a:rPr lang="en-US" dirty="0">
                <a:latin typeface="Calibri (Body)"/>
              </a:rPr>
              <a:t> </a:t>
            </a:r>
            <a:r>
              <a:rPr lang="en-US" dirty="0" err="1">
                <a:latin typeface="Calibri (Body)"/>
              </a:rPr>
              <a:t>ra</a:t>
            </a:r>
            <a:r>
              <a:rPr lang="en-US" dirty="0">
                <a:latin typeface="Calibri (Body)"/>
              </a:rPr>
              <a:t> </a:t>
            </a:r>
            <a:r>
              <a:rPr lang="en-US" dirty="0" err="1">
                <a:latin typeface="Calibri (Body)"/>
              </a:rPr>
              <a:t>hệ</a:t>
            </a:r>
            <a:r>
              <a:rPr lang="en-US" dirty="0">
                <a:latin typeface="Calibri (Body)"/>
              </a:rPr>
              <a:t> </a:t>
            </a:r>
            <a:r>
              <a:rPr lang="en-US" dirty="0" err="1">
                <a:latin typeface="Calibri (Body)"/>
              </a:rPr>
              <a:t>thống</a:t>
            </a:r>
            <a:r>
              <a:rPr lang="en-US" dirty="0">
                <a:latin typeface="Calibri (Body)"/>
              </a:rPr>
              <a:t> map </a:t>
            </a:r>
            <a:r>
              <a:rPr lang="en-US" dirty="0" err="1">
                <a:latin typeface="Calibri (Body)"/>
              </a:rPr>
              <a:t>có</a:t>
            </a:r>
            <a:r>
              <a:rPr lang="en-US" dirty="0">
                <a:latin typeface="Calibri (Body)"/>
              </a:rPr>
              <a:t> </a:t>
            </a:r>
            <a:r>
              <a:rPr lang="en-US" dirty="0" err="1">
                <a:latin typeface="Calibri (Body)"/>
              </a:rPr>
              <a:t>thể</a:t>
            </a:r>
            <a:r>
              <a:rPr lang="en-US" dirty="0">
                <a:latin typeface="Calibri (Body)"/>
              </a:rPr>
              <a:t> random </a:t>
            </a:r>
            <a:r>
              <a:rPr lang="en-US" dirty="0" err="1">
                <a:latin typeface="Calibri (Body)"/>
              </a:rPr>
              <a:t>vị</a:t>
            </a:r>
            <a:r>
              <a:rPr lang="en-US" dirty="0">
                <a:latin typeface="Calibri (Body)"/>
              </a:rPr>
              <a:t> </a:t>
            </a:r>
            <a:r>
              <a:rPr lang="en-US" dirty="0" err="1">
                <a:latin typeface="Calibri (Body)"/>
              </a:rPr>
              <a:t>trí</a:t>
            </a:r>
            <a:r>
              <a:rPr lang="en-US" dirty="0">
                <a:latin typeface="Calibri (Body)"/>
              </a:rPr>
              <a:t> </a:t>
            </a:r>
            <a:r>
              <a:rPr lang="en-US" dirty="0" err="1">
                <a:latin typeface="Calibri (Body)"/>
              </a:rPr>
              <a:t>các</a:t>
            </a:r>
            <a:r>
              <a:rPr lang="en-US" dirty="0">
                <a:latin typeface="Calibri (Body)"/>
              </a:rPr>
              <a:t> </a:t>
            </a:r>
            <a:r>
              <a:rPr lang="en-US" dirty="0" err="1">
                <a:latin typeface="Calibri (Body)"/>
              </a:rPr>
              <a:t>vật</a:t>
            </a:r>
            <a:r>
              <a:rPr lang="en-US" dirty="0">
                <a:latin typeface="Calibri (Body)"/>
              </a:rPr>
              <a:t> </a:t>
            </a:r>
            <a:r>
              <a:rPr lang="en-US" dirty="0" err="1">
                <a:latin typeface="Calibri (Body)"/>
              </a:rPr>
              <a:t>thể</a:t>
            </a:r>
            <a:r>
              <a:rPr lang="en-US" dirty="0">
                <a:latin typeface="Calibri (Body)"/>
              </a:rPr>
              <a:t>, </a:t>
            </a:r>
            <a:r>
              <a:rPr lang="en-US" dirty="0" err="1">
                <a:latin typeface="Calibri (Body)"/>
              </a:rPr>
              <a:t>làm</a:t>
            </a:r>
            <a:r>
              <a:rPr lang="en-US" dirty="0">
                <a:latin typeface="Calibri (Body)"/>
              </a:rPr>
              <a:t> </a:t>
            </a:r>
            <a:r>
              <a:rPr lang="en-US" dirty="0" err="1">
                <a:latin typeface="Calibri (Body)"/>
              </a:rPr>
              <a:t>cho</a:t>
            </a:r>
            <a:r>
              <a:rPr lang="en-US" dirty="0">
                <a:latin typeface="Calibri (Body)"/>
              </a:rPr>
              <a:t> </a:t>
            </a:r>
            <a:r>
              <a:rPr lang="en-US" dirty="0" err="1">
                <a:latin typeface="Calibri (Body)"/>
              </a:rPr>
              <a:t>mỗi</a:t>
            </a:r>
            <a:r>
              <a:rPr lang="en-US" dirty="0">
                <a:latin typeface="Calibri (Body)"/>
              </a:rPr>
              <a:t> </a:t>
            </a:r>
            <a:r>
              <a:rPr lang="en-US" dirty="0" err="1">
                <a:latin typeface="Calibri (Body)"/>
              </a:rPr>
              <a:t>lần</a:t>
            </a:r>
            <a:r>
              <a:rPr lang="en-US" dirty="0">
                <a:latin typeface="Calibri (Body)"/>
              </a:rPr>
              <a:t> </a:t>
            </a:r>
            <a:r>
              <a:rPr lang="en-US" dirty="0" err="1">
                <a:latin typeface="Calibri (Body)"/>
              </a:rPr>
              <a:t>chơi</a:t>
            </a:r>
            <a:r>
              <a:rPr lang="en-US" dirty="0">
                <a:latin typeface="Calibri (Body)"/>
              </a:rPr>
              <a:t> </a:t>
            </a:r>
            <a:r>
              <a:rPr lang="en-US" dirty="0" err="1">
                <a:latin typeface="Calibri (Body)"/>
              </a:rPr>
              <a:t>là</a:t>
            </a:r>
            <a:r>
              <a:rPr lang="en-US" dirty="0">
                <a:latin typeface="Calibri (Body)"/>
              </a:rPr>
              <a:t> </a:t>
            </a:r>
            <a:r>
              <a:rPr lang="en-US" dirty="0" err="1">
                <a:latin typeface="Calibri (Body)"/>
              </a:rPr>
              <a:t>một</a:t>
            </a:r>
            <a:r>
              <a:rPr lang="en-US" dirty="0">
                <a:latin typeface="Calibri (Body)"/>
              </a:rPr>
              <a:t> map </a:t>
            </a:r>
            <a:r>
              <a:rPr lang="en-US" dirty="0" err="1">
                <a:latin typeface="Calibri (Body)"/>
              </a:rPr>
              <a:t>khác</a:t>
            </a:r>
            <a:r>
              <a:rPr lang="en-US" dirty="0">
                <a:latin typeface="Calibri (Body)"/>
              </a:rPr>
              <a:t> </a:t>
            </a:r>
            <a:r>
              <a:rPr lang="en-US" dirty="0" err="1">
                <a:latin typeface="Calibri (Body)"/>
              </a:rPr>
              <a:t>nhau</a:t>
            </a:r>
            <a:endParaRPr lang="en-US" dirty="0">
              <a:latin typeface="Calibri (Body)"/>
            </a:endParaRPr>
          </a:p>
        </p:txBody>
      </p:sp>
    </p:spTree>
    <p:extLst>
      <p:ext uri="{BB962C8B-B14F-4D97-AF65-F5344CB8AC3E}">
        <p14:creationId xmlns:p14="http://schemas.microsoft.com/office/powerpoint/2010/main" val="303342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9C469-2DE7-57A1-ED69-EFE90432A61B}"/>
            </a:ext>
          </a:extLst>
        </p:cNvPr>
        <p:cNvGrpSpPr/>
        <p:nvPr/>
      </p:nvGrpSpPr>
      <p:grpSpPr>
        <a:xfrm>
          <a:off x="0" y="0"/>
          <a:ext cx="0" cy="0"/>
          <a:chOff x="0" y="0"/>
          <a:chExt cx="0" cy="0"/>
        </a:xfrm>
      </p:grpSpPr>
      <p:pic>
        <p:nvPicPr>
          <p:cNvPr id="1026" name="Picture 2" descr="The Power of Object-Oriented Programming: Concepts and Examples | by  BeyondVerse | Medium">
            <a:extLst>
              <a:ext uri="{FF2B5EF4-FFF2-40B4-BE49-F238E27FC236}">
                <a16:creationId xmlns:a16="http://schemas.microsoft.com/office/drawing/2014/main" id="{DE8C9254-6821-6AE7-4C81-573AF6CCE2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09" t="7826" r="11429" b="17744"/>
          <a:stretch/>
        </p:blipFill>
        <p:spPr bwMode="auto">
          <a:xfrm>
            <a:off x="8595359" y="1527124"/>
            <a:ext cx="3220719" cy="32207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D82325C-CDE3-87FC-7234-EE4CC11F6E53}"/>
              </a:ext>
            </a:extLst>
          </p:cNvPr>
          <p:cNvSpPr>
            <a:spLocks noGrp="1"/>
          </p:cNvSpPr>
          <p:nvPr>
            <p:ph type="sldNum" sz="quarter" idx="12"/>
          </p:nvPr>
        </p:nvSpPr>
        <p:spPr/>
        <p:txBody>
          <a:bodyPr/>
          <a:lstStyle/>
          <a:p>
            <a:fld id="{3065E091-C3D4-4EEF-993C-4BB65AE8C5FE}" type="slidenum">
              <a:rPr lang="en-US" smtClean="0"/>
              <a:t>6</a:t>
            </a:fld>
            <a:endParaRPr lang="en-US"/>
          </a:p>
        </p:txBody>
      </p:sp>
      <p:sp>
        <p:nvSpPr>
          <p:cNvPr id="11" name="TextBox 10">
            <a:extLst>
              <a:ext uri="{FF2B5EF4-FFF2-40B4-BE49-F238E27FC236}">
                <a16:creationId xmlns:a16="http://schemas.microsoft.com/office/drawing/2014/main" id="{680D3F09-4108-C1F6-4D82-95B8AAF3858D}"/>
              </a:ext>
            </a:extLst>
          </p:cNvPr>
          <p:cNvSpPr txBox="1"/>
          <p:nvPr/>
        </p:nvSpPr>
        <p:spPr>
          <a:xfrm>
            <a:off x="792480" y="318254"/>
            <a:ext cx="6096000" cy="938719"/>
          </a:xfrm>
          <a:prstGeom prst="rect">
            <a:avLst/>
          </a:prstGeom>
          <a:noFill/>
        </p:spPr>
        <p:txBody>
          <a:bodyPr wrap="square">
            <a:spAutoFit/>
          </a:bodyPr>
          <a:lstStyle/>
          <a:p>
            <a:r>
              <a:rPr lang="en-US" sz="5500" b="1" dirty="0" err="1">
                <a:latin typeface="Calibri Light (Headings)"/>
              </a:rPr>
              <a:t>Mục</a:t>
            </a:r>
            <a:r>
              <a:rPr lang="en-US" sz="5500" b="1" dirty="0">
                <a:latin typeface="Calibri Light (Headings)"/>
              </a:rPr>
              <a:t> </a:t>
            </a:r>
            <a:r>
              <a:rPr lang="en-US" sz="5500" b="1" dirty="0" err="1">
                <a:latin typeface="Calibri Light (Headings)"/>
              </a:rPr>
              <a:t>tiêu</a:t>
            </a:r>
            <a:endParaRPr lang="en-US" sz="5500" b="1" dirty="0">
              <a:latin typeface="Calibri Light (Headings)"/>
            </a:endParaRPr>
          </a:p>
        </p:txBody>
      </p:sp>
      <p:cxnSp>
        <p:nvCxnSpPr>
          <p:cNvPr id="13" name="Straight Connector 12">
            <a:extLst>
              <a:ext uri="{FF2B5EF4-FFF2-40B4-BE49-F238E27FC236}">
                <a16:creationId xmlns:a16="http://schemas.microsoft.com/office/drawing/2014/main" id="{E8067644-3CCE-C8A4-BBB4-A900D1EFAEAD}"/>
              </a:ext>
            </a:extLst>
          </p:cNvPr>
          <p:cNvCxnSpPr/>
          <p:nvPr/>
        </p:nvCxnSpPr>
        <p:spPr>
          <a:xfrm>
            <a:off x="538480" y="1256973"/>
            <a:ext cx="813816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8BAE5DC-7C99-C0D6-EF89-BE009EFB9126}"/>
              </a:ext>
            </a:extLst>
          </p:cNvPr>
          <p:cNvSpPr txBox="1"/>
          <p:nvPr/>
        </p:nvSpPr>
        <p:spPr>
          <a:xfrm>
            <a:off x="538480" y="2195692"/>
            <a:ext cx="7762240" cy="2031325"/>
          </a:xfrm>
          <a:prstGeom prst="rect">
            <a:avLst/>
          </a:prstGeom>
          <a:noFill/>
        </p:spPr>
        <p:txBody>
          <a:bodyPr wrap="square">
            <a:spAutoFit/>
          </a:bodyPr>
          <a:lstStyle/>
          <a:p>
            <a:r>
              <a:rPr lang="vi-VN" dirty="0"/>
              <a:t>Mục tiêu chính của trò chơi là tạo ra một trải nghiệm người chơi phong phú</a:t>
            </a:r>
            <a:r>
              <a:rPr lang="en-US" dirty="0"/>
              <a:t>, </a:t>
            </a:r>
            <a:r>
              <a:rPr lang="en-US" dirty="0" err="1">
                <a:latin typeface="Arial (Body)"/>
              </a:rPr>
              <a:t>dễ</a:t>
            </a:r>
            <a:r>
              <a:rPr lang="en-US" dirty="0">
                <a:latin typeface="Arial (Body)"/>
              </a:rPr>
              <a:t> </a:t>
            </a:r>
            <a:r>
              <a:rPr lang="en-US" dirty="0" err="1">
                <a:latin typeface="Arial (Body)"/>
              </a:rPr>
              <a:t>dàng</a:t>
            </a:r>
            <a:r>
              <a:rPr lang="en-US" dirty="0">
                <a:latin typeface="Arial (Body)"/>
              </a:rPr>
              <a:t>.</a:t>
            </a:r>
          </a:p>
          <a:p>
            <a:endParaRPr lang="en-US" dirty="0">
              <a:latin typeface="Arial (Body)"/>
            </a:endParaRPr>
          </a:p>
          <a:p>
            <a:r>
              <a:rPr lang="vi-VN" dirty="0"/>
              <a:t>Việc sử dụng lập trình hướng đối tượng cho phép mở rộng trò chơi dễ dàng bằng cách thêm vào các tính năng mới, nâng cao trí tuệ nhân tạo của kẻ thù, hoặc cải thiện trải nghiệm người chơi mà không cần phải thay đổi toàn bộ cấu trúc phần mềm.</a:t>
            </a:r>
          </a:p>
        </p:txBody>
      </p:sp>
    </p:spTree>
    <p:extLst>
      <p:ext uri="{BB962C8B-B14F-4D97-AF65-F5344CB8AC3E}">
        <p14:creationId xmlns:p14="http://schemas.microsoft.com/office/powerpoint/2010/main" val="229682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9532B-4C68-37B7-8532-583D6EFC0AA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0F4C40E-910C-52C1-10FF-E33DA1395E93}"/>
              </a:ext>
            </a:extLst>
          </p:cNvPr>
          <p:cNvSpPr txBox="1"/>
          <p:nvPr/>
        </p:nvSpPr>
        <p:spPr>
          <a:xfrm>
            <a:off x="526470" y="2314959"/>
            <a:ext cx="8894621" cy="923330"/>
          </a:xfrm>
          <a:prstGeom prst="rect">
            <a:avLst/>
          </a:prstGeom>
          <a:noFill/>
        </p:spPr>
        <p:txBody>
          <a:bodyPr wrap="square" rtlCol="0">
            <a:spAutoFit/>
          </a:bodyPr>
          <a:lstStyle/>
          <a:p>
            <a:pPr marL="1143000" indent="-1143000">
              <a:buFont typeface="Wingdings" panose="05000000000000000000" pitchFamily="2" charset="2"/>
              <a:buChar char="q"/>
            </a:pPr>
            <a:r>
              <a:rPr lang="vi-VN" sz="5400" b="1" dirty="0"/>
              <a:t>Tính năng trò chơi</a:t>
            </a:r>
          </a:p>
        </p:txBody>
      </p:sp>
      <p:sp>
        <p:nvSpPr>
          <p:cNvPr id="2" name="Slide Number Placeholder 1">
            <a:extLst>
              <a:ext uri="{FF2B5EF4-FFF2-40B4-BE49-F238E27FC236}">
                <a16:creationId xmlns:a16="http://schemas.microsoft.com/office/drawing/2014/main" id="{7F124D57-90B1-E296-7BC0-B4FA98CDEBBD}"/>
              </a:ext>
            </a:extLst>
          </p:cNvPr>
          <p:cNvSpPr>
            <a:spLocks noGrp="1"/>
          </p:cNvSpPr>
          <p:nvPr>
            <p:ph type="sldNum" sz="quarter" idx="12"/>
          </p:nvPr>
        </p:nvSpPr>
        <p:spPr/>
        <p:txBody>
          <a:bodyPr/>
          <a:lstStyle/>
          <a:p>
            <a:fld id="{3065E091-C3D4-4EEF-993C-4BB65AE8C5FE}" type="slidenum">
              <a:rPr lang="en-US" smtClean="0"/>
              <a:t>7</a:t>
            </a:fld>
            <a:endParaRPr lang="en-US"/>
          </a:p>
        </p:txBody>
      </p:sp>
    </p:spTree>
    <p:extLst>
      <p:ext uri="{BB962C8B-B14F-4D97-AF65-F5344CB8AC3E}">
        <p14:creationId xmlns:p14="http://schemas.microsoft.com/office/powerpoint/2010/main" val="107270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1AF7-0C54-272B-5064-C5F0B6A37D61}"/>
              </a:ext>
            </a:extLst>
          </p:cNvPr>
          <p:cNvSpPr>
            <a:spLocks noGrp="1"/>
          </p:cNvSpPr>
          <p:nvPr>
            <p:ph type="title"/>
          </p:nvPr>
        </p:nvSpPr>
        <p:spPr/>
        <p:txBody>
          <a:bodyPr>
            <a:normAutofit/>
          </a:bodyPr>
          <a:lstStyle/>
          <a:p>
            <a:r>
              <a:rPr lang="en-US" sz="6600" b="1" dirty="0" err="1"/>
              <a:t>Các</a:t>
            </a:r>
            <a:r>
              <a:rPr lang="en-US" sz="6600" b="1" dirty="0"/>
              <a:t> </a:t>
            </a:r>
            <a:r>
              <a:rPr lang="en-US" sz="6600" b="1" dirty="0" err="1"/>
              <a:t>vật</a:t>
            </a:r>
            <a:r>
              <a:rPr lang="en-US" sz="6600" b="1" dirty="0"/>
              <a:t> </a:t>
            </a:r>
            <a:r>
              <a:rPr lang="en-US" sz="6600" b="1" dirty="0" err="1"/>
              <a:t>trên</a:t>
            </a:r>
            <a:r>
              <a:rPr lang="en-US" sz="6600" b="1" dirty="0"/>
              <a:t> </a:t>
            </a:r>
            <a:r>
              <a:rPr lang="en-US" sz="6600" b="1" dirty="0" err="1"/>
              <a:t>bản</a:t>
            </a:r>
            <a:r>
              <a:rPr lang="en-US" sz="6600" b="1" dirty="0"/>
              <a:t> </a:t>
            </a:r>
            <a:r>
              <a:rPr lang="en-US" sz="6600" b="1" dirty="0" err="1"/>
              <a:t>đồ</a:t>
            </a:r>
            <a:endParaRPr lang="en-US" sz="6600" b="1" dirty="0"/>
          </a:p>
        </p:txBody>
      </p:sp>
      <p:sp>
        <p:nvSpPr>
          <p:cNvPr id="3" name="Content Placeholder 2">
            <a:extLst>
              <a:ext uri="{FF2B5EF4-FFF2-40B4-BE49-F238E27FC236}">
                <a16:creationId xmlns:a16="http://schemas.microsoft.com/office/drawing/2014/main" id="{B79B9E2B-F525-7EB7-62A5-1CDE6B986EB0}"/>
              </a:ext>
            </a:extLst>
          </p:cNvPr>
          <p:cNvSpPr>
            <a:spLocks noGrp="1"/>
          </p:cNvSpPr>
          <p:nvPr>
            <p:ph idx="1"/>
          </p:nvPr>
        </p:nvSpPr>
        <p:spPr>
          <a:xfrm>
            <a:off x="1097280" y="1845734"/>
            <a:ext cx="11094720" cy="4270586"/>
          </a:xfrm>
        </p:spPr>
        <p:txBody>
          <a:bodyPr>
            <a:normAutofit/>
          </a:bodyPr>
          <a:lstStyle/>
          <a:p>
            <a:pPr marL="0" indent="0">
              <a:buNone/>
            </a:pPr>
            <a:r>
              <a:rPr lang="en-US" dirty="0" err="1"/>
              <a:t>Có</a:t>
            </a:r>
            <a:r>
              <a:rPr lang="en-US" dirty="0"/>
              <a:t> </a:t>
            </a:r>
            <a:r>
              <a:rPr lang="en-US" dirty="0" err="1"/>
              <a:t>các</a:t>
            </a:r>
            <a:r>
              <a:rPr lang="en-US" dirty="0"/>
              <a:t> </a:t>
            </a:r>
            <a:r>
              <a:rPr lang="en-US" dirty="0" err="1"/>
              <a:t>khu</a:t>
            </a:r>
            <a:r>
              <a:rPr lang="en-US" dirty="0"/>
              <a:t> </a:t>
            </a:r>
            <a:r>
              <a:rPr lang="en-US" dirty="0" err="1"/>
              <a:t>vực</a:t>
            </a:r>
            <a:r>
              <a:rPr lang="en-US" dirty="0"/>
              <a:t> </a:t>
            </a:r>
            <a:r>
              <a:rPr lang="en-US" dirty="0" err="1"/>
              <a:t>đặc</a:t>
            </a:r>
            <a:r>
              <a:rPr lang="en-US" dirty="0"/>
              <a:t> </a:t>
            </a:r>
            <a:r>
              <a:rPr lang="en-US" dirty="0" err="1"/>
              <a:t>biệt</a:t>
            </a:r>
            <a:r>
              <a:rPr lang="en-US" dirty="0"/>
              <a:t> </a:t>
            </a:r>
            <a:r>
              <a:rPr lang="en-US" dirty="0" err="1"/>
              <a:t>trên</a:t>
            </a:r>
            <a:r>
              <a:rPr lang="en-US" dirty="0"/>
              <a:t> </a:t>
            </a:r>
            <a:r>
              <a:rPr lang="en-US" dirty="0" err="1"/>
              <a:t>bản</a:t>
            </a:r>
            <a:r>
              <a:rPr lang="en-US" dirty="0"/>
              <a:t> </a:t>
            </a:r>
            <a:r>
              <a:rPr lang="en-US" dirty="0" err="1"/>
              <a:t>đồ</a:t>
            </a:r>
            <a:r>
              <a:rPr lang="en-US" dirty="0"/>
              <a:t>.</a:t>
            </a:r>
          </a:p>
          <a:p>
            <a:pPr>
              <a:buFont typeface="Wingdings" panose="05000000000000000000" pitchFamily="2" charset="2"/>
              <a:buChar char="Ø"/>
            </a:pPr>
            <a:r>
              <a:rPr lang="en-US" dirty="0"/>
              <a:t> </a:t>
            </a:r>
            <a:r>
              <a:rPr lang="en-US" dirty="0" err="1"/>
              <a:t>Tường</a:t>
            </a:r>
            <a:r>
              <a:rPr lang="en-US" dirty="0"/>
              <a:t>:</a:t>
            </a:r>
          </a:p>
          <a:p>
            <a:pPr lvl="1">
              <a:buFont typeface="Wingdings" panose="05000000000000000000" pitchFamily="2" charset="2"/>
              <a:buChar char="§"/>
            </a:pPr>
            <a:r>
              <a:rPr lang="en-US" dirty="0" err="1"/>
              <a:t>Chặn</a:t>
            </a:r>
            <a:r>
              <a:rPr lang="en-US" dirty="0"/>
              <a:t> </a:t>
            </a:r>
            <a:r>
              <a:rPr lang="en-US" dirty="0" err="1"/>
              <a:t>đường</a:t>
            </a:r>
            <a:r>
              <a:rPr lang="en-US" dirty="0"/>
              <a:t> </a:t>
            </a:r>
            <a:r>
              <a:rPr lang="en-US" dirty="0" err="1"/>
              <a:t>đi</a:t>
            </a:r>
            <a:r>
              <a:rPr lang="en-US" dirty="0"/>
              <a:t> </a:t>
            </a:r>
            <a:r>
              <a:rPr lang="en-US" dirty="0" err="1"/>
              <a:t>của</a:t>
            </a:r>
            <a:r>
              <a:rPr lang="en-US" dirty="0"/>
              <a:t> </a:t>
            </a:r>
            <a:r>
              <a:rPr lang="en-US" dirty="0" err="1"/>
              <a:t>nhân</a:t>
            </a:r>
            <a:r>
              <a:rPr lang="en-US" dirty="0"/>
              <a:t> </a:t>
            </a:r>
            <a:r>
              <a:rPr lang="en-US" dirty="0" err="1"/>
              <a:t>vật</a:t>
            </a:r>
            <a:r>
              <a:rPr lang="en-US" dirty="0"/>
              <a:t> </a:t>
            </a:r>
            <a:r>
              <a:rPr lang="en-US" dirty="0" err="1"/>
              <a:t>và</a:t>
            </a:r>
            <a:r>
              <a:rPr lang="en-US" dirty="0"/>
              <a:t> </a:t>
            </a:r>
            <a:r>
              <a:rPr lang="en-US" dirty="0" err="1"/>
              <a:t>quái</a:t>
            </a:r>
            <a:r>
              <a:rPr lang="en-US" dirty="0"/>
              <a:t> </a:t>
            </a:r>
            <a:r>
              <a:rPr lang="en-US" dirty="0" err="1"/>
              <a:t>vật</a:t>
            </a:r>
            <a:r>
              <a:rPr lang="en-US" dirty="0"/>
              <a:t>.</a:t>
            </a:r>
          </a:p>
          <a:p>
            <a:pPr>
              <a:buFont typeface="Wingdings" panose="05000000000000000000" pitchFamily="2" charset="2"/>
              <a:buChar char="Ø"/>
            </a:pPr>
            <a:r>
              <a:rPr lang="en-US" dirty="0"/>
              <a:t> </a:t>
            </a:r>
            <a:r>
              <a:rPr lang="en-US" dirty="0" err="1"/>
              <a:t>Bẫy</a:t>
            </a:r>
            <a:r>
              <a:rPr lang="en-US" dirty="0"/>
              <a:t>:</a:t>
            </a:r>
          </a:p>
          <a:p>
            <a:pPr lvl="1">
              <a:buFont typeface="Wingdings" panose="05000000000000000000" pitchFamily="2" charset="2"/>
              <a:buChar char="§"/>
            </a:pPr>
            <a:r>
              <a:rPr lang="en-US" dirty="0" err="1"/>
              <a:t>Nhân</a:t>
            </a:r>
            <a:r>
              <a:rPr lang="en-US" dirty="0"/>
              <a:t> </a:t>
            </a:r>
            <a:r>
              <a:rPr lang="en-US" dirty="0" err="1"/>
              <a:t>vật</a:t>
            </a:r>
            <a:r>
              <a:rPr lang="en-US" dirty="0"/>
              <a:t> </a:t>
            </a:r>
            <a:r>
              <a:rPr lang="en-US" dirty="0" err="1"/>
              <a:t>mất</a:t>
            </a:r>
            <a:r>
              <a:rPr lang="en-US" dirty="0"/>
              <a:t> 1 HP </a:t>
            </a:r>
            <a:r>
              <a:rPr lang="en-US" dirty="0" err="1"/>
              <a:t>khi</a:t>
            </a:r>
            <a:r>
              <a:rPr lang="en-US" dirty="0"/>
              <a:t> di </a:t>
            </a:r>
            <a:r>
              <a:rPr lang="en-US" dirty="0" err="1"/>
              <a:t>chuyển</a:t>
            </a:r>
            <a:r>
              <a:rPr lang="en-US" dirty="0"/>
              <a:t> </a:t>
            </a:r>
            <a:r>
              <a:rPr lang="en-US" dirty="0" err="1"/>
              <a:t>vào</a:t>
            </a:r>
            <a:r>
              <a:rPr lang="en-US" dirty="0"/>
              <a:t> </a:t>
            </a:r>
            <a:r>
              <a:rPr lang="en-US" dirty="0" err="1"/>
              <a:t>khu</a:t>
            </a:r>
            <a:r>
              <a:rPr lang="en-US" dirty="0"/>
              <a:t> </a:t>
            </a:r>
            <a:r>
              <a:rPr lang="en-US" dirty="0" err="1"/>
              <a:t>vực</a:t>
            </a:r>
            <a:r>
              <a:rPr lang="en-US" dirty="0"/>
              <a:t> </a:t>
            </a:r>
            <a:r>
              <a:rPr lang="en-US" dirty="0" err="1"/>
              <a:t>này</a:t>
            </a:r>
            <a:r>
              <a:rPr lang="en-US" dirty="0"/>
              <a:t>.</a:t>
            </a:r>
          </a:p>
          <a:p>
            <a:pPr>
              <a:buFont typeface="Wingdings" panose="05000000000000000000" pitchFamily="2" charset="2"/>
              <a:buChar char="Ø"/>
            </a:pPr>
            <a:r>
              <a:rPr lang="en-US" dirty="0"/>
              <a:t> </a:t>
            </a:r>
            <a:r>
              <a:rPr lang="en-US" dirty="0" err="1"/>
              <a:t>Lọ</a:t>
            </a:r>
            <a:r>
              <a:rPr lang="en-US" dirty="0"/>
              <a:t> Potion:</a:t>
            </a:r>
          </a:p>
          <a:p>
            <a:pPr lvl="1">
              <a:buFont typeface="Wingdings" panose="05000000000000000000" pitchFamily="2" charset="2"/>
              <a:buChar char="§"/>
            </a:pPr>
            <a:r>
              <a:rPr lang="en-US" dirty="0" err="1"/>
              <a:t>Giúp</a:t>
            </a:r>
            <a:r>
              <a:rPr lang="en-US" dirty="0"/>
              <a:t> </a:t>
            </a:r>
            <a:r>
              <a:rPr lang="en-US" dirty="0" err="1"/>
              <a:t>nhân</a:t>
            </a:r>
            <a:r>
              <a:rPr lang="en-US" dirty="0"/>
              <a:t> </a:t>
            </a:r>
            <a:r>
              <a:rPr lang="en-US" dirty="0" err="1"/>
              <a:t>vật</a:t>
            </a:r>
            <a:r>
              <a:rPr lang="en-US" dirty="0"/>
              <a:t> </a:t>
            </a:r>
            <a:r>
              <a:rPr lang="en-US" dirty="0" err="1"/>
              <a:t>hồi</a:t>
            </a:r>
            <a:r>
              <a:rPr lang="en-US" dirty="0"/>
              <a:t> 1 </a:t>
            </a:r>
            <a:r>
              <a:rPr lang="en-US" dirty="0" err="1"/>
              <a:t>máu</a:t>
            </a:r>
            <a:r>
              <a:rPr lang="en-US" dirty="0"/>
              <a:t> </a:t>
            </a:r>
            <a:r>
              <a:rPr lang="en-US" dirty="0" err="1"/>
              <a:t>khi</a:t>
            </a:r>
            <a:r>
              <a:rPr lang="en-US" dirty="0"/>
              <a:t> </a:t>
            </a:r>
            <a:r>
              <a:rPr lang="en-US" dirty="0" err="1"/>
              <a:t>nhân</a:t>
            </a:r>
            <a:r>
              <a:rPr lang="en-US" dirty="0"/>
              <a:t> </a:t>
            </a:r>
            <a:r>
              <a:rPr lang="en-US" dirty="0" err="1"/>
              <a:t>vật</a:t>
            </a:r>
            <a:r>
              <a:rPr lang="en-US" dirty="0"/>
              <a:t> </a:t>
            </a:r>
            <a:r>
              <a:rPr lang="en-US" dirty="0" err="1"/>
              <a:t>thu</a:t>
            </a:r>
            <a:r>
              <a:rPr lang="en-US" dirty="0"/>
              <a:t> </a:t>
            </a:r>
            <a:r>
              <a:rPr lang="en-US" dirty="0" err="1"/>
              <a:t>thập</a:t>
            </a:r>
            <a:r>
              <a:rPr lang="en-US" dirty="0"/>
              <a:t> </a:t>
            </a:r>
            <a:r>
              <a:rPr lang="en-US" dirty="0" err="1"/>
              <a:t>được</a:t>
            </a:r>
            <a:r>
              <a:rPr lang="en-US" dirty="0"/>
              <a:t>.</a:t>
            </a:r>
          </a:p>
          <a:p>
            <a:pPr marL="0" indent="0">
              <a:buNone/>
            </a:pPr>
            <a:endParaRPr lang="en-US" dirty="0"/>
          </a:p>
          <a:p>
            <a:pPr>
              <a:buFont typeface="Wingdings" panose="05000000000000000000" pitchFamily="2" charset="2"/>
              <a:buChar char="Ø"/>
            </a:pPr>
            <a:endParaRPr lang="en-US" dirty="0"/>
          </a:p>
          <a:p>
            <a:pPr marL="201168" lvl="1" indent="0">
              <a:buNone/>
            </a:pPr>
            <a:endParaRPr lang="en-US" dirty="0"/>
          </a:p>
          <a:p>
            <a:pPr lvl="1">
              <a:buFont typeface="Wingdings" panose="05000000000000000000" pitchFamily="2" charset="2"/>
              <a:buChar char="Ø"/>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D453C3F-CEBB-B407-C358-64144E79252A}"/>
              </a:ext>
            </a:extLst>
          </p:cNvPr>
          <p:cNvSpPr>
            <a:spLocks noGrp="1"/>
          </p:cNvSpPr>
          <p:nvPr>
            <p:ph type="sldNum" sz="quarter" idx="12"/>
          </p:nvPr>
        </p:nvSpPr>
        <p:spPr/>
        <p:txBody>
          <a:bodyPr/>
          <a:lstStyle/>
          <a:p>
            <a:fld id="{3065E091-C3D4-4EEF-993C-4BB65AE8C5FE}" type="slidenum">
              <a:rPr lang="en-US" smtClean="0"/>
              <a:t>8</a:t>
            </a:fld>
            <a:endParaRPr lang="en-US"/>
          </a:p>
        </p:txBody>
      </p:sp>
    </p:spTree>
    <p:extLst>
      <p:ext uri="{BB962C8B-B14F-4D97-AF65-F5344CB8AC3E}">
        <p14:creationId xmlns:p14="http://schemas.microsoft.com/office/powerpoint/2010/main" val="368180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605E-74B6-DACC-0F19-5EB99277FC56}"/>
              </a:ext>
            </a:extLst>
          </p:cNvPr>
          <p:cNvSpPr>
            <a:spLocks noGrp="1"/>
          </p:cNvSpPr>
          <p:nvPr>
            <p:ph type="title"/>
          </p:nvPr>
        </p:nvSpPr>
        <p:spPr/>
        <p:txBody>
          <a:bodyPr>
            <a:normAutofit/>
          </a:bodyPr>
          <a:lstStyle/>
          <a:p>
            <a:r>
              <a:rPr lang="en-US" sz="6600" b="1" dirty="0" err="1"/>
              <a:t>Khả</a:t>
            </a:r>
            <a:r>
              <a:rPr lang="en-US" sz="6600" b="1" dirty="0"/>
              <a:t> </a:t>
            </a:r>
            <a:r>
              <a:rPr lang="en-US" sz="6600" b="1" dirty="0" err="1"/>
              <a:t>năng</a:t>
            </a:r>
            <a:r>
              <a:rPr lang="en-US" sz="6600" b="1" dirty="0"/>
              <a:t> </a:t>
            </a:r>
            <a:r>
              <a:rPr lang="en-US" sz="6600" b="1" dirty="0" err="1"/>
              <a:t>của</a:t>
            </a:r>
            <a:r>
              <a:rPr lang="en-US" sz="6600" b="1" dirty="0"/>
              <a:t> </a:t>
            </a:r>
            <a:r>
              <a:rPr lang="en-US" sz="6600" b="1" dirty="0" err="1"/>
              <a:t>quái</a:t>
            </a:r>
            <a:r>
              <a:rPr lang="en-US" sz="6600" b="1" dirty="0"/>
              <a:t> </a:t>
            </a:r>
            <a:r>
              <a:rPr lang="en-US" sz="6600" b="1" dirty="0" err="1"/>
              <a:t>vật</a:t>
            </a:r>
            <a:endParaRPr lang="en-US" sz="6600" b="1" dirty="0"/>
          </a:p>
        </p:txBody>
      </p:sp>
      <p:sp>
        <p:nvSpPr>
          <p:cNvPr id="3" name="Content Placeholder 2">
            <a:extLst>
              <a:ext uri="{FF2B5EF4-FFF2-40B4-BE49-F238E27FC236}">
                <a16:creationId xmlns:a16="http://schemas.microsoft.com/office/drawing/2014/main" id="{E9A9F010-7763-D639-9892-6975F329EBF9}"/>
              </a:ext>
            </a:extLst>
          </p:cNvPr>
          <p:cNvSpPr>
            <a:spLocks noGrp="1"/>
          </p:cNvSpPr>
          <p:nvPr>
            <p:ph idx="1"/>
          </p:nvPr>
        </p:nvSpPr>
        <p:spPr/>
        <p:txBody>
          <a:bodyPr/>
          <a:lstStyle/>
          <a:p>
            <a:pPr marL="0" indent="0">
              <a:buNone/>
            </a:pPr>
            <a:r>
              <a:rPr lang="en-US" sz="2800" dirty="0" err="1"/>
              <a:t>Quái</a:t>
            </a:r>
            <a:r>
              <a:rPr lang="en-US" sz="2800" dirty="0"/>
              <a:t> </a:t>
            </a:r>
            <a:r>
              <a:rPr lang="en-US" sz="2800" dirty="0" err="1"/>
              <a:t>vật</a:t>
            </a:r>
            <a:r>
              <a:rPr lang="en-US" sz="2800" dirty="0"/>
              <a:t> </a:t>
            </a:r>
            <a:r>
              <a:rPr lang="en-US" sz="2800" dirty="0" err="1"/>
              <a:t>có</a:t>
            </a:r>
            <a:r>
              <a:rPr lang="en-US" sz="2800" dirty="0"/>
              <a:t> </a:t>
            </a:r>
            <a:r>
              <a:rPr lang="en-US" sz="2800" dirty="0" err="1"/>
              <a:t>thể</a:t>
            </a:r>
            <a:endParaRPr lang="en-US" sz="2800" dirty="0"/>
          </a:p>
          <a:p>
            <a:pPr>
              <a:buFont typeface="Wingdings" panose="05000000000000000000" pitchFamily="2" charset="2"/>
              <a:buChar char="§"/>
            </a:pPr>
            <a:r>
              <a:rPr lang="en-US" sz="2800" dirty="0"/>
              <a:t> </a:t>
            </a:r>
            <a:r>
              <a:rPr lang="en-US" sz="2800" dirty="0" err="1"/>
              <a:t>Đuổi</a:t>
            </a:r>
            <a:r>
              <a:rPr lang="en-US" sz="2800" dirty="0"/>
              <a:t> </a:t>
            </a:r>
            <a:r>
              <a:rPr lang="en-US" sz="2800" dirty="0" err="1"/>
              <a:t>theo</a:t>
            </a:r>
            <a:r>
              <a:rPr lang="en-US" sz="2800" dirty="0"/>
              <a:t> </a:t>
            </a:r>
            <a:r>
              <a:rPr lang="en-US" sz="2800" dirty="0" err="1"/>
              <a:t>nhân</a:t>
            </a:r>
            <a:r>
              <a:rPr lang="en-US" sz="2800" dirty="0"/>
              <a:t> </a:t>
            </a:r>
            <a:r>
              <a:rPr lang="en-US" sz="2800" dirty="0" err="1"/>
              <a:t>vật</a:t>
            </a:r>
            <a:r>
              <a:rPr lang="en-US" sz="2800" dirty="0"/>
              <a:t> </a:t>
            </a:r>
            <a:r>
              <a:rPr lang="en-US" sz="2800" dirty="0" err="1"/>
              <a:t>người</a:t>
            </a:r>
            <a:r>
              <a:rPr lang="en-US" sz="2800" dirty="0"/>
              <a:t> </a:t>
            </a:r>
            <a:r>
              <a:rPr lang="en-US" sz="2800" dirty="0" err="1"/>
              <a:t>chơi</a:t>
            </a:r>
            <a:endParaRPr lang="en-US" sz="2800" dirty="0"/>
          </a:p>
          <a:p>
            <a:pPr>
              <a:buFont typeface="Wingdings" panose="05000000000000000000" pitchFamily="2" charset="2"/>
              <a:buChar char="§"/>
            </a:pPr>
            <a:r>
              <a:rPr lang="en-US" sz="2800" dirty="0"/>
              <a:t> Khi </a:t>
            </a:r>
            <a:r>
              <a:rPr lang="en-US" sz="2800" dirty="0" err="1"/>
              <a:t>đuổi</a:t>
            </a:r>
            <a:r>
              <a:rPr lang="en-US" sz="2800" dirty="0"/>
              <a:t> </a:t>
            </a:r>
            <a:r>
              <a:rPr lang="en-US" sz="2800" dirty="0" err="1"/>
              <a:t>kịp</a:t>
            </a:r>
            <a:r>
              <a:rPr lang="en-US" sz="2800" dirty="0"/>
              <a:t> </a:t>
            </a:r>
            <a:r>
              <a:rPr lang="en-US" sz="2800" dirty="0" err="1"/>
              <a:t>nhân</a:t>
            </a:r>
            <a:r>
              <a:rPr lang="en-US" sz="2800" dirty="0"/>
              <a:t> </a:t>
            </a:r>
            <a:r>
              <a:rPr lang="en-US" sz="2800" dirty="0" err="1"/>
              <a:t>vật</a:t>
            </a:r>
            <a:r>
              <a:rPr lang="en-US" sz="2800" dirty="0"/>
              <a:t> </a:t>
            </a:r>
            <a:r>
              <a:rPr lang="en-US" sz="2800" dirty="0" err="1"/>
              <a:t>người</a:t>
            </a:r>
            <a:r>
              <a:rPr lang="en-US" sz="2800" dirty="0"/>
              <a:t> </a:t>
            </a:r>
            <a:r>
              <a:rPr lang="en-US" sz="2800" dirty="0" err="1"/>
              <a:t>chơi</a:t>
            </a:r>
            <a:r>
              <a:rPr lang="en-US" sz="2800" dirty="0"/>
              <a:t>, </a:t>
            </a:r>
            <a:r>
              <a:rPr lang="en-US" sz="2800" dirty="0" err="1"/>
              <a:t>trò</a:t>
            </a:r>
            <a:r>
              <a:rPr lang="en-US" sz="2800" dirty="0"/>
              <a:t> </a:t>
            </a:r>
            <a:r>
              <a:rPr lang="en-US" sz="2800" dirty="0" err="1"/>
              <a:t>chơi</a:t>
            </a:r>
            <a:r>
              <a:rPr lang="en-US" sz="2800" dirty="0"/>
              <a:t> </a:t>
            </a:r>
            <a:r>
              <a:rPr lang="en-US" sz="2800" dirty="0" err="1"/>
              <a:t>lập</a:t>
            </a:r>
            <a:r>
              <a:rPr lang="en-US" sz="2800" dirty="0"/>
              <a:t> </a:t>
            </a:r>
            <a:r>
              <a:rPr lang="en-US" sz="2800" dirty="0" err="1"/>
              <a:t>tức</a:t>
            </a:r>
            <a:r>
              <a:rPr lang="en-US" sz="2800" dirty="0"/>
              <a:t> </a:t>
            </a:r>
            <a:r>
              <a:rPr lang="en-US" sz="2800" dirty="0" err="1"/>
              <a:t>kết</a:t>
            </a:r>
            <a:r>
              <a:rPr lang="en-US" sz="2800" dirty="0"/>
              <a:t> </a:t>
            </a:r>
            <a:r>
              <a:rPr lang="en-US" sz="2800" dirty="0" err="1"/>
              <a:t>thúc</a:t>
            </a:r>
            <a:endParaRPr lang="en-US" sz="2800" dirty="0"/>
          </a:p>
          <a:p>
            <a:pPr marL="0" indent="0">
              <a:buNone/>
            </a:pPr>
            <a:endParaRPr lang="en-US" dirty="0"/>
          </a:p>
        </p:txBody>
      </p:sp>
      <p:sp>
        <p:nvSpPr>
          <p:cNvPr id="4" name="Slide Number Placeholder 3">
            <a:extLst>
              <a:ext uri="{FF2B5EF4-FFF2-40B4-BE49-F238E27FC236}">
                <a16:creationId xmlns:a16="http://schemas.microsoft.com/office/drawing/2014/main" id="{4E8FCD51-EDD9-C222-157A-1E27781757BE}"/>
              </a:ext>
            </a:extLst>
          </p:cNvPr>
          <p:cNvSpPr>
            <a:spLocks noGrp="1"/>
          </p:cNvSpPr>
          <p:nvPr>
            <p:ph type="sldNum" sz="quarter" idx="12"/>
          </p:nvPr>
        </p:nvSpPr>
        <p:spPr/>
        <p:txBody>
          <a:bodyPr/>
          <a:lstStyle/>
          <a:p>
            <a:fld id="{3065E091-C3D4-4EEF-993C-4BB65AE8C5FE}" type="slidenum">
              <a:rPr lang="en-US" smtClean="0"/>
              <a:t>9</a:t>
            </a:fld>
            <a:endParaRPr lang="en-US"/>
          </a:p>
        </p:txBody>
      </p:sp>
    </p:spTree>
    <p:extLst>
      <p:ext uri="{BB962C8B-B14F-4D97-AF65-F5344CB8AC3E}">
        <p14:creationId xmlns:p14="http://schemas.microsoft.com/office/powerpoint/2010/main" val="33211734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4ade472-5ef3-4501-bde8-cf25c7ed58da" xsi:nil="true"/>
    <lcf76f155ced4ddcb4097134ff3c332f xmlns="0032babc-e8e1-4472-8e5e-498117b40b8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7F05FB650DEC4489F9EA96F3885291" ma:contentTypeVersion="12" ma:contentTypeDescription="Create a new document." ma:contentTypeScope="" ma:versionID="1f6fb15f8ff14322abe9168821f8fd02">
  <xsd:schema xmlns:xsd="http://www.w3.org/2001/XMLSchema" xmlns:xs="http://www.w3.org/2001/XMLSchema" xmlns:p="http://schemas.microsoft.com/office/2006/metadata/properties" xmlns:ns2="0032babc-e8e1-4472-8e5e-498117b40b8b" xmlns:ns3="14ade472-5ef3-4501-bde8-cf25c7ed58da" targetNamespace="http://schemas.microsoft.com/office/2006/metadata/properties" ma:root="true" ma:fieldsID="7187cb6a171baa2aab751e6afeb38a62" ns2:_="" ns3:_="">
    <xsd:import namespace="0032babc-e8e1-4472-8e5e-498117b40b8b"/>
    <xsd:import namespace="14ade472-5ef3-4501-bde8-cf25c7ed58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32babc-e8e1-4472-8e5e-498117b40b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ade472-5ef3-4501-bde8-cf25c7ed58d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c9b8f242-2ec9-4c00-abdf-e328736f8f38}" ma:internalName="TaxCatchAll" ma:showField="CatchAllData" ma:web="14ade472-5ef3-4501-bde8-cf25c7ed58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E125BD-7582-48B5-82C3-0BED2B51D32A}">
  <ds:schemaRefs>
    <ds:schemaRef ds:uri="http://schemas.microsoft.com/sharepoint/v3/contenttype/forms"/>
  </ds:schemaRefs>
</ds:datastoreItem>
</file>

<file path=customXml/itemProps2.xml><?xml version="1.0" encoding="utf-8"?>
<ds:datastoreItem xmlns:ds="http://schemas.openxmlformats.org/officeDocument/2006/customXml" ds:itemID="{10BB1BF6-A91D-44CF-B34E-735E59784D85}">
  <ds:schemaRefs>
    <ds:schemaRef ds:uri="http://schemas.microsoft.com/office/2006/metadata/properties"/>
    <ds:schemaRef ds:uri="http://schemas.microsoft.com/office/infopath/2007/PartnerControls"/>
    <ds:schemaRef ds:uri="14ade472-5ef3-4501-bde8-cf25c7ed58da"/>
    <ds:schemaRef ds:uri="0032babc-e8e1-4472-8e5e-498117b40b8b"/>
  </ds:schemaRefs>
</ds:datastoreItem>
</file>

<file path=customXml/itemProps3.xml><?xml version="1.0" encoding="utf-8"?>
<ds:datastoreItem xmlns:ds="http://schemas.openxmlformats.org/officeDocument/2006/customXml" ds:itemID="{266A0F25-FEE9-48FE-A46E-9BA1E03AA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32babc-e8e1-4472-8e5e-498117b40b8b"/>
    <ds:schemaRef ds:uri="14ade472-5ef3-4501-bde8-cf25c7ed58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965</TotalTime>
  <Words>805</Words>
  <Application>Microsoft Office PowerPoint</Application>
  <PresentationFormat>Widescreen</PresentationFormat>
  <Paragraphs>118</Paragraphs>
  <Slides>31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 (Body)</vt:lpstr>
      <vt:lpstr>Calibri (Body)</vt:lpstr>
      <vt:lpstr>Calibri Light (Headings)</vt:lpstr>
      <vt:lpstr>Aptos</vt:lpstr>
      <vt:lpstr>Calibri</vt:lpstr>
      <vt:lpstr>Calibri Light</vt:lpstr>
      <vt:lpstr>Wingdings</vt:lpstr>
      <vt:lpstr>Retrospect</vt:lpstr>
      <vt:lpstr>“Monster Chase: Coin Collector”</vt:lpstr>
      <vt:lpstr>PowerPoint Presentation</vt:lpstr>
      <vt:lpstr>PowerPoint Presentation</vt:lpstr>
      <vt:lpstr>PowerPoint Presentation</vt:lpstr>
      <vt:lpstr>PowerPoint Presentation</vt:lpstr>
      <vt:lpstr>PowerPoint Presentation</vt:lpstr>
      <vt:lpstr>PowerPoint Presentation</vt:lpstr>
      <vt:lpstr>Các vật trên bản đồ</vt:lpstr>
      <vt:lpstr>Khả năng của quái vật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RPG GAME</dc:title>
  <dc:creator>Ta Duc Duy 20210268</dc:creator>
  <cp:lastModifiedBy>Shuutou ‎</cp:lastModifiedBy>
  <cp:revision>69</cp:revision>
  <dcterms:created xsi:type="dcterms:W3CDTF">2024-05-18T11:56:53Z</dcterms:created>
  <dcterms:modified xsi:type="dcterms:W3CDTF">2024-12-25T00:39:11Z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0x010100E57F05FB650DEC4489F9EA96F3885291</vt:lpwstr>
  </property>
</Properties>
</file>