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65" r:id="rId6"/>
    <p:sldId id="266" r:id="rId7"/>
    <p:sldId id="262" r:id="rId8"/>
    <p:sldId id="263" r:id="rId9"/>
    <p:sldId id="271" r:id="rId10"/>
    <p:sldId id="272" r:id="rId11"/>
    <p:sldId id="274" r:id="rId12"/>
    <p:sldId id="275"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34E3"/>
    <a:srgbClr val="F068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showGuides="1">
      <p:cViewPr>
        <p:scale>
          <a:sx n="100" d="100"/>
          <a:sy n="100" d="100"/>
        </p:scale>
        <p:origin x="-936" y="-4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9.jpe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4.jpeg"/><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Text Box 5"/>
          <p:cNvSpPr txBox="1"/>
          <p:nvPr/>
        </p:nvSpPr>
        <p:spPr>
          <a:xfrm>
            <a:off x="3632200" y="1940560"/>
            <a:ext cx="4926965" cy="1488440"/>
          </a:xfrm>
          <a:prstGeom prst="rect">
            <a:avLst/>
          </a:prstGeom>
          <a:noFill/>
        </p:spPr>
        <p:txBody>
          <a:bodyPr wrap="square" rtlCol="0">
            <a:noAutofit/>
          </a:bodyPr>
          <a:lstStyle/>
          <a:p>
            <a:pPr algn="ctr"/>
            <a:r>
              <a:rPr lang="en-US" sz="4400" b="1">
                <a:gradFill>
                  <a:gsLst>
                    <a:gs pos="28000">
                      <a:srgbClr val="F0680E"/>
                    </a:gs>
                    <a:gs pos="100000">
                      <a:srgbClr val="EE34E3"/>
                    </a:gs>
                    <a:gs pos="100000">
                      <a:schemeClr val="accent1">
                        <a:lumMod val="30000"/>
                        <a:lumOff val="70000"/>
                      </a:schemeClr>
                    </a:gs>
                  </a:gsLst>
                  <a:lin ang="8100000" scaled="0"/>
                </a:gradFill>
                <a:latin typeface="+mj-lt"/>
                <a:cs typeface="+mj-lt"/>
              </a:rPr>
              <a:t>BÁO CÁO</a:t>
            </a:r>
            <a:endParaRPr lang="en-US" sz="4400" b="1">
              <a:gradFill>
                <a:gsLst>
                  <a:gs pos="28000">
                    <a:srgbClr val="F0680E"/>
                  </a:gs>
                  <a:gs pos="100000">
                    <a:srgbClr val="EE34E3"/>
                  </a:gs>
                  <a:gs pos="100000">
                    <a:schemeClr val="accent1">
                      <a:lumMod val="30000"/>
                      <a:lumOff val="70000"/>
                    </a:schemeClr>
                  </a:gs>
                </a:gsLst>
                <a:lin ang="8100000" scaled="0"/>
              </a:gradFill>
              <a:latin typeface="+mj-lt"/>
              <a:cs typeface="+mj-lt"/>
            </a:endParaRPr>
          </a:p>
          <a:p>
            <a:pPr algn="ctr"/>
            <a:r>
              <a:rPr lang="en-US" sz="4400" b="1">
                <a:gradFill>
                  <a:gsLst>
                    <a:gs pos="28000">
                      <a:srgbClr val="F0680E"/>
                    </a:gs>
                    <a:gs pos="100000">
                      <a:srgbClr val="EE34E3"/>
                    </a:gs>
                    <a:gs pos="100000">
                      <a:schemeClr val="accent1">
                        <a:lumMod val="30000"/>
                        <a:lumOff val="70000"/>
                      </a:schemeClr>
                    </a:gs>
                  </a:gsLst>
                  <a:lin ang="8100000" scaled="0"/>
                </a:gradFill>
                <a:latin typeface="+mj-lt"/>
                <a:cs typeface="+mj-lt"/>
              </a:rPr>
              <a:t>LẬP </a:t>
            </a:r>
            <a:r>
              <a:rPr lang="en-US" sz="4400" b="1">
                <a:gradFill>
                  <a:gsLst>
                    <a:gs pos="28000">
                      <a:srgbClr val="F0680E"/>
                    </a:gs>
                    <a:gs pos="100000">
                      <a:srgbClr val="EE34E3"/>
                    </a:gs>
                    <a:gs pos="100000">
                      <a:schemeClr val="accent1">
                        <a:lumMod val="30000"/>
                        <a:lumOff val="70000"/>
                      </a:schemeClr>
                    </a:gs>
                  </a:gsLst>
                  <a:lin ang="8100000" scaled="0"/>
                  <a:tileRect/>
                </a:gradFill>
                <a:latin typeface="+mj-lt"/>
                <a:cs typeface="+mj-lt"/>
              </a:rPr>
              <a:t>TRÌNH </a:t>
            </a:r>
            <a:r>
              <a:rPr lang="en-US" sz="4400" b="1">
                <a:gradFill>
                  <a:gsLst>
                    <a:gs pos="28000">
                      <a:srgbClr val="F0680E"/>
                    </a:gs>
                    <a:gs pos="100000">
                      <a:srgbClr val="EE34E3"/>
                    </a:gs>
                    <a:gs pos="100000">
                      <a:schemeClr val="accent1">
                        <a:lumMod val="30000"/>
                        <a:lumOff val="70000"/>
                      </a:schemeClr>
                    </a:gs>
                  </a:gsLst>
                  <a:lin ang="8100000" scaled="0"/>
                </a:gradFill>
                <a:latin typeface="+mj-lt"/>
                <a:cs typeface="+mj-lt"/>
              </a:rPr>
              <a:t>QUẢN LÝ</a:t>
            </a:r>
            <a:endParaRPr lang="en-US" sz="4400" b="1">
              <a:gradFill>
                <a:gsLst>
                  <a:gs pos="28000">
                    <a:srgbClr val="F0680E"/>
                  </a:gs>
                  <a:gs pos="100000">
                    <a:srgbClr val="EE34E3"/>
                  </a:gs>
                  <a:gs pos="100000">
                    <a:schemeClr val="accent1">
                      <a:lumMod val="30000"/>
                      <a:lumOff val="70000"/>
                    </a:schemeClr>
                  </a:gs>
                </a:gsLst>
                <a:lin ang="8100000" scaled="0"/>
              </a:gradFill>
              <a:latin typeface="+mj-lt"/>
              <a:cs typeface="+mj-lt"/>
            </a:endParaRPr>
          </a:p>
        </p:txBody>
      </p:sp>
      <p:sp>
        <p:nvSpPr>
          <p:cNvPr id="8" name="Text Box 7"/>
          <p:cNvSpPr txBox="1"/>
          <p:nvPr/>
        </p:nvSpPr>
        <p:spPr>
          <a:xfrm>
            <a:off x="3632200" y="4015105"/>
            <a:ext cx="4970145" cy="521970"/>
          </a:xfrm>
          <a:prstGeom prst="rect">
            <a:avLst/>
          </a:prstGeom>
          <a:noFill/>
        </p:spPr>
        <p:txBody>
          <a:bodyPr wrap="square" rtlCol="0" anchor="t">
            <a:spAutoFit/>
          </a:bodyPr>
          <a:lstStyle/>
          <a:p>
            <a:pPr algn="l"/>
            <a:r>
              <a:rPr lang="en-US" sz="2800" b="1">
                <a:gradFill>
                  <a:gsLst>
                    <a:gs pos="28000">
                      <a:srgbClr val="F0680E"/>
                    </a:gs>
                    <a:gs pos="100000">
                      <a:srgbClr val="EE34E3"/>
                    </a:gs>
                    <a:gs pos="100000">
                      <a:schemeClr val="accent1">
                        <a:lumMod val="30000"/>
                        <a:lumOff val="70000"/>
                      </a:schemeClr>
                    </a:gs>
                  </a:gsLst>
                  <a:lin ang="8100000" scaled="0"/>
                </a:gradFill>
                <a:latin typeface="+mj-lt"/>
                <a:cs typeface="+mj-lt"/>
                <a:sym typeface="+mn-ea"/>
              </a:rPr>
              <a:t>Tổ thực hành 2 Nhóm báo cáo 10</a:t>
            </a:r>
            <a:endParaRPr lang="en-US" sz="2800" b="1">
              <a:gradFill>
                <a:gsLst>
                  <a:gs pos="28000">
                    <a:srgbClr val="F0680E"/>
                  </a:gs>
                  <a:gs pos="100000">
                    <a:srgbClr val="EE34E3"/>
                  </a:gs>
                  <a:gs pos="100000">
                    <a:schemeClr val="accent1">
                      <a:lumMod val="30000"/>
                      <a:lumOff val="70000"/>
                    </a:schemeClr>
                  </a:gs>
                </a:gsLst>
                <a:lin ang="8100000" scaled="0"/>
              </a:gradFill>
              <a:latin typeface="+mj-lt"/>
              <a:cs typeface="+mj-lt"/>
              <a:sym typeface="+mn-ea"/>
            </a:endParaRPr>
          </a:p>
        </p:txBody>
      </p:sp>
      <p:sp>
        <p:nvSpPr>
          <p:cNvPr id="9" name="Text Box 8"/>
          <p:cNvSpPr txBox="1"/>
          <p:nvPr/>
        </p:nvSpPr>
        <p:spPr>
          <a:xfrm>
            <a:off x="4323715" y="3429000"/>
            <a:ext cx="3544570" cy="521970"/>
          </a:xfrm>
          <a:prstGeom prst="rect">
            <a:avLst/>
          </a:prstGeom>
          <a:noFill/>
        </p:spPr>
        <p:txBody>
          <a:bodyPr wrap="square" rtlCol="0" anchor="t">
            <a:spAutoFit/>
          </a:bodyPr>
          <a:lstStyle/>
          <a:p>
            <a:pPr algn="l"/>
            <a:r>
              <a:rPr lang="en-US" sz="2800" b="1">
                <a:gradFill>
                  <a:gsLst>
                    <a:gs pos="28000">
                      <a:srgbClr val="F0680E"/>
                    </a:gs>
                    <a:gs pos="100000">
                      <a:srgbClr val="EE34E3"/>
                    </a:gs>
                    <a:gs pos="100000">
                      <a:schemeClr val="accent1">
                        <a:lumMod val="30000"/>
                        <a:lumOff val="70000"/>
                      </a:schemeClr>
                    </a:gs>
                  </a:gsLst>
                  <a:lin ang="8100000" scaled="0"/>
                </a:gradFill>
                <a:latin typeface="+mj-lt"/>
                <a:cs typeface="+mj-lt"/>
                <a:sym typeface="+mn-ea"/>
              </a:rPr>
              <a:t>Chủ đề: PHÂN QUYỀN</a:t>
            </a:r>
            <a:endParaRPr lang="en-US" sz="2800" b="1">
              <a:gradFill>
                <a:gsLst>
                  <a:gs pos="28000">
                    <a:srgbClr val="F0680E"/>
                  </a:gs>
                  <a:gs pos="100000">
                    <a:srgbClr val="EE34E3"/>
                  </a:gs>
                  <a:gs pos="100000">
                    <a:schemeClr val="accent1">
                      <a:lumMod val="30000"/>
                      <a:lumOff val="70000"/>
                    </a:schemeClr>
                  </a:gs>
                </a:gsLst>
                <a:lin ang="8100000" scaled="0"/>
              </a:gradFill>
              <a:latin typeface="+mj-lt"/>
              <a:cs typeface="+mj-lt"/>
              <a:sym typeface="+mn-ea"/>
            </a:endParaRPr>
          </a:p>
        </p:txBody>
      </p:sp>
      <p:sp>
        <p:nvSpPr>
          <p:cNvPr id="11" name="Rectangles 10"/>
          <p:cNvSpPr/>
          <p:nvPr/>
        </p:nvSpPr>
        <p:spPr>
          <a:xfrm flipV="1">
            <a:off x="635" y="5004435"/>
            <a:ext cx="12190730" cy="114300"/>
          </a:xfrm>
          <a:prstGeom prst="rect">
            <a:avLst/>
          </a:prstGeom>
          <a:gradFill>
            <a:gsLst>
              <a:gs pos="0">
                <a:srgbClr val="EE34E3">
                  <a:alpha val="100000"/>
                </a:srgbClr>
              </a:gs>
              <a:gs pos="93000">
                <a:srgbClr val="F0680E"/>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14602460" y="2496185"/>
            <a:ext cx="4351020" cy="3599815"/>
          </a:xfrm>
          <a:prstGeom prst="rect">
            <a:avLst/>
          </a:prstGeom>
        </p:spPr>
      </p:pic>
      <p:pic>
        <p:nvPicPr>
          <p:cNvPr id="10" name="Content Placeholder 9" descr="business meeting2_0"/>
          <p:cNvPicPr>
            <a:picLocks noGrp="1" noChangeAspect="1"/>
          </p:cNvPicPr>
          <p:nvPr>
            <p:ph sz="half" idx="1"/>
          </p:nvPr>
        </p:nvPicPr>
        <p:blipFill>
          <a:blip r:embed="rId3"/>
          <a:stretch>
            <a:fillRect/>
          </a:stretch>
        </p:blipFill>
        <p:spPr>
          <a:xfrm>
            <a:off x="12428855" y="-1435100"/>
            <a:ext cx="3413760" cy="3498850"/>
          </a:xfrm>
          <a:prstGeom prst="rect">
            <a:avLst/>
          </a:prstGeom>
        </p:spPr>
      </p:pic>
      <p:sp>
        <p:nvSpPr>
          <p:cNvPr id="16" name="Text Box 15"/>
          <p:cNvSpPr txBox="1"/>
          <p:nvPr/>
        </p:nvSpPr>
        <p:spPr>
          <a:xfrm>
            <a:off x="-4063365" y="3429000"/>
            <a:ext cx="4064000" cy="1198880"/>
          </a:xfrm>
          <a:prstGeom prst="rect">
            <a:avLst/>
          </a:prstGeom>
          <a:noFill/>
        </p:spPr>
        <p:txBody>
          <a:bodyPr wrap="square" rtlCol="0">
            <a:spAutoFit/>
          </a:bodyPr>
          <a:p>
            <a:r>
              <a:rPr lang="en-US">
                <a:solidFill>
                  <a:schemeClr val="bg1"/>
                </a:solidFill>
              </a:rPr>
              <a:t>Nguyễn Trung Hiếu - DTH215910</a:t>
            </a:r>
            <a:endParaRPr lang="en-US">
              <a:solidFill>
                <a:schemeClr val="bg1"/>
              </a:solidFill>
            </a:endParaRPr>
          </a:p>
          <a:p>
            <a:r>
              <a:rPr lang="en-US">
                <a:solidFill>
                  <a:schemeClr val="bg1"/>
                </a:solidFill>
              </a:rPr>
              <a:t>La Trần Hữu Điền - DTH215871</a:t>
            </a:r>
            <a:endParaRPr lang="en-US">
              <a:solidFill>
                <a:schemeClr val="bg1"/>
              </a:solidFill>
            </a:endParaRPr>
          </a:p>
          <a:p>
            <a:r>
              <a:rPr lang="en-US">
                <a:solidFill>
                  <a:schemeClr val="bg1"/>
                </a:solidFill>
              </a:rPr>
              <a:t>Nguyễn Ngọc Lợi - DTH216009</a:t>
            </a:r>
            <a:endParaRPr lang="en-US">
              <a:solidFill>
                <a:schemeClr val="bg1"/>
              </a:solidFill>
            </a:endParaRPr>
          </a:p>
          <a:p>
            <a:r>
              <a:rPr lang="en-US">
                <a:solidFill>
                  <a:schemeClr val="bg1"/>
                </a:solidFill>
              </a:rPr>
              <a:t>Phan Anh Thư - DTH216183</a:t>
            </a:r>
            <a:endParaRPr lang="en-US">
              <a:solidFill>
                <a:schemeClr val="bg1"/>
              </a:solidFill>
            </a:endParaRPr>
          </a:p>
        </p:txBody>
      </p:sp>
      <p:sp>
        <p:nvSpPr>
          <p:cNvPr id="2" name="Text Box 1"/>
          <p:cNvSpPr txBox="1"/>
          <p:nvPr/>
        </p:nvSpPr>
        <p:spPr>
          <a:xfrm>
            <a:off x="-7436485" y="2199640"/>
            <a:ext cx="1449705" cy="474345"/>
          </a:xfrm>
          <a:prstGeom prst="rect">
            <a:avLst/>
          </a:prstGeom>
          <a:noFill/>
        </p:spPr>
        <p:txBody>
          <a:bodyPr wrap="square" rtlCol="0">
            <a:noAutofit/>
          </a:bodyPr>
          <a:p>
            <a:pPr algn="l"/>
            <a:r>
              <a:rPr lang="en-US" sz="2400" b="1">
                <a:gradFill>
                  <a:gsLst>
                    <a:gs pos="28000">
                      <a:srgbClr val="F0680E"/>
                    </a:gs>
                    <a:gs pos="100000">
                      <a:srgbClr val="EE34E3"/>
                    </a:gs>
                    <a:gs pos="100000">
                      <a:schemeClr val="accent1">
                        <a:lumMod val="30000"/>
                        <a:lumOff val="70000"/>
                      </a:schemeClr>
                    </a:gs>
                  </a:gsLst>
                  <a:lin ang="8100000" scaled="0"/>
                </a:gradFill>
                <a:latin typeface="+mj-lt"/>
                <a:cs typeface="+mj-lt"/>
              </a:rPr>
              <a:t>Nhóm 10</a:t>
            </a:r>
            <a:endParaRPr lang="en-US" sz="2400" b="1">
              <a:gradFill>
                <a:gsLst>
                  <a:gs pos="28000">
                    <a:srgbClr val="F0680E"/>
                  </a:gs>
                  <a:gs pos="100000">
                    <a:srgbClr val="EE34E3"/>
                  </a:gs>
                  <a:gs pos="100000">
                    <a:schemeClr val="accent1">
                      <a:lumMod val="30000"/>
                      <a:lumOff val="70000"/>
                    </a:schemeClr>
                  </a:gs>
                </a:gsLst>
                <a:lin ang="8100000" scaled="0"/>
              </a:gradFill>
              <a:latin typeface="+mj-lt"/>
              <a:cs typeface="+mj-lt"/>
            </a:endParaRPr>
          </a:p>
        </p:txBody>
      </p:sp>
      <p:sp>
        <p:nvSpPr>
          <p:cNvPr id="3" name="Text Box 2"/>
          <p:cNvSpPr txBox="1"/>
          <p:nvPr/>
        </p:nvSpPr>
        <p:spPr>
          <a:xfrm>
            <a:off x="-7503795" y="2599055"/>
            <a:ext cx="3440430" cy="829945"/>
          </a:xfrm>
          <a:prstGeom prst="rect">
            <a:avLst/>
          </a:prstGeom>
          <a:noFill/>
        </p:spPr>
        <p:txBody>
          <a:bodyPr wrap="square" rtlCol="0" anchor="t">
            <a:spAutoFit/>
          </a:bodyPr>
          <a:p>
            <a:pPr algn="l"/>
            <a:r>
              <a:rPr lang="en-US" sz="4800" b="1">
                <a:gradFill>
                  <a:gsLst>
                    <a:gs pos="28000">
                      <a:srgbClr val="F0680E"/>
                    </a:gs>
                    <a:gs pos="100000">
                      <a:srgbClr val="EE34E3"/>
                    </a:gs>
                    <a:gs pos="100000">
                      <a:schemeClr val="accent1">
                        <a:lumMod val="30000"/>
                        <a:lumOff val="70000"/>
                      </a:schemeClr>
                    </a:gs>
                  </a:gsLst>
                  <a:lin ang="8100000" scaled="0"/>
                </a:gradFill>
                <a:latin typeface="+mj-lt"/>
                <a:cs typeface="+mj-lt"/>
                <a:sym typeface="+mn-ea"/>
              </a:rPr>
              <a:t>THÀNH VIÊN</a:t>
            </a:r>
            <a:endParaRPr lang="en-US" sz="4800" b="1">
              <a:gradFill>
                <a:gsLst>
                  <a:gs pos="28000">
                    <a:srgbClr val="F0680E"/>
                  </a:gs>
                  <a:gs pos="100000">
                    <a:srgbClr val="EE34E3"/>
                  </a:gs>
                  <a:gs pos="100000">
                    <a:schemeClr val="accent1">
                      <a:lumMod val="30000"/>
                      <a:lumOff val="70000"/>
                    </a:schemeClr>
                  </a:gs>
                </a:gsLst>
                <a:lin ang="8100000" scaled="0"/>
              </a:gradFill>
              <a:latin typeface="+mj-lt"/>
              <a:cs typeface="+mj-lt"/>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en-US" sz="18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User với vai trò là quản lý: </a:t>
            </a:r>
            <a:r>
              <a:rPr kumimoji="0" lang="en-US" altLang="en-US" sz="18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là quản lý nên được phép chỉnh sửa thông tin do đó các nút chức năng sẽ hiển thị đầy đủ.</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en-US" sz="204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5" name="Rectangle 4"/>
          <p:cNvSpPr/>
          <p:nvPr/>
        </p:nvSpPr>
        <p:spPr>
          <a:xfrm>
            <a:off x="641682" y="561020"/>
            <a:ext cx="10411330" cy="830997"/>
          </a:xfrm>
          <a:prstGeom prst="rect">
            <a:avLst/>
          </a:prstGeom>
        </p:spPr>
        <p:txBody>
          <a:bodyPr wrap="square">
            <a:spAutoFit/>
          </a:bodyPr>
          <a:lstStyle/>
          <a:p>
            <a:r>
              <a:rPr lang="vi-VN" sz="2400" smtClean="0">
                <a:solidFill>
                  <a:schemeClr val="bg1"/>
                </a:solidFill>
              </a:rPr>
              <a:t>User </a:t>
            </a:r>
            <a:r>
              <a:rPr lang="vi-VN" sz="2400">
                <a:solidFill>
                  <a:schemeClr val="bg1"/>
                </a:solidFill>
              </a:rPr>
              <a:t>với vai trò là nhân viên: do là nhân viên nên các nút chức năng không được cấp quyền sẽ bị ẩn đi.</a:t>
            </a:r>
            <a:endParaRPr lang="vi-VN" sz="2400">
              <a:solidFill>
                <a:schemeClr val="bg1"/>
              </a:solidFill>
            </a:endParaRPr>
          </a:p>
        </p:txBody>
      </p:sp>
      <p:sp>
        <p:nvSpPr>
          <p:cNvPr id="2"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User với vai trò là nhân viên: </a:t>
            </a:r>
            <a:r>
              <a:rPr kumimoji="0" lang="en-US" altLang="en-US" sz="18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do là nhân viên nên các nút chức năng không được cấp quyền sẽ bị ẩn đi.</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en-US" sz="205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2050" name="Picture 2" descr="C:\Users\JinT\AppData\Local\Temp\ksohtml16068\wp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1458746"/>
            <a:ext cx="10029825" cy="49420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en-US" sz="18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User với vai trò là quản lý: </a:t>
            </a:r>
            <a:r>
              <a:rPr kumimoji="0" lang="en-US" altLang="en-US" sz="18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là quản lý nên được phép chỉnh sửa thông tin do đó các nút chức năng sẽ hiển thị đầy đủ.</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en-US" sz="204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 name="Text Box 16"/>
          <p:cNvSpPr txBox="1"/>
          <p:nvPr/>
        </p:nvSpPr>
        <p:spPr>
          <a:xfrm>
            <a:off x="3128645" y="3137535"/>
            <a:ext cx="6217285" cy="583565"/>
          </a:xfrm>
          <a:prstGeom prst="rect">
            <a:avLst/>
          </a:prstGeom>
          <a:noFill/>
        </p:spPr>
        <p:txBody>
          <a:bodyPr wrap="square" rtlCol="0" anchor="t">
            <a:spAutoFit/>
          </a:bodyPr>
          <a:p>
            <a:pPr algn="l"/>
            <a:r>
              <a:rPr lang="en-US" sz="3200" b="1">
                <a:gradFill>
                  <a:gsLst>
                    <a:gs pos="28000">
                      <a:srgbClr val="F0680E"/>
                    </a:gs>
                    <a:gs pos="100000">
                      <a:srgbClr val="EE34E3"/>
                    </a:gs>
                    <a:gs pos="100000">
                      <a:schemeClr val="accent1">
                        <a:lumMod val="30000"/>
                        <a:lumOff val="70000"/>
                      </a:schemeClr>
                    </a:gs>
                  </a:gsLst>
                  <a:lin ang="8100000" scaled="0"/>
                </a:gradFill>
                <a:latin typeface="+mj-lt"/>
                <a:cs typeface="+mj-lt"/>
                <a:sym typeface="+mn-ea"/>
              </a:rPr>
              <a:t>CẢM ƠN CÁC BẠN ĐÃ LẮNG NGHE</a:t>
            </a:r>
            <a:endParaRPr lang="en-US" sz="3200" b="1">
              <a:gradFill>
                <a:gsLst>
                  <a:gs pos="28000">
                    <a:srgbClr val="F0680E"/>
                  </a:gs>
                  <a:gs pos="100000">
                    <a:srgbClr val="EE34E3"/>
                  </a:gs>
                  <a:gs pos="100000">
                    <a:schemeClr val="accent1">
                      <a:lumMod val="30000"/>
                      <a:lumOff val="70000"/>
                    </a:schemeClr>
                  </a:gs>
                </a:gsLst>
                <a:lin ang="8100000" scaled="0"/>
              </a:gradFill>
              <a:latin typeface="+mj-lt"/>
              <a:cs typeface="+mj-lt"/>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Text Box 5"/>
          <p:cNvSpPr txBox="1"/>
          <p:nvPr/>
        </p:nvSpPr>
        <p:spPr>
          <a:xfrm>
            <a:off x="982980" y="2241550"/>
            <a:ext cx="1449705" cy="474345"/>
          </a:xfrm>
          <a:prstGeom prst="rect">
            <a:avLst/>
          </a:prstGeom>
          <a:noFill/>
        </p:spPr>
        <p:txBody>
          <a:bodyPr wrap="square" rtlCol="0">
            <a:noAutofit/>
          </a:bodyPr>
          <a:lstStyle/>
          <a:p>
            <a:pPr algn="l"/>
            <a:r>
              <a:rPr lang="en-US" sz="2400" b="1">
                <a:gradFill>
                  <a:gsLst>
                    <a:gs pos="28000">
                      <a:srgbClr val="F0680E"/>
                    </a:gs>
                    <a:gs pos="100000">
                      <a:srgbClr val="EE34E3"/>
                    </a:gs>
                    <a:gs pos="100000">
                      <a:schemeClr val="accent1">
                        <a:lumMod val="30000"/>
                        <a:lumOff val="70000"/>
                      </a:schemeClr>
                    </a:gs>
                  </a:gsLst>
                  <a:lin ang="8100000" scaled="0"/>
                </a:gradFill>
                <a:latin typeface="+mj-lt"/>
                <a:cs typeface="+mj-lt"/>
              </a:rPr>
              <a:t>Nhóm 10</a:t>
            </a:r>
            <a:endParaRPr lang="en-US" sz="2400" b="1">
              <a:gradFill>
                <a:gsLst>
                  <a:gs pos="28000">
                    <a:srgbClr val="F0680E"/>
                  </a:gs>
                  <a:gs pos="100000">
                    <a:srgbClr val="EE34E3"/>
                  </a:gs>
                  <a:gs pos="100000">
                    <a:schemeClr val="accent1">
                      <a:lumMod val="30000"/>
                      <a:lumOff val="70000"/>
                    </a:schemeClr>
                  </a:gs>
                </a:gsLst>
                <a:lin ang="8100000" scaled="0"/>
              </a:gradFill>
              <a:latin typeface="+mj-lt"/>
              <a:cs typeface="+mj-lt"/>
            </a:endParaRPr>
          </a:p>
        </p:txBody>
      </p:sp>
      <p:sp>
        <p:nvSpPr>
          <p:cNvPr id="9" name="Text Box 8"/>
          <p:cNvSpPr txBox="1"/>
          <p:nvPr/>
        </p:nvSpPr>
        <p:spPr>
          <a:xfrm>
            <a:off x="915670" y="2640965"/>
            <a:ext cx="3440430" cy="829945"/>
          </a:xfrm>
          <a:prstGeom prst="rect">
            <a:avLst/>
          </a:prstGeom>
          <a:noFill/>
        </p:spPr>
        <p:txBody>
          <a:bodyPr wrap="square" rtlCol="0" anchor="t">
            <a:spAutoFit/>
          </a:bodyPr>
          <a:lstStyle/>
          <a:p>
            <a:pPr algn="l"/>
            <a:r>
              <a:rPr lang="en-US" sz="4800" b="1">
                <a:gradFill>
                  <a:gsLst>
                    <a:gs pos="28000">
                      <a:srgbClr val="F0680E"/>
                    </a:gs>
                    <a:gs pos="100000">
                      <a:srgbClr val="EE34E3"/>
                    </a:gs>
                    <a:gs pos="100000">
                      <a:schemeClr val="accent1">
                        <a:lumMod val="30000"/>
                        <a:lumOff val="70000"/>
                      </a:schemeClr>
                    </a:gs>
                  </a:gsLst>
                  <a:lin ang="8100000" scaled="0"/>
                </a:gradFill>
                <a:latin typeface="+mj-lt"/>
                <a:cs typeface="+mj-lt"/>
                <a:sym typeface="+mn-ea"/>
              </a:rPr>
              <a:t>THÀNH VIÊN</a:t>
            </a:r>
            <a:endParaRPr lang="en-US" sz="4800" b="1">
              <a:gradFill>
                <a:gsLst>
                  <a:gs pos="28000">
                    <a:srgbClr val="F0680E"/>
                  </a:gs>
                  <a:gs pos="100000">
                    <a:srgbClr val="EE34E3"/>
                  </a:gs>
                  <a:gs pos="100000">
                    <a:schemeClr val="accent1">
                      <a:lumMod val="30000"/>
                      <a:lumOff val="70000"/>
                    </a:schemeClr>
                  </a:gs>
                </a:gsLst>
                <a:lin ang="8100000" scaled="0"/>
              </a:gradFill>
              <a:latin typeface="+mj-lt"/>
              <a:cs typeface="+mj-lt"/>
              <a:sym typeface="+mn-ea"/>
            </a:endParaRPr>
          </a:p>
        </p:txBody>
      </p:sp>
      <p:sp>
        <p:nvSpPr>
          <p:cNvPr id="11" name="Rectangles 10"/>
          <p:cNvSpPr/>
          <p:nvPr/>
        </p:nvSpPr>
        <p:spPr>
          <a:xfrm flipV="1">
            <a:off x="5467350" y="0"/>
            <a:ext cx="6724650" cy="6857365"/>
          </a:xfrm>
          <a:prstGeom prst="rect">
            <a:avLst/>
          </a:prstGeom>
          <a:gradFill>
            <a:gsLst>
              <a:gs pos="0">
                <a:srgbClr val="EE34E3">
                  <a:alpha val="0"/>
                </a:srgbClr>
              </a:gs>
              <a:gs pos="98000">
                <a:srgbClr val="F0680E">
                  <a:alpha val="100000"/>
                </a:srgbClr>
              </a:gs>
              <a:gs pos="56000">
                <a:srgbClr val="F0680E"/>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6" name="Text Box 15"/>
          <p:cNvSpPr txBox="1"/>
          <p:nvPr/>
        </p:nvSpPr>
        <p:spPr>
          <a:xfrm>
            <a:off x="982980" y="3429000"/>
            <a:ext cx="4064000" cy="1198880"/>
          </a:xfrm>
          <a:prstGeom prst="rect">
            <a:avLst/>
          </a:prstGeom>
          <a:noFill/>
        </p:spPr>
        <p:txBody>
          <a:bodyPr wrap="square" rtlCol="0">
            <a:spAutoFit/>
          </a:bodyPr>
          <a:lstStyle/>
          <a:p>
            <a:r>
              <a:rPr lang="en-US">
                <a:solidFill>
                  <a:schemeClr val="bg1"/>
                </a:solidFill>
              </a:rPr>
              <a:t>Nguyễn Trung Hiếu - DTH215910</a:t>
            </a:r>
            <a:endParaRPr lang="en-US">
              <a:solidFill>
                <a:schemeClr val="bg1"/>
              </a:solidFill>
            </a:endParaRPr>
          </a:p>
          <a:p>
            <a:r>
              <a:rPr lang="en-US">
                <a:solidFill>
                  <a:schemeClr val="bg1"/>
                </a:solidFill>
              </a:rPr>
              <a:t>La Trần Hữu Điền - DTH215871</a:t>
            </a:r>
            <a:endParaRPr lang="en-US">
              <a:solidFill>
                <a:schemeClr val="bg1"/>
              </a:solidFill>
            </a:endParaRPr>
          </a:p>
          <a:p>
            <a:r>
              <a:rPr lang="en-US">
                <a:solidFill>
                  <a:schemeClr val="bg1"/>
                </a:solidFill>
              </a:rPr>
              <a:t>Nguyễn Ngọc Lợi - DTH216009</a:t>
            </a:r>
            <a:endParaRPr lang="en-US">
              <a:solidFill>
                <a:schemeClr val="bg1"/>
              </a:solidFill>
            </a:endParaRPr>
          </a:p>
          <a:p>
            <a:r>
              <a:rPr lang="en-US">
                <a:solidFill>
                  <a:schemeClr val="bg1"/>
                </a:solidFill>
              </a:rPr>
              <a:t>Phan Anh Thư - DTH216183</a:t>
            </a:r>
            <a:endParaRPr lang="en-US">
              <a:solidFill>
                <a:schemeClr val="bg1"/>
              </a:solidFill>
            </a:endParaRPr>
          </a:p>
        </p:txBody>
      </p:sp>
      <p:pic>
        <p:nvPicPr>
          <p:cNvPr id="5" name="Picture 4"/>
          <p:cNvPicPr>
            <a:picLocks noChangeAspect="1"/>
          </p:cNvPicPr>
          <p:nvPr/>
        </p:nvPicPr>
        <p:blipFill>
          <a:blip r:embed="rId2"/>
          <a:stretch>
            <a:fillRect/>
          </a:stretch>
        </p:blipFill>
        <p:spPr>
          <a:xfrm>
            <a:off x="7166610" y="2640965"/>
            <a:ext cx="4351020" cy="3599815"/>
          </a:xfrm>
          <a:prstGeom prst="rect">
            <a:avLst/>
          </a:prstGeom>
        </p:spPr>
      </p:pic>
      <p:pic>
        <p:nvPicPr>
          <p:cNvPr id="10" name="Content Placeholder 9" descr="business meeting2_0"/>
          <p:cNvPicPr>
            <a:picLocks noGrp="1" noChangeAspect="1"/>
          </p:cNvPicPr>
          <p:nvPr>
            <p:ph sz="half" idx="1"/>
          </p:nvPr>
        </p:nvPicPr>
        <p:blipFill>
          <a:blip r:embed="rId3"/>
          <a:stretch>
            <a:fillRect/>
          </a:stretch>
        </p:blipFill>
        <p:spPr>
          <a:xfrm>
            <a:off x="5046980" y="1279525"/>
            <a:ext cx="3413760" cy="3498850"/>
          </a:xfrm>
          <a:prstGeom prst="rect">
            <a:avLst/>
          </a:prstGeom>
        </p:spPr>
      </p:pic>
      <p:sp>
        <p:nvSpPr>
          <p:cNvPr id="3" name="Text Box 2"/>
          <p:cNvSpPr txBox="1"/>
          <p:nvPr/>
        </p:nvSpPr>
        <p:spPr>
          <a:xfrm>
            <a:off x="12517120" y="2241550"/>
            <a:ext cx="7114540" cy="706755"/>
          </a:xfrm>
          <a:prstGeom prst="rect">
            <a:avLst/>
          </a:prstGeom>
          <a:noFill/>
        </p:spPr>
        <p:txBody>
          <a:bodyPr wrap="square" rtlCol="0" anchor="t">
            <a:spAutoFit/>
          </a:bodyPr>
          <a:lstStyle/>
          <a:p>
            <a:pPr algn="l"/>
            <a:r>
              <a:rPr lang="en-US" sz="4000" b="1">
                <a:gradFill>
                  <a:gsLst>
                    <a:gs pos="28000">
                      <a:srgbClr val="F0680E"/>
                    </a:gs>
                    <a:gs pos="100000">
                      <a:srgbClr val="EE34E3"/>
                    </a:gs>
                    <a:gs pos="100000">
                      <a:schemeClr val="accent1">
                        <a:lumMod val="30000"/>
                        <a:lumOff val="70000"/>
                      </a:schemeClr>
                    </a:gs>
                  </a:gsLst>
                  <a:lin ang="8100000" scaled="0"/>
                </a:gradFill>
                <a:latin typeface="+mj-lt"/>
                <a:cs typeface="+mj-lt"/>
                <a:sym typeface="+mn-ea"/>
              </a:rPr>
              <a:t>PHẦN I: GIỚI THIỆU TỔNG QUAN</a:t>
            </a:r>
            <a:endParaRPr lang="en-US" sz="4000" b="1">
              <a:gradFill>
                <a:gsLst>
                  <a:gs pos="28000">
                    <a:srgbClr val="F0680E"/>
                  </a:gs>
                  <a:gs pos="100000">
                    <a:srgbClr val="EE34E3"/>
                  </a:gs>
                  <a:gs pos="100000">
                    <a:schemeClr val="accent1">
                      <a:lumMod val="30000"/>
                      <a:lumOff val="70000"/>
                    </a:schemeClr>
                  </a:gs>
                </a:gsLst>
                <a:lin ang="8100000" scaled="0"/>
              </a:gradFill>
              <a:latin typeface="+mj-lt"/>
              <a:cs typeface="+mj-lt"/>
              <a:sym typeface="+mn-ea"/>
            </a:endParaRPr>
          </a:p>
        </p:txBody>
      </p:sp>
      <p:sp>
        <p:nvSpPr>
          <p:cNvPr id="4" name="Text Box 3"/>
          <p:cNvSpPr txBox="1"/>
          <p:nvPr/>
        </p:nvSpPr>
        <p:spPr>
          <a:xfrm>
            <a:off x="12593320" y="2903855"/>
            <a:ext cx="2801620" cy="474345"/>
          </a:xfrm>
          <a:prstGeom prst="rect">
            <a:avLst/>
          </a:prstGeom>
          <a:noFill/>
        </p:spPr>
        <p:txBody>
          <a:bodyPr wrap="square" rtlCol="0">
            <a:noAutofit/>
          </a:bodyPr>
          <a:lstStyle/>
          <a:p>
            <a:pPr algn="l"/>
            <a:r>
              <a:rPr lang="en-US" sz="2400" b="1">
                <a:gradFill>
                  <a:gsLst>
                    <a:gs pos="28000">
                      <a:srgbClr val="F0680E"/>
                    </a:gs>
                    <a:gs pos="100000">
                      <a:srgbClr val="EE34E3"/>
                    </a:gs>
                    <a:gs pos="100000">
                      <a:schemeClr val="accent1">
                        <a:lumMod val="30000"/>
                        <a:lumOff val="70000"/>
                      </a:schemeClr>
                    </a:gs>
                  </a:gsLst>
                  <a:lin ang="8100000" scaled="0"/>
                </a:gradFill>
                <a:latin typeface="+mj-lt"/>
                <a:cs typeface="+mj-lt"/>
              </a:rPr>
              <a:t>1. Phân quyền là gì ?</a:t>
            </a:r>
            <a:endParaRPr lang="en-US" sz="2400" b="1">
              <a:gradFill>
                <a:gsLst>
                  <a:gs pos="28000">
                    <a:srgbClr val="F0680E"/>
                  </a:gs>
                  <a:gs pos="100000">
                    <a:srgbClr val="EE34E3"/>
                  </a:gs>
                  <a:gs pos="100000">
                    <a:schemeClr val="accent1">
                      <a:lumMod val="30000"/>
                      <a:lumOff val="70000"/>
                    </a:schemeClr>
                  </a:gs>
                </a:gsLst>
                <a:lin ang="8100000" scaled="0"/>
              </a:gradFill>
              <a:latin typeface="+mj-lt"/>
              <a:cs typeface="+mj-lt"/>
            </a:endParaRPr>
          </a:p>
        </p:txBody>
      </p:sp>
      <p:sp>
        <p:nvSpPr>
          <p:cNvPr id="7" name="Text Box 6"/>
          <p:cNvSpPr txBox="1"/>
          <p:nvPr/>
        </p:nvSpPr>
        <p:spPr>
          <a:xfrm>
            <a:off x="12593320" y="3378200"/>
            <a:ext cx="2801620" cy="474345"/>
          </a:xfrm>
          <a:prstGeom prst="rect">
            <a:avLst/>
          </a:prstGeom>
          <a:noFill/>
        </p:spPr>
        <p:txBody>
          <a:bodyPr wrap="square" rtlCol="0">
            <a:noAutofit/>
          </a:bodyPr>
          <a:lstStyle/>
          <a:p>
            <a:pPr algn="l"/>
            <a:r>
              <a:rPr lang="en-US" sz="2400" b="1">
                <a:gradFill>
                  <a:gsLst>
                    <a:gs pos="28000">
                      <a:srgbClr val="F0680E"/>
                    </a:gs>
                    <a:gs pos="100000">
                      <a:srgbClr val="EE34E3"/>
                    </a:gs>
                    <a:gs pos="100000">
                      <a:schemeClr val="accent1">
                        <a:lumMod val="30000"/>
                        <a:lumOff val="70000"/>
                      </a:schemeClr>
                    </a:gs>
                  </a:gsLst>
                  <a:lin ang="8100000" scaled="0"/>
                </a:gradFill>
                <a:latin typeface="+mj-lt"/>
                <a:cs typeface="+mj-lt"/>
              </a:rPr>
              <a:t>2. Mục Đích</a:t>
            </a:r>
            <a:endParaRPr lang="en-US" sz="2400" b="1">
              <a:gradFill>
                <a:gsLst>
                  <a:gs pos="28000">
                    <a:srgbClr val="F0680E"/>
                  </a:gs>
                  <a:gs pos="100000">
                    <a:srgbClr val="EE34E3"/>
                  </a:gs>
                  <a:gs pos="100000">
                    <a:schemeClr val="accent1">
                      <a:lumMod val="30000"/>
                      <a:lumOff val="70000"/>
                    </a:schemeClr>
                  </a:gs>
                </a:gsLst>
                <a:lin ang="8100000" scaled="0"/>
              </a:gradFill>
              <a:latin typeface="+mj-lt"/>
              <a:cs typeface="+mj-lt"/>
            </a:endParaRPr>
          </a:p>
        </p:txBody>
      </p:sp>
      <p:sp>
        <p:nvSpPr>
          <p:cNvPr id="8" name="Text Box 7"/>
          <p:cNvSpPr txBox="1"/>
          <p:nvPr/>
        </p:nvSpPr>
        <p:spPr>
          <a:xfrm>
            <a:off x="12593320" y="3852545"/>
            <a:ext cx="2801620" cy="474345"/>
          </a:xfrm>
          <a:prstGeom prst="rect">
            <a:avLst/>
          </a:prstGeom>
          <a:noFill/>
        </p:spPr>
        <p:txBody>
          <a:bodyPr wrap="square" rtlCol="0">
            <a:noAutofit/>
          </a:bodyPr>
          <a:lstStyle/>
          <a:p>
            <a:pPr algn="l"/>
            <a:r>
              <a:rPr lang="en-US" sz="2400" b="1">
                <a:gradFill>
                  <a:gsLst>
                    <a:gs pos="28000">
                      <a:srgbClr val="F0680E"/>
                    </a:gs>
                    <a:gs pos="100000">
                      <a:srgbClr val="EE34E3"/>
                    </a:gs>
                    <a:gs pos="100000">
                      <a:schemeClr val="accent1">
                        <a:lumMod val="30000"/>
                        <a:lumOff val="70000"/>
                      </a:schemeClr>
                    </a:gs>
                  </a:gsLst>
                  <a:lin ang="8100000" scaled="0"/>
                </a:gradFill>
                <a:latin typeface="+mj-lt"/>
                <a:cs typeface="+mj-lt"/>
              </a:rPr>
              <a:t>3. Áp dụng</a:t>
            </a:r>
            <a:endParaRPr lang="en-US" sz="2400" b="1">
              <a:gradFill>
                <a:gsLst>
                  <a:gs pos="28000">
                    <a:srgbClr val="F0680E"/>
                  </a:gs>
                  <a:gs pos="100000">
                    <a:srgbClr val="EE34E3"/>
                  </a:gs>
                  <a:gs pos="100000">
                    <a:schemeClr val="accent1">
                      <a:lumMod val="30000"/>
                      <a:lumOff val="70000"/>
                    </a:schemeClr>
                  </a:gs>
                </a:gsLst>
                <a:lin ang="8100000" scaled="0"/>
              </a:gradFill>
              <a:latin typeface="+mj-lt"/>
              <a:cs typeface="+mj-lt"/>
            </a:endParaRPr>
          </a:p>
        </p:txBody>
      </p:sp>
      <p:pic>
        <p:nvPicPr>
          <p:cNvPr id="12" name="Picture 11" descr="co-so-du-lieu"/>
          <p:cNvPicPr>
            <a:picLocks noChangeAspect="1"/>
          </p:cNvPicPr>
          <p:nvPr/>
        </p:nvPicPr>
        <p:blipFill>
          <a:blip r:embed="rId4"/>
          <a:stretch>
            <a:fillRect/>
          </a:stretch>
        </p:blipFill>
        <p:spPr>
          <a:xfrm>
            <a:off x="15677515" y="3051810"/>
            <a:ext cx="4834890" cy="32232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Text Box 5"/>
          <p:cNvSpPr txBox="1"/>
          <p:nvPr/>
        </p:nvSpPr>
        <p:spPr>
          <a:xfrm>
            <a:off x="-9276715" y="1734820"/>
            <a:ext cx="1449705" cy="474345"/>
          </a:xfrm>
          <a:prstGeom prst="rect">
            <a:avLst/>
          </a:prstGeom>
          <a:noFill/>
        </p:spPr>
        <p:txBody>
          <a:bodyPr wrap="square" rtlCol="0">
            <a:noAutofit/>
          </a:bodyPr>
          <a:lstStyle/>
          <a:p>
            <a:pPr algn="l"/>
            <a:r>
              <a:rPr lang="en-US" sz="2400" b="1">
                <a:gradFill>
                  <a:gsLst>
                    <a:gs pos="28000">
                      <a:srgbClr val="F0680E"/>
                    </a:gs>
                    <a:gs pos="100000">
                      <a:srgbClr val="EE34E3"/>
                    </a:gs>
                    <a:gs pos="100000">
                      <a:schemeClr val="accent1">
                        <a:lumMod val="30000"/>
                        <a:lumOff val="70000"/>
                      </a:schemeClr>
                    </a:gs>
                  </a:gsLst>
                  <a:lin ang="8100000" scaled="0"/>
                </a:gradFill>
                <a:latin typeface="+mj-lt"/>
                <a:cs typeface="+mj-lt"/>
              </a:rPr>
              <a:t>Nhóm 10</a:t>
            </a:r>
            <a:endParaRPr lang="en-US" sz="2400" b="1">
              <a:gradFill>
                <a:gsLst>
                  <a:gs pos="28000">
                    <a:srgbClr val="F0680E"/>
                  </a:gs>
                  <a:gs pos="100000">
                    <a:srgbClr val="EE34E3"/>
                  </a:gs>
                  <a:gs pos="100000">
                    <a:schemeClr val="accent1">
                      <a:lumMod val="30000"/>
                      <a:lumOff val="70000"/>
                    </a:schemeClr>
                  </a:gs>
                </a:gsLst>
                <a:lin ang="8100000" scaled="0"/>
              </a:gradFill>
              <a:latin typeface="+mj-lt"/>
              <a:cs typeface="+mj-lt"/>
            </a:endParaRPr>
          </a:p>
        </p:txBody>
      </p:sp>
      <p:sp>
        <p:nvSpPr>
          <p:cNvPr id="9" name="Text Box 8"/>
          <p:cNvSpPr txBox="1"/>
          <p:nvPr/>
        </p:nvSpPr>
        <p:spPr>
          <a:xfrm>
            <a:off x="-9344025" y="2134235"/>
            <a:ext cx="3440430" cy="829945"/>
          </a:xfrm>
          <a:prstGeom prst="rect">
            <a:avLst/>
          </a:prstGeom>
          <a:noFill/>
        </p:spPr>
        <p:txBody>
          <a:bodyPr wrap="square" rtlCol="0" anchor="t">
            <a:spAutoFit/>
          </a:bodyPr>
          <a:lstStyle/>
          <a:p>
            <a:pPr algn="l"/>
            <a:r>
              <a:rPr lang="en-US" sz="4800" b="1">
                <a:gradFill>
                  <a:gsLst>
                    <a:gs pos="28000">
                      <a:srgbClr val="F0680E"/>
                    </a:gs>
                    <a:gs pos="100000">
                      <a:srgbClr val="EE34E3"/>
                    </a:gs>
                    <a:gs pos="100000">
                      <a:schemeClr val="accent1">
                        <a:lumMod val="30000"/>
                        <a:lumOff val="70000"/>
                      </a:schemeClr>
                    </a:gs>
                  </a:gsLst>
                  <a:lin ang="8100000" scaled="0"/>
                </a:gradFill>
                <a:latin typeface="+mj-lt"/>
                <a:cs typeface="+mj-lt"/>
                <a:sym typeface="+mn-ea"/>
              </a:rPr>
              <a:t>THÀNH VIÊN</a:t>
            </a:r>
            <a:endParaRPr lang="en-US" sz="4800" b="1">
              <a:gradFill>
                <a:gsLst>
                  <a:gs pos="28000">
                    <a:srgbClr val="F0680E"/>
                  </a:gs>
                  <a:gs pos="100000">
                    <a:srgbClr val="EE34E3"/>
                  </a:gs>
                  <a:gs pos="100000">
                    <a:schemeClr val="accent1">
                      <a:lumMod val="30000"/>
                      <a:lumOff val="70000"/>
                    </a:schemeClr>
                  </a:gs>
                </a:gsLst>
                <a:lin ang="8100000" scaled="0"/>
              </a:gradFill>
              <a:latin typeface="+mj-lt"/>
              <a:cs typeface="+mj-lt"/>
              <a:sym typeface="+mn-ea"/>
            </a:endParaRPr>
          </a:p>
        </p:txBody>
      </p:sp>
      <p:sp>
        <p:nvSpPr>
          <p:cNvPr id="11" name="Rectangles 10"/>
          <p:cNvSpPr/>
          <p:nvPr/>
        </p:nvSpPr>
        <p:spPr>
          <a:xfrm flipV="1">
            <a:off x="1265555" y="2034540"/>
            <a:ext cx="106680" cy="1953895"/>
          </a:xfrm>
          <a:prstGeom prst="rect">
            <a:avLst/>
          </a:prstGeom>
          <a:gradFill>
            <a:gsLst>
              <a:gs pos="0">
                <a:srgbClr val="EE34E3">
                  <a:alpha val="100000"/>
                </a:srgbClr>
              </a:gs>
              <a:gs pos="98000">
                <a:srgbClr val="F0680E">
                  <a:alpha val="100000"/>
                </a:srgbClr>
              </a:gs>
              <a:gs pos="56000">
                <a:srgbClr val="F0680E"/>
              </a:gs>
            </a:gsLst>
            <a:lin ang="162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6" name="Text Box 15"/>
          <p:cNvSpPr txBox="1"/>
          <p:nvPr/>
        </p:nvSpPr>
        <p:spPr>
          <a:xfrm>
            <a:off x="-9276715" y="2922270"/>
            <a:ext cx="4064000" cy="1198880"/>
          </a:xfrm>
          <a:prstGeom prst="rect">
            <a:avLst/>
          </a:prstGeom>
          <a:noFill/>
        </p:spPr>
        <p:txBody>
          <a:bodyPr wrap="square" rtlCol="0">
            <a:spAutoFit/>
          </a:bodyPr>
          <a:lstStyle/>
          <a:p>
            <a:r>
              <a:rPr lang="en-US">
                <a:solidFill>
                  <a:schemeClr val="bg1"/>
                </a:solidFill>
              </a:rPr>
              <a:t>Nguyễn Trung Hiếu - DTH215910</a:t>
            </a:r>
            <a:endParaRPr lang="en-US">
              <a:solidFill>
                <a:schemeClr val="bg1"/>
              </a:solidFill>
            </a:endParaRPr>
          </a:p>
          <a:p>
            <a:r>
              <a:rPr lang="en-US">
                <a:solidFill>
                  <a:schemeClr val="bg1"/>
                </a:solidFill>
              </a:rPr>
              <a:t>La Trần Hữu Điền - DTH215871</a:t>
            </a:r>
            <a:endParaRPr lang="en-US">
              <a:solidFill>
                <a:schemeClr val="bg1"/>
              </a:solidFill>
            </a:endParaRPr>
          </a:p>
          <a:p>
            <a:r>
              <a:rPr lang="en-US">
                <a:solidFill>
                  <a:schemeClr val="bg1"/>
                </a:solidFill>
              </a:rPr>
              <a:t>Nguyễn Ngọc Lợi - DTH216009</a:t>
            </a:r>
            <a:endParaRPr lang="en-US">
              <a:solidFill>
                <a:schemeClr val="bg1"/>
              </a:solidFill>
            </a:endParaRPr>
          </a:p>
          <a:p>
            <a:r>
              <a:rPr lang="en-US">
                <a:solidFill>
                  <a:schemeClr val="bg1"/>
                </a:solidFill>
              </a:rPr>
              <a:t>Phan Anh Thư - DTH216183</a:t>
            </a:r>
            <a:endParaRPr lang="en-US">
              <a:solidFill>
                <a:schemeClr val="bg1"/>
              </a:solidFill>
            </a:endParaRPr>
          </a:p>
        </p:txBody>
      </p:sp>
      <p:pic>
        <p:nvPicPr>
          <p:cNvPr id="5" name="Picture 4"/>
          <p:cNvPicPr>
            <a:picLocks noChangeAspect="1"/>
          </p:cNvPicPr>
          <p:nvPr/>
        </p:nvPicPr>
        <p:blipFill>
          <a:blip r:embed="rId2"/>
          <a:stretch>
            <a:fillRect/>
          </a:stretch>
        </p:blipFill>
        <p:spPr>
          <a:xfrm>
            <a:off x="-4857115" y="2034540"/>
            <a:ext cx="4351020" cy="3599815"/>
          </a:xfrm>
          <a:prstGeom prst="rect">
            <a:avLst/>
          </a:prstGeom>
        </p:spPr>
      </p:pic>
      <p:pic>
        <p:nvPicPr>
          <p:cNvPr id="10" name="Content Placeholder 9" descr="business meeting2_0"/>
          <p:cNvPicPr>
            <a:picLocks noGrp="1" noChangeAspect="1"/>
          </p:cNvPicPr>
          <p:nvPr>
            <p:ph sz="half" idx="1"/>
          </p:nvPr>
        </p:nvPicPr>
        <p:blipFill>
          <a:blip r:embed="rId3"/>
          <a:stretch>
            <a:fillRect/>
          </a:stretch>
        </p:blipFill>
        <p:spPr>
          <a:xfrm>
            <a:off x="-5212715" y="772795"/>
            <a:ext cx="3413760" cy="3498850"/>
          </a:xfrm>
          <a:prstGeom prst="rect">
            <a:avLst/>
          </a:prstGeom>
        </p:spPr>
      </p:pic>
      <p:sp>
        <p:nvSpPr>
          <p:cNvPr id="3" name="Text Box 2"/>
          <p:cNvSpPr txBox="1"/>
          <p:nvPr/>
        </p:nvSpPr>
        <p:spPr>
          <a:xfrm>
            <a:off x="1578610" y="1903095"/>
            <a:ext cx="7114540" cy="706755"/>
          </a:xfrm>
          <a:prstGeom prst="rect">
            <a:avLst/>
          </a:prstGeom>
          <a:noFill/>
        </p:spPr>
        <p:txBody>
          <a:bodyPr wrap="square" rtlCol="0" anchor="t">
            <a:spAutoFit/>
          </a:bodyPr>
          <a:lstStyle/>
          <a:p>
            <a:pPr algn="l"/>
            <a:r>
              <a:rPr lang="en-US" sz="4000" b="1">
                <a:gradFill>
                  <a:gsLst>
                    <a:gs pos="28000">
                      <a:srgbClr val="F0680E"/>
                    </a:gs>
                    <a:gs pos="100000">
                      <a:srgbClr val="EE34E3"/>
                    </a:gs>
                    <a:gs pos="100000">
                      <a:schemeClr val="accent1">
                        <a:lumMod val="30000"/>
                        <a:lumOff val="70000"/>
                      </a:schemeClr>
                    </a:gs>
                  </a:gsLst>
                  <a:lin ang="8100000" scaled="0"/>
                </a:gradFill>
                <a:latin typeface="+mj-lt"/>
                <a:cs typeface="+mj-lt"/>
                <a:sym typeface="+mn-ea"/>
              </a:rPr>
              <a:t>PHẦN I: GIỚI THIỆU TỔNG QUAN</a:t>
            </a:r>
            <a:endParaRPr lang="en-US" sz="4000" b="1">
              <a:gradFill>
                <a:gsLst>
                  <a:gs pos="28000">
                    <a:srgbClr val="F0680E"/>
                  </a:gs>
                  <a:gs pos="100000">
                    <a:srgbClr val="EE34E3"/>
                  </a:gs>
                  <a:gs pos="100000">
                    <a:schemeClr val="accent1">
                      <a:lumMod val="30000"/>
                      <a:lumOff val="70000"/>
                    </a:schemeClr>
                  </a:gs>
                </a:gsLst>
                <a:lin ang="8100000" scaled="0"/>
              </a:gradFill>
              <a:latin typeface="+mj-lt"/>
              <a:cs typeface="+mj-lt"/>
              <a:sym typeface="+mn-ea"/>
            </a:endParaRPr>
          </a:p>
        </p:txBody>
      </p:sp>
      <p:sp>
        <p:nvSpPr>
          <p:cNvPr id="4" name="Text Box 3"/>
          <p:cNvSpPr txBox="1"/>
          <p:nvPr/>
        </p:nvSpPr>
        <p:spPr>
          <a:xfrm>
            <a:off x="1654810" y="2565400"/>
            <a:ext cx="2801620" cy="474345"/>
          </a:xfrm>
          <a:prstGeom prst="rect">
            <a:avLst/>
          </a:prstGeom>
          <a:noFill/>
        </p:spPr>
        <p:txBody>
          <a:bodyPr wrap="square" rtlCol="0">
            <a:noAutofit/>
          </a:bodyPr>
          <a:lstStyle/>
          <a:p>
            <a:pPr algn="l"/>
            <a:r>
              <a:rPr lang="en-US" sz="2400" b="1">
                <a:gradFill>
                  <a:gsLst>
                    <a:gs pos="28000">
                      <a:srgbClr val="F0680E"/>
                    </a:gs>
                    <a:gs pos="100000">
                      <a:srgbClr val="EE34E3"/>
                    </a:gs>
                    <a:gs pos="100000">
                      <a:schemeClr val="accent1">
                        <a:lumMod val="30000"/>
                        <a:lumOff val="70000"/>
                      </a:schemeClr>
                    </a:gs>
                  </a:gsLst>
                  <a:lin ang="8100000" scaled="0"/>
                </a:gradFill>
                <a:latin typeface="+mj-lt"/>
                <a:cs typeface="+mj-lt"/>
              </a:rPr>
              <a:t>1. Phân quyền là gì ?</a:t>
            </a:r>
            <a:endParaRPr lang="en-US" sz="2400" b="1">
              <a:gradFill>
                <a:gsLst>
                  <a:gs pos="28000">
                    <a:srgbClr val="F0680E"/>
                  </a:gs>
                  <a:gs pos="100000">
                    <a:srgbClr val="EE34E3"/>
                  </a:gs>
                  <a:gs pos="100000">
                    <a:schemeClr val="accent1">
                      <a:lumMod val="30000"/>
                      <a:lumOff val="70000"/>
                    </a:schemeClr>
                  </a:gs>
                </a:gsLst>
                <a:lin ang="8100000" scaled="0"/>
              </a:gradFill>
              <a:latin typeface="+mj-lt"/>
              <a:cs typeface="+mj-lt"/>
            </a:endParaRPr>
          </a:p>
        </p:txBody>
      </p:sp>
      <p:sp>
        <p:nvSpPr>
          <p:cNvPr id="7" name="Text Box 6"/>
          <p:cNvSpPr txBox="1"/>
          <p:nvPr/>
        </p:nvSpPr>
        <p:spPr>
          <a:xfrm>
            <a:off x="1654810" y="3039745"/>
            <a:ext cx="2801620" cy="474345"/>
          </a:xfrm>
          <a:prstGeom prst="rect">
            <a:avLst/>
          </a:prstGeom>
          <a:noFill/>
        </p:spPr>
        <p:txBody>
          <a:bodyPr wrap="square" rtlCol="0">
            <a:noAutofit/>
          </a:bodyPr>
          <a:lstStyle/>
          <a:p>
            <a:pPr algn="l"/>
            <a:r>
              <a:rPr lang="en-US" sz="2400" b="1">
                <a:gradFill>
                  <a:gsLst>
                    <a:gs pos="28000">
                      <a:srgbClr val="F0680E"/>
                    </a:gs>
                    <a:gs pos="100000">
                      <a:srgbClr val="EE34E3"/>
                    </a:gs>
                    <a:gs pos="100000">
                      <a:schemeClr val="accent1">
                        <a:lumMod val="30000"/>
                        <a:lumOff val="70000"/>
                      </a:schemeClr>
                    </a:gs>
                  </a:gsLst>
                  <a:lin ang="8100000" scaled="0"/>
                </a:gradFill>
                <a:latin typeface="+mj-lt"/>
                <a:cs typeface="+mj-lt"/>
              </a:rPr>
              <a:t>2. Mục Đích</a:t>
            </a:r>
            <a:endParaRPr lang="en-US" sz="2400" b="1">
              <a:gradFill>
                <a:gsLst>
                  <a:gs pos="28000">
                    <a:srgbClr val="F0680E"/>
                  </a:gs>
                  <a:gs pos="100000">
                    <a:srgbClr val="EE34E3"/>
                  </a:gs>
                  <a:gs pos="100000">
                    <a:schemeClr val="accent1">
                      <a:lumMod val="30000"/>
                      <a:lumOff val="70000"/>
                    </a:schemeClr>
                  </a:gs>
                </a:gsLst>
                <a:lin ang="8100000" scaled="0"/>
              </a:gradFill>
              <a:latin typeface="+mj-lt"/>
              <a:cs typeface="+mj-lt"/>
            </a:endParaRPr>
          </a:p>
        </p:txBody>
      </p:sp>
      <p:sp>
        <p:nvSpPr>
          <p:cNvPr id="8" name="Text Box 7"/>
          <p:cNvSpPr txBox="1"/>
          <p:nvPr/>
        </p:nvSpPr>
        <p:spPr>
          <a:xfrm>
            <a:off x="1654810" y="3514090"/>
            <a:ext cx="2801620" cy="474345"/>
          </a:xfrm>
          <a:prstGeom prst="rect">
            <a:avLst/>
          </a:prstGeom>
          <a:noFill/>
        </p:spPr>
        <p:txBody>
          <a:bodyPr wrap="square" rtlCol="0">
            <a:noAutofit/>
          </a:bodyPr>
          <a:lstStyle/>
          <a:p>
            <a:pPr algn="l"/>
            <a:r>
              <a:rPr lang="en-US" sz="2400" b="1">
                <a:gradFill>
                  <a:gsLst>
                    <a:gs pos="28000">
                      <a:srgbClr val="F0680E"/>
                    </a:gs>
                    <a:gs pos="100000">
                      <a:srgbClr val="EE34E3"/>
                    </a:gs>
                    <a:gs pos="100000">
                      <a:schemeClr val="accent1">
                        <a:lumMod val="30000"/>
                        <a:lumOff val="70000"/>
                      </a:schemeClr>
                    </a:gs>
                  </a:gsLst>
                  <a:lin ang="8100000" scaled="0"/>
                </a:gradFill>
                <a:latin typeface="+mj-lt"/>
                <a:cs typeface="+mj-lt"/>
              </a:rPr>
              <a:t>3. Áp dụng</a:t>
            </a:r>
            <a:endParaRPr lang="en-US" sz="2400" b="1">
              <a:gradFill>
                <a:gsLst>
                  <a:gs pos="28000">
                    <a:srgbClr val="F0680E"/>
                  </a:gs>
                  <a:gs pos="100000">
                    <a:srgbClr val="EE34E3"/>
                  </a:gs>
                  <a:gs pos="100000">
                    <a:schemeClr val="accent1">
                      <a:lumMod val="30000"/>
                      <a:lumOff val="70000"/>
                    </a:schemeClr>
                  </a:gs>
                </a:gsLst>
                <a:lin ang="8100000" scaled="0"/>
              </a:gradFill>
              <a:latin typeface="+mj-lt"/>
              <a:cs typeface="+mj-lt"/>
            </a:endParaRPr>
          </a:p>
        </p:txBody>
      </p:sp>
      <p:pic>
        <p:nvPicPr>
          <p:cNvPr id="12" name="Picture 11" descr="co-so-du-lieu"/>
          <p:cNvPicPr>
            <a:picLocks noChangeAspect="1"/>
          </p:cNvPicPr>
          <p:nvPr/>
        </p:nvPicPr>
        <p:blipFill>
          <a:blip r:embed="rId4"/>
          <a:stretch>
            <a:fillRect/>
          </a:stretch>
        </p:blipFill>
        <p:spPr>
          <a:xfrm>
            <a:off x="4739005" y="2713355"/>
            <a:ext cx="4834890" cy="3223260"/>
          </a:xfrm>
          <a:prstGeom prst="rect">
            <a:avLst/>
          </a:prstGeom>
        </p:spPr>
      </p:pic>
      <p:sp>
        <p:nvSpPr>
          <p:cNvPr id="2" name="Text Box 1"/>
          <p:cNvSpPr txBox="1"/>
          <p:nvPr/>
        </p:nvSpPr>
        <p:spPr>
          <a:xfrm>
            <a:off x="12245975" y="2644775"/>
            <a:ext cx="4983480" cy="1476375"/>
          </a:xfrm>
          <a:prstGeom prst="rect">
            <a:avLst/>
          </a:prstGeom>
          <a:noFill/>
        </p:spPr>
        <p:txBody>
          <a:bodyPr wrap="square" rtlCol="0">
            <a:spAutoFit/>
          </a:bodyPr>
          <a:lstStyle/>
          <a:p>
            <a:pPr algn="l"/>
            <a:r>
              <a:rPr lang="en-US">
                <a:solidFill>
                  <a:schemeClr val="bg1"/>
                </a:solidFill>
              </a:rPr>
              <a:t>Trong lập trình quản lý, phân quyền (hoặc quản lý quyền truy cập) là quá trình xác định và kiểm soát quyền hạn của người dùng hoặc hệ thống trong việc truy cập các tài nguyên, chức năng hoặc thông tin cụ thể.</a:t>
            </a:r>
            <a:endParaRPr lang="en-US">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Text Box 5"/>
          <p:cNvSpPr txBox="1"/>
          <p:nvPr/>
        </p:nvSpPr>
        <p:spPr>
          <a:xfrm>
            <a:off x="-9276715" y="1734820"/>
            <a:ext cx="1449705" cy="474345"/>
          </a:xfrm>
          <a:prstGeom prst="rect">
            <a:avLst/>
          </a:prstGeom>
          <a:noFill/>
        </p:spPr>
        <p:txBody>
          <a:bodyPr wrap="square" rtlCol="0">
            <a:noAutofit/>
          </a:bodyPr>
          <a:lstStyle/>
          <a:p>
            <a:pPr algn="l"/>
            <a:r>
              <a:rPr lang="en-US" sz="2400" b="1">
                <a:gradFill>
                  <a:gsLst>
                    <a:gs pos="28000">
                      <a:srgbClr val="F0680E"/>
                    </a:gs>
                    <a:gs pos="100000">
                      <a:srgbClr val="EE34E3"/>
                    </a:gs>
                    <a:gs pos="100000">
                      <a:schemeClr val="accent1">
                        <a:lumMod val="30000"/>
                        <a:lumOff val="70000"/>
                      </a:schemeClr>
                    </a:gs>
                  </a:gsLst>
                  <a:lin ang="8100000" scaled="0"/>
                </a:gradFill>
                <a:latin typeface="+mj-lt"/>
                <a:cs typeface="+mj-lt"/>
              </a:rPr>
              <a:t>Nhóm 10</a:t>
            </a:r>
            <a:endParaRPr lang="en-US" sz="2400" b="1">
              <a:gradFill>
                <a:gsLst>
                  <a:gs pos="28000">
                    <a:srgbClr val="F0680E"/>
                  </a:gs>
                  <a:gs pos="100000">
                    <a:srgbClr val="EE34E3"/>
                  </a:gs>
                  <a:gs pos="100000">
                    <a:schemeClr val="accent1">
                      <a:lumMod val="30000"/>
                      <a:lumOff val="70000"/>
                    </a:schemeClr>
                  </a:gs>
                </a:gsLst>
                <a:lin ang="8100000" scaled="0"/>
              </a:gradFill>
              <a:latin typeface="+mj-lt"/>
              <a:cs typeface="+mj-lt"/>
            </a:endParaRPr>
          </a:p>
        </p:txBody>
      </p:sp>
      <p:sp>
        <p:nvSpPr>
          <p:cNvPr id="9" name="Text Box 8"/>
          <p:cNvSpPr txBox="1"/>
          <p:nvPr/>
        </p:nvSpPr>
        <p:spPr>
          <a:xfrm>
            <a:off x="-9344025" y="2134235"/>
            <a:ext cx="3440430" cy="829945"/>
          </a:xfrm>
          <a:prstGeom prst="rect">
            <a:avLst/>
          </a:prstGeom>
          <a:noFill/>
        </p:spPr>
        <p:txBody>
          <a:bodyPr wrap="square" rtlCol="0" anchor="t">
            <a:spAutoFit/>
          </a:bodyPr>
          <a:lstStyle/>
          <a:p>
            <a:pPr algn="l"/>
            <a:r>
              <a:rPr lang="en-US" sz="4800" b="1">
                <a:gradFill>
                  <a:gsLst>
                    <a:gs pos="28000">
                      <a:srgbClr val="F0680E"/>
                    </a:gs>
                    <a:gs pos="100000">
                      <a:srgbClr val="EE34E3"/>
                    </a:gs>
                    <a:gs pos="100000">
                      <a:schemeClr val="accent1">
                        <a:lumMod val="30000"/>
                        <a:lumOff val="70000"/>
                      </a:schemeClr>
                    </a:gs>
                  </a:gsLst>
                  <a:lin ang="8100000" scaled="0"/>
                </a:gradFill>
                <a:latin typeface="+mj-lt"/>
                <a:cs typeface="+mj-lt"/>
                <a:sym typeface="+mn-ea"/>
              </a:rPr>
              <a:t>THÀNH VIÊN</a:t>
            </a:r>
            <a:endParaRPr lang="en-US" sz="4800" b="1">
              <a:gradFill>
                <a:gsLst>
                  <a:gs pos="28000">
                    <a:srgbClr val="F0680E"/>
                  </a:gs>
                  <a:gs pos="100000">
                    <a:srgbClr val="EE34E3"/>
                  </a:gs>
                  <a:gs pos="100000">
                    <a:schemeClr val="accent1">
                      <a:lumMod val="30000"/>
                      <a:lumOff val="70000"/>
                    </a:schemeClr>
                  </a:gs>
                </a:gsLst>
                <a:lin ang="8100000" scaled="0"/>
              </a:gradFill>
              <a:latin typeface="+mj-lt"/>
              <a:cs typeface="+mj-lt"/>
              <a:sym typeface="+mn-ea"/>
            </a:endParaRPr>
          </a:p>
        </p:txBody>
      </p:sp>
      <p:sp>
        <p:nvSpPr>
          <p:cNvPr id="11" name="Rectangles 10"/>
          <p:cNvSpPr/>
          <p:nvPr/>
        </p:nvSpPr>
        <p:spPr>
          <a:xfrm flipV="1">
            <a:off x="0" y="6004560"/>
            <a:ext cx="12192000" cy="130175"/>
          </a:xfrm>
          <a:prstGeom prst="rect">
            <a:avLst/>
          </a:prstGeom>
          <a:gradFill>
            <a:gsLst>
              <a:gs pos="0">
                <a:srgbClr val="EE34E3">
                  <a:alpha val="100000"/>
                </a:srgbClr>
              </a:gs>
              <a:gs pos="98000">
                <a:srgbClr val="F0680E">
                  <a:alpha val="100000"/>
                </a:srgbClr>
              </a:gs>
              <a:gs pos="56000">
                <a:srgbClr val="F0680E"/>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6" name="Text Box 15"/>
          <p:cNvSpPr txBox="1"/>
          <p:nvPr/>
        </p:nvSpPr>
        <p:spPr>
          <a:xfrm>
            <a:off x="-9276715" y="2922270"/>
            <a:ext cx="4064000" cy="1198880"/>
          </a:xfrm>
          <a:prstGeom prst="rect">
            <a:avLst/>
          </a:prstGeom>
          <a:noFill/>
        </p:spPr>
        <p:txBody>
          <a:bodyPr wrap="square" rtlCol="0">
            <a:spAutoFit/>
          </a:bodyPr>
          <a:lstStyle/>
          <a:p>
            <a:r>
              <a:rPr lang="en-US">
                <a:solidFill>
                  <a:schemeClr val="bg1"/>
                </a:solidFill>
              </a:rPr>
              <a:t>Nguyễn Trung Hiếu - DTH215910</a:t>
            </a:r>
            <a:endParaRPr lang="en-US">
              <a:solidFill>
                <a:schemeClr val="bg1"/>
              </a:solidFill>
            </a:endParaRPr>
          </a:p>
          <a:p>
            <a:r>
              <a:rPr lang="en-US">
                <a:solidFill>
                  <a:schemeClr val="bg1"/>
                </a:solidFill>
              </a:rPr>
              <a:t>La Trần Hữu Điền - DTH215871</a:t>
            </a:r>
            <a:endParaRPr lang="en-US">
              <a:solidFill>
                <a:schemeClr val="bg1"/>
              </a:solidFill>
            </a:endParaRPr>
          </a:p>
          <a:p>
            <a:r>
              <a:rPr lang="en-US">
                <a:solidFill>
                  <a:schemeClr val="bg1"/>
                </a:solidFill>
              </a:rPr>
              <a:t>Nguyễn Ngọc Lợi - DTH216009</a:t>
            </a:r>
            <a:endParaRPr lang="en-US">
              <a:solidFill>
                <a:schemeClr val="bg1"/>
              </a:solidFill>
            </a:endParaRPr>
          </a:p>
          <a:p>
            <a:r>
              <a:rPr lang="en-US">
                <a:solidFill>
                  <a:schemeClr val="bg1"/>
                </a:solidFill>
              </a:rPr>
              <a:t>Phan Anh Thư - DTH216183</a:t>
            </a:r>
            <a:endParaRPr lang="en-US">
              <a:solidFill>
                <a:schemeClr val="bg1"/>
              </a:solidFill>
            </a:endParaRPr>
          </a:p>
        </p:txBody>
      </p:sp>
      <p:pic>
        <p:nvPicPr>
          <p:cNvPr id="5" name="Picture 4"/>
          <p:cNvPicPr>
            <a:picLocks noChangeAspect="1"/>
          </p:cNvPicPr>
          <p:nvPr/>
        </p:nvPicPr>
        <p:blipFill>
          <a:blip r:embed="rId2"/>
          <a:stretch>
            <a:fillRect/>
          </a:stretch>
        </p:blipFill>
        <p:spPr>
          <a:xfrm>
            <a:off x="-4857115" y="2034540"/>
            <a:ext cx="4351020" cy="3599815"/>
          </a:xfrm>
          <a:prstGeom prst="rect">
            <a:avLst/>
          </a:prstGeom>
        </p:spPr>
      </p:pic>
      <p:pic>
        <p:nvPicPr>
          <p:cNvPr id="10" name="Content Placeholder 9" descr="business meeting2_0"/>
          <p:cNvPicPr>
            <a:picLocks noGrp="1" noChangeAspect="1"/>
          </p:cNvPicPr>
          <p:nvPr>
            <p:ph sz="half" idx="1"/>
          </p:nvPr>
        </p:nvPicPr>
        <p:blipFill>
          <a:blip r:embed="rId3"/>
          <a:stretch>
            <a:fillRect/>
          </a:stretch>
        </p:blipFill>
        <p:spPr>
          <a:xfrm>
            <a:off x="-5212715" y="772795"/>
            <a:ext cx="3413760" cy="3498850"/>
          </a:xfrm>
          <a:prstGeom prst="rect">
            <a:avLst/>
          </a:prstGeom>
        </p:spPr>
      </p:pic>
      <p:sp>
        <p:nvSpPr>
          <p:cNvPr id="3" name="Text Box 2"/>
          <p:cNvSpPr txBox="1"/>
          <p:nvPr/>
        </p:nvSpPr>
        <p:spPr>
          <a:xfrm>
            <a:off x="5137150" y="1748790"/>
            <a:ext cx="7114540" cy="706755"/>
          </a:xfrm>
          <a:prstGeom prst="rect">
            <a:avLst/>
          </a:prstGeom>
          <a:noFill/>
        </p:spPr>
        <p:txBody>
          <a:bodyPr wrap="square" rtlCol="0" anchor="t">
            <a:spAutoFit/>
          </a:bodyPr>
          <a:lstStyle/>
          <a:p>
            <a:pPr algn="l"/>
            <a:r>
              <a:rPr lang="en-US" sz="4000" b="1">
                <a:gradFill>
                  <a:gsLst>
                    <a:gs pos="28000">
                      <a:srgbClr val="F0680E"/>
                    </a:gs>
                    <a:gs pos="100000">
                      <a:srgbClr val="EE34E3"/>
                    </a:gs>
                    <a:gs pos="100000">
                      <a:schemeClr val="accent1">
                        <a:lumMod val="30000"/>
                        <a:lumOff val="70000"/>
                      </a:schemeClr>
                    </a:gs>
                  </a:gsLst>
                  <a:lin ang="8100000" scaled="0"/>
                </a:gradFill>
                <a:latin typeface="+mj-lt"/>
                <a:cs typeface="+mj-lt"/>
                <a:sym typeface="+mn-ea"/>
              </a:rPr>
              <a:t>PHẦN I: GIỚI THIỆU TỔNG QUAN</a:t>
            </a:r>
            <a:endParaRPr lang="en-US" sz="4000" b="1">
              <a:gradFill>
                <a:gsLst>
                  <a:gs pos="28000">
                    <a:srgbClr val="F0680E"/>
                  </a:gs>
                  <a:gs pos="100000">
                    <a:srgbClr val="EE34E3"/>
                  </a:gs>
                  <a:gs pos="100000">
                    <a:schemeClr val="accent1">
                      <a:lumMod val="30000"/>
                      <a:lumOff val="70000"/>
                    </a:schemeClr>
                  </a:gs>
                </a:gsLst>
                <a:lin ang="8100000" scaled="0"/>
              </a:gradFill>
              <a:latin typeface="+mj-lt"/>
              <a:cs typeface="+mj-lt"/>
              <a:sym typeface="+mn-ea"/>
            </a:endParaRPr>
          </a:p>
        </p:txBody>
      </p:sp>
      <p:sp>
        <p:nvSpPr>
          <p:cNvPr id="4" name="Text Box 3"/>
          <p:cNvSpPr txBox="1"/>
          <p:nvPr/>
        </p:nvSpPr>
        <p:spPr>
          <a:xfrm>
            <a:off x="5213350" y="2411095"/>
            <a:ext cx="2801620" cy="474345"/>
          </a:xfrm>
          <a:prstGeom prst="rect">
            <a:avLst/>
          </a:prstGeom>
          <a:noFill/>
        </p:spPr>
        <p:txBody>
          <a:bodyPr wrap="square" rtlCol="0">
            <a:noAutofit/>
          </a:bodyPr>
          <a:lstStyle/>
          <a:p>
            <a:pPr algn="l"/>
            <a:r>
              <a:rPr lang="en-US" sz="2400" b="1">
                <a:gradFill>
                  <a:gsLst>
                    <a:gs pos="28000">
                      <a:srgbClr val="F0680E"/>
                    </a:gs>
                    <a:gs pos="100000">
                      <a:srgbClr val="EE34E3"/>
                    </a:gs>
                    <a:gs pos="100000">
                      <a:schemeClr val="accent1">
                        <a:lumMod val="30000"/>
                        <a:lumOff val="70000"/>
                      </a:schemeClr>
                    </a:gs>
                  </a:gsLst>
                  <a:lin ang="8100000" scaled="0"/>
                </a:gradFill>
                <a:latin typeface="+mj-lt"/>
                <a:cs typeface="+mj-lt"/>
              </a:rPr>
              <a:t>1. Phân quyền là gì ?</a:t>
            </a:r>
            <a:endParaRPr lang="en-US" sz="2400" b="1">
              <a:gradFill>
                <a:gsLst>
                  <a:gs pos="28000">
                    <a:srgbClr val="F0680E"/>
                  </a:gs>
                  <a:gs pos="100000">
                    <a:srgbClr val="EE34E3"/>
                  </a:gs>
                  <a:gs pos="100000">
                    <a:schemeClr val="accent1">
                      <a:lumMod val="30000"/>
                      <a:lumOff val="70000"/>
                    </a:schemeClr>
                  </a:gs>
                </a:gsLst>
                <a:lin ang="8100000" scaled="0"/>
              </a:gradFill>
              <a:latin typeface="+mj-lt"/>
              <a:cs typeface="+mj-lt"/>
            </a:endParaRPr>
          </a:p>
        </p:txBody>
      </p:sp>
      <p:sp>
        <p:nvSpPr>
          <p:cNvPr id="7" name="Text Box 6"/>
          <p:cNvSpPr txBox="1"/>
          <p:nvPr/>
        </p:nvSpPr>
        <p:spPr>
          <a:xfrm>
            <a:off x="5327650" y="4447540"/>
            <a:ext cx="2801620" cy="474345"/>
          </a:xfrm>
          <a:prstGeom prst="rect">
            <a:avLst/>
          </a:prstGeom>
          <a:noFill/>
        </p:spPr>
        <p:txBody>
          <a:bodyPr wrap="square" rtlCol="0">
            <a:noAutofit/>
          </a:bodyPr>
          <a:lstStyle/>
          <a:p>
            <a:pPr algn="l"/>
            <a:r>
              <a:rPr lang="en-US" sz="2400" b="1">
                <a:gradFill>
                  <a:gsLst>
                    <a:gs pos="28000">
                      <a:srgbClr val="F0680E"/>
                    </a:gs>
                    <a:gs pos="100000">
                      <a:srgbClr val="EE34E3"/>
                    </a:gs>
                    <a:gs pos="100000">
                      <a:schemeClr val="accent1">
                        <a:lumMod val="30000"/>
                        <a:lumOff val="70000"/>
                      </a:schemeClr>
                    </a:gs>
                  </a:gsLst>
                  <a:lin ang="8100000" scaled="0"/>
                </a:gradFill>
                <a:latin typeface="+mj-lt"/>
                <a:cs typeface="+mj-lt"/>
              </a:rPr>
              <a:t>2. Mục Đích</a:t>
            </a:r>
            <a:endParaRPr lang="en-US" sz="2400" b="1">
              <a:gradFill>
                <a:gsLst>
                  <a:gs pos="28000">
                    <a:srgbClr val="F0680E"/>
                  </a:gs>
                  <a:gs pos="100000">
                    <a:srgbClr val="EE34E3"/>
                  </a:gs>
                  <a:gs pos="100000">
                    <a:schemeClr val="accent1">
                      <a:lumMod val="30000"/>
                      <a:lumOff val="70000"/>
                    </a:schemeClr>
                  </a:gs>
                </a:gsLst>
                <a:lin ang="8100000" scaled="0"/>
              </a:gradFill>
              <a:latin typeface="+mj-lt"/>
              <a:cs typeface="+mj-lt"/>
            </a:endParaRPr>
          </a:p>
        </p:txBody>
      </p:sp>
      <p:sp>
        <p:nvSpPr>
          <p:cNvPr id="8" name="Text Box 7"/>
          <p:cNvSpPr txBox="1"/>
          <p:nvPr/>
        </p:nvSpPr>
        <p:spPr>
          <a:xfrm>
            <a:off x="5327650" y="4921885"/>
            <a:ext cx="2801620" cy="474345"/>
          </a:xfrm>
          <a:prstGeom prst="rect">
            <a:avLst/>
          </a:prstGeom>
          <a:noFill/>
        </p:spPr>
        <p:txBody>
          <a:bodyPr wrap="square" rtlCol="0">
            <a:noAutofit/>
          </a:bodyPr>
          <a:lstStyle/>
          <a:p>
            <a:pPr algn="l"/>
            <a:r>
              <a:rPr lang="en-US" sz="2400" b="1">
                <a:gradFill>
                  <a:gsLst>
                    <a:gs pos="28000">
                      <a:srgbClr val="F0680E"/>
                    </a:gs>
                    <a:gs pos="100000">
                      <a:srgbClr val="EE34E3"/>
                    </a:gs>
                    <a:gs pos="100000">
                      <a:schemeClr val="accent1">
                        <a:lumMod val="30000"/>
                        <a:lumOff val="70000"/>
                      </a:schemeClr>
                    </a:gs>
                  </a:gsLst>
                  <a:lin ang="8100000" scaled="0"/>
                </a:gradFill>
                <a:latin typeface="+mj-lt"/>
                <a:cs typeface="+mj-lt"/>
              </a:rPr>
              <a:t>3. Áp dụng</a:t>
            </a:r>
            <a:endParaRPr lang="en-US" sz="2400" b="1">
              <a:gradFill>
                <a:gsLst>
                  <a:gs pos="28000">
                    <a:srgbClr val="F0680E"/>
                  </a:gs>
                  <a:gs pos="100000">
                    <a:srgbClr val="EE34E3"/>
                  </a:gs>
                  <a:gs pos="100000">
                    <a:schemeClr val="accent1">
                      <a:lumMod val="30000"/>
                      <a:lumOff val="70000"/>
                    </a:schemeClr>
                  </a:gs>
                </a:gsLst>
                <a:lin ang="8100000" scaled="0"/>
              </a:gradFill>
              <a:latin typeface="+mj-lt"/>
              <a:cs typeface="+mj-lt"/>
            </a:endParaRPr>
          </a:p>
        </p:txBody>
      </p:sp>
      <p:pic>
        <p:nvPicPr>
          <p:cNvPr id="12" name="Picture 11" descr="co-so-du-lieu"/>
          <p:cNvPicPr>
            <a:picLocks noChangeAspect="1"/>
          </p:cNvPicPr>
          <p:nvPr/>
        </p:nvPicPr>
        <p:blipFill>
          <a:blip r:embed="rId4"/>
          <a:stretch>
            <a:fillRect/>
          </a:stretch>
        </p:blipFill>
        <p:spPr>
          <a:xfrm>
            <a:off x="174625" y="2411095"/>
            <a:ext cx="4961890" cy="3223260"/>
          </a:xfrm>
          <a:prstGeom prst="rect">
            <a:avLst/>
          </a:prstGeom>
        </p:spPr>
      </p:pic>
      <p:sp>
        <p:nvSpPr>
          <p:cNvPr id="2" name="Text Box 1"/>
          <p:cNvSpPr txBox="1"/>
          <p:nvPr/>
        </p:nvSpPr>
        <p:spPr>
          <a:xfrm>
            <a:off x="5327650" y="2885440"/>
            <a:ext cx="4983480" cy="1476375"/>
          </a:xfrm>
          <a:prstGeom prst="rect">
            <a:avLst/>
          </a:prstGeom>
          <a:noFill/>
        </p:spPr>
        <p:txBody>
          <a:bodyPr wrap="square" rtlCol="0">
            <a:spAutoFit/>
          </a:bodyPr>
          <a:lstStyle/>
          <a:p>
            <a:pPr algn="just"/>
            <a:r>
              <a:rPr lang="en-US">
                <a:solidFill>
                  <a:schemeClr val="bg1"/>
                </a:solidFill>
              </a:rPr>
              <a:t>Trong lập trình quản lý, phân quyền (hoặc quản lý quyền truy cập) là quá trình xác định và kiểm soát quyền hạn của người dùng hoặc hệ thống trong việc truy cập các tài nguyên, chức năng hoặc thông tin cụ thể.</a:t>
            </a:r>
            <a:endParaRPr lang="en-US">
              <a:solidFill>
                <a:schemeClr val="bg1"/>
              </a:solidFill>
            </a:endParaRPr>
          </a:p>
        </p:txBody>
      </p:sp>
      <p:pic>
        <p:nvPicPr>
          <p:cNvPr id="14" name="Picture 13" descr="phan-quyen-trong-wordpress"/>
          <p:cNvPicPr>
            <a:picLocks noChangeAspect="1"/>
          </p:cNvPicPr>
          <p:nvPr/>
        </p:nvPicPr>
        <p:blipFill>
          <a:blip r:embed="rId5"/>
          <a:stretch>
            <a:fillRect/>
          </a:stretch>
        </p:blipFill>
        <p:spPr>
          <a:xfrm>
            <a:off x="6112510" y="9042400"/>
            <a:ext cx="3318510" cy="2946400"/>
          </a:xfrm>
          <a:prstGeom prst="rect">
            <a:avLst/>
          </a:prstGeom>
        </p:spPr>
      </p:pic>
      <p:pic>
        <p:nvPicPr>
          <p:cNvPr id="15" name="Picture 14" descr="authentication-flow-3"/>
          <p:cNvPicPr>
            <a:picLocks noChangeAspect="1"/>
          </p:cNvPicPr>
          <p:nvPr/>
        </p:nvPicPr>
        <p:blipFill>
          <a:blip r:embed="rId6"/>
          <a:stretch>
            <a:fillRect/>
          </a:stretch>
        </p:blipFill>
        <p:spPr>
          <a:xfrm>
            <a:off x="7572375" y="7108190"/>
            <a:ext cx="3928745" cy="2564130"/>
          </a:xfrm>
          <a:prstGeom prst="rect">
            <a:avLst/>
          </a:prstGeom>
          <a:solidFill>
            <a:schemeClr val="accent1"/>
          </a:solidFill>
          <a:effectLst>
            <a:outerShdw blurRad="469900" dist="419100" dir="8100000" sx="96000" sy="96000" algn="tr" rotWithShape="0">
              <a:prstClr val="black">
                <a:alpha val="65000"/>
              </a:prstClr>
            </a:outerShdw>
          </a:effectLst>
        </p:spPr>
      </p:pic>
      <p:sp>
        <p:nvSpPr>
          <p:cNvPr id="17" name="Text Box 16"/>
          <p:cNvSpPr txBox="1"/>
          <p:nvPr/>
        </p:nvSpPr>
        <p:spPr>
          <a:xfrm>
            <a:off x="-4422140" y="3445510"/>
            <a:ext cx="4298950" cy="1476375"/>
          </a:xfrm>
          <a:prstGeom prst="rect">
            <a:avLst/>
          </a:prstGeom>
          <a:noFill/>
        </p:spPr>
        <p:txBody>
          <a:bodyPr wrap="square" rtlCol="0">
            <a:spAutoFit/>
          </a:bodyPr>
          <a:lstStyle/>
          <a:p>
            <a:pPr algn="just"/>
            <a:r>
              <a:rPr lang="en-US">
                <a:solidFill>
                  <a:schemeClr val="bg1"/>
                </a:solidFill>
              </a:rPr>
              <a:t> Mục tiêu của phân quyền là đảm bảo rằng người dùng chỉ có thể thực hiện các hoạt động mà họ được phép và không thể truy cập hay sửa đổi những thông tin hoặc tài nguyên mà họ không được ủy quyền.</a:t>
            </a:r>
            <a:endParaRPr lang="en-US">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1" name="Rectangles 10"/>
          <p:cNvSpPr/>
          <p:nvPr/>
        </p:nvSpPr>
        <p:spPr>
          <a:xfrm flipV="1">
            <a:off x="6494780" y="0"/>
            <a:ext cx="5697220" cy="6858000"/>
          </a:xfrm>
          <a:prstGeom prst="rect">
            <a:avLst/>
          </a:prstGeom>
          <a:gradFill>
            <a:gsLst>
              <a:gs pos="97000">
                <a:srgbClr val="F0680E">
                  <a:alpha val="100000"/>
                </a:srgbClr>
              </a:gs>
              <a:gs pos="58000">
                <a:srgbClr val="F0680E">
                  <a:alpha val="100000"/>
                </a:srgbClr>
              </a:gs>
              <a:gs pos="0">
                <a:srgbClr val="EE34E3">
                  <a:alpha val="0"/>
                </a:srgbClr>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 name="Text Box 2"/>
          <p:cNvSpPr txBox="1"/>
          <p:nvPr/>
        </p:nvSpPr>
        <p:spPr>
          <a:xfrm>
            <a:off x="507365" y="2000250"/>
            <a:ext cx="5714365" cy="583565"/>
          </a:xfrm>
          <a:prstGeom prst="rect">
            <a:avLst/>
          </a:prstGeom>
          <a:noFill/>
        </p:spPr>
        <p:txBody>
          <a:bodyPr wrap="square" rtlCol="0" anchor="t">
            <a:spAutoFit/>
          </a:bodyPr>
          <a:lstStyle/>
          <a:p>
            <a:pPr algn="l"/>
            <a:r>
              <a:rPr lang="en-US" sz="3200" b="1">
                <a:gradFill>
                  <a:gsLst>
                    <a:gs pos="28000">
                      <a:srgbClr val="F0680E"/>
                    </a:gs>
                    <a:gs pos="100000">
                      <a:srgbClr val="EE34E3"/>
                    </a:gs>
                    <a:gs pos="100000">
                      <a:schemeClr val="accent1">
                        <a:lumMod val="30000"/>
                        <a:lumOff val="70000"/>
                      </a:schemeClr>
                    </a:gs>
                  </a:gsLst>
                  <a:lin ang="8100000" scaled="0"/>
                </a:gradFill>
                <a:latin typeface="+mj-lt"/>
                <a:cs typeface="+mj-lt"/>
                <a:sym typeface="+mn-ea"/>
              </a:rPr>
              <a:t>PHẦN I: GIỚI THIỆU TỔNG QUAN</a:t>
            </a:r>
            <a:endParaRPr lang="en-US" sz="3200" b="1">
              <a:gradFill>
                <a:gsLst>
                  <a:gs pos="28000">
                    <a:srgbClr val="F0680E"/>
                  </a:gs>
                  <a:gs pos="100000">
                    <a:srgbClr val="EE34E3"/>
                  </a:gs>
                  <a:gs pos="100000">
                    <a:schemeClr val="accent1">
                      <a:lumMod val="30000"/>
                      <a:lumOff val="70000"/>
                    </a:schemeClr>
                  </a:gs>
                </a:gsLst>
                <a:lin ang="8100000" scaled="0"/>
              </a:gradFill>
              <a:latin typeface="+mj-lt"/>
              <a:cs typeface="+mj-lt"/>
              <a:sym typeface="+mn-ea"/>
            </a:endParaRPr>
          </a:p>
        </p:txBody>
      </p:sp>
      <p:sp>
        <p:nvSpPr>
          <p:cNvPr id="4" name="Text Box 3"/>
          <p:cNvSpPr txBox="1"/>
          <p:nvPr/>
        </p:nvSpPr>
        <p:spPr>
          <a:xfrm>
            <a:off x="8536305" y="7015480"/>
            <a:ext cx="2801620" cy="474345"/>
          </a:xfrm>
          <a:prstGeom prst="rect">
            <a:avLst/>
          </a:prstGeom>
          <a:noFill/>
        </p:spPr>
        <p:txBody>
          <a:bodyPr wrap="square" rtlCol="0">
            <a:noAutofit/>
          </a:bodyPr>
          <a:lstStyle/>
          <a:p>
            <a:pPr algn="l"/>
            <a:r>
              <a:rPr lang="en-US" sz="2400" b="1">
                <a:gradFill>
                  <a:gsLst>
                    <a:gs pos="28000">
                      <a:srgbClr val="F0680E"/>
                    </a:gs>
                    <a:gs pos="100000">
                      <a:srgbClr val="EE34E3"/>
                    </a:gs>
                    <a:gs pos="100000">
                      <a:schemeClr val="accent1">
                        <a:lumMod val="30000"/>
                        <a:lumOff val="70000"/>
                      </a:schemeClr>
                    </a:gs>
                  </a:gsLst>
                  <a:lin ang="8100000" scaled="0"/>
                </a:gradFill>
                <a:latin typeface="+mj-lt"/>
                <a:cs typeface="+mj-lt"/>
              </a:rPr>
              <a:t>1. Phân quyền là gì ?</a:t>
            </a:r>
            <a:endParaRPr lang="en-US" sz="2400" b="1">
              <a:gradFill>
                <a:gsLst>
                  <a:gs pos="28000">
                    <a:srgbClr val="F0680E"/>
                  </a:gs>
                  <a:gs pos="100000">
                    <a:srgbClr val="EE34E3"/>
                  </a:gs>
                  <a:gs pos="100000">
                    <a:schemeClr val="accent1">
                      <a:lumMod val="30000"/>
                      <a:lumOff val="70000"/>
                    </a:schemeClr>
                  </a:gs>
                </a:gsLst>
                <a:lin ang="8100000" scaled="0"/>
              </a:gradFill>
              <a:latin typeface="+mj-lt"/>
              <a:cs typeface="+mj-lt"/>
            </a:endParaRPr>
          </a:p>
        </p:txBody>
      </p:sp>
      <p:sp>
        <p:nvSpPr>
          <p:cNvPr id="7" name="Text Box 6"/>
          <p:cNvSpPr txBox="1"/>
          <p:nvPr/>
        </p:nvSpPr>
        <p:spPr>
          <a:xfrm>
            <a:off x="507365" y="2681605"/>
            <a:ext cx="2801620" cy="474345"/>
          </a:xfrm>
          <a:prstGeom prst="rect">
            <a:avLst/>
          </a:prstGeom>
          <a:noFill/>
        </p:spPr>
        <p:txBody>
          <a:bodyPr wrap="square" rtlCol="0">
            <a:noAutofit/>
          </a:bodyPr>
          <a:lstStyle/>
          <a:p>
            <a:pPr algn="l"/>
            <a:r>
              <a:rPr lang="en-US" sz="2400" b="1">
                <a:gradFill>
                  <a:gsLst>
                    <a:gs pos="28000">
                      <a:srgbClr val="F0680E"/>
                    </a:gs>
                    <a:gs pos="100000">
                      <a:srgbClr val="EE34E3"/>
                    </a:gs>
                    <a:gs pos="100000">
                      <a:schemeClr val="accent1">
                        <a:lumMod val="30000"/>
                        <a:lumOff val="70000"/>
                      </a:schemeClr>
                    </a:gs>
                  </a:gsLst>
                  <a:lin ang="8100000" scaled="0"/>
                </a:gradFill>
                <a:latin typeface="+mj-lt"/>
                <a:cs typeface="+mj-lt"/>
              </a:rPr>
              <a:t>2. Mục Đích</a:t>
            </a:r>
            <a:endParaRPr lang="en-US" sz="2400" b="1">
              <a:gradFill>
                <a:gsLst>
                  <a:gs pos="28000">
                    <a:srgbClr val="F0680E"/>
                  </a:gs>
                  <a:gs pos="100000">
                    <a:srgbClr val="EE34E3"/>
                  </a:gs>
                  <a:gs pos="100000">
                    <a:schemeClr val="accent1">
                      <a:lumMod val="30000"/>
                      <a:lumOff val="70000"/>
                    </a:schemeClr>
                  </a:gs>
                </a:gsLst>
                <a:lin ang="8100000" scaled="0"/>
              </a:gradFill>
              <a:latin typeface="+mj-lt"/>
              <a:cs typeface="+mj-lt"/>
            </a:endParaRPr>
          </a:p>
        </p:txBody>
      </p:sp>
      <p:sp>
        <p:nvSpPr>
          <p:cNvPr id="8" name="Text Box 7"/>
          <p:cNvSpPr txBox="1"/>
          <p:nvPr/>
        </p:nvSpPr>
        <p:spPr>
          <a:xfrm>
            <a:off x="610870" y="5017135"/>
            <a:ext cx="2801620" cy="474345"/>
          </a:xfrm>
          <a:prstGeom prst="rect">
            <a:avLst/>
          </a:prstGeom>
          <a:noFill/>
        </p:spPr>
        <p:txBody>
          <a:bodyPr wrap="square" rtlCol="0">
            <a:noAutofit/>
          </a:bodyPr>
          <a:lstStyle/>
          <a:p>
            <a:pPr algn="l"/>
            <a:r>
              <a:rPr lang="en-US" b="1">
                <a:gradFill>
                  <a:gsLst>
                    <a:gs pos="28000">
                      <a:srgbClr val="F0680E"/>
                    </a:gs>
                    <a:gs pos="100000">
                      <a:srgbClr val="EE34E3"/>
                    </a:gs>
                    <a:gs pos="100000">
                      <a:schemeClr val="accent1">
                        <a:lumMod val="30000"/>
                        <a:lumOff val="70000"/>
                      </a:schemeClr>
                    </a:gs>
                  </a:gsLst>
                  <a:lin ang="8100000" scaled="0"/>
                </a:gradFill>
                <a:latin typeface="+mj-lt"/>
                <a:cs typeface="+mj-lt"/>
              </a:rPr>
              <a:t>3. Áp dụng</a:t>
            </a:r>
            <a:endParaRPr lang="en-US" b="1">
              <a:gradFill>
                <a:gsLst>
                  <a:gs pos="28000">
                    <a:srgbClr val="F0680E"/>
                  </a:gs>
                  <a:gs pos="100000">
                    <a:srgbClr val="EE34E3"/>
                  </a:gs>
                  <a:gs pos="100000">
                    <a:schemeClr val="accent1">
                      <a:lumMod val="30000"/>
                      <a:lumOff val="70000"/>
                    </a:schemeClr>
                  </a:gs>
                </a:gsLst>
                <a:lin ang="8100000" scaled="0"/>
              </a:gradFill>
              <a:latin typeface="+mj-lt"/>
              <a:cs typeface="+mj-lt"/>
            </a:endParaRPr>
          </a:p>
        </p:txBody>
      </p:sp>
      <p:sp>
        <p:nvSpPr>
          <p:cNvPr id="5" name="Text Box 4"/>
          <p:cNvSpPr txBox="1"/>
          <p:nvPr/>
        </p:nvSpPr>
        <p:spPr>
          <a:xfrm>
            <a:off x="6626860" y="7015480"/>
            <a:ext cx="4983480" cy="1476375"/>
          </a:xfrm>
          <a:prstGeom prst="rect">
            <a:avLst/>
          </a:prstGeom>
          <a:noFill/>
        </p:spPr>
        <p:txBody>
          <a:bodyPr wrap="square" rtlCol="0">
            <a:spAutoFit/>
          </a:bodyPr>
          <a:lstStyle/>
          <a:p>
            <a:pPr algn="l"/>
            <a:r>
              <a:rPr lang="en-US">
                <a:solidFill>
                  <a:schemeClr val="bg1"/>
                </a:solidFill>
              </a:rPr>
              <a:t>Trong lập trình quản lý, phân quyền (hoặc quản lý quyền truy cập) là quá trình xác định và kiểm soát quyền hạn của người dùng hoặc hệ thống trong việc truy cập các tài nguyên, chức năng hoặc thông tin cụ thể.</a:t>
            </a:r>
            <a:endParaRPr lang="en-US">
              <a:solidFill>
                <a:schemeClr val="bg1"/>
              </a:solidFill>
            </a:endParaRPr>
          </a:p>
        </p:txBody>
      </p:sp>
      <p:sp>
        <p:nvSpPr>
          <p:cNvPr id="2" name="Text Box 1"/>
          <p:cNvSpPr txBox="1"/>
          <p:nvPr/>
        </p:nvSpPr>
        <p:spPr>
          <a:xfrm>
            <a:off x="920750" y="3253740"/>
            <a:ext cx="4298950" cy="1476375"/>
          </a:xfrm>
          <a:prstGeom prst="rect">
            <a:avLst/>
          </a:prstGeom>
          <a:noFill/>
        </p:spPr>
        <p:txBody>
          <a:bodyPr wrap="square" rtlCol="0">
            <a:spAutoFit/>
          </a:bodyPr>
          <a:lstStyle/>
          <a:p>
            <a:pPr algn="just"/>
            <a:r>
              <a:rPr lang="en-US">
                <a:solidFill>
                  <a:schemeClr val="bg1"/>
                </a:solidFill>
              </a:rPr>
              <a:t> Mục tiêu của phân quyền là đảm bảo rằng người dùng chỉ có thể thực hiện các hoạt động mà họ được phép và không thể truy cập hay sửa đổi những thông tin hoặc tài nguyên mà họ không được ủy quyền.</a:t>
            </a:r>
            <a:endParaRPr lang="en-US">
              <a:solidFill>
                <a:schemeClr val="bg1"/>
              </a:solidFill>
            </a:endParaRPr>
          </a:p>
        </p:txBody>
      </p:sp>
      <p:pic>
        <p:nvPicPr>
          <p:cNvPr id="10" name="Picture 9" descr="phan-quyen-trong-wordpress"/>
          <p:cNvPicPr>
            <a:picLocks noChangeAspect="1"/>
          </p:cNvPicPr>
          <p:nvPr/>
        </p:nvPicPr>
        <p:blipFill>
          <a:blip r:embed="rId2"/>
          <a:stretch>
            <a:fillRect/>
          </a:stretch>
        </p:blipFill>
        <p:spPr>
          <a:xfrm>
            <a:off x="6221730" y="2799080"/>
            <a:ext cx="3318510" cy="2946400"/>
          </a:xfrm>
          <a:prstGeom prst="rect">
            <a:avLst/>
          </a:prstGeom>
        </p:spPr>
      </p:pic>
      <p:pic>
        <p:nvPicPr>
          <p:cNvPr id="9" name="Picture 8" descr="authentication-flow-3"/>
          <p:cNvPicPr>
            <a:picLocks noChangeAspect="1"/>
          </p:cNvPicPr>
          <p:nvPr/>
        </p:nvPicPr>
        <p:blipFill>
          <a:blip r:embed="rId3"/>
          <a:stretch>
            <a:fillRect/>
          </a:stretch>
        </p:blipFill>
        <p:spPr>
          <a:xfrm>
            <a:off x="7681595" y="864870"/>
            <a:ext cx="3928745" cy="2564130"/>
          </a:xfrm>
          <a:prstGeom prst="rect">
            <a:avLst/>
          </a:prstGeom>
          <a:solidFill>
            <a:schemeClr val="accent1"/>
          </a:solidFill>
          <a:effectLst>
            <a:outerShdw blurRad="469900" dist="419100" dir="8100000" sx="96000" sy="96000" algn="tr" rotWithShape="0">
              <a:prstClr val="black">
                <a:alpha val="65000"/>
              </a:prstClr>
            </a:outerShdw>
          </a:effectLst>
        </p:spPr>
      </p:pic>
      <p:pic>
        <p:nvPicPr>
          <p:cNvPr id="12" name="Picture 11" descr="co-so-du-lieu"/>
          <p:cNvPicPr>
            <a:picLocks noChangeAspect="1"/>
          </p:cNvPicPr>
          <p:nvPr/>
        </p:nvPicPr>
        <p:blipFill>
          <a:blip r:embed="rId4"/>
          <a:stretch>
            <a:fillRect/>
          </a:stretch>
        </p:blipFill>
        <p:spPr>
          <a:xfrm flipH="1">
            <a:off x="-1210310" y="3935095"/>
            <a:ext cx="175260" cy="1136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1" name="Rectangles 10"/>
          <p:cNvSpPr/>
          <p:nvPr/>
        </p:nvSpPr>
        <p:spPr>
          <a:xfrm flipV="1">
            <a:off x="12106275" y="-510540"/>
            <a:ext cx="6598285" cy="8143240"/>
          </a:xfrm>
          <a:prstGeom prst="rect">
            <a:avLst/>
          </a:prstGeom>
          <a:gradFill>
            <a:gsLst>
              <a:gs pos="97000">
                <a:srgbClr val="F0680E">
                  <a:alpha val="100000"/>
                </a:srgbClr>
              </a:gs>
              <a:gs pos="25000">
                <a:srgbClr val="F0680E">
                  <a:alpha val="100000"/>
                </a:srgbClr>
              </a:gs>
              <a:gs pos="0">
                <a:srgbClr val="EE34E3">
                  <a:alpha val="0"/>
                </a:srgbClr>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 name="Text Box 2"/>
          <p:cNvSpPr txBox="1"/>
          <p:nvPr/>
        </p:nvSpPr>
        <p:spPr>
          <a:xfrm>
            <a:off x="431800" y="226060"/>
            <a:ext cx="5714365" cy="583565"/>
          </a:xfrm>
          <a:prstGeom prst="rect">
            <a:avLst/>
          </a:prstGeom>
          <a:noFill/>
        </p:spPr>
        <p:txBody>
          <a:bodyPr wrap="square" rtlCol="0" anchor="t">
            <a:spAutoFit/>
          </a:bodyPr>
          <a:lstStyle/>
          <a:p>
            <a:pPr algn="l"/>
            <a:r>
              <a:rPr lang="en-US" sz="3200" b="1">
                <a:gradFill>
                  <a:gsLst>
                    <a:gs pos="28000">
                      <a:srgbClr val="F0680E"/>
                    </a:gs>
                    <a:gs pos="100000">
                      <a:srgbClr val="EE34E3"/>
                    </a:gs>
                    <a:gs pos="100000">
                      <a:schemeClr val="accent1">
                        <a:lumMod val="30000"/>
                        <a:lumOff val="70000"/>
                      </a:schemeClr>
                    </a:gs>
                  </a:gsLst>
                  <a:lin ang="8100000" scaled="0"/>
                </a:gradFill>
                <a:latin typeface="+mj-lt"/>
                <a:cs typeface="+mj-lt"/>
                <a:sym typeface="+mn-ea"/>
              </a:rPr>
              <a:t>PHẦN I: GIỚI THIỆU TỔNG QUAN</a:t>
            </a:r>
            <a:endParaRPr lang="en-US" sz="3200" b="1">
              <a:gradFill>
                <a:gsLst>
                  <a:gs pos="28000">
                    <a:srgbClr val="F0680E"/>
                  </a:gs>
                  <a:gs pos="100000">
                    <a:srgbClr val="EE34E3"/>
                  </a:gs>
                  <a:gs pos="100000">
                    <a:schemeClr val="accent1">
                      <a:lumMod val="30000"/>
                      <a:lumOff val="70000"/>
                    </a:schemeClr>
                  </a:gs>
                </a:gsLst>
                <a:lin ang="8100000" scaled="0"/>
              </a:gradFill>
              <a:latin typeface="+mj-lt"/>
              <a:cs typeface="+mj-lt"/>
              <a:sym typeface="+mn-ea"/>
            </a:endParaRPr>
          </a:p>
        </p:txBody>
      </p:sp>
      <p:sp>
        <p:nvSpPr>
          <p:cNvPr id="7" name="Text Box 6"/>
          <p:cNvSpPr txBox="1"/>
          <p:nvPr/>
        </p:nvSpPr>
        <p:spPr>
          <a:xfrm>
            <a:off x="344170" y="7015480"/>
            <a:ext cx="2801620" cy="474345"/>
          </a:xfrm>
          <a:prstGeom prst="rect">
            <a:avLst/>
          </a:prstGeom>
          <a:noFill/>
        </p:spPr>
        <p:txBody>
          <a:bodyPr wrap="square" rtlCol="0">
            <a:noAutofit/>
          </a:bodyPr>
          <a:lstStyle/>
          <a:p>
            <a:pPr algn="l"/>
            <a:r>
              <a:rPr lang="en-US" sz="2400" b="1">
                <a:gradFill>
                  <a:gsLst>
                    <a:gs pos="28000">
                      <a:srgbClr val="F0680E"/>
                    </a:gs>
                    <a:gs pos="100000">
                      <a:srgbClr val="EE34E3"/>
                    </a:gs>
                    <a:gs pos="100000">
                      <a:schemeClr val="accent1">
                        <a:lumMod val="30000"/>
                        <a:lumOff val="70000"/>
                      </a:schemeClr>
                    </a:gs>
                  </a:gsLst>
                  <a:lin ang="8100000" scaled="0"/>
                </a:gradFill>
                <a:latin typeface="+mj-lt"/>
                <a:cs typeface="+mj-lt"/>
              </a:rPr>
              <a:t>2. Mục Đích</a:t>
            </a:r>
            <a:endParaRPr lang="en-US" sz="2400" b="1">
              <a:gradFill>
                <a:gsLst>
                  <a:gs pos="28000">
                    <a:srgbClr val="F0680E"/>
                  </a:gs>
                  <a:gs pos="100000">
                    <a:srgbClr val="EE34E3"/>
                  </a:gs>
                  <a:gs pos="100000">
                    <a:schemeClr val="accent1">
                      <a:lumMod val="30000"/>
                      <a:lumOff val="70000"/>
                    </a:schemeClr>
                  </a:gs>
                </a:gsLst>
                <a:lin ang="8100000" scaled="0"/>
              </a:gradFill>
              <a:latin typeface="+mj-lt"/>
              <a:cs typeface="+mj-lt"/>
            </a:endParaRPr>
          </a:p>
        </p:txBody>
      </p:sp>
      <p:sp>
        <p:nvSpPr>
          <p:cNvPr id="8" name="Text Box 7"/>
          <p:cNvSpPr txBox="1"/>
          <p:nvPr/>
        </p:nvSpPr>
        <p:spPr>
          <a:xfrm>
            <a:off x="502285" y="809625"/>
            <a:ext cx="2801620" cy="474345"/>
          </a:xfrm>
          <a:prstGeom prst="rect">
            <a:avLst/>
          </a:prstGeom>
          <a:noFill/>
        </p:spPr>
        <p:txBody>
          <a:bodyPr wrap="square" rtlCol="0">
            <a:noAutofit/>
          </a:bodyPr>
          <a:lstStyle/>
          <a:p>
            <a:pPr algn="l"/>
            <a:r>
              <a:rPr lang="en-US" sz="2400" b="1">
                <a:gradFill>
                  <a:gsLst>
                    <a:gs pos="28000">
                      <a:srgbClr val="F0680E"/>
                    </a:gs>
                    <a:gs pos="100000">
                      <a:srgbClr val="EE34E3"/>
                    </a:gs>
                    <a:gs pos="100000">
                      <a:schemeClr val="accent1">
                        <a:lumMod val="30000"/>
                        <a:lumOff val="70000"/>
                      </a:schemeClr>
                    </a:gs>
                  </a:gsLst>
                  <a:lin ang="8100000" scaled="0"/>
                </a:gradFill>
                <a:latin typeface="+mj-lt"/>
                <a:cs typeface="+mj-lt"/>
              </a:rPr>
              <a:t>3. Áp dụng</a:t>
            </a:r>
            <a:endParaRPr lang="en-US" sz="2400" b="1">
              <a:gradFill>
                <a:gsLst>
                  <a:gs pos="28000">
                    <a:srgbClr val="F0680E"/>
                  </a:gs>
                  <a:gs pos="100000">
                    <a:srgbClr val="EE34E3"/>
                  </a:gs>
                  <a:gs pos="100000">
                    <a:schemeClr val="accent1">
                      <a:lumMod val="30000"/>
                      <a:lumOff val="70000"/>
                    </a:schemeClr>
                  </a:gs>
                </a:gsLst>
                <a:lin ang="8100000" scaled="0"/>
              </a:gradFill>
              <a:latin typeface="+mj-lt"/>
              <a:cs typeface="+mj-lt"/>
            </a:endParaRPr>
          </a:p>
        </p:txBody>
      </p:sp>
      <p:sp>
        <p:nvSpPr>
          <p:cNvPr id="2" name="Text Box 1"/>
          <p:cNvSpPr txBox="1"/>
          <p:nvPr/>
        </p:nvSpPr>
        <p:spPr>
          <a:xfrm>
            <a:off x="431800" y="7632700"/>
            <a:ext cx="4298950" cy="1476375"/>
          </a:xfrm>
          <a:prstGeom prst="rect">
            <a:avLst/>
          </a:prstGeom>
          <a:noFill/>
        </p:spPr>
        <p:txBody>
          <a:bodyPr wrap="square" rtlCol="0">
            <a:spAutoFit/>
          </a:bodyPr>
          <a:lstStyle/>
          <a:p>
            <a:pPr algn="just"/>
            <a:r>
              <a:rPr lang="en-US">
                <a:solidFill>
                  <a:schemeClr val="bg1"/>
                </a:solidFill>
              </a:rPr>
              <a:t> Mục tiêu của phân quyền là đảm bảo rằng người dùng chỉ có thể thực hiện các hoạt động mà họ được phép và không thể truy cập hay sửa đổi những thông tin hoặc tài nguyên mà họ không được ủy quyền.</a:t>
            </a:r>
            <a:endParaRPr lang="en-US">
              <a:solidFill>
                <a:schemeClr val="bg1"/>
              </a:solidFill>
            </a:endParaRPr>
          </a:p>
        </p:txBody>
      </p:sp>
      <p:pic>
        <p:nvPicPr>
          <p:cNvPr id="10" name="Picture 9" descr="phan-quyen-trong-wordpress"/>
          <p:cNvPicPr>
            <a:picLocks noChangeAspect="1"/>
          </p:cNvPicPr>
          <p:nvPr/>
        </p:nvPicPr>
        <p:blipFill>
          <a:blip r:embed="rId2"/>
          <a:stretch>
            <a:fillRect/>
          </a:stretch>
        </p:blipFill>
        <p:spPr>
          <a:xfrm>
            <a:off x="12393295" y="3429000"/>
            <a:ext cx="3318510" cy="2946400"/>
          </a:xfrm>
          <a:prstGeom prst="rect">
            <a:avLst/>
          </a:prstGeom>
        </p:spPr>
      </p:pic>
      <p:pic>
        <p:nvPicPr>
          <p:cNvPr id="9" name="Picture 8" descr="authentication-flow-3"/>
          <p:cNvPicPr>
            <a:picLocks noChangeAspect="1"/>
          </p:cNvPicPr>
          <p:nvPr/>
        </p:nvPicPr>
        <p:blipFill>
          <a:blip r:embed="rId3"/>
          <a:stretch>
            <a:fillRect/>
          </a:stretch>
        </p:blipFill>
        <p:spPr>
          <a:xfrm>
            <a:off x="12883515" y="809625"/>
            <a:ext cx="3928745" cy="2564130"/>
          </a:xfrm>
          <a:prstGeom prst="rect">
            <a:avLst/>
          </a:prstGeom>
          <a:solidFill>
            <a:schemeClr val="accent1"/>
          </a:solidFill>
          <a:effectLst>
            <a:outerShdw blurRad="469900" dist="419100" dir="8100000" sx="96000" sy="96000" algn="tr" rotWithShape="0">
              <a:prstClr val="black">
                <a:alpha val="65000"/>
              </a:prstClr>
            </a:outerShdw>
          </a:effectLst>
        </p:spPr>
      </p:pic>
      <p:sp>
        <p:nvSpPr>
          <p:cNvPr id="6" name="Text Box 5"/>
          <p:cNvSpPr txBox="1"/>
          <p:nvPr/>
        </p:nvSpPr>
        <p:spPr>
          <a:xfrm>
            <a:off x="502285" y="1283970"/>
            <a:ext cx="6986270" cy="829945"/>
          </a:xfrm>
          <a:prstGeom prst="rect">
            <a:avLst/>
          </a:prstGeom>
          <a:noFill/>
        </p:spPr>
        <p:txBody>
          <a:bodyPr wrap="square" rtlCol="0">
            <a:spAutoFit/>
          </a:bodyPr>
          <a:lstStyle/>
          <a:p>
            <a:pPr algn="just"/>
            <a:r>
              <a:rPr lang="en-US" sz="1600">
                <a:solidFill>
                  <a:schemeClr val="bg1"/>
                </a:solidFill>
              </a:rPr>
              <a:t>- Các hệ thống quản lý thường xuyên áp dụng cơ chế phân quyền để bảo vệ dữ liệu quan trọng và ngăn chặn truy cập trái phép. Cụ thể, quản lý quyền có thể được thực hiện thông qua các khái niệm như:</a:t>
            </a:r>
            <a:endParaRPr lang="en-US" sz="1600">
              <a:solidFill>
                <a:schemeClr val="bg1"/>
              </a:solidFill>
            </a:endParaRPr>
          </a:p>
        </p:txBody>
      </p:sp>
      <p:sp>
        <p:nvSpPr>
          <p:cNvPr id="12" name="Text Box 11"/>
          <p:cNvSpPr txBox="1"/>
          <p:nvPr/>
        </p:nvSpPr>
        <p:spPr>
          <a:xfrm>
            <a:off x="744220" y="2113915"/>
            <a:ext cx="6744335" cy="829945"/>
          </a:xfrm>
          <a:prstGeom prst="rect">
            <a:avLst/>
          </a:prstGeom>
          <a:noFill/>
        </p:spPr>
        <p:txBody>
          <a:bodyPr wrap="square" rtlCol="0">
            <a:spAutoFit/>
          </a:bodyPr>
          <a:lstStyle/>
          <a:p>
            <a:pPr algn="just"/>
            <a:r>
              <a:rPr lang="en-US" sz="1600">
                <a:solidFill>
                  <a:schemeClr val="bg1"/>
                </a:solidFill>
                <a:sym typeface="+mn-ea"/>
              </a:rPr>
              <a:t>+ Người dùng và nhóm người dùng: Mỗi người dùng có một tài khoản riêng và thuộc một hoặc nhiều nhóm người dùng. Các quyền hạn được gán cho người dùng hoặc nhóm người dùng.</a:t>
            </a:r>
            <a:endParaRPr lang="en-US" sz="1600">
              <a:solidFill>
                <a:schemeClr val="bg1"/>
              </a:solidFill>
              <a:sym typeface="+mn-ea"/>
            </a:endParaRPr>
          </a:p>
        </p:txBody>
      </p:sp>
      <p:sp>
        <p:nvSpPr>
          <p:cNvPr id="13" name="Text Box 12"/>
          <p:cNvSpPr txBox="1"/>
          <p:nvPr/>
        </p:nvSpPr>
        <p:spPr>
          <a:xfrm>
            <a:off x="744220" y="2943860"/>
            <a:ext cx="6744970" cy="818515"/>
          </a:xfrm>
          <a:prstGeom prst="rect">
            <a:avLst/>
          </a:prstGeom>
          <a:noFill/>
        </p:spPr>
        <p:txBody>
          <a:bodyPr wrap="square" rtlCol="0">
            <a:noAutofit/>
          </a:bodyPr>
          <a:lstStyle/>
          <a:p>
            <a:pPr algn="just"/>
            <a:r>
              <a:rPr lang="en-US" sz="1600">
                <a:solidFill>
                  <a:schemeClr val="bg1"/>
                </a:solidFill>
                <a:sym typeface="+mn-ea"/>
              </a:rPr>
              <a:t>+ Quyền hạn cụ thể: Xác định những hành động cụ thể mà người dùng có thể thực hiện đối với một tài nguyên hay chức năng nhất định. Ví dụ, quyền đọc, quyền sửa đổi, quyền xóa, v.v.</a:t>
            </a:r>
            <a:endParaRPr lang="en-US" sz="1600">
              <a:solidFill>
                <a:schemeClr val="bg1"/>
              </a:solidFill>
            </a:endParaRPr>
          </a:p>
        </p:txBody>
      </p:sp>
      <p:sp>
        <p:nvSpPr>
          <p:cNvPr id="14" name="Text Box 13"/>
          <p:cNvSpPr txBox="1"/>
          <p:nvPr/>
        </p:nvSpPr>
        <p:spPr>
          <a:xfrm>
            <a:off x="744855" y="4592320"/>
            <a:ext cx="6743065" cy="839470"/>
          </a:xfrm>
          <a:prstGeom prst="rect">
            <a:avLst/>
          </a:prstGeom>
          <a:noFill/>
        </p:spPr>
        <p:txBody>
          <a:bodyPr wrap="square" rtlCol="0">
            <a:noAutofit/>
          </a:bodyPr>
          <a:lstStyle/>
          <a:p>
            <a:pPr algn="just"/>
            <a:r>
              <a:rPr lang="en-US" sz="1600">
                <a:solidFill>
                  <a:schemeClr val="bg1"/>
                </a:solidFill>
                <a:sym typeface="+mn-ea"/>
              </a:rPr>
              <a:t>+ Mô hình "Role-Based Access Control" (RBAC): Phân quyền dựa trên vai trò. Người dùng được gán vào các vai trò và các quyền hạn được kết nối với từng vai trò. Việc này giúp quản lý phân quyền trở nên linh hoạt và dễ quản lý.</a:t>
            </a:r>
            <a:endParaRPr lang="en-US" sz="1600">
              <a:solidFill>
                <a:schemeClr val="bg1"/>
              </a:solidFill>
            </a:endParaRPr>
          </a:p>
        </p:txBody>
      </p:sp>
      <p:sp>
        <p:nvSpPr>
          <p:cNvPr id="15" name="Text Box 14"/>
          <p:cNvSpPr txBox="1"/>
          <p:nvPr/>
        </p:nvSpPr>
        <p:spPr>
          <a:xfrm>
            <a:off x="744855" y="3762375"/>
            <a:ext cx="6743065" cy="828675"/>
          </a:xfrm>
          <a:prstGeom prst="rect">
            <a:avLst/>
          </a:prstGeom>
          <a:noFill/>
        </p:spPr>
        <p:txBody>
          <a:bodyPr wrap="square" rtlCol="0">
            <a:noAutofit/>
          </a:bodyPr>
          <a:lstStyle/>
          <a:p>
            <a:pPr algn="just"/>
            <a:r>
              <a:rPr lang="en-US" sz="1600">
                <a:solidFill>
                  <a:schemeClr val="bg1"/>
                </a:solidFill>
                <a:sym typeface="+mn-ea"/>
              </a:rPr>
              <a:t>+ Kiểm soát truy cập dựa trên chính sách (Policy-Based Access Control): Thiết lập các chính sách để quy định quyền hạn của người dùng dựa trên các điều kiện nhất định.</a:t>
            </a:r>
            <a:endParaRPr lang="en-US" sz="1600">
              <a:solidFill>
                <a:schemeClr val="bg1"/>
              </a:solidFill>
            </a:endParaRPr>
          </a:p>
          <a:p>
            <a:pPr algn="just"/>
            <a:endParaRPr lang="en-US" sz="1600">
              <a:solidFill>
                <a:schemeClr val="bg1"/>
              </a:solidFill>
            </a:endParaRPr>
          </a:p>
        </p:txBody>
      </p:sp>
      <p:sp>
        <p:nvSpPr>
          <p:cNvPr id="16" name="Text Box 15"/>
          <p:cNvSpPr txBox="1"/>
          <p:nvPr/>
        </p:nvSpPr>
        <p:spPr>
          <a:xfrm>
            <a:off x="502285" y="5460365"/>
            <a:ext cx="6986270" cy="583565"/>
          </a:xfrm>
          <a:prstGeom prst="rect">
            <a:avLst/>
          </a:prstGeom>
          <a:noFill/>
        </p:spPr>
        <p:txBody>
          <a:bodyPr wrap="square" rtlCol="0">
            <a:spAutoFit/>
          </a:bodyPr>
          <a:lstStyle/>
          <a:p>
            <a:pPr algn="just"/>
            <a:r>
              <a:rPr lang="en-US" sz="1600">
                <a:solidFill>
                  <a:schemeClr val="bg1"/>
                </a:solidFill>
                <a:sym typeface="+mn-ea"/>
              </a:rPr>
              <a:t>- Quản lý phân quyền là một phần quan trọng của bảo mật hệ thống và giúp ngăn chặn các rủi ro liên quan đến việc truy cập trái phép hay lạm dụng quyền hạn.</a:t>
            </a:r>
            <a:endParaRPr lang="en-US" sz="1600">
              <a:solidFill>
                <a:schemeClr val="bg1"/>
              </a:solidFill>
              <a:sym typeface="+mn-ea"/>
            </a:endParaRPr>
          </a:p>
        </p:txBody>
      </p:sp>
      <p:sp>
        <p:nvSpPr>
          <p:cNvPr id="17" name="Text Box 16"/>
          <p:cNvSpPr txBox="1"/>
          <p:nvPr/>
        </p:nvSpPr>
        <p:spPr>
          <a:xfrm>
            <a:off x="12296775" y="3023235"/>
            <a:ext cx="6217285" cy="1076325"/>
          </a:xfrm>
          <a:prstGeom prst="rect">
            <a:avLst/>
          </a:prstGeom>
          <a:noFill/>
        </p:spPr>
        <p:txBody>
          <a:bodyPr wrap="square" rtlCol="0" anchor="t">
            <a:spAutoFit/>
          </a:bodyPr>
          <a:lstStyle/>
          <a:p>
            <a:pPr algn="l"/>
            <a:r>
              <a:rPr lang="en-US" sz="3200" b="1">
                <a:gradFill>
                  <a:gsLst>
                    <a:gs pos="28000">
                      <a:srgbClr val="F0680E"/>
                    </a:gs>
                    <a:gs pos="100000">
                      <a:srgbClr val="EE34E3"/>
                    </a:gs>
                    <a:gs pos="100000">
                      <a:schemeClr val="accent1">
                        <a:lumMod val="30000"/>
                        <a:lumOff val="70000"/>
                      </a:schemeClr>
                    </a:gs>
                  </a:gsLst>
                  <a:lin ang="8100000" scaled="0"/>
                </a:gradFill>
                <a:latin typeface="+mj-lt"/>
                <a:cs typeface="+mj-lt"/>
                <a:sym typeface="+mn-ea"/>
              </a:rPr>
              <a:t>PHẦN II:Ứng dụng vào hệ thống quản lý</a:t>
            </a:r>
            <a:endParaRPr lang="en-US" sz="3200" b="1">
              <a:gradFill>
                <a:gsLst>
                  <a:gs pos="28000">
                    <a:srgbClr val="F0680E"/>
                  </a:gs>
                  <a:gs pos="100000">
                    <a:srgbClr val="EE34E3"/>
                  </a:gs>
                  <a:gs pos="100000">
                    <a:schemeClr val="accent1">
                      <a:lumMod val="30000"/>
                      <a:lumOff val="70000"/>
                    </a:schemeClr>
                  </a:gs>
                </a:gsLst>
                <a:lin ang="8100000" scaled="0"/>
              </a:gradFill>
              <a:latin typeface="+mj-lt"/>
              <a:cs typeface="+mj-lt"/>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ppt_x</p:attrName>
                                        </p:attrNameLst>
                                      </p:cBhvr>
                                      <p:tavLst>
                                        <p:tav tm="0">
                                          <p:val>
                                            <p:strVal val="#ppt_x-.2"/>
                                          </p:val>
                                        </p:tav>
                                        <p:tav tm="100000">
                                          <p:val>
                                            <p:strVal val="#ppt_x"/>
                                          </p:val>
                                        </p:tav>
                                      </p:tavLst>
                                    </p:anim>
                                    <p:anim calcmode="lin" valueType="num">
                                      <p:cBhvr>
                                        <p:cTn id="15"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1000" fill="hold"/>
                                        <p:tgtEl>
                                          <p:spTgt spid="13"/>
                                        </p:tgtEl>
                                        <p:attrNameLst>
                                          <p:attrName>ppt_x</p:attrName>
                                        </p:attrNameLst>
                                      </p:cBhvr>
                                      <p:tavLst>
                                        <p:tav tm="0">
                                          <p:val>
                                            <p:strVal val="#ppt_x-.2"/>
                                          </p:val>
                                        </p:tav>
                                        <p:tav tm="100000">
                                          <p:val>
                                            <p:strVal val="#ppt_x"/>
                                          </p:val>
                                        </p:tav>
                                      </p:tavLst>
                                    </p:anim>
                                    <p:anim calcmode="lin" valueType="num">
                                      <p:cBhvr>
                                        <p:cTn id="22"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1000" fill="hold"/>
                                        <p:tgtEl>
                                          <p:spTgt spid="15"/>
                                        </p:tgtEl>
                                        <p:attrNameLst>
                                          <p:attrName>ppt_x</p:attrName>
                                        </p:attrNameLst>
                                      </p:cBhvr>
                                      <p:tavLst>
                                        <p:tav tm="0">
                                          <p:val>
                                            <p:strVal val="#ppt_x-.2"/>
                                          </p:val>
                                        </p:tav>
                                        <p:tav tm="100000">
                                          <p:val>
                                            <p:strVal val="#ppt_x"/>
                                          </p:val>
                                        </p:tav>
                                      </p:tavLst>
                                    </p:anim>
                                    <p:anim calcmode="lin" valueType="num">
                                      <p:cBhvr>
                                        <p:cTn id="29"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1000" fill="hold"/>
                                        <p:tgtEl>
                                          <p:spTgt spid="14"/>
                                        </p:tgtEl>
                                        <p:attrNameLst>
                                          <p:attrName>ppt_x</p:attrName>
                                        </p:attrNameLst>
                                      </p:cBhvr>
                                      <p:tavLst>
                                        <p:tav tm="0">
                                          <p:val>
                                            <p:strVal val="#ppt_x-.2"/>
                                          </p:val>
                                        </p:tav>
                                        <p:tav tm="100000">
                                          <p:val>
                                            <p:strVal val="#ppt_x"/>
                                          </p:val>
                                        </p:tav>
                                      </p:tavLst>
                                    </p:anim>
                                    <p:anim calcmode="lin" valueType="num">
                                      <p:cBhvr>
                                        <p:cTn id="36"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1000" fill="hold"/>
                                        <p:tgtEl>
                                          <p:spTgt spid="16"/>
                                        </p:tgtEl>
                                        <p:attrNameLst>
                                          <p:attrName>ppt_x</p:attrName>
                                        </p:attrNameLst>
                                      </p:cBhvr>
                                      <p:tavLst>
                                        <p:tav tm="0">
                                          <p:val>
                                            <p:strVal val="#ppt_x-.2"/>
                                          </p:val>
                                        </p:tav>
                                        <p:tav tm="100000">
                                          <p:val>
                                            <p:strVal val="#ppt_x"/>
                                          </p:val>
                                        </p:tav>
                                      </p:tavLst>
                                    </p:anim>
                                    <p:anim calcmode="lin" valueType="num">
                                      <p:cBhvr>
                                        <p:cTn id="43"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2" grpId="0"/>
      <p:bldP spid="12" grpId="1"/>
      <p:bldP spid="13" grpId="0"/>
      <p:bldP spid="13" grpId="1"/>
      <p:bldP spid="14" grpId="0"/>
      <p:bldP spid="14" grpId="1"/>
      <p:bldP spid="15" grpId="0"/>
      <p:bldP spid="15" grpId="1"/>
      <p:bldP spid="16" grpId="0"/>
      <p:bldP spid="16"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1" name="Rectangles 10"/>
          <p:cNvSpPr/>
          <p:nvPr/>
        </p:nvSpPr>
        <p:spPr>
          <a:xfrm flipV="1">
            <a:off x="1398270" y="2814955"/>
            <a:ext cx="171450" cy="1075690"/>
          </a:xfrm>
          <a:prstGeom prst="rect">
            <a:avLst/>
          </a:prstGeom>
          <a:gradFill>
            <a:gsLst>
              <a:gs pos="97000">
                <a:srgbClr val="F0680E">
                  <a:alpha val="100000"/>
                </a:srgbClr>
              </a:gs>
              <a:gs pos="90000">
                <a:srgbClr val="F0680E">
                  <a:alpha val="100000"/>
                </a:srgbClr>
              </a:gs>
              <a:gs pos="0">
                <a:srgbClr val="EE34E3">
                  <a:alpha val="100000"/>
                </a:srgbClr>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 name="Text Box 2"/>
          <p:cNvSpPr txBox="1"/>
          <p:nvPr/>
        </p:nvSpPr>
        <p:spPr>
          <a:xfrm>
            <a:off x="-7200265" y="226060"/>
            <a:ext cx="5714365" cy="583565"/>
          </a:xfrm>
          <a:prstGeom prst="rect">
            <a:avLst/>
          </a:prstGeom>
          <a:noFill/>
        </p:spPr>
        <p:txBody>
          <a:bodyPr wrap="square" rtlCol="0" anchor="t">
            <a:spAutoFit/>
          </a:bodyPr>
          <a:lstStyle/>
          <a:p>
            <a:pPr algn="l"/>
            <a:r>
              <a:rPr lang="en-US" sz="3200" b="1">
                <a:gradFill>
                  <a:gsLst>
                    <a:gs pos="28000">
                      <a:srgbClr val="F0680E"/>
                    </a:gs>
                    <a:gs pos="100000">
                      <a:srgbClr val="EE34E3"/>
                    </a:gs>
                    <a:gs pos="100000">
                      <a:schemeClr val="accent1">
                        <a:lumMod val="30000"/>
                        <a:lumOff val="70000"/>
                      </a:schemeClr>
                    </a:gs>
                  </a:gsLst>
                  <a:lin ang="8100000" scaled="0"/>
                </a:gradFill>
                <a:latin typeface="+mj-lt"/>
                <a:cs typeface="+mj-lt"/>
                <a:sym typeface="+mn-ea"/>
              </a:rPr>
              <a:t>PHẦN I: GIỚI THIỆU TỔNG QUAN</a:t>
            </a:r>
            <a:endParaRPr lang="en-US" sz="3200" b="1">
              <a:gradFill>
                <a:gsLst>
                  <a:gs pos="28000">
                    <a:srgbClr val="F0680E"/>
                  </a:gs>
                  <a:gs pos="100000">
                    <a:srgbClr val="EE34E3"/>
                  </a:gs>
                  <a:gs pos="100000">
                    <a:schemeClr val="accent1">
                      <a:lumMod val="30000"/>
                      <a:lumOff val="70000"/>
                    </a:schemeClr>
                  </a:gs>
                </a:gsLst>
                <a:lin ang="8100000" scaled="0"/>
              </a:gradFill>
              <a:latin typeface="+mj-lt"/>
              <a:cs typeface="+mj-lt"/>
              <a:sym typeface="+mn-ea"/>
            </a:endParaRPr>
          </a:p>
        </p:txBody>
      </p:sp>
      <p:sp>
        <p:nvSpPr>
          <p:cNvPr id="8" name="Text Box 7"/>
          <p:cNvSpPr txBox="1"/>
          <p:nvPr/>
        </p:nvSpPr>
        <p:spPr>
          <a:xfrm>
            <a:off x="-7129780" y="809625"/>
            <a:ext cx="2801620" cy="474345"/>
          </a:xfrm>
          <a:prstGeom prst="rect">
            <a:avLst/>
          </a:prstGeom>
          <a:noFill/>
        </p:spPr>
        <p:txBody>
          <a:bodyPr wrap="square" rtlCol="0">
            <a:noAutofit/>
          </a:bodyPr>
          <a:lstStyle/>
          <a:p>
            <a:pPr algn="l"/>
            <a:r>
              <a:rPr lang="en-US" sz="2400" b="1">
                <a:gradFill>
                  <a:gsLst>
                    <a:gs pos="28000">
                      <a:srgbClr val="F0680E"/>
                    </a:gs>
                    <a:gs pos="100000">
                      <a:srgbClr val="EE34E3"/>
                    </a:gs>
                    <a:gs pos="100000">
                      <a:schemeClr val="accent1">
                        <a:lumMod val="30000"/>
                        <a:lumOff val="70000"/>
                      </a:schemeClr>
                    </a:gs>
                  </a:gsLst>
                  <a:lin ang="8100000" scaled="0"/>
                </a:gradFill>
                <a:latin typeface="+mj-lt"/>
                <a:cs typeface="+mj-lt"/>
              </a:rPr>
              <a:t>3. Áp dụng</a:t>
            </a:r>
            <a:endParaRPr lang="en-US" sz="2400" b="1">
              <a:gradFill>
                <a:gsLst>
                  <a:gs pos="28000">
                    <a:srgbClr val="F0680E"/>
                  </a:gs>
                  <a:gs pos="100000">
                    <a:srgbClr val="EE34E3"/>
                  </a:gs>
                  <a:gs pos="100000">
                    <a:schemeClr val="accent1">
                      <a:lumMod val="30000"/>
                      <a:lumOff val="70000"/>
                    </a:schemeClr>
                  </a:gs>
                </a:gsLst>
                <a:lin ang="8100000" scaled="0"/>
              </a:gradFill>
              <a:latin typeface="+mj-lt"/>
              <a:cs typeface="+mj-lt"/>
            </a:endParaRPr>
          </a:p>
        </p:txBody>
      </p:sp>
      <p:sp>
        <p:nvSpPr>
          <p:cNvPr id="6" name="Text Box 5"/>
          <p:cNvSpPr txBox="1"/>
          <p:nvPr/>
        </p:nvSpPr>
        <p:spPr>
          <a:xfrm>
            <a:off x="-7129780" y="1283970"/>
            <a:ext cx="6986270" cy="829945"/>
          </a:xfrm>
          <a:prstGeom prst="rect">
            <a:avLst/>
          </a:prstGeom>
          <a:noFill/>
        </p:spPr>
        <p:txBody>
          <a:bodyPr wrap="square" rtlCol="0">
            <a:spAutoFit/>
          </a:bodyPr>
          <a:lstStyle/>
          <a:p>
            <a:pPr algn="just"/>
            <a:r>
              <a:rPr lang="en-US" sz="1600">
                <a:solidFill>
                  <a:schemeClr val="bg1"/>
                </a:solidFill>
              </a:rPr>
              <a:t>- Các hệ thống quản lý thường xuyên áp dụng cơ chế phân quyền để bảo vệ dữ liệu quan trọng và ngăn chặn truy cập trái phép. Cụ thể, quản lý quyền có thể được thực hiện thông qua các khái niệm như:</a:t>
            </a:r>
            <a:endParaRPr lang="en-US" sz="1600">
              <a:solidFill>
                <a:schemeClr val="bg1"/>
              </a:solidFill>
            </a:endParaRPr>
          </a:p>
        </p:txBody>
      </p:sp>
      <p:sp>
        <p:nvSpPr>
          <p:cNvPr id="12" name="Text Box 11"/>
          <p:cNvSpPr txBox="1"/>
          <p:nvPr/>
        </p:nvSpPr>
        <p:spPr>
          <a:xfrm>
            <a:off x="-6887845" y="2113915"/>
            <a:ext cx="6744335" cy="829945"/>
          </a:xfrm>
          <a:prstGeom prst="rect">
            <a:avLst/>
          </a:prstGeom>
          <a:noFill/>
        </p:spPr>
        <p:txBody>
          <a:bodyPr wrap="square" rtlCol="0">
            <a:spAutoFit/>
          </a:bodyPr>
          <a:lstStyle/>
          <a:p>
            <a:pPr algn="just"/>
            <a:r>
              <a:rPr lang="en-US" sz="1600">
                <a:solidFill>
                  <a:schemeClr val="bg1"/>
                </a:solidFill>
                <a:sym typeface="+mn-ea"/>
              </a:rPr>
              <a:t>+ Người dùng và nhóm người dùng: Mỗi người dùng có một tài khoản riêng và thuộc một hoặc nhiều nhóm người dùng. Các quyền hạn được gán cho người dùng hoặc nhóm người dùng.</a:t>
            </a:r>
            <a:endParaRPr lang="en-US" sz="1600">
              <a:solidFill>
                <a:schemeClr val="bg1"/>
              </a:solidFill>
              <a:sym typeface="+mn-ea"/>
            </a:endParaRPr>
          </a:p>
        </p:txBody>
      </p:sp>
      <p:sp>
        <p:nvSpPr>
          <p:cNvPr id="13" name="Text Box 12"/>
          <p:cNvSpPr txBox="1"/>
          <p:nvPr/>
        </p:nvSpPr>
        <p:spPr>
          <a:xfrm>
            <a:off x="-6887845" y="2943860"/>
            <a:ext cx="6744970" cy="818515"/>
          </a:xfrm>
          <a:prstGeom prst="rect">
            <a:avLst/>
          </a:prstGeom>
          <a:noFill/>
        </p:spPr>
        <p:txBody>
          <a:bodyPr wrap="square" rtlCol="0">
            <a:noAutofit/>
          </a:bodyPr>
          <a:lstStyle/>
          <a:p>
            <a:pPr algn="just"/>
            <a:r>
              <a:rPr lang="en-US" sz="1600">
                <a:solidFill>
                  <a:schemeClr val="bg1"/>
                </a:solidFill>
                <a:sym typeface="+mn-ea"/>
              </a:rPr>
              <a:t>+ Quyền hạn cụ thể: Xác định những hành động cụ thể mà người dùng có thể thực hiện đối với một tài nguyên hay chức năng nhất định. Ví dụ, quyền đọc, quyền sửa đổi, quyền xóa, v.v.</a:t>
            </a:r>
            <a:endParaRPr lang="en-US" sz="1600">
              <a:solidFill>
                <a:schemeClr val="bg1"/>
              </a:solidFill>
            </a:endParaRPr>
          </a:p>
        </p:txBody>
      </p:sp>
      <p:sp>
        <p:nvSpPr>
          <p:cNvPr id="14" name="Text Box 13"/>
          <p:cNvSpPr txBox="1"/>
          <p:nvPr/>
        </p:nvSpPr>
        <p:spPr>
          <a:xfrm>
            <a:off x="-6887210" y="4592320"/>
            <a:ext cx="6743065" cy="839470"/>
          </a:xfrm>
          <a:prstGeom prst="rect">
            <a:avLst/>
          </a:prstGeom>
          <a:noFill/>
        </p:spPr>
        <p:txBody>
          <a:bodyPr wrap="square" rtlCol="0">
            <a:noAutofit/>
          </a:bodyPr>
          <a:lstStyle/>
          <a:p>
            <a:pPr algn="just"/>
            <a:r>
              <a:rPr lang="en-US" sz="1600">
                <a:solidFill>
                  <a:schemeClr val="bg1"/>
                </a:solidFill>
                <a:sym typeface="+mn-ea"/>
              </a:rPr>
              <a:t>+ Mô hình "Role-Based Access Control" (RBAC): Phân quyền dựa trên vai trò. Người dùng được gán vào các vai trò và các quyền hạn được kết nối với từng vai trò. Việc này giúp quản lý phân quyền trở nên linh hoạt và dễ quản lý.</a:t>
            </a:r>
            <a:endParaRPr lang="en-US" sz="1600">
              <a:solidFill>
                <a:schemeClr val="bg1"/>
              </a:solidFill>
            </a:endParaRPr>
          </a:p>
        </p:txBody>
      </p:sp>
      <p:sp>
        <p:nvSpPr>
          <p:cNvPr id="15" name="Text Box 14"/>
          <p:cNvSpPr txBox="1"/>
          <p:nvPr/>
        </p:nvSpPr>
        <p:spPr>
          <a:xfrm>
            <a:off x="-6887210" y="3762375"/>
            <a:ext cx="6743065" cy="828675"/>
          </a:xfrm>
          <a:prstGeom prst="rect">
            <a:avLst/>
          </a:prstGeom>
          <a:noFill/>
        </p:spPr>
        <p:txBody>
          <a:bodyPr wrap="square" rtlCol="0">
            <a:noAutofit/>
          </a:bodyPr>
          <a:lstStyle/>
          <a:p>
            <a:pPr algn="just"/>
            <a:r>
              <a:rPr lang="en-US" sz="1600">
                <a:solidFill>
                  <a:schemeClr val="bg1"/>
                </a:solidFill>
                <a:sym typeface="+mn-ea"/>
              </a:rPr>
              <a:t>+ Kiểm soát truy cập dựa trên chính sách (Policy-Based Access Control): Thiết lập các chính sách để quy định quyền hạn của người dùng dựa trên các điều kiện nhất định.</a:t>
            </a:r>
            <a:endParaRPr lang="en-US" sz="1600">
              <a:solidFill>
                <a:schemeClr val="bg1"/>
              </a:solidFill>
            </a:endParaRPr>
          </a:p>
          <a:p>
            <a:pPr algn="just"/>
            <a:endParaRPr lang="en-US" sz="1600">
              <a:solidFill>
                <a:schemeClr val="bg1"/>
              </a:solidFill>
            </a:endParaRPr>
          </a:p>
        </p:txBody>
      </p:sp>
      <p:sp>
        <p:nvSpPr>
          <p:cNvPr id="16" name="Text Box 15"/>
          <p:cNvSpPr txBox="1"/>
          <p:nvPr/>
        </p:nvSpPr>
        <p:spPr>
          <a:xfrm>
            <a:off x="-6887210" y="5478145"/>
            <a:ext cx="6743700" cy="829945"/>
          </a:xfrm>
          <a:prstGeom prst="rect">
            <a:avLst/>
          </a:prstGeom>
          <a:noFill/>
        </p:spPr>
        <p:txBody>
          <a:bodyPr wrap="square" rtlCol="0">
            <a:spAutoFit/>
          </a:bodyPr>
          <a:lstStyle/>
          <a:p>
            <a:pPr algn="just"/>
            <a:r>
              <a:rPr lang="en-US" sz="1600">
                <a:solidFill>
                  <a:schemeClr val="bg1"/>
                </a:solidFill>
                <a:sym typeface="+mn-ea"/>
              </a:rPr>
              <a:t>+ Quản lý phân quyền là một phần quan trọng của bảo mật hệ thống và giúp ngăn chặn các rủi ro liên quan đến việc truy cập trái phép hay lạm dụng quyền hạn.</a:t>
            </a:r>
            <a:endParaRPr lang="en-US" sz="1600">
              <a:solidFill>
                <a:schemeClr val="bg1"/>
              </a:solidFill>
              <a:sym typeface="+mn-ea"/>
            </a:endParaRPr>
          </a:p>
        </p:txBody>
      </p:sp>
      <p:sp>
        <p:nvSpPr>
          <p:cNvPr id="17" name="Text Box 16"/>
          <p:cNvSpPr txBox="1"/>
          <p:nvPr/>
        </p:nvSpPr>
        <p:spPr>
          <a:xfrm>
            <a:off x="1628775" y="2814955"/>
            <a:ext cx="6217285" cy="1076325"/>
          </a:xfrm>
          <a:prstGeom prst="rect">
            <a:avLst/>
          </a:prstGeom>
          <a:noFill/>
        </p:spPr>
        <p:txBody>
          <a:bodyPr wrap="square" rtlCol="0" anchor="t">
            <a:spAutoFit/>
          </a:bodyPr>
          <a:lstStyle/>
          <a:p>
            <a:pPr algn="l"/>
            <a:r>
              <a:rPr lang="en-US" sz="3200" b="1">
                <a:gradFill>
                  <a:gsLst>
                    <a:gs pos="28000">
                      <a:srgbClr val="F0680E"/>
                    </a:gs>
                    <a:gs pos="100000">
                      <a:srgbClr val="EE34E3"/>
                    </a:gs>
                    <a:gs pos="100000">
                      <a:schemeClr val="accent1">
                        <a:lumMod val="30000"/>
                        <a:lumOff val="70000"/>
                      </a:schemeClr>
                    </a:gs>
                  </a:gsLst>
                  <a:lin ang="8100000" scaled="0"/>
                </a:gradFill>
                <a:latin typeface="+mj-lt"/>
                <a:cs typeface="+mj-lt"/>
                <a:sym typeface="+mn-ea"/>
              </a:rPr>
              <a:t>PHẦN II:Ứng dụng vào hệ thống quản lý</a:t>
            </a:r>
            <a:endParaRPr lang="en-US" sz="3200" b="1">
              <a:gradFill>
                <a:gsLst>
                  <a:gs pos="28000">
                    <a:srgbClr val="F0680E"/>
                  </a:gs>
                  <a:gs pos="100000">
                    <a:srgbClr val="EE34E3"/>
                  </a:gs>
                  <a:gs pos="100000">
                    <a:schemeClr val="accent1">
                      <a:lumMod val="30000"/>
                      <a:lumOff val="70000"/>
                    </a:schemeClr>
                  </a:gs>
                </a:gsLst>
                <a:lin ang="8100000" scaled="0"/>
              </a:gradFill>
              <a:latin typeface="+mj-lt"/>
              <a:cs typeface="+mj-lt"/>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ppt_x</p:attrName>
                                        </p:attrNameLst>
                                      </p:cBhvr>
                                      <p:tavLst>
                                        <p:tav tm="0">
                                          <p:val>
                                            <p:strVal val="#ppt_x-.2"/>
                                          </p:val>
                                        </p:tav>
                                        <p:tav tm="100000">
                                          <p:val>
                                            <p:strVal val="#ppt_x"/>
                                          </p:val>
                                        </p:tav>
                                      </p:tavLst>
                                    </p:anim>
                                    <p:anim calcmode="lin" valueType="num">
                                      <p:cBhvr>
                                        <p:cTn id="15"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1000" fill="hold"/>
                                        <p:tgtEl>
                                          <p:spTgt spid="13"/>
                                        </p:tgtEl>
                                        <p:attrNameLst>
                                          <p:attrName>ppt_x</p:attrName>
                                        </p:attrNameLst>
                                      </p:cBhvr>
                                      <p:tavLst>
                                        <p:tav tm="0">
                                          <p:val>
                                            <p:strVal val="#ppt_x-.2"/>
                                          </p:val>
                                        </p:tav>
                                        <p:tav tm="100000">
                                          <p:val>
                                            <p:strVal val="#ppt_x"/>
                                          </p:val>
                                        </p:tav>
                                      </p:tavLst>
                                    </p:anim>
                                    <p:anim calcmode="lin" valueType="num">
                                      <p:cBhvr>
                                        <p:cTn id="22"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1000" fill="hold"/>
                                        <p:tgtEl>
                                          <p:spTgt spid="15"/>
                                        </p:tgtEl>
                                        <p:attrNameLst>
                                          <p:attrName>ppt_x</p:attrName>
                                        </p:attrNameLst>
                                      </p:cBhvr>
                                      <p:tavLst>
                                        <p:tav tm="0">
                                          <p:val>
                                            <p:strVal val="#ppt_x-.2"/>
                                          </p:val>
                                        </p:tav>
                                        <p:tav tm="100000">
                                          <p:val>
                                            <p:strVal val="#ppt_x"/>
                                          </p:val>
                                        </p:tav>
                                      </p:tavLst>
                                    </p:anim>
                                    <p:anim calcmode="lin" valueType="num">
                                      <p:cBhvr>
                                        <p:cTn id="29"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1000" fill="hold"/>
                                        <p:tgtEl>
                                          <p:spTgt spid="14"/>
                                        </p:tgtEl>
                                        <p:attrNameLst>
                                          <p:attrName>ppt_x</p:attrName>
                                        </p:attrNameLst>
                                      </p:cBhvr>
                                      <p:tavLst>
                                        <p:tav tm="0">
                                          <p:val>
                                            <p:strVal val="#ppt_x-.2"/>
                                          </p:val>
                                        </p:tav>
                                        <p:tav tm="100000">
                                          <p:val>
                                            <p:strVal val="#ppt_x"/>
                                          </p:val>
                                        </p:tav>
                                      </p:tavLst>
                                    </p:anim>
                                    <p:anim calcmode="lin" valueType="num">
                                      <p:cBhvr>
                                        <p:cTn id="36"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1000" fill="hold"/>
                                        <p:tgtEl>
                                          <p:spTgt spid="16"/>
                                        </p:tgtEl>
                                        <p:attrNameLst>
                                          <p:attrName>ppt_x</p:attrName>
                                        </p:attrNameLst>
                                      </p:cBhvr>
                                      <p:tavLst>
                                        <p:tav tm="0">
                                          <p:val>
                                            <p:strVal val="#ppt_x-.2"/>
                                          </p:val>
                                        </p:tav>
                                        <p:tav tm="100000">
                                          <p:val>
                                            <p:strVal val="#ppt_x"/>
                                          </p:val>
                                        </p:tav>
                                      </p:tavLst>
                                    </p:anim>
                                    <p:anim calcmode="lin" valueType="num">
                                      <p:cBhvr>
                                        <p:cTn id="43"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2" grpId="0"/>
      <p:bldP spid="12" grpId="1"/>
      <p:bldP spid="13" grpId="0"/>
      <p:bldP spid="13" grpId="1"/>
      <p:bldP spid="14" grpId="0"/>
      <p:bldP spid="14" grpId="1"/>
      <p:bldP spid="15" grpId="0"/>
      <p:bldP spid="15" grpId="1"/>
      <p:bldP spid="16" grpId="0"/>
      <p:bldP spid="16"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Text Box 2"/>
          <p:cNvSpPr txBox="1"/>
          <p:nvPr/>
        </p:nvSpPr>
        <p:spPr>
          <a:xfrm>
            <a:off x="-7200265" y="226060"/>
            <a:ext cx="5714365" cy="583565"/>
          </a:xfrm>
          <a:prstGeom prst="rect">
            <a:avLst/>
          </a:prstGeom>
          <a:noFill/>
        </p:spPr>
        <p:txBody>
          <a:bodyPr wrap="square" rtlCol="0" anchor="t">
            <a:spAutoFit/>
          </a:bodyPr>
          <a:lstStyle/>
          <a:p>
            <a:pPr algn="l"/>
            <a:r>
              <a:rPr lang="en-US" sz="3200" b="1">
                <a:gradFill>
                  <a:gsLst>
                    <a:gs pos="28000">
                      <a:srgbClr val="F0680E"/>
                    </a:gs>
                    <a:gs pos="100000">
                      <a:srgbClr val="EE34E3"/>
                    </a:gs>
                    <a:gs pos="100000">
                      <a:schemeClr val="accent1">
                        <a:lumMod val="30000"/>
                        <a:lumOff val="70000"/>
                      </a:schemeClr>
                    </a:gs>
                  </a:gsLst>
                  <a:lin ang="8100000" scaled="0"/>
                </a:gradFill>
                <a:latin typeface="+mj-lt"/>
                <a:cs typeface="+mj-lt"/>
                <a:sym typeface="+mn-ea"/>
              </a:rPr>
              <a:t>PHẦN I: GIỚI THIỆU TỔNG QUAN</a:t>
            </a:r>
            <a:endParaRPr lang="en-US" sz="3200" b="1">
              <a:gradFill>
                <a:gsLst>
                  <a:gs pos="28000">
                    <a:srgbClr val="F0680E"/>
                  </a:gs>
                  <a:gs pos="100000">
                    <a:srgbClr val="EE34E3"/>
                  </a:gs>
                  <a:gs pos="100000">
                    <a:schemeClr val="accent1">
                      <a:lumMod val="30000"/>
                      <a:lumOff val="70000"/>
                    </a:schemeClr>
                  </a:gs>
                </a:gsLst>
                <a:lin ang="8100000" scaled="0"/>
              </a:gradFill>
              <a:latin typeface="+mj-lt"/>
              <a:cs typeface="+mj-lt"/>
              <a:sym typeface="+mn-ea"/>
            </a:endParaRPr>
          </a:p>
        </p:txBody>
      </p:sp>
      <p:sp>
        <p:nvSpPr>
          <p:cNvPr id="8" name="Text Box 7"/>
          <p:cNvSpPr txBox="1"/>
          <p:nvPr/>
        </p:nvSpPr>
        <p:spPr>
          <a:xfrm>
            <a:off x="-7129780" y="809625"/>
            <a:ext cx="2801620" cy="474345"/>
          </a:xfrm>
          <a:prstGeom prst="rect">
            <a:avLst/>
          </a:prstGeom>
          <a:noFill/>
        </p:spPr>
        <p:txBody>
          <a:bodyPr wrap="square" rtlCol="0">
            <a:noAutofit/>
          </a:bodyPr>
          <a:lstStyle/>
          <a:p>
            <a:pPr algn="l"/>
            <a:r>
              <a:rPr lang="en-US" sz="2400" b="1">
                <a:gradFill>
                  <a:gsLst>
                    <a:gs pos="28000">
                      <a:srgbClr val="F0680E"/>
                    </a:gs>
                    <a:gs pos="100000">
                      <a:srgbClr val="EE34E3"/>
                    </a:gs>
                    <a:gs pos="100000">
                      <a:schemeClr val="accent1">
                        <a:lumMod val="30000"/>
                        <a:lumOff val="70000"/>
                      </a:schemeClr>
                    </a:gs>
                  </a:gsLst>
                  <a:lin ang="8100000" scaled="0"/>
                </a:gradFill>
                <a:latin typeface="+mj-lt"/>
                <a:cs typeface="+mj-lt"/>
              </a:rPr>
              <a:t>3. Áp dụng</a:t>
            </a:r>
            <a:endParaRPr lang="en-US" sz="2400" b="1">
              <a:gradFill>
                <a:gsLst>
                  <a:gs pos="28000">
                    <a:srgbClr val="F0680E"/>
                  </a:gs>
                  <a:gs pos="100000">
                    <a:srgbClr val="EE34E3"/>
                  </a:gs>
                  <a:gs pos="100000">
                    <a:schemeClr val="accent1">
                      <a:lumMod val="30000"/>
                      <a:lumOff val="70000"/>
                    </a:schemeClr>
                  </a:gs>
                </a:gsLst>
                <a:lin ang="8100000" scaled="0"/>
              </a:gradFill>
              <a:latin typeface="+mj-lt"/>
              <a:cs typeface="+mj-lt"/>
            </a:endParaRPr>
          </a:p>
        </p:txBody>
      </p:sp>
      <p:sp>
        <p:nvSpPr>
          <p:cNvPr id="6" name="Text Box 5"/>
          <p:cNvSpPr txBox="1"/>
          <p:nvPr/>
        </p:nvSpPr>
        <p:spPr>
          <a:xfrm>
            <a:off x="-7129780" y="1283970"/>
            <a:ext cx="6986270" cy="829945"/>
          </a:xfrm>
          <a:prstGeom prst="rect">
            <a:avLst/>
          </a:prstGeom>
          <a:noFill/>
        </p:spPr>
        <p:txBody>
          <a:bodyPr wrap="square" rtlCol="0">
            <a:spAutoFit/>
          </a:bodyPr>
          <a:lstStyle/>
          <a:p>
            <a:pPr algn="just"/>
            <a:r>
              <a:rPr lang="en-US" sz="1600">
                <a:solidFill>
                  <a:schemeClr val="bg1"/>
                </a:solidFill>
              </a:rPr>
              <a:t>- Các hệ thống quản lý thường xuyên áp dụng cơ chế phân quyền để bảo vệ dữ liệu quan trọng và ngăn chặn truy cập trái phép. Cụ thể, quản lý quyền có thể được thực hiện thông qua các khái niệm như:</a:t>
            </a:r>
            <a:endParaRPr lang="en-US" sz="1600">
              <a:solidFill>
                <a:schemeClr val="bg1"/>
              </a:solidFill>
            </a:endParaRPr>
          </a:p>
        </p:txBody>
      </p:sp>
      <p:sp>
        <p:nvSpPr>
          <p:cNvPr id="12" name="Text Box 11"/>
          <p:cNvSpPr txBox="1"/>
          <p:nvPr/>
        </p:nvSpPr>
        <p:spPr>
          <a:xfrm>
            <a:off x="-6887845" y="2113915"/>
            <a:ext cx="6744335" cy="829945"/>
          </a:xfrm>
          <a:prstGeom prst="rect">
            <a:avLst/>
          </a:prstGeom>
          <a:noFill/>
        </p:spPr>
        <p:txBody>
          <a:bodyPr wrap="square" rtlCol="0">
            <a:spAutoFit/>
          </a:bodyPr>
          <a:lstStyle/>
          <a:p>
            <a:pPr algn="just"/>
            <a:r>
              <a:rPr lang="en-US" sz="1600">
                <a:solidFill>
                  <a:schemeClr val="bg1"/>
                </a:solidFill>
                <a:sym typeface="+mn-ea"/>
              </a:rPr>
              <a:t>+ Người dùng và nhóm người dùng: Mỗi người dùng có một tài khoản riêng và thuộc một hoặc nhiều nhóm người dùng. Các quyền hạn được gán cho người dùng hoặc nhóm người dùng.</a:t>
            </a:r>
            <a:endParaRPr lang="en-US" sz="1600">
              <a:solidFill>
                <a:schemeClr val="bg1"/>
              </a:solidFill>
              <a:sym typeface="+mn-ea"/>
            </a:endParaRPr>
          </a:p>
        </p:txBody>
      </p:sp>
      <p:sp>
        <p:nvSpPr>
          <p:cNvPr id="13" name="Text Box 12"/>
          <p:cNvSpPr txBox="1"/>
          <p:nvPr/>
        </p:nvSpPr>
        <p:spPr>
          <a:xfrm>
            <a:off x="-6887845" y="2943860"/>
            <a:ext cx="6744970" cy="818515"/>
          </a:xfrm>
          <a:prstGeom prst="rect">
            <a:avLst/>
          </a:prstGeom>
          <a:noFill/>
        </p:spPr>
        <p:txBody>
          <a:bodyPr wrap="square" rtlCol="0">
            <a:noAutofit/>
          </a:bodyPr>
          <a:lstStyle/>
          <a:p>
            <a:pPr algn="just"/>
            <a:r>
              <a:rPr lang="en-US" sz="1600">
                <a:solidFill>
                  <a:schemeClr val="bg1"/>
                </a:solidFill>
                <a:sym typeface="+mn-ea"/>
              </a:rPr>
              <a:t>+ Quyền hạn cụ thể: Xác định những hành động cụ thể mà người dùng có thể thực hiện đối với một tài nguyên hay chức năng nhất định. Ví dụ, quyền đọc, quyền sửa đổi, quyền xóa, v.v.</a:t>
            </a:r>
            <a:endParaRPr lang="en-US" sz="1600">
              <a:solidFill>
                <a:schemeClr val="bg1"/>
              </a:solidFill>
            </a:endParaRPr>
          </a:p>
        </p:txBody>
      </p:sp>
      <p:sp>
        <p:nvSpPr>
          <p:cNvPr id="14" name="Text Box 13"/>
          <p:cNvSpPr txBox="1"/>
          <p:nvPr/>
        </p:nvSpPr>
        <p:spPr>
          <a:xfrm>
            <a:off x="-6887210" y="4592320"/>
            <a:ext cx="6743065" cy="839470"/>
          </a:xfrm>
          <a:prstGeom prst="rect">
            <a:avLst/>
          </a:prstGeom>
          <a:noFill/>
        </p:spPr>
        <p:txBody>
          <a:bodyPr wrap="square" rtlCol="0">
            <a:noAutofit/>
          </a:bodyPr>
          <a:lstStyle/>
          <a:p>
            <a:pPr algn="just"/>
            <a:r>
              <a:rPr lang="en-US" sz="1600">
                <a:solidFill>
                  <a:schemeClr val="bg1"/>
                </a:solidFill>
                <a:sym typeface="+mn-ea"/>
              </a:rPr>
              <a:t>+ Mô hình "Role-Based Access Control" (RBAC): Phân quyền dựa trên vai trò. Người dùng được gán vào các vai trò và các quyền hạn được kết nối với từng vai trò. Việc này giúp quản lý phân quyền trở nên linh hoạt và dễ quản lý.</a:t>
            </a:r>
            <a:endParaRPr lang="en-US" sz="1600">
              <a:solidFill>
                <a:schemeClr val="bg1"/>
              </a:solidFill>
            </a:endParaRPr>
          </a:p>
        </p:txBody>
      </p:sp>
      <p:sp>
        <p:nvSpPr>
          <p:cNvPr id="15" name="Text Box 14"/>
          <p:cNvSpPr txBox="1"/>
          <p:nvPr/>
        </p:nvSpPr>
        <p:spPr>
          <a:xfrm>
            <a:off x="-6887210" y="3762375"/>
            <a:ext cx="6743065" cy="828675"/>
          </a:xfrm>
          <a:prstGeom prst="rect">
            <a:avLst/>
          </a:prstGeom>
          <a:noFill/>
        </p:spPr>
        <p:txBody>
          <a:bodyPr wrap="square" rtlCol="0">
            <a:noAutofit/>
          </a:bodyPr>
          <a:lstStyle/>
          <a:p>
            <a:pPr algn="just"/>
            <a:r>
              <a:rPr lang="en-US" sz="1600">
                <a:solidFill>
                  <a:schemeClr val="bg1"/>
                </a:solidFill>
                <a:sym typeface="+mn-ea"/>
              </a:rPr>
              <a:t>+ Kiểm soát truy cập dựa trên chính sách (Policy-Based Access Control): Thiết lập các chính sách để quy định quyền hạn của người dùng dựa trên các điều kiện nhất định.</a:t>
            </a:r>
            <a:endParaRPr lang="en-US" sz="1600">
              <a:solidFill>
                <a:schemeClr val="bg1"/>
              </a:solidFill>
            </a:endParaRPr>
          </a:p>
          <a:p>
            <a:pPr algn="just"/>
            <a:endParaRPr lang="en-US" sz="1600">
              <a:solidFill>
                <a:schemeClr val="bg1"/>
              </a:solidFill>
            </a:endParaRPr>
          </a:p>
        </p:txBody>
      </p:sp>
      <p:sp>
        <p:nvSpPr>
          <p:cNvPr id="16" name="Text Box 15"/>
          <p:cNvSpPr txBox="1"/>
          <p:nvPr/>
        </p:nvSpPr>
        <p:spPr>
          <a:xfrm>
            <a:off x="-6887210" y="5478145"/>
            <a:ext cx="6743700" cy="829945"/>
          </a:xfrm>
          <a:prstGeom prst="rect">
            <a:avLst/>
          </a:prstGeom>
          <a:noFill/>
        </p:spPr>
        <p:txBody>
          <a:bodyPr wrap="square" rtlCol="0">
            <a:spAutoFit/>
          </a:bodyPr>
          <a:lstStyle/>
          <a:p>
            <a:pPr algn="just"/>
            <a:r>
              <a:rPr lang="en-US" sz="1600">
                <a:solidFill>
                  <a:schemeClr val="bg1"/>
                </a:solidFill>
                <a:sym typeface="+mn-ea"/>
              </a:rPr>
              <a:t>+ Quản lý phân quyền là một phần quan trọng của bảo mật hệ thống và giúp ngăn chặn các rủi ro liên quan đến việc truy cập trái phép hay lạm dụng quyền hạn.</a:t>
            </a:r>
            <a:endParaRPr lang="en-US" sz="1600">
              <a:solidFill>
                <a:schemeClr val="bg1"/>
              </a:solidFill>
              <a:sym typeface="+mn-ea"/>
            </a:endParaRPr>
          </a:p>
        </p:txBody>
      </p:sp>
      <p:sp>
        <p:nvSpPr>
          <p:cNvPr id="2" name="TextBox 1"/>
          <p:cNvSpPr txBox="1"/>
          <p:nvPr/>
        </p:nvSpPr>
        <p:spPr>
          <a:xfrm>
            <a:off x="457199" y="728634"/>
            <a:ext cx="1793775" cy="461665"/>
          </a:xfrm>
          <a:prstGeom prst="rect">
            <a:avLst/>
          </a:prstGeom>
          <a:noFill/>
        </p:spPr>
        <p:txBody>
          <a:bodyPr wrap="square" rtlCol="0">
            <a:spAutoFit/>
          </a:bodyPr>
          <a:lstStyle/>
          <a:p>
            <a:r>
              <a:rPr lang="en-US" sz="2400" smtClean="0">
                <a:solidFill>
                  <a:schemeClr val="bg1"/>
                </a:solidFill>
              </a:rPr>
              <a:t>Form Login</a:t>
            </a:r>
            <a:endParaRPr lang="en-US" sz="2400">
              <a:solidFill>
                <a:schemeClr val="bg1"/>
              </a:solidFill>
            </a:endParaRPr>
          </a:p>
        </p:txBody>
      </p:sp>
      <p:pic>
        <p:nvPicPr>
          <p:cNvPr id="18" name="Picture 17"/>
          <p:cNvPicPr>
            <a:picLocks noChangeAspect="1"/>
          </p:cNvPicPr>
          <p:nvPr/>
        </p:nvPicPr>
        <p:blipFill>
          <a:blip r:embed="rId2"/>
          <a:stretch>
            <a:fillRect/>
          </a:stretch>
        </p:blipFill>
        <p:spPr>
          <a:xfrm>
            <a:off x="1750545" y="1269701"/>
            <a:ext cx="9222255" cy="5176332"/>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ppt_x</p:attrName>
                                        </p:attrNameLst>
                                      </p:cBhvr>
                                      <p:tavLst>
                                        <p:tav tm="0">
                                          <p:val>
                                            <p:strVal val="#ppt_x-.2"/>
                                          </p:val>
                                        </p:tav>
                                        <p:tav tm="100000">
                                          <p:val>
                                            <p:strVal val="#ppt_x"/>
                                          </p:val>
                                        </p:tav>
                                      </p:tavLst>
                                    </p:anim>
                                    <p:anim calcmode="lin" valueType="num">
                                      <p:cBhvr>
                                        <p:cTn id="15"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1000" fill="hold"/>
                                        <p:tgtEl>
                                          <p:spTgt spid="13"/>
                                        </p:tgtEl>
                                        <p:attrNameLst>
                                          <p:attrName>ppt_x</p:attrName>
                                        </p:attrNameLst>
                                      </p:cBhvr>
                                      <p:tavLst>
                                        <p:tav tm="0">
                                          <p:val>
                                            <p:strVal val="#ppt_x-.2"/>
                                          </p:val>
                                        </p:tav>
                                        <p:tav tm="100000">
                                          <p:val>
                                            <p:strVal val="#ppt_x"/>
                                          </p:val>
                                        </p:tav>
                                      </p:tavLst>
                                    </p:anim>
                                    <p:anim calcmode="lin" valueType="num">
                                      <p:cBhvr>
                                        <p:cTn id="22"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1000" fill="hold"/>
                                        <p:tgtEl>
                                          <p:spTgt spid="15"/>
                                        </p:tgtEl>
                                        <p:attrNameLst>
                                          <p:attrName>ppt_x</p:attrName>
                                        </p:attrNameLst>
                                      </p:cBhvr>
                                      <p:tavLst>
                                        <p:tav tm="0">
                                          <p:val>
                                            <p:strVal val="#ppt_x-.2"/>
                                          </p:val>
                                        </p:tav>
                                        <p:tav tm="100000">
                                          <p:val>
                                            <p:strVal val="#ppt_x"/>
                                          </p:val>
                                        </p:tav>
                                      </p:tavLst>
                                    </p:anim>
                                    <p:anim calcmode="lin" valueType="num">
                                      <p:cBhvr>
                                        <p:cTn id="29"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1000" fill="hold"/>
                                        <p:tgtEl>
                                          <p:spTgt spid="14"/>
                                        </p:tgtEl>
                                        <p:attrNameLst>
                                          <p:attrName>ppt_x</p:attrName>
                                        </p:attrNameLst>
                                      </p:cBhvr>
                                      <p:tavLst>
                                        <p:tav tm="0">
                                          <p:val>
                                            <p:strVal val="#ppt_x-.2"/>
                                          </p:val>
                                        </p:tav>
                                        <p:tav tm="100000">
                                          <p:val>
                                            <p:strVal val="#ppt_x"/>
                                          </p:val>
                                        </p:tav>
                                      </p:tavLst>
                                    </p:anim>
                                    <p:anim calcmode="lin" valueType="num">
                                      <p:cBhvr>
                                        <p:cTn id="36"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1000" fill="hold"/>
                                        <p:tgtEl>
                                          <p:spTgt spid="16"/>
                                        </p:tgtEl>
                                        <p:attrNameLst>
                                          <p:attrName>ppt_x</p:attrName>
                                        </p:attrNameLst>
                                      </p:cBhvr>
                                      <p:tavLst>
                                        <p:tav tm="0">
                                          <p:val>
                                            <p:strVal val="#ppt_x-.2"/>
                                          </p:val>
                                        </p:tav>
                                        <p:tav tm="100000">
                                          <p:val>
                                            <p:strVal val="#ppt_x"/>
                                          </p:val>
                                        </p:tav>
                                      </p:tavLst>
                                    </p:anim>
                                    <p:anim calcmode="lin" valueType="num">
                                      <p:cBhvr>
                                        <p:cTn id="43"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2" grpId="0"/>
      <p:bldP spid="12" grpId="1"/>
      <p:bldP spid="13" grpId="0"/>
      <p:bldP spid="13" grpId="1"/>
      <p:bldP spid="14" grpId="0"/>
      <p:bldP spid="14" grpId="1"/>
      <p:bldP spid="15" grpId="0"/>
      <p:bldP spid="15" grpId="1"/>
      <p:bldP spid="16" grpId="0"/>
      <p:bldP spid="16" grpId="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en-US" sz="18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User với vai trò là quản lý: </a:t>
            </a:r>
            <a:r>
              <a:rPr kumimoji="0" lang="en-US" altLang="en-US" sz="18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là quản lý nên được phép chỉnh sửa thông tin do đó các nút chức năng sẽ hiển thị đầy đủ.</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en-US" sz="204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1026" name="Picture 2" descr="C:\Users\JinT\AppData\Local\Temp\ksohtml16068\wp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682" y="1512152"/>
            <a:ext cx="10668001" cy="509719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41682" y="561020"/>
            <a:ext cx="10411330" cy="830997"/>
          </a:xfrm>
          <a:prstGeom prst="rect">
            <a:avLst/>
          </a:prstGeom>
        </p:spPr>
        <p:txBody>
          <a:bodyPr wrap="square">
            <a:spAutoFit/>
          </a:bodyPr>
          <a:lstStyle/>
          <a:p>
            <a:r>
              <a:rPr lang="vi-VN" sz="2400" smtClean="0">
                <a:solidFill>
                  <a:schemeClr val="bg1"/>
                </a:solidFill>
              </a:rPr>
              <a:t>User </a:t>
            </a:r>
            <a:r>
              <a:rPr lang="vi-VN" sz="2400">
                <a:solidFill>
                  <a:schemeClr val="bg1"/>
                </a:solidFill>
              </a:rPr>
              <a:t>với vai trò là quản lý</a:t>
            </a:r>
            <a:r>
              <a:rPr lang="vi-VN" sz="2400">
                <a:solidFill>
                  <a:schemeClr val="bg1"/>
                </a:solidFill>
              </a:rPr>
              <a:t>: </a:t>
            </a:r>
            <a:r>
              <a:rPr lang="vi-VN" sz="2400" smtClean="0">
                <a:solidFill>
                  <a:schemeClr val="bg1"/>
                </a:solidFill>
              </a:rPr>
              <a:t>được </a:t>
            </a:r>
            <a:r>
              <a:rPr lang="vi-VN" sz="2400">
                <a:solidFill>
                  <a:schemeClr val="bg1"/>
                </a:solidFill>
              </a:rPr>
              <a:t>phép chỉnh sửa thông tin do đó các nút chức năng sẽ hiển thị đầy đủ.</a:t>
            </a:r>
            <a:endParaRPr lang="vi-V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6246</Words>
  <Application>WPS Presentation</Application>
  <PresentationFormat>Custom</PresentationFormat>
  <Paragraphs>164</Paragraphs>
  <Slides>11</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Times New Roman</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Aov Nude</cp:lastModifiedBy>
  <cp:revision>10</cp:revision>
  <dcterms:created xsi:type="dcterms:W3CDTF">2024-02-18T13:57:00Z</dcterms:created>
  <dcterms:modified xsi:type="dcterms:W3CDTF">2024-02-19T13:56:29Z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D4E7A067D4CD4E299213AC6B5CB45836_11</vt:lpwstr>
  </property>
  <property fmtid="{D5CDD505-2E9C-101B-9397-08002B2CF9AE}" pid="3" name="KSOProductBuildVer">
    <vt:lpwstr>1033-12.2.0.13431</vt:lpwstr>
  </property>
</Properties>
</file>