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Subset Relationship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every element of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also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formal definition is: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↔∀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b="0" dirty="0" smtClean="0">
                    <a:ea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/>
                  </a:rPr>
                  <a:t>and there is an element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that is not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and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 Examples: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{1,2}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{1,2,3}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{1,2}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⊂{1,2,3}</m:t>
                    </m:r>
                  </m:oMath>
                </a14:m>
                <a:r>
                  <a:rPr lang="en-US" dirty="0" smtClean="0"/>
                  <a:t>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Every set is a subset of itself, but no set is a proper subset of itself. The empty set is a proper subset of every set except itself.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741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3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equal</a:t>
                </a:r>
                <a:r>
                  <a:rPr lang="en-US" dirty="0" smtClean="0"/>
                  <a:t> and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 We can formally define set equality by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↔∀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To prove that two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are equal, we must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↔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Sometimes, this can be shown </a:t>
                </a:r>
                <a:r>
                  <a:rPr lang="en-US" dirty="0" smtClean="0"/>
                  <a:t>through </a:t>
                </a:r>
                <a:r>
                  <a:rPr lang="en-US" dirty="0"/>
                  <a:t>a string </a:t>
                </a:r>
                <a:r>
                  <a:rPr lang="en-US" dirty="0" smtClean="0"/>
                  <a:t>of logical equivalences. If we cannot find such a string of equivalences, it may be possible to show separately that the assumption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leads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and that the assumption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leads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62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 for subset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57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is customary to represent relationships between sets by Venn Diagrams: (usually) circles represent sets, and their overlap represent what they have in common. On the right is a Venn diagram for the subset relation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57800" cy="4525963"/>
              </a:xfrm>
              <a:blipFill rotWithShape="1">
                <a:blip r:embed="rId2"/>
                <a:stretch>
                  <a:fillRect l="-2897" t="-1752" r="-2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:\Teaching\MAT 243 online\sub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90" y="1355933"/>
            <a:ext cx="31718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a finite set, the number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b="1" dirty="0" smtClean="0"/>
                  <a:t>cardinality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written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. Examples: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cardinality of the empty set is zero.</a:t>
                </a:r>
                <a:br>
                  <a:rPr lang="en-US" dirty="0" smtClean="0"/>
                </a:br>
                <a:r>
                  <a:rPr lang="en-US" dirty="0" smtClean="0"/>
                  <a:t>The cardinality of any singleton set is one.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{1,4,6}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There is a concept of cardinality of an infinite set as well, which we will cover in the presentation on functions.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7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power set of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written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set of all 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Observe that the power set is a </a:t>
                </a:r>
                <a:r>
                  <a:rPr lang="en-US" i="1" dirty="0" smtClean="0"/>
                  <a:t>set of sets</a:t>
                </a:r>
                <a:r>
                  <a:rPr lang="en-US" dirty="0" smtClean="0"/>
                  <a:t>. Examples: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{1}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}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{1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={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∅,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{1,2}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}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Things get interesting and complicated when we take power sets of power sets. For example,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𝒫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∅,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∅,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is critical to understand here that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empty set. It is a set with one element, and that one element is the empty set. If you think of sets as boxes, and the empty set as an empty box,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</m:oMath>
                </a14:m>
                <a:r>
                  <a:rPr lang="en-US" dirty="0" smtClean="0"/>
                  <a:t> is a box with an empty box in it.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will later prove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𝒫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for all finite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0">
                <a:blip r:embed="rId2"/>
                <a:stretch>
                  <a:fillRect l="-741" t="-179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4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Cartesian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b="1" dirty="0" smtClean="0"/>
                  <a:t>ordered pair </a:t>
                </a:r>
                <a:r>
                  <a:rPr lang="en-US" dirty="0" smtClean="0"/>
                  <a:t>is an ordered list of two objects: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We can think of an ordered pair of two numbers as a point. The set of all ordered pairs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in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in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called the Cartesian product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)|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={3,4}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0">
                <a:blip r:embed="rId2"/>
                <a:stretch>
                  <a:fillRect l="-1704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7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the Cartesian Product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as the set of all points with x coordinate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y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This set of point will always be a rectangular grid of points.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={0,1,2}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can be visualized as the grid of red points in the picture on the right.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2439" t="-2695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L:\Teaching\MAT 243 online\cartesian prod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7583"/>
            <a:ext cx="36290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9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artesian product of </a:t>
            </a:r>
            <a:br>
              <a:rPr lang="en-US" dirty="0" smtClean="0"/>
            </a:br>
            <a:r>
              <a:rPr lang="en-US" dirty="0" smtClean="0"/>
              <a:t>more than two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b="1" dirty="0"/>
                  <a:t>ordered </a:t>
                </a:r>
                <a:r>
                  <a:rPr lang="en-US" b="1" dirty="0" smtClean="0"/>
                  <a:t>n-tuple </a:t>
                </a:r>
                <a:r>
                  <a:rPr lang="en-US" dirty="0"/>
                  <a:t>is an ordered list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objects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We can think of an ordered </a:t>
                </a:r>
                <a:r>
                  <a:rPr lang="en-US" dirty="0" smtClean="0"/>
                  <a:t>n-tuple as </a:t>
                </a:r>
                <a:r>
                  <a:rPr lang="en-US" dirty="0"/>
                  <a:t>a </a:t>
                </a:r>
                <a:r>
                  <a:rPr lang="en-US" dirty="0" smtClean="0"/>
                  <a:t>point in n-dimensional space.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set of all ordered </a:t>
                </a:r>
                <a:r>
                  <a:rPr lang="en-US" dirty="0" smtClean="0"/>
                  <a:t>n-tuples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in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=1..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called the Cartesian product </a:t>
                </a:r>
                <a:r>
                  <a:rPr lang="en-US" dirty="0" smtClean="0"/>
                  <a:t>of these sets: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…×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notations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are common.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7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Cartesian Product is not commutative!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={3,4}</m:t>
                    </m:r>
                  </m:oMath>
                </a14:m>
                <a:r>
                  <a:rPr lang="en-US" dirty="0"/>
                  <a:t> then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2,4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Geometrically, we 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 the reflection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across the main diagonal (which switches the role of x and y coordinates.)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1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and Vocabulary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b="1" dirty="0" smtClean="0"/>
                  <a:t>set </a:t>
                </a:r>
                <a:r>
                  <a:rPr lang="en-US" dirty="0" smtClean="0"/>
                  <a:t>is an unordered collection of distinguishable objects. These objects are called </a:t>
                </a:r>
                <a:r>
                  <a:rPr lang="en-US" b="1" dirty="0" smtClean="0"/>
                  <a:t>members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elements</a:t>
                </a:r>
                <a:r>
                  <a:rPr lang="en-US" dirty="0" smtClean="0"/>
                  <a:t> of the set. Sets are usually denoted by uppercase letters, and their members by lowercase letters.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To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member 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 The negation of that statement is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To define a finite set (a set with finitely many elements), we often just list the members between braces: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={1, 2, 3}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dirty="0" smtClean="0"/>
                  <a:t>This is the set with the numbers 1, 2 and 3 in it.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members of a set don’t have to be numbers, and don’t have to be “of the same type”. They can even be sets themselves. The following is a valid set: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−1.3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△,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dog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Tuesday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175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16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set is an unordered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It bears repeating that a set is fundamentally an unordered data structure. There is inherently no “first” element of the set, no “last” element, and no “next” element for any given element.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⋆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△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It is true that certain sets, such as the real numbers, contain an additional mathematical structure called an </a:t>
                </a:r>
                <a:r>
                  <a:rPr lang="en-US" b="1" dirty="0" smtClean="0"/>
                  <a:t>order</a:t>
                </a:r>
                <a:r>
                  <a:rPr lang="en-US" dirty="0" smtClean="0"/>
                  <a:t>. But this is not inherent in the concept of a set.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3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members of a set are distinguishable 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Imagine you are planning a party, and are going to invite 5 people. One of these people is your friend Jane. By accident, you wrote Jane’s name twice on your list. This list that describes the set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of people to invite may look like this: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Jane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Peter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Mark</m:t>
                      </m:r>
                      <m:r>
                        <a:rPr lang="en-US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Jane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Eric</m:t>
                      </m:r>
                      <m:r>
                        <a:rPr lang="en-US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Lisa</m:t>
                      </m:r>
                      <m:r>
                        <a:rPr lang="en-US" b="0" i="0" smtClean="0">
                          <a:latin typeface="Cambria Math"/>
                        </a:rPr>
                        <m:t>} </m:t>
                      </m:r>
                    </m:oMath>
                  </m:oMathPara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:r>
                  <a:rPr lang="en-US" b="0" dirty="0" smtClean="0"/>
                  <a:t>There are only 5 people in this set. A person can only be a member of the set, or not be a member. Having Jane listed a second time as a member is redundant and just reaffirms her membership. Therefore,</a:t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>
                          <a:latin typeface="Cambria Math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Jane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Peter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Mark</m:t>
                      </m:r>
                      <m:r>
                        <a:rPr lang="en-US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Eric</m:t>
                      </m:r>
                      <m:r>
                        <a:rPr lang="en-US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Lisa</m:t>
                      </m:r>
                      <m:r>
                        <a:rPr lang="en-US">
                          <a:latin typeface="Cambria Math"/>
                        </a:rPr>
                        <m:t>}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The general lesson here is that an object cannot be a member of a set more than once. This leads to set equations that may at first seem counter-intuitive: </a:t>
                </a:r>
                <a:r>
                  <a:rPr lang="en-US" b="0" i="1" dirty="0" smtClean="0"/>
                  <a:t/>
                </a:r>
                <a:br>
                  <a:rPr lang="en-US" b="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△,△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△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△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△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229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of Defining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When a set has more than a few members, it can be convenient to define it with … notation: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={1, 2, 3,4,…, 100}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the set of consecutive integers from 1 to 100.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This notation can be problematic when the intended pattern is unclear. For example,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1,2, .. 128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mean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the set of consecutive integers from 1 to 128, or is it perhaps the set of powers of two in this range?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avoid ambiguity, we can use </a:t>
                </a:r>
                <a:r>
                  <a:rPr lang="en-US" b="1" dirty="0" smtClean="0"/>
                  <a:t>set builder</a:t>
                </a:r>
                <a:r>
                  <a:rPr lang="en-US" dirty="0" smtClean="0"/>
                  <a:t> notation, in which we state a condition that characterizes membership in the set: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condition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that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defines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membership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example,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above could have been defined with set builder notation as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an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integer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and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 100}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162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for Common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following set names are universally agreed upon on mathematics: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={1,2,3,…}</m:t>
                    </m:r>
                  </m:oMath>
                </a14:m>
                <a:r>
                  <a:rPr lang="en-US" dirty="0" smtClean="0"/>
                  <a:t> is the set of natural numbers.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={0,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2,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3,…}</m:t>
                    </m:r>
                  </m:oMath>
                </a14:m>
                <a:r>
                  <a:rPr lang="en-US" dirty="0" smtClean="0"/>
                  <a:t> is the set of integers.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r>
                  <a:rPr lang="en-US" dirty="0" smtClean="0"/>
                  <a:t> is the set of rational numbers.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set of </a:t>
                </a:r>
                <a:r>
                  <a:rPr lang="en-US" dirty="0" smtClean="0"/>
                  <a:t>real numbers.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ℂ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 smtClean="0"/>
                  <a:t>complex numbers.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definition of the natural numbers is contested. Some people and textbooks include the number zero in the definition. We will use 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1,2,3,…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593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2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empty set, singleton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∅={}</m:t>
                    </m:r>
                  </m:oMath>
                </a14:m>
                <a:r>
                  <a:rPr lang="en-US" dirty="0"/>
                  <a:t> is the empty </a:t>
                </a:r>
                <a:r>
                  <a:rPr lang="en-US" dirty="0" smtClean="0"/>
                  <a:t>set, which is the set that contains no members.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set that has exactly one member is called a singleton set. Example of singleton sets: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={∅}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9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vs Real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already defined the rational numbers in an earlier presentation. They are the numbers that can be written as quotients of integers.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One of the great achievements of ancient </a:t>
                </a:r>
                <a:r>
                  <a:rPr lang="en-US" dirty="0"/>
                  <a:t>G</a:t>
                </a:r>
                <a:r>
                  <a:rPr lang="en-US" dirty="0" smtClean="0"/>
                  <a:t>reek mathematics was the proof that there are quantities that are </a:t>
                </a:r>
                <a:r>
                  <a:rPr lang="en-US" i="1" dirty="0" smtClean="0"/>
                  <a:t>irrational</a:t>
                </a:r>
                <a:r>
                  <a:rPr lang="en-US" dirty="0" smtClean="0"/>
                  <a:t> (not rational), such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 The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are also irrational.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set of real numbers is the set of rational and irrational numbers.  A precise axiomatic definition of the real numbers is beyond the scope of this class.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We can characterize rational and irrational numbers by their decimal expansion. Every real number has a (potentially infinite) decimal expansion. For a rational number, this decimal expansion terminates or is periodic. For an irrational number, the decimal expansion is non-terminating and non-periodic. For example, 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3.14159265358979323846264338327950288419716939937510</m:t>
                      </m:r>
                      <m:r>
                        <m:rPr>
                          <m:nor/>
                        </m:rPr>
                        <a:rPr lang="en-US" b="0" i="0" smtClean="0"/>
                        <m:t>...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It was proved in modern times that in a certain sense, “almost all” real numbers are irrational. You can guess why this might be true: picking a “random” real number means an infinite process of picking each digit randomly from left to right. The probability that this will produce all zeroes after a certain point, or an eternal repetition, seems very small. In fact, it is exactly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593" t="-150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6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set of all real numbers between two fixed numbers that includes or excludes each of these two numbers is called an </a:t>
                </a:r>
                <a:r>
                  <a:rPr lang="en-US" b="1" dirty="0" smtClean="0"/>
                  <a:t>interval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distinguish </a:t>
                </a:r>
                <a:r>
                  <a:rPr lang="en-US" b="1" dirty="0" smtClean="0"/>
                  <a:t>open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closed</a:t>
                </a:r>
                <a:r>
                  <a:rPr lang="en-US" dirty="0" smtClean="0"/>
                  <a:t> intervals. An open interval is an interval that does not contain its own end points: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closed interval is an interval that contains its own end points: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There are also intervals which are half-open, half-closed: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5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594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Sets</vt:lpstr>
      <vt:lpstr>Definitions and Vocabulary of Sets</vt:lpstr>
      <vt:lpstr>A set is an unordered data structure</vt:lpstr>
      <vt:lpstr>The members of a set are distinguishable objects</vt:lpstr>
      <vt:lpstr>Other Ways of Defining Sets</vt:lpstr>
      <vt:lpstr>Names for Common Sets</vt:lpstr>
      <vt:lpstr>The empty set, singleton sets</vt:lpstr>
      <vt:lpstr>Rational vs Real Numbers</vt:lpstr>
      <vt:lpstr>Interval notation</vt:lpstr>
      <vt:lpstr>The Subset Relationship</vt:lpstr>
      <vt:lpstr>Set Equality</vt:lpstr>
      <vt:lpstr>Venn Diagrams for subset relations</vt:lpstr>
      <vt:lpstr>Cardinality</vt:lpstr>
      <vt:lpstr>Power Sets</vt:lpstr>
      <vt:lpstr>The Cartesian Product</vt:lpstr>
      <vt:lpstr>Visualization of the Cartesian Product</vt:lpstr>
      <vt:lpstr>The Cartesian product of  more than two sets</vt:lpstr>
      <vt:lpstr>The Cartesian Product is not commutative!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Hyperborea</dc:creator>
  <cp:lastModifiedBy>R</cp:lastModifiedBy>
  <cp:revision>46</cp:revision>
  <dcterms:created xsi:type="dcterms:W3CDTF">2006-08-16T00:00:00Z</dcterms:created>
  <dcterms:modified xsi:type="dcterms:W3CDTF">2014-09-25T22:36:52Z</dcterms:modified>
</cp:coreProperties>
</file>