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FE2EEC3-2658-4D25-BF4F-B1EB9103C854}">
  <a:tblStyle styleId="{5FE2EEC3-2658-4D25-BF4F-B1EB9103C854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" name="Shape 4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Shape 44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38" y="0"/>
            <a:ext cx="912412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/>
          <p:nvPr>
            <p:ph type="ctrTitle"/>
          </p:nvPr>
        </p:nvSpPr>
        <p:spPr>
          <a:xfrm>
            <a:off x="584200" y="1743789"/>
            <a:ext cx="5333999" cy="678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F6600"/>
              </a:buClr>
              <a:buFont typeface="Calibri"/>
              <a:buNone/>
              <a:defRPr b="1" i="0" sz="36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584200" y="2571750"/>
            <a:ext cx="5333999" cy="4349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00"/>
              </a:spcBef>
              <a:buClr>
                <a:srgbClr val="99CCFF"/>
              </a:buClr>
              <a:buFont typeface="Arial"/>
              <a:buNone/>
              <a:defRPr b="0" i="1" sz="2000" u="none" cap="none" strike="noStrike">
                <a:solidFill>
                  <a:srgbClr val="99CC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4767262"/>
            <a:ext cx="118871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1868557" y="4767262"/>
            <a:ext cx="448906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0"/>
            <a:ext cx="6706925" cy="64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2874763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4767262"/>
            <a:ext cx="118871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2409244" y="4767262"/>
            <a:ext cx="394837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 rot="5400000">
            <a:off x="6012655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 rot="5400000">
            <a:off x="1821656" y="-1209674"/>
            <a:ext cx="3290888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457200" y="4767262"/>
            <a:ext cx="118871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2409244" y="4767262"/>
            <a:ext cx="394837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0"/>
            <a:ext cx="6706925" cy="64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4767262"/>
            <a:ext cx="118871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2409244" y="4767262"/>
            <a:ext cx="394837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722312" y="3305176"/>
            <a:ext cx="7772400" cy="1021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457200" y="4767262"/>
            <a:ext cx="118871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2409244" y="4767262"/>
            <a:ext cx="394837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0"/>
            <a:ext cx="6706925" cy="64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900112"/>
            <a:ext cx="4038599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8200" y="900112"/>
            <a:ext cx="4038599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457200" y="4767262"/>
            <a:ext cx="118871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2409244" y="4767262"/>
            <a:ext cx="394837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127221"/>
            <a:ext cx="6611510" cy="54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57200" y="1631155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45026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645026" y="1631155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457200" y="4767262"/>
            <a:ext cx="118871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2409244" y="4767262"/>
            <a:ext cx="394837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0"/>
            <a:ext cx="6706925" cy="64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4767262"/>
            <a:ext cx="118871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2409244" y="4767262"/>
            <a:ext cx="394837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>
            <a:off x="457200" y="4767262"/>
            <a:ext cx="118871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2409244" y="4767262"/>
            <a:ext cx="394837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4786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575050" y="1076325"/>
            <a:ext cx="5111750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57200" y="1076325"/>
            <a:ext cx="3008313" cy="35182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457200" y="4767262"/>
            <a:ext cx="118871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2409244" y="4767262"/>
            <a:ext cx="394837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1792288" y="4025503"/>
            <a:ext cx="5486399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4767262"/>
            <a:ext cx="118871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2409244" y="4767262"/>
            <a:ext cx="394837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38" y="0"/>
            <a:ext cx="912412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type="title"/>
          </p:nvPr>
        </p:nvSpPr>
        <p:spPr>
          <a:xfrm>
            <a:off x="457200" y="0"/>
            <a:ext cx="6706925" cy="64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457200" y="4767262"/>
            <a:ext cx="118871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2409244" y="4767262"/>
            <a:ext cx="394837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x="222625" y="1734264"/>
            <a:ext cx="53340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6600"/>
              </a:buClr>
              <a:buSzPct val="25000"/>
              <a:buFont typeface="Calibri"/>
              <a:buNone/>
            </a:pPr>
            <a:r>
              <a:rPr lang="en-US" sz="3000"/>
              <a:t>Introduction to Javascript</a:t>
            </a:r>
          </a:p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>
            <a:off x="222625" y="2562250"/>
            <a:ext cx="53340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99CCFF"/>
              </a:buClr>
              <a:buSzPct val="25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rgbClr val="99C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1868557" y="4767262"/>
            <a:ext cx="448906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4. Statements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In HTML, JavaScript statements are "instructions" to be "executed" by the web browser.</a:t>
            </a: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Most JavaScript programs contain many JavaScript statements. The statements are executed, one by one, in the same order as they are written.</a:t>
            </a: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(Optional) Semicolons separate JavaScript statements. Add a semicolon at the end of each executable statement.</a:t>
            </a:r>
          </a:p>
        </p:txBody>
      </p:sp>
      <p:sp>
        <p:nvSpPr>
          <p:cNvPr id="164" name="Shape 164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5. Variables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/>
              <a:t>JavaScript variables are containers for storing data values.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u="sng">
                <a:solidFill>
                  <a:srgbClr val="1155CC"/>
                </a:solidFill>
              </a:rPr>
              <a:t>Example</a:t>
            </a:r>
            <a:r>
              <a:rPr lang="en-US" sz="2400">
                <a:solidFill>
                  <a:srgbClr val="1155CC"/>
                </a:solidFill>
              </a:rPr>
              <a:t>:</a:t>
            </a:r>
          </a:p>
          <a:p>
            <a:pPr indent="-69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var x = 5;</a:t>
            </a:r>
          </a:p>
          <a:p>
            <a:pPr indent="-69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var y = 6;</a:t>
            </a:r>
          </a:p>
          <a:p>
            <a:pPr indent="-69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var z = x + y;</a:t>
            </a:r>
          </a:p>
        </p:txBody>
      </p:sp>
      <p:sp>
        <p:nvSpPr>
          <p:cNvPr id="172" name="Shape 172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6. Operators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06400" lvl="0" marL="457200" marR="0" rtl="0" algn="l">
              <a:spcBef>
                <a:spcPts val="0"/>
              </a:spcBef>
              <a:buSzPct val="100000"/>
            </a:pPr>
            <a:r>
              <a:rPr lang="en-US" sz="2800"/>
              <a:t>Assignment</a:t>
            </a:r>
          </a:p>
          <a:p>
            <a:pPr indent="-406400" lvl="0" marL="457200" marR="0" rtl="0" algn="l">
              <a:spcBef>
                <a:spcPts val="0"/>
              </a:spcBef>
              <a:buSzPct val="100000"/>
            </a:pPr>
            <a:r>
              <a:rPr lang="en-US" sz="2800"/>
              <a:t>Arithmetic</a:t>
            </a:r>
          </a:p>
          <a:p>
            <a:pPr indent="-406400" lvl="0" marL="457200" marR="0" rtl="0" algn="l">
              <a:spcBef>
                <a:spcPts val="0"/>
              </a:spcBef>
              <a:buSzPct val="100000"/>
            </a:pPr>
            <a:r>
              <a:rPr lang="en-US" sz="2800"/>
              <a:t>Comparison</a:t>
            </a:r>
          </a:p>
          <a:p>
            <a:pPr indent="-406400" lvl="0" marL="457200" marR="0" rtl="0" algn="l">
              <a:spcBef>
                <a:spcPts val="0"/>
              </a:spcBef>
              <a:buSzPct val="100000"/>
            </a:pPr>
            <a:r>
              <a:rPr lang="en-US" sz="2800"/>
              <a:t>Logical</a:t>
            </a:r>
          </a:p>
          <a:p>
            <a:pPr indent="-406400" lvl="0" marL="457200" marR="0" rtl="0" algn="l">
              <a:spcBef>
                <a:spcPts val="0"/>
              </a:spcBef>
              <a:buSzPct val="100000"/>
            </a:pPr>
            <a:r>
              <a:rPr lang="en-US" sz="2800"/>
              <a:t>Type</a:t>
            </a:r>
          </a:p>
          <a:p>
            <a:pPr indent="-406400" lvl="0" marL="457200" marR="0" rtl="0" algn="l">
              <a:spcBef>
                <a:spcPts val="0"/>
              </a:spcBef>
              <a:buSzPct val="100000"/>
            </a:pPr>
            <a:r>
              <a:rPr lang="en-US" sz="2800"/>
              <a:t>Bitwise</a:t>
            </a:r>
          </a:p>
        </p:txBody>
      </p:sp>
      <p:sp>
        <p:nvSpPr>
          <p:cNvPr id="180" name="Shape 180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6. </a:t>
            </a:r>
            <a:r>
              <a:rPr lang="en-US"/>
              <a:t>Operators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57200" y="922974"/>
            <a:ext cx="8229600" cy="3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SzPct val="100000"/>
            </a:pPr>
            <a:r>
              <a:rPr lang="en-US" sz="2400"/>
              <a:t>Assignment operators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/>
              <a:t>The assignment operator (=) assigns a value to a variable.</a:t>
            </a:r>
          </a:p>
        </p:txBody>
      </p:sp>
      <p:sp>
        <p:nvSpPr>
          <p:cNvPr id="188" name="Shape 188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graphicFrame>
        <p:nvGraphicFramePr>
          <p:cNvPr id="190" name="Shape 190"/>
          <p:cNvGraphicFramePr/>
          <p:nvPr/>
        </p:nvGraphicFramePr>
        <p:xfrm>
          <a:off x="1894500" y="17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{5FE2EEC3-2658-4D25-BF4F-B1EB9103C854}</a:tableStyleId>
              </a:tblPr>
              <a:tblGrid>
                <a:gridCol w="1432950"/>
                <a:gridCol w="1851575"/>
                <a:gridCol w="15376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Operator</a:t>
                      </a: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Example</a:t>
                      </a: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Same As</a:t>
                      </a: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=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 = 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x = y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+=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 += 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x = x + y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-=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 -= 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 = x - y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*=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 *= 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 = x * y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/=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 /= 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 = x / y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%=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 %= 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 = x % y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6. </a:t>
            </a:r>
            <a:r>
              <a:rPr lang="en-US"/>
              <a:t>Operators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457200" y="922974"/>
            <a:ext cx="8229600" cy="3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Arithmetic operators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97" name="Shape 197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graphicFrame>
        <p:nvGraphicFramePr>
          <p:cNvPr id="199" name="Shape 199"/>
          <p:cNvGraphicFramePr/>
          <p:nvPr/>
        </p:nvGraphicFramePr>
        <p:xfrm>
          <a:off x="1853400" y="150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{5FE2EEC3-2658-4D25-BF4F-B1EB9103C854}</a:tableStyleId>
              </a:tblPr>
              <a:tblGrid>
                <a:gridCol w="2530000"/>
                <a:gridCol w="2530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Operator</a:t>
                      </a: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Description</a:t>
                      </a: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+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Addition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Subtraction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*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Multiplication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/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Division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Modulus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++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Increment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--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Decrement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6. </a:t>
            </a:r>
            <a:r>
              <a:rPr lang="en-US"/>
              <a:t>Operators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457200" y="922974"/>
            <a:ext cx="8229600" cy="3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Comparison</a:t>
            </a:r>
            <a:r>
              <a:rPr lang="en-US" sz="2400"/>
              <a:t> operators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06" name="Shape 206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graphicFrame>
        <p:nvGraphicFramePr>
          <p:cNvPr id="208" name="Shape 208"/>
          <p:cNvGraphicFramePr/>
          <p:nvPr/>
        </p:nvGraphicFramePr>
        <p:xfrm>
          <a:off x="1853400" y="150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{5FE2EEC3-2658-4D25-BF4F-B1EB9103C854}</a:tableStyleId>
              </a:tblPr>
              <a:tblGrid>
                <a:gridCol w="1683175"/>
                <a:gridCol w="3376825"/>
              </a:tblGrid>
              <a:tr h="326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Operator</a:t>
                      </a: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Description</a:t>
                      </a: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26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==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equal to</a:t>
                      </a:r>
                    </a:p>
                  </a:txBody>
                  <a:tcPr marT="91425" marB="91425" marR="91425" marL="91425"/>
                </a:tc>
              </a:tr>
              <a:tr h="326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===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equal value and equal type</a:t>
                      </a:r>
                    </a:p>
                  </a:txBody>
                  <a:tcPr marT="91425" marB="91425" marR="91425" marL="91425"/>
                </a:tc>
              </a:tr>
              <a:tr h="326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!=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not equal</a:t>
                      </a:r>
                    </a:p>
                  </a:txBody>
                  <a:tcPr marT="91425" marB="91425" marR="91425" marL="91425"/>
                </a:tc>
              </a:tr>
              <a:tr h="326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!==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not equal value or not equal type</a:t>
                      </a:r>
                    </a:p>
                  </a:txBody>
                  <a:tcPr marT="91425" marB="91425" marR="91425" marL="91425"/>
                </a:tc>
              </a:tr>
              <a:tr h="326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&gt;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greater than</a:t>
                      </a:r>
                    </a:p>
                  </a:txBody>
                  <a:tcPr marT="91425" marB="91425" marR="91425" marL="91425"/>
                </a:tc>
              </a:tr>
              <a:tr h="326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less than</a:t>
                      </a:r>
                    </a:p>
                  </a:txBody>
                  <a:tcPr marT="91425" marB="91425" marR="91425" marL="91425"/>
                </a:tc>
              </a:tr>
              <a:tr h="326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&gt;=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greater than or equal to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6. </a:t>
            </a:r>
            <a:r>
              <a:rPr lang="en-US"/>
              <a:t>Operators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57200" y="922974"/>
            <a:ext cx="8229600" cy="3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Comparison operators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15" name="Shape 215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graphicFrame>
        <p:nvGraphicFramePr>
          <p:cNvPr id="217" name="Shape 217"/>
          <p:cNvGraphicFramePr/>
          <p:nvPr/>
        </p:nvGraphicFramePr>
        <p:xfrm>
          <a:off x="1853400" y="150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{5FE2EEC3-2658-4D25-BF4F-B1EB9103C854}</a:tableStyleId>
              </a:tblPr>
              <a:tblGrid>
                <a:gridCol w="1683175"/>
                <a:gridCol w="3376825"/>
              </a:tblGrid>
              <a:tr h="326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Operator</a:t>
                      </a: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Description</a:t>
                      </a: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26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</a:t>
                      </a:r>
                      <a:r>
                        <a:rPr lang="en-US"/>
                        <a:t>=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less than or </a:t>
                      </a:r>
                      <a:r>
                        <a:rPr lang="en-US"/>
                        <a:t>equal to</a:t>
                      </a:r>
                    </a:p>
                  </a:txBody>
                  <a:tcPr marT="91425" marB="91425" marR="91425" marL="91425"/>
                </a:tc>
              </a:tr>
              <a:tr h="326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?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ternary operator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6. </a:t>
            </a:r>
            <a:r>
              <a:rPr lang="en-US"/>
              <a:t>Operators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457200" y="922974"/>
            <a:ext cx="8229600" cy="3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Logic</a:t>
            </a:r>
            <a:r>
              <a:rPr lang="en-US" sz="2400"/>
              <a:t> operators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24" name="Shape 224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graphicFrame>
        <p:nvGraphicFramePr>
          <p:cNvPr id="226" name="Shape 226"/>
          <p:cNvGraphicFramePr/>
          <p:nvPr/>
        </p:nvGraphicFramePr>
        <p:xfrm>
          <a:off x="1853400" y="150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{5FE2EEC3-2658-4D25-BF4F-B1EB9103C854}</a:tableStyleId>
              </a:tblPr>
              <a:tblGrid>
                <a:gridCol w="2530000"/>
                <a:gridCol w="2530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Operator</a:t>
                      </a: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Description</a:t>
                      </a: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&amp;&amp;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logical and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||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logical or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!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logical not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6. </a:t>
            </a:r>
            <a:r>
              <a:rPr lang="en-US"/>
              <a:t>Operators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457200" y="922974"/>
            <a:ext cx="8229600" cy="3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Type</a:t>
            </a:r>
            <a:r>
              <a:rPr lang="en-US" sz="2400"/>
              <a:t> operators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33" name="Shape 233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graphicFrame>
        <p:nvGraphicFramePr>
          <p:cNvPr id="235" name="Shape 235"/>
          <p:cNvGraphicFramePr/>
          <p:nvPr/>
        </p:nvGraphicFramePr>
        <p:xfrm>
          <a:off x="1853400" y="150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{5FE2EEC3-2658-4D25-BF4F-B1EB9103C854}</a:tableStyleId>
              </a:tblPr>
              <a:tblGrid>
                <a:gridCol w="1274000"/>
                <a:gridCol w="3786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Operator</a:t>
                      </a: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Description</a:t>
                      </a: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typeof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Returns the type of a variable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instanceof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Returns true if an object is an instance of an object type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6. </a:t>
            </a:r>
            <a:r>
              <a:rPr lang="en-US"/>
              <a:t>Operators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457200" y="922974"/>
            <a:ext cx="8229600" cy="3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Bitwise</a:t>
            </a:r>
            <a:r>
              <a:rPr lang="en-US" sz="2400"/>
              <a:t> operators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42" name="Shape 242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graphicFrame>
        <p:nvGraphicFramePr>
          <p:cNvPr id="244" name="Shape 244"/>
          <p:cNvGraphicFramePr/>
          <p:nvPr/>
        </p:nvGraphicFramePr>
        <p:xfrm>
          <a:off x="952500" y="144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{5FE2EEC3-2658-4D25-BF4F-B1EB9103C854}</a:tableStyleId>
              </a:tblPr>
              <a:tblGrid>
                <a:gridCol w="1006700"/>
                <a:gridCol w="1672725"/>
                <a:gridCol w="940075"/>
                <a:gridCol w="1625150"/>
                <a:gridCol w="1044750"/>
                <a:gridCol w="949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Operator</a:t>
                      </a: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Description</a:t>
                      </a: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Example</a:t>
                      </a: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Same as</a:t>
                      </a: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Result</a:t>
                      </a: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Decimal</a:t>
                      </a: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&amp;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AND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 &amp;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0101 &amp; 0001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0001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|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 |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0101 | 0001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0101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~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NOT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~5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~0101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1010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^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XOR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 ^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0101 ^ 0001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&lt;&lt;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Zero fill left shift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 &lt;&lt;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0101 &lt;&lt;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1010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&gt;&gt;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Signed right shift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 &gt;&gt;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0101 &gt;&gt;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0010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&gt;&gt;&gt;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Zero fill right shift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 &gt;&gt;&gt;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0101 &gt;&gt;&gt;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0010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0"/>
            <a:ext cx="6706925" cy="64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19100" lvl="0" marL="457200" marR="0" rtl="0" algn="l">
              <a:spcBef>
                <a:spcPts val="0"/>
              </a:spcBef>
              <a:buSzPct val="100000"/>
            </a:pPr>
            <a:r>
              <a:rPr lang="en-US" sz="3000"/>
              <a:t>Have a basic understanding of Javascript</a:t>
            </a:r>
          </a:p>
          <a:p>
            <a:pPr indent="-419100" lvl="0" marL="457200" marR="0" rtl="0" algn="l">
              <a:spcBef>
                <a:spcPts val="0"/>
              </a:spcBef>
              <a:buSzPct val="100000"/>
            </a:pPr>
            <a:r>
              <a:rPr lang="en-US" sz="3000"/>
              <a:t>Know how to write and run Javascript code</a:t>
            </a:r>
          </a:p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2409244" y="4767262"/>
            <a:ext cx="394837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7. Data types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SzPct val="100000"/>
            </a:pPr>
            <a:r>
              <a:rPr lang="en-US" sz="2400"/>
              <a:t>Data types in Javascript:</a:t>
            </a:r>
          </a:p>
          <a:p>
            <a:pPr indent="-381000" lvl="1" marL="914400" marR="0" rtl="0" algn="l">
              <a:spcBef>
                <a:spcPts val="0"/>
              </a:spcBef>
              <a:buSzPct val="100000"/>
            </a:pPr>
            <a:r>
              <a:rPr lang="en-US" sz="2400"/>
              <a:t>string</a:t>
            </a:r>
          </a:p>
          <a:p>
            <a:pPr indent="-381000" lvl="1" marL="914400" marR="0" rtl="0" algn="l">
              <a:spcBef>
                <a:spcPts val="0"/>
              </a:spcBef>
              <a:buSzPct val="100000"/>
            </a:pPr>
            <a:r>
              <a:rPr lang="en-US" sz="2400"/>
              <a:t>number</a:t>
            </a:r>
          </a:p>
          <a:p>
            <a:pPr indent="-381000" lvl="1" marL="914400" marR="0" rtl="0" algn="l">
              <a:spcBef>
                <a:spcPts val="0"/>
              </a:spcBef>
              <a:buSzPct val="100000"/>
            </a:pPr>
            <a:r>
              <a:rPr lang="en-US" sz="2400"/>
              <a:t>boolean</a:t>
            </a:r>
          </a:p>
          <a:p>
            <a:pPr indent="-381000" lvl="1" marL="914400" marR="0" rtl="0" algn="l">
              <a:spcBef>
                <a:spcPts val="0"/>
              </a:spcBef>
              <a:buSzPct val="100000"/>
            </a:pPr>
            <a:r>
              <a:rPr lang="en-US" sz="2400"/>
              <a:t>null</a:t>
            </a:r>
          </a:p>
          <a:p>
            <a:pPr indent="-381000" lvl="1" marL="914400" marR="0" rtl="0" algn="l">
              <a:spcBef>
                <a:spcPts val="0"/>
              </a:spcBef>
              <a:buSzPct val="100000"/>
            </a:pPr>
            <a:r>
              <a:rPr lang="en-US" sz="2400"/>
              <a:t>undefined</a:t>
            </a:r>
          </a:p>
          <a:p>
            <a:pPr indent="-381000" lvl="1" marL="914400" marR="0" rtl="0" algn="l">
              <a:spcBef>
                <a:spcPts val="0"/>
              </a:spcBef>
              <a:buSzPct val="100000"/>
            </a:pPr>
            <a:r>
              <a:rPr lang="en-US" sz="2400"/>
              <a:t>object</a:t>
            </a:r>
          </a:p>
          <a:p>
            <a:pPr indent="-381000" lvl="1" marL="914400" marR="0" rtl="0" algn="l">
              <a:spcBef>
                <a:spcPts val="0"/>
              </a:spcBef>
              <a:buSzPct val="100000"/>
            </a:pPr>
            <a:r>
              <a:rPr lang="en-US" sz="2400"/>
              <a:t>symbol</a:t>
            </a:r>
          </a:p>
        </p:txBody>
      </p:sp>
      <p:sp>
        <p:nvSpPr>
          <p:cNvPr id="251" name="Shape 251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7. </a:t>
            </a:r>
            <a:r>
              <a:rPr lang="en-US"/>
              <a:t>Data types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JavaScript variables can hold many data types: numbers, strings, objects and more.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solidFill>
                <a:srgbClr val="1155CC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1155CC"/>
                </a:solidFill>
              </a:rPr>
              <a:t>Example</a:t>
            </a:r>
            <a:r>
              <a:rPr lang="en-US" sz="2400">
                <a:solidFill>
                  <a:srgbClr val="1155CC"/>
                </a:solidFill>
              </a:rPr>
              <a:t>: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var length = 16;                               // Number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var lastName = "Johnson";                      // String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var x = {firstName:"John", lastName:"Doe"};    // Object</a:t>
            </a:r>
          </a:p>
        </p:txBody>
      </p:sp>
      <p:sp>
        <p:nvSpPr>
          <p:cNvPr id="259" name="Shape 259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7. Data types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JavaScript has dynamic types. This means that the same variable can be used to hold different data types.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solidFill>
                <a:srgbClr val="1155CC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1155CC"/>
                </a:solidFill>
              </a:rPr>
              <a:t>Example</a:t>
            </a:r>
            <a:r>
              <a:rPr lang="en-US" sz="2400">
                <a:solidFill>
                  <a:srgbClr val="1155CC"/>
                </a:solidFill>
              </a:rPr>
              <a:t>: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var x;               // Now x is undefined</a:t>
            </a: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var x = 5;           // Now x is a Number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var x = "John";      // Now x is a String</a:t>
            </a:r>
          </a:p>
        </p:txBody>
      </p:sp>
      <p:sp>
        <p:nvSpPr>
          <p:cNvPr id="267" name="Shape 267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268" name="Shape 268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8</a:t>
            </a:r>
            <a:r>
              <a:rPr lang="en-US"/>
              <a:t>. Functions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Definition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A JavaScript function is a block of code designed to perform a particular task.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A JavaScript function is executed when "something" invokes it (calls it).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Shape 275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8. Functions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Syntax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A JavaScript function is defined with the </a:t>
            </a:r>
            <a:r>
              <a:rPr b="1" lang="en-US" sz="1800"/>
              <a:t>function</a:t>
            </a:r>
            <a:r>
              <a:rPr lang="en-US" sz="1800"/>
              <a:t> keyword, followed by a </a:t>
            </a:r>
            <a:r>
              <a:rPr b="1" lang="en-US" sz="1800"/>
              <a:t>name</a:t>
            </a:r>
            <a:r>
              <a:rPr lang="en-US" sz="1800"/>
              <a:t>, followed by parentheses </a:t>
            </a:r>
            <a:r>
              <a:rPr b="1" lang="en-US" sz="1800"/>
              <a:t>()</a:t>
            </a:r>
            <a:r>
              <a:rPr lang="en-US" sz="1800"/>
              <a:t>.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Function names can contain letters, digits, underscores, and dollar signs (same rules as variables).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The parentheses may include parameter names separated by commas: (</a:t>
            </a:r>
            <a:r>
              <a:rPr b="1" lang="en-US" sz="1800"/>
              <a:t>parameter1</a:t>
            </a:r>
            <a:r>
              <a:rPr lang="en-US" sz="1800"/>
              <a:t>, </a:t>
            </a:r>
            <a:r>
              <a:rPr b="1" lang="en-US" sz="1800"/>
              <a:t>parameter2</a:t>
            </a:r>
            <a:r>
              <a:rPr lang="en-US" sz="1800"/>
              <a:t>, ...)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The code to be executed, by the function, is placed inside curly brackets: </a:t>
            </a:r>
            <a:r>
              <a:rPr b="1" lang="en-US" sz="1800"/>
              <a:t>{}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3" name="Shape 283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284" name="Shape 284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8. Functions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Syntax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function name(</a:t>
            </a:r>
            <a:r>
              <a:rPr i="1" lang="en-US" sz="1600">
                <a:latin typeface="Courier New"/>
                <a:ea typeface="Courier New"/>
                <a:cs typeface="Courier New"/>
                <a:sym typeface="Courier New"/>
              </a:rPr>
              <a:t>parameter1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-US" sz="1600">
                <a:latin typeface="Courier New"/>
                <a:ea typeface="Courier New"/>
                <a:cs typeface="Courier New"/>
                <a:sym typeface="Courier New"/>
              </a:rPr>
              <a:t>parameter2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-US" sz="1600">
                <a:latin typeface="Courier New"/>
                <a:ea typeface="Courier New"/>
                <a:cs typeface="Courier New"/>
                <a:sym typeface="Courier New"/>
              </a:rPr>
              <a:t>parameter3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code to be executed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Example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function myFunction(a, b) {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return a * b;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var x = myFunction(5, 6); // x = 30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Shape 291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292" name="Shape 292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9</a:t>
            </a:r>
            <a:r>
              <a:rPr lang="en-US"/>
              <a:t>. Conditionals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457200" y="913449"/>
            <a:ext cx="8229600" cy="3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/>
              <a:t>Conditional statements are used to perform different actions based on different conditions.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/>
              <a:t>In JavaScript we have the following conditional statements: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Use </a:t>
            </a:r>
            <a:r>
              <a:rPr b="1" lang="en-US" sz="1800"/>
              <a:t>if</a:t>
            </a:r>
            <a:r>
              <a:rPr lang="en-US" sz="1800"/>
              <a:t> to specify a block of code to be executed, if a specified condition is true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Use </a:t>
            </a:r>
            <a:r>
              <a:rPr b="1" lang="en-US" sz="1800"/>
              <a:t>else</a:t>
            </a:r>
            <a:r>
              <a:rPr lang="en-US" sz="1800"/>
              <a:t> to specify a block of code to be executed, if the same condition is false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Use </a:t>
            </a:r>
            <a:r>
              <a:rPr b="1" lang="en-US" sz="1800"/>
              <a:t>else if</a:t>
            </a:r>
            <a:r>
              <a:rPr lang="en-US" sz="1800"/>
              <a:t> to specify a new condition to test, if the first condition is false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Use </a:t>
            </a:r>
            <a:r>
              <a:rPr b="1" lang="en-US" sz="1800"/>
              <a:t>switch</a:t>
            </a:r>
            <a:r>
              <a:rPr lang="en-US" sz="1800"/>
              <a:t> to specify many alternative blocks of code to be executed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Shape 299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9. Conditionals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457200" y="913449"/>
            <a:ext cx="8229600" cy="3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-US" sz="2200"/>
              <a:t>Syntax</a:t>
            </a: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// if, else, else if</a:t>
            </a: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if (condition1) {</a:t>
            </a: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block of code to be executed if condition1 is true</a:t>
            </a: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 else if (condition2) {</a:t>
            </a: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block of code to be executed if the condition1 is false and condition2 is true</a:t>
            </a: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block of code to be executed if the condition1 is false and condition2 is false</a:t>
            </a: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Shape 307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308" name="Shape 308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9. Conditionals</a:t>
            </a: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457200" y="913449"/>
            <a:ext cx="8229600" cy="3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-US" sz="2200"/>
              <a:t>Syntax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// switch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switch(expression) {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case n: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code block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case n: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code block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default: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code block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Shape 315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9. Conditionals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457200" y="913449"/>
            <a:ext cx="8229600" cy="3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-US" sz="2200"/>
              <a:t>Example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if (time &lt; 10) {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greeting = "Good morning";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 else if (time &lt; 20) {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greeting = "Good day";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greeting = "Good evening";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3" name="Shape 323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324" name="Shape 324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Content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808775" y="989575"/>
            <a:ext cx="7878000" cy="3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buSzPct val="100000"/>
              <a:buAutoNum type="arabicPeriod"/>
            </a:pPr>
            <a:r>
              <a:rPr lang="en-US" sz="2000"/>
              <a:t>What is Javascript?</a:t>
            </a:r>
          </a:p>
          <a:p>
            <a:pPr indent="-355600" lvl="0" marL="457200" marR="0" rtl="0" algn="l">
              <a:spcBef>
                <a:spcPts val="0"/>
              </a:spcBef>
              <a:buSzPct val="100000"/>
              <a:buAutoNum type="arabicPeriod"/>
            </a:pPr>
            <a:r>
              <a:rPr lang="en-US" sz="2000"/>
              <a:t>Where to try?</a:t>
            </a:r>
          </a:p>
          <a:p>
            <a:pPr indent="-355600" lvl="0" marL="457200" marR="0" rtl="0" algn="l">
              <a:spcBef>
                <a:spcPts val="0"/>
              </a:spcBef>
              <a:buSzPct val="100000"/>
              <a:buAutoNum type="arabicPeriod"/>
            </a:pPr>
            <a:r>
              <a:rPr lang="en-US" sz="2000"/>
              <a:t>Output</a:t>
            </a:r>
          </a:p>
          <a:p>
            <a:pPr indent="-355600" lvl="0" marL="457200" marR="0" rtl="0" algn="l">
              <a:spcBef>
                <a:spcPts val="0"/>
              </a:spcBef>
              <a:buSzPct val="100000"/>
              <a:buAutoNum type="arabicPeriod"/>
            </a:pPr>
            <a:r>
              <a:rPr lang="en-US" sz="2000"/>
              <a:t>Statements</a:t>
            </a:r>
          </a:p>
          <a:p>
            <a:pPr indent="-355600" lvl="0" marL="457200" marR="0" rtl="0" algn="l">
              <a:spcBef>
                <a:spcPts val="0"/>
              </a:spcBef>
              <a:buSzPct val="100000"/>
              <a:buAutoNum type="arabicPeriod"/>
            </a:pPr>
            <a:r>
              <a:rPr lang="en-US" sz="2000"/>
              <a:t>Variables</a:t>
            </a:r>
          </a:p>
          <a:p>
            <a:pPr indent="-355600" lvl="0" marL="457200" marR="0" rtl="0" algn="l">
              <a:spcBef>
                <a:spcPts val="0"/>
              </a:spcBef>
              <a:buSzPct val="100000"/>
              <a:buAutoNum type="arabicPeriod"/>
            </a:pPr>
            <a:r>
              <a:rPr lang="en-US" sz="2000"/>
              <a:t>Operators</a:t>
            </a:r>
          </a:p>
          <a:p>
            <a:pPr indent="-355600" lvl="0" marL="457200" marR="0" rtl="0" algn="l">
              <a:spcBef>
                <a:spcPts val="0"/>
              </a:spcBef>
              <a:buSzPct val="100000"/>
              <a:buAutoNum type="arabicPeriod"/>
            </a:pPr>
            <a:r>
              <a:rPr lang="en-US" sz="2000"/>
              <a:t>Data types</a:t>
            </a:r>
          </a:p>
          <a:p>
            <a:pPr indent="-355600" lvl="0" marL="457200" marR="0" rtl="0" algn="l">
              <a:spcBef>
                <a:spcPts val="0"/>
              </a:spcBef>
              <a:buSzPct val="100000"/>
              <a:buAutoNum type="arabicPeriod"/>
            </a:pPr>
            <a:r>
              <a:rPr lang="en-US" sz="2000"/>
              <a:t>Functions</a:t>
            </a:r>
          </a:p>
          <a:p>
            <a:pPr indent="-355600" lvl="0" marL="457200" marR="0" rtl="0" algn="l">
              <a:spcBef>
                <a:spcPts val="0"/>
              </a:spcBef>
              <a:buSzPct val="100000"/>
              <a:buAutoNum type="arabicPeriod"/>
            </a:pPr>
            <a:r>
              <a:rPr lang="en-US" sz="2000"/>
              <a:t>Conditionals</a:t>
            </a:r>
          </a:p>
          <a:p>
            <a:pPr indent="-355600" lvl="0" marL="457200" marR="0" rtl="0" algn="l">
              <a:spcBef>
                <a:spcPts val="0"/>
              </a:spcBef>
              <a:buSzPct val="100000"/>
              <a:buAutoNum type="arabicPeriod"/>
            </a:pPr>
            <a:r>
              <a:rPr lang="en-US" sz="2000"/>
              <a:t>Loops</a:t>
            </a:r>
          </a:p>
          <a:p>
            <a:pPr indent="-355600" lvl="0" marL="457200" marR="0" rtl="0" algn="l">
              <a:spcBef>
                <a:spcPts val="0"/>
              </a:spcBef>
              <a:buSzPct val="100000"/>
              <a:buAutoNum type="arabicPeriod"/>
            </a:pPr>
            <a:r>
              <a:rPr lang="en-US" sz="2000"/>
              <a:t>Scope</a:t>
            </a:r>
          </a:p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9. Conditionals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457200" y="913449"/>
            <a:ext cx="8229600" cy="3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-US" sz="2200"/>
              <a:t>Example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switch (new Date().getDay()) {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case 0: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day = "Sunday";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case 1: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day = "Monday";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case 2: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day = "Tuesday";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case 3: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day = "Wednesday";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1" name="Shape 331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332" name="Shape 332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10</a:t>
            </a:r>
            <a:r>
              <a:rPr lang="en-US"/>
              <a:t>. Loops</a:t>
            </a: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457200" y="913449"/>
            <a:ext cx="8229600" cy="3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-US" sz="2200"/>
              <a:t>For</a:t>
            </a: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/>
              <a:t>While</a:t>
            </a: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/>
              <a:t>Do/While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Shape 339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340" name="Shape 340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10. Loops</a:t>
            </a: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457200" y="913449"/>
            <a:ext cx="8229600" cy="3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-US" sz="2200"/>
              <a:t>For</a:t>
            </a: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/>
              <a:t>Syntax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i="1" lang="en-US" sz="1400">
                <a:latin typeface="Courier New"/>
                <a:ea typeface="Courier New"/>
                <a:cs typeface="Courier New"/>
                <a:sym typeface="Courier New"/>
              </a:rPr>
              <a:t>statement 1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US" sz="1400">
                <a:latin typeface="Courier New"/>
                <a:ea typeface="Courier New"/>
                <a:cs typeface="Courier New"/>
                <a:sym typeface="Courier New"/>
              </a:rPr>
              <a:t>statement 2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US" sz="1400">
                <a:latin typeface="Courier New"/>
                <a:ea typeface="Courier New"/>
                <a:cs typeface="Courier New"/>
                <a:sym typeface="Courier New"/>
              </a:rPr>
              <a:t>statement 3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code block to be executed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</a:t>
            </a: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-US" sz="1800"/>
              <a:t>Statement 1</a:t>
            </a:r>
            <a:r>
              <a:rPr lang="en-US" sz="1800"/>
              <a:t> is executed before the loop (the code block) starts.</a:t>
            </a: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-US" sz="1800"/>
              <a:t>Statement 2</a:t>
            </a:r>
            <a:r>
              <a:rPr lang="en-US" sz="1800"/>
              <a:t> defines the condition for running the loop (the code block).</a:t>
            </a: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-US" sz="1800"/>
              <a:t>Statement 3</a:t>
            </a:r>
            <a:r>
              <a:rPr lang="en-US" sz="1800"/>
              <a:t> is executed each time after the loop (the code block) has been executed.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7" name="Shape 347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10. Loops</a:t>
            </a:r>
          </a:p>
        </p:txBody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457200" y="913449"/>
            <a:ext cx="8229600" cy="3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-US" sz="2200"/>
              <a:t>For</a:t>
            </a: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/>
              <a:t>Example</a:t>
            </a: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var text = "";</a:t>
            </a: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for (var i = 0; i &lt; 5; i++) {</a:t>
            </a: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text += "The number is " + i + "&lt;br&gt;";</a:t>
            </a: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55" name="Shape 355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356" name="Shape 356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10. Loops</a:t>
            </a:r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457200" y="913449"/>
            <a:ext cx="8229600" cy="3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-US" sz="2200"/>
              <a:t>While</a:t>
            </a: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/>
              <a:t>Definition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</a:t>
            </a:r>
            <a:r>
              <a:rPr lang="en-US" sz="1800"/>
              <a:t>The while loop loops through a block of code as long as a specified condition is true.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/>
              <a:t>Syntax</a:t>
            </a: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while (</a:t>
            </a:r>
            <a:r>
              <a:rPr i="1" lang="en-US" sz="1400"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code block to be executed</a:t>
            </a: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3" name="Shape 363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364" name="Shape 364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10. Loops</a:t>
            </a:r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457200" y="913449"/>
            <a:ext cx="8229600" cy="3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-US" sz="2200"/>
              <a:t>While</a:t>
            </a: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/>
              <a:t>Example</a:t>
            </a: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var text = "";</a:t>
            </a: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var i = 0;</a:t>
            </a: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while (i &lt; 10) {</a:t>
            </a: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text += "The number is " + i;</a:t>
            </a: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i++;</a:t>
            </a: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1" name="Shape 371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372" name="Shape 372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10. Loops</a:t>
            </a:r>
          </a:p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457200" y="913449"/>
            <a:ext cx="8229600" cy="3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-US" sz="2200"/>
              <a:t>Do/</a:t>
            </a:r>
            <a:r>
              <a:rPr lang="en-US" sz="2200"/>
              <a:t>While</a:t>
            </a: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/>
              <a:t>Definition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</a:t>
            </a:r>
            <a:r>
              <a:rPr lang="en-US" sz="1800"/>
              <a:t>The do/while loop is a variant of the while loop. </a:t>
            </a:r>
            <a:r>
              <a:rPr b="1" lang="en-US" sz="1800"/>
              <a:t>This loop will execute the code block once, before checking if the condition is true</a:t>
            </a:r>
            <a:r>
              <a:rPr lang="en-US" sz="1800"/>
              <a:t>, then it will repeat the loop as long as the condition is true.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/>
              <a:t>Syntax</a:t>
            </a: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code block to be executed</a:t>
            </a: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 while (</a:t>
            </a:r>
            <a:r>
              <a:rPr i="1" lang="en-US" sz="1400"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9" name="Shape 379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10. Loops</a:t>
            </a:r>
          </a:p>
        </p:txBody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457200" y="913449"/>
            <a:ext cx="8229600" cy="3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-US" sz="2200"/>
              <a:t>Do/</a:t>
            </a:r>
            <a:r>
              <a:rPr lang="en-US" sz="2200"/>
              <a:t>While</a:t>
            </a: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/>
              <a:t>Example</a:t>
            </a: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var text = "";</a:t>
            </a: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var i = 0;</a:t>
            </a: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do {</a:t>
            </a: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text += "The number is " + i;</a:t>
            </a: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i++;</a:t>
            </a: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 while (i &lt; 10);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7" name="Shape 387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388" name="Shape 388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11. Scope</a:t>
            </a:r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457200" y="913449"/>
            <a:ext cx="8229600" cy="3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3636"/>
              <a:buFont typeface="Courier New"/>
            </a:pPr>
            <a:r>
              <a:rPr lang="en-US" sz="2200"/>
              <a:t>In Javascript, scope is the set of variables, objects, and functions you have access to.</a:t>
            </a:r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2000"/>
              <a:t>Local variables</a:t>
            </a:r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2000"/>
              <a:t>Global variables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5" name="Shape 395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396" name="Shape 396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11. Scope</a:t>
            </a:r>
          </a:p>
        </p:txBody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457200" y="913449"/>
            <a:ext cx="8229600" cy="3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909"/>
              <a:buAutoNum type="alphaLcPeriod"/>
            </a:pPr>
            <a:r>
              <a:rPr lang="en-US" sz="2200"/>
              <a:t>Local variables</a:t>
            </a: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Variables declared within a JavaScript function, become </a:t>
            </a:r>
            <a:r>
              <a:rPr b="1" lang="en-US" sz="1800"/>
              <a:t>LOCAL</a:t>
            </a:r>
            <a:r>
              <a:rPr lang="en-US" sz="1800"/>
              <a:t> to the function.</a:t>
            </a: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Local variables have </a:t>
            </a:r>
            <a:r>
              <a:rPr b="1" lang="en-US" sz="1800"/>
              <a:t>local scope</a:t>
            </a:r>
            <a:r>
              <a:rPr lang="en-US" sz="1800"/>
              <a:t>: They can only be accessed within the function</a:t>
            </a: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Example:</a:t>
            </a:r>
          </a:p>
          <a:p>
            <a:pPr indent="-69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// code here can not use carName</a:t>
            </a:r>
          </a:p>
          <a:p>
            <a:pPr indent="-69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-69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function myFunction() {</a:t>
            </a:r>
          </a:p>
          <a:p>
            <a:pPr indent="-69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var carName = "Volvo";</a:t>
            </a:r>
          </a:p>
          <a:p>
            <a:pPr indent="-69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-69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// code here can use carName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Shape 403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404" name="Shape 404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0"/>
            <a:ext cx="6706925" cy="64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1. </a:t>
            </a:r>
            <a:r>
              <a:rPr lang="en-US"/>
              <a:t>What is Javascript?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Javascript is a programming language used in web programming</a:t>
            </a:r>
          </a:p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2409244" y="4767262"/>
            <a:ext cx="394837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11. Scope</a:t>
            </a:r>
          </a:p>
        </p:txBody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457200" y="913449"/>
            <a:ext cx="8229600" cy="3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 startAt="2"/>
            </a:pPr>
            <a:r>
              <a:rPr lang="en-US" sz="2200"/>
              <a:t>Global variables</a:t>
            </a: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A variable declared outside a function, becomes </a:t>
            </a:r>
            <a:r>
              <a:rPr b="1" lang="en-US" sz="1800"/>
              <a:t>GLOBAL</a:t>
            </a:r>
            <a:r>
              <a:rPr lang="en-US" sz="1800"/>
              <a:t>.</a:t>
            </a: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A global variable has </a:t>
            </a:r>
            <a:r>
              <a:rPr b="1" lang="en-US" sz="1800"/>
              <a:t>global scope</a:t>
            </a:r>
            <a:r>
              <a:rPr lang="en-US" sz="1800"/>
              <a:t>: All scripts and functions on a web page can access it.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Example: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 carName = " Volvo";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// code here can use carName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myFunction() {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// code here can use carName 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1" name="Shape 411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412" name="Shape 412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12. Hoisting</a:t>
            </a:r>
          </a:p>
        </p:txBody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457200" y="913449"/>
            <a:ext cx="8229600" cy="3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3636"/>
              <a:buFont typeface="Courier New"/>
            </a:pPr>
            <a:r>
              <a:rPr lang="en-US" sz="2200"/>
              <a:t>Hoisting is JavaScript's default behavior of moving declarations to the top.</a:t>
            </a:r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2000"/>
              <a:t>JS declarations are hoisted</a:t>
            </a:r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2000"/>
              <a:t>JS initializations are not hoisted</a:t>
            </a:r>
          </a:p>
        </p:txBody>
      </p:sp>
      <p:sp>
        <p:nvSpPr>
          <p:cNvPr id="419" name="Shape 419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420" name="Shape 420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12. Hoisting</a:t>
            </a:r>
          </a:p>
        </p:txBody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457200" y="913449"/>
            <a:ext cx="8229600" cy="3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909"/>
              <a:buAutoNum type="alphaLcPeriod"/>
            </a:pPr>
            <a:r>
              <a:rPr lang="en-US" sz="2200"/>
              <a:t>JS declarations are hoisted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In JavaScript, a variable can be used before it has been declared.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Example:</a:t>
            </a:r>
          </a:p>
          <a:p>
            <a:pPr indent="-69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x = 5; // Assign 5 to x</a:t>
            </a:r>
          </a:p>
          <a:p>
            <a:pPr indent="-69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-69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console.log(x);</a:t>
            </a:r>
          </a:p>
          <a:p>
            <a:pPr indent="-69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-69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var x; // Declare x</a:t>
            </a:r>
          </a:p>
          <a:p>
            <a:pPr indent="-69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 sz="18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7" name="Shape 427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428" name="Shape 428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12. Hoisting</a:t>
            </a:r>
          </a:p>
        </p:txBody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457200" y="913449"/>
            <a:ext cx="8229600" cy="3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 startAt="2"/>
            </a:pPr>
            <a:r>
              <a:rPr lang="en-US" sz="2200"/>
              <a:t>Global variables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JavaScript only hoists declarations, not initializations.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Example:</a:t>
            </a:r>
          </a:p>
          <a:p>
            <a:pPr indent="-69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var x = 5; // Initialize x</a:t>
            </a:r>
          </a:p>
          <a:p>
            <a:pPr indent="-69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-69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console.log(x); // 5</a:t>
            </a:r>
          </a:p>
          <a:p>
            <a:pPr indent="-69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console.log(y); // undefined</a:t>
            </a:r>
          </a:p>
          <a:p>
            <a:pPr indent="-69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var y = 7; // Initialize y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5" name="Shape 435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436" name="Shape 436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type="title"/>
          </p:nvPr>
        </p:nvSpPr>
        <p:spPr>
          <a:xfrm>
            <a:off x="457200" y="0"/>
            <a:ext cx="6706925" cy="64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t/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Shape 443"/>
          <p:cNvSpPr txBox="1"/>
          <p:nvPr>
            <p:ph idx="11" type="ftr"/>
          </p:nvPr>
        </p:nvSpPr>
        <p:spPr>
          <a:xfrm>
            <a:off x="2409244" y="4767262"/>
            <a:ext cx="394837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444" name="Shape 444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type="ctrTitle"/>
          </p:nvPr>
        </p:nvSpPr>
        <p:spPr>
          <a:xfrm>
            <a:off x="441960" y="2082799"/>
            <a:ext cx="5115560" cy="678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E36C09"/>
              </a:buClr>
              <a:buSzPct val="25000"/>
              <a:buFont typeface="Calibri"/>
              <a:buNone/>
            </a:pPr>
            <a:r>
              <a:rPr b="1" i="0" lang="en-US" sz="66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</a:p>
        </p:txBody>
      </p:sp>
      <p:sp>
        <p:nvSpPr>
          <p:cNvPr id="451" name="Shape 451"/>
          <p:cNvSpPr txBox="1"/>
          <p:nvPr>
            <p:ph idx="11" type="ftr"/>
          </p:nvPr>
        </p:nvSpPr>
        <p:spPr>
          <a:xfrm>
            <a:off x="1868557" y="4767262"/>
            <a:ext cx="448906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452" name="Shape 452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2. Where to try?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318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-US"/>
              <a:t>HTML &lt;script&gt; tag</a:t>
            </a:r>
          </a:p>
          <a:p>
            <a:pPr indent="-228600" lvl="1" marL="914400" marR="0" rtl="0" algn="l">
              <a:spcBef>
                <a:spcPts val="0"/>
              </a:spcBef>
            </a:pPr>
            <a:r>
              <a:rPr lang="en-US"/>
              <a:t>Internal</a:t>
            </a:r>
          </a:p>
          <a:p>
            <a:pPr indent="-228600" lvl="1" marL="914400" marR="0" rtl="0" algn="l">
              <a:spcBef>
                <a:spcPts val="0"/>
              </a:spcBef>
            </a:pPr>
            <a:r>
              <a:rPr lang="en-US"/>
              <a:t>External</a:t>
            </a:r>
          </a:p>
          <a:p>
            <a:pPr indent="-228600" lvl="0" marL="457200" marR="0" rtl="0" algn="l">
              <a:spcBef>
                <a:spcPts val="0"/>
              </a:spcBef>
            </a:pPr>
            <a:r>
              <a:rPr lang="en-US"/>
              <a:t>Console</a:t>
            </a:r>
          </a:p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2. </a:t>
            </a:r>
            <a:r>
              <a:rPr lang="en-US"/>
              <a:t>Where to try?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-US" sz="2800"/>
              <a:t>HTML &lt;script&gt; tag</a:t>
            </a:r>
          </a:p>
          <a:p>
            <a:pPr indent="-381000" lvl="1" marL="914400" marR="0" rtl="0" algn="l">
              <a:spcBef>
                <a:spcPts val="0"/>
              </a:spcBef>
              <a:buSzPct val="100000"/>
            </a:pPr>
            <a:r>
              <a:rPr lang="en-US" sz="2400"/>
              <a:t>Internal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rPr lang="en-US" sz="2400"/>
              <a:t>	Put your JS code right inside the &lt;script&gt; tag.</a:t>
            </a:r>
          </a:p>
          <a:p>
            <a:pPr indent="457200" lvl="0" marL="457200" marR="0" rtl="0" algn="l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457200" lvl="0" marL="457200" marR="0" rtl="0" algn="l">
              <a:spcBef>
                <a:spcPts val="0"/>
              </a:spcBef>
              <a:buNone/>
            </a:pPr>
            <a:r>
              <a:rPr lang="en-US" sz="2400" u="sng">
                <a:solidFill>
                  <a:srgbClr val="1155CC"/>
                </a:solidFill>
              </a:rPr>
              <a:t>Example:</a:t>
            </a:r>
          </a:p>
          <a:p>
            <a:pPr indent="457200" lvl="0" marL="457200" marR="0" rtl="0" algn="l">
              <a:spcBef>
                <a:spcPts val="0"/>
              </a:spcBef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</a:p>
          <a:p>
            <a:pPr indent="457200" lvl="0" marL="457200" marR="0" rtl="0" algn="l">
              <a:spcBef>
                <a:spcPts val="0"/>
              </a:spcBef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alert(“Hello world”);</a:t>
            </a:r>
          </a:p>
          <a:p>
            <a:pPr indent="457200" lvl="0" marL="457200" marR="0" rtl="0" algn="l">
              <a:spcBef>
                <a:spcPts val="0"/>
              </a:spcBef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</a:p>
        </p:txBody>
      </p:sp>
      <p:sp>
        <p:nvSpPr>
          <p:cNvPr id="132" name="Shape 132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2. </a:t>
            </a:r>
            <a:r>
              <a:rPr lang="en-US"/>
              <a:t>Where to try?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-US" sz="2800"/>
              <a:t>HTML &lt;script&gt; tag</a:t>
            </a:r>
          </a:p>
          <a:p>
            <a:pPr indent="-381000" lvl="1" marL="914400" marR="0" rtl="0" algn="l">
              <a:spcBef>
                <a:spcPts val="0"/>
              </a:spcBef>
              <a:buSzPct val="100000"/>
            </a:pPr>
            <a:r>
              <a:rPr lang="en-US" sz="2400"/>
              <a:t>External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rPr lang="en-US" sz="2400"/>
              <a:t>	Write your JS code in a file with </a:t>
            </a:r>
            <a:r>
              <a:rPr b="1" lang="en-US" sz="2400"/>
              <a:t>.js</a:t>
            </a:r>
            <a:r>
              <a:rPr lang="en-US" sz="2400"/>
              <a:t> extension and put that file's path into src attribute of script tag</a:t>
            </a:r>
          </a:p>
          <a:p>
            <a:pPr indent="457200" lvl="0" marL="457200" marR="0" rtl="0" algn="l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457200" lvl="0" marL="457200" marR="0" rtl="0" algn="l">
              <a:spcBef>
                <a:spcPts val="0"/>
              </a:spcBef>
              <a:buNone/>
            </a:pPr>
            <a:r>
              <a:rPr lang="en-US" sz="2400" u="sng">
                <a:solidFill>
                  <a:srgbClr val="1155CC"/>
                </a:solidFill>
              </a:rPr>
              <a:t>Example:</a:t>
            </a:r>
          </a:p>
          <a:p>
            <a:pPr indent="457200" lvl="0" marL="457200" marR="0" rtl="0" algn="l">
              <a:spcBef>
                <a:spcPts val="0"/>
              </a:spcBef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&lt;script src=”path-to-file.js”&gt;&lt;/script&gt;</a:t>
            </a:r>
          </a:p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2. </a:t>
            </a:r>
            <a:r>
              <a:rPr lang="en-US"/>
              <a:t>Where to try?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-US" sz="2800"/>
              <a:t>Console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In a modern browser, press F12 and go to Console tab.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Write your JS code and hit enter, it will run immediately.</a:t>
            </a:r>
          </a:p>
        </p:txBody>
      </p:sp>
      <p:sp>
        <p:nvSpPr>
          <p:cNvPr id="148" name="Shape 148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3. Output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/>
              <a:t>In this course we will mainly practice on a console then simply we just have to use </a:t>
            </a:r>
            <a:r>
              <a:rPr b="1" lang="en-US" sz="2400"/>
              <a:t>console.log()</a:t>
            </a:r>
            <a:r>
              <a:rPr lang="en-US" sz="2400"/>
              <a:t> to log output to console.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_Internal_Cours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