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E6ADAA50-914A-4F5D-92E3-2CA0BC271CF3}">
  <a:tblStyle styleId="{E6ADAA50-914A-4F5D-92E3-2CA0BC271CF3}"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7" d="100"/>
          <a:sy n="107" d="100"/>
        </p:scale>
        <p:origin x="-84" y="-5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1859871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1" name="Shape 2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1" name="Shape 2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Shape 2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1" name="Shape 2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51" name="Shape 2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txBox="1">
            <a:spLocks noGrp="1"/>
          </p:cNvSpPr>
          <p:nvPr>
            <p:ph type="body" idx="1"/>
          </p:nvPr>
        </p:nvSpPr>
        <p:spPr>
          <a:xfrm>
            <a:off x="685800" y="4343400"/>
            <a:ext cx="5486400" cy="4114800"/>
          </a:xfrm>
          <a:prstGeom prst="rect">
            <a:avLst/>
          </a:prstGeom>
          <a:noFill/>
          <a:ln>
            <a:noFill/>
          </a:ln>
        </p:spPr>
        <p:txBody>
          <a:bodyPr lIns="91425" tIns="91425" rIns="91425" bIns="91425" anchor="ctr" anchorCtr="0">
            <a:noAutofit/>
          </a:bodyPr>
          <a:lstStyle/>
          <a:p>
            <a:pPr lvl="0" rtl="0">
              <a:spcBef>
                <a:spcPts val="0"/>
              </a:spcBef>
              <a:buNone/>
            </a:pPr>
            <a:endParaRPr/>
          </a:p>
        </p:txBody>
      </p:sp>
      <p:sp>
        <p:nvSpPr>
          <p:cNvPr id="261" name="Shape 2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1" name="Shape 2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1" name="Shape 2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6" name="Shape 1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Shape 29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1" name="Shape 2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Shape 3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txBox="1">
            <a:spLocks noGrp="1"/>
          </p:cNvSpPr>
          <p:nvPr>
            <p:ph type="body" idx="1"/>
          </p:nvPr>
        </p:nvSpPr>
        <p:spPr>
          <a:xfrm>
            <a:off x="685800" y="4343400"/>
            <a:ext cx="5484960" cy="4113359"/>
          </a:xfrm>
          <a:prstGeom prst="rect">
            <a:avLst/>
          </a:prstGeom>
          <a:noFill/>
          <a:ln>
            <a:noFill/>
          </a:ln>
        </p:spPr>
        <p:txBody>
          <a:bodyPr lIns="0" tIns="0" rIns="0" bIns="0" anchor="t" anchorCtr="0">
            <a:noAutofit/>
          </a:bodyPr>
          <a:lstStyle/>
          <a:p>
            <a:pPr marL="0" marR="0" lvl="0" indent="0" algn="l" rtl="0">
              <a:spcBef>
                <a:spcPts val="0"/>
              </a:spcBef>
              <a:buNone/>
            </a:pPr>
            <a:endParaRPr sz="2000" b="0" i="0" u="none" strike="noStrike" cap="none">
              <a:solidFill>
                <a:srgbClr val="000000"/>
              </a:solidFill>
              <a:latin typeface="Arial"/>
              <a:ea typeface="Arial"/>
              <a:cs typeface="Arial"/>
              <a:sym typeface="Arial"/>
            </a:endParaRPr>
          </a:p>
        </p:txBody>
      </p:sp>
      <p:sp>
        <p:nvSpPr>
          <p:cNvPr id="320" name="Shape 320"/>
          <p:cNvSpPr/>
          <p:nvPr/>
        </p:nvSpPr>
        <p:spPr>
          <a:xfrm>
            <a:off x="3884760" y="8685360"/>
            <a:ext cx="2970359" cy="455760"/>
          </a:xfrm>
          <a:prstGeom prst="rect">
            <a:avLst/>
          </a:prstGeom>
          <a:noFill/>
          <a:ln>
            <a:noFill/>
          </a:ln>
        </p:spPr>
        <p:txBody>
          <a:bodyPr lIns="90000" tIns="45000" rIns="90000" bIns="45000" anchor="b"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000000"/>
                </a:solidFill>
                <a:latin typeface="Arial"/>
                <a:ea typeface="Arial"/>
                <a:cs typeface="Arial"/>
                <a:sym typeface="Arial"/>
              </a:rPr>
              <a:t>22</a:t>
            </a:fld>
            <a:endParaRPr lang="en-US" sz="1200" b="0" strike="noStrike">
              <a:solidFill>
                <a:srgbClr val="000000"/>
              </a:solidFill>
              <a:latin typeface="Arial"/>
              <a:ea typeface="Arial"/>
              <a:cs typeface="Arial"/>
              <a:sym typeface="Arial"/>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Shape 12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4" name="Shape 1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2" name="Shape 1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2" name="Shape 1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1" name="Shape 1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Shape 1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Shape 1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0" name="Shape 1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Shape 18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1" name="Shape 1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2" name="Shape 42"/>
          <p:cNvSpPr txBox="1">
            <a:spLocks noGrp="1"/>
          </p:cNvSpPr>
          <p:nvPr>
            <p:ph type="body" idx="1"/>
          </p:nvPr>
        </p:nvSpPr>
        <p:spPr>
          <a:xfrm>
            <a:off x="457200" y="1203479"/>
            <a:ext cx="8229239"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3" name="Shape 43"/>
          <p:cNvSpPr txBox="1">
            <a:spLocks noGrp="1"/>
          </p:cNvSpPr>
          <p:nvPr>
            <p:ph type="body" idx="2"/>
          </p:nvPr>
        </p:nvSpPr>
        <p:spPr>
          <a:xfrm>
            <a:off x="457200" y="2761919"/>
            <a:ext cx="8229239"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46" name="Shape 46"/>
          <p:cNvSpPr txBox="1">
            <a:spLocks noGrp="1"/>
          </p:cNvSpPr>
          <p:nvPr>
            <p:ph type="body" idx="1"/>
          </p:nvPr>
        </p:nvSpPr>
        <p:spPr>
          <a:xfrm>
            <a:off x="457200"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7" name="Shape 47"/>
          <p:cNvSpPr txBox="1">
            <a:spLocks noGrp="1"/>
          </p:cNvSpPr>
          <p:nvPr>
            <p:ph type="body" idx="2"/>
          </p:nvPr>
        </p:nvSpPr>
        <p:spPr>
          <a:xfrm>
            <a:off x="4674239"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8" name="Shape 48"/>
          <p:cNvSpPr txBox="1">
            <a:spLocks noGrp="1"/>
          </p:cNvSpPr>
          <p:nvPr>
            <p:ph type="body" idx="3"/>
          </p:nvPr>
        </p:nvSpPr>
        <p:spPr>
          <a:xfrm>
            <a:off x="4674239" y="276191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49" name="Shape 49"/>
          <p:cNvSpPr txBox="1">
            <a:spLocks noGrp="1"/>
          </p:cNvSpPr>
          <p:nvPr>
            <p:ph type="body" idx="4"/>
          </p:nvPr>
        </p:nvSpPr>
        <p:spPr>
          <a:xfrm>
            <a:off x="457200" y="276191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52" name="Shape 52"/>
          <p:cNvSpPr txBox="1">
            <a:spLocks noGrp="1"/>
          </p:cNvSpPr>
          <p:nvPr>
            <p:ph type="body" idx="1"/>
          </p:nvPr>
        </p:nvSpPr>
        <p:spPr>
          <a:xfrm>
            <a:off x="457200" y="1203479"/>
            <a:ext cx="8229239"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53" name="Shape 53"/>
          <p:cNvSpPr txBox="1">
            <a:spLocks noGrp="1"/>
          </p:cNvSpPr>
          <p:nvPr>
            <p:ph type="body" idx="2"/>
          </p:nvPr>
        </p:nvSpPr>
        <p:spPr>
          <a:xfrm>
            <a:off x="457200" y="1203479"/>
            <a:ext cx="8229239"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pic>
        <p:nvPicPr>
          <p:cNvPr id="54" name="Shape 54"/>
          <p:cNvPicPr preferRelativeResize="0"/>
          <p:nvPr/>
        </p:nvPicPr>
        <p:blipFill rotWithShape="1">
          <a:blip r:embed="rId2">
            <a:alphaModFix/>
          </a:blip>
          <a:srcRect/>
          <a:stretch/>
        </p:blipFill>
        <p:spPr>
          <a:xfrm>
            <a:off x="2702159" y="1203479"/>
            <a:ext cx="3738599" cy="2982959"/>
          </a:xfrm>
          <a:prstGeom prst="rect">
            <a:avLst/>
          </a:prstGeom>
          <a:noFill/>
          <a:ln>
            <a:noFill/>
          </a:ln>
        </p:spPr>
      </p:pic>
      <p:pic>
        <p:nvPicPr>
          <p:cNvPr id="55" name="Shape 55"/>
          <p:cNvPicPr preferRelativeResize="0"/>
          <p:nvPr/>
        </p:nvPicPr>
        <p:blipFill rotWithShape="1">
          <a:blip r:embed="rId2">
            <a:alphaModFix/>
          </a:blip>
          <a:srcRect/>
          <a:stretch/>
        </p:blipFill>
        <p:spPr>
          <a:xfrm>
            <a:off x="2702159" y="1203479"/>
            <a:ext cx="3738599" cy="298295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Shape 6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63" name="Shape 63"/>
          <p:cNvSpPr txBox="1">
            <a:spLocks noGrp="1"/>
          </p:cNvSpPr>
          <p:nvPr>
            <p:ph type="subTitle" idx="1"/>
          </p:nvPr>
        </p:nvSpPr>
        <p:spPr>
          <a:xfrm>
            <a:off x="457200" y="1203479"/>
            <a:ext cx="8229239" cy="298295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66" name="Shape 66"/>
          <p:cNvSpPr txBox="1">
            <a:spLocks noGrp="1"/>
          </p:cNvSpPr>
          <p:nvPr>
            <p:ph type="body" idx="1"/>
          </p:nvPr>
        </p:nvSpPr>
        <p:spPr>
          <a:xfrm>
            <a:off x="457200" y="1203479"/>
            <a:ext cx="8229239"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69" name="Shape 69"/>
          <p:cNvSpPr txBox="1">
            <a:spLocks noGrp="1"/>
          </p:cNvSpPr>
          <p:nvPr>
            <p:ph type="body" idx="1"/>
          </p:nvPr>
        </p:nvSpPr>
        <p:spPr>
          <a:xfrm>
            <a:off x="457200" y="1203479"/>
            <a:ext cx="4015800"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0" name="Shape 70"/>
          <p:cNvSpPr txBox="1">
            <a:spLocks noGrp="1"/>
          </p:cNvSpPr>
          <p:nvPr>
            <p:ph type="body" idx="2"/>
          </p:nvPr>
        </p:nvSpPr>
        <p:spPr>
          <a:xfrm>
            <a:off x="4674239" y="1203479"/>
            <a:ext cx="4015800"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71"/>
        <p:cNvGrpSpPr/>
        <p:nvPr/>
      </p:nvGrpSpPr>
      <p:grpSpPr>
        <a:xfrm>
          <a:off x="0" y="0"/>
          <a:ext cx="0" cy="0"/>
          <a:chOff x="0" y="0"/>
          <a:chExt cx="0" cy="0"/>
        </a:xfrm>
      </p:grpSpPr>
      <p:sp>
        <p:nvSpPr>
          <p:cNvPr id="72" name="Shape 72"/>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73"/>
        <p:cNvGrpSpPr/>
        <p:nvPr/>
      </p:nvGrpSpPr>
      <p:grpSpPr>
        <a:xfrm>
          <a:off x="0" y="0"/>
          <a:ext cx="0" cy="0"/>
          <a:chOff x="0" y="0"/>
          <a:chExt cx="0" cy="0"/>
        </a:xfrm>
      </p:grpSpPr>
      <p:sp>
        <p:nvSpPr>
          <p:cNvPr id="74" name="Shape 74"/>
          <p:cNvSpPr txBox="1">
            <a:spLocks noGrp="1"/>
          </p:cNvSpPr>
          <p:nvPr>
            <p:ph type="subTitle" idx="1"/>
          </p:nvPr>
        </p:nvSpPr>
        <p:spPr>
          <a:xfrm>
            <a:off x="457200" y="205200"/>
            <a:ext cx="8229239" cy="398124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75"/>
        <p:cNvGrpSpPr/>
        <p:nvPr/>
      </p:nvGrpSpPr>
      <p:grpSpPr>
        <a:xfrm>
          <a:off x="0" y="0"/>
          <a:ext cx="0" cy="0"/>
          <a:chOff x="0" y="0"/>
          <a:chExt cx="0" cy="0"/>
        </a:xfrm>
      </p:grpSpPr>
      <p:sp>
        <p:nvSpPr>
          <p:cNvPr id="76" name="Shape 76"/>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77" name="Shape 77"/>
          <p:cNvSpPr txBox="1">
            <a:spLocks noGrp="1"/>
          </p:cNvSpPr>
          <p:nvPr>
            <p:ph type="body" idx="1"/>
          </p:nvPr>
        </p:nvSpPr>
        <p:spPr>
          <a:xfrm>
            <a:off x="457200"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8" name="Shape 78"/>
          <p:cNvSpPr txBox="1">
            <a:spLocks noGrp="1"/>
          </p:cNvSpPr>
          <p:nvPr>
            <p:ph type="body" idx="2"/>
          </p:nvPr>
        </p:nvSpPr>
        <p:spPr>
          <a:xfrm>
            <a:off x="457200" y="276191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79" name="Shape 79"/>
          <p:cNvSpPr txBox="1">
            <a:spLocks noGrp="1"/>
          </p:cNvSpPr>
          <p:nvPr>
            <p:ph type="body" idx="3"/>
          </p:nvPr>
        </p:nvSpPr>
        <p:spPr>
          <a:xfrm>
            <a:off x="4674239" y="1203479"/>
            <a:ext cx="4015800"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Shape 11"/>
        <p:cNvGrpSpPr/>
        <p:nvPr/>
      </p:nvGrpSpPr>
      <p:grpSpPr>
        <a:xfrm>
          <a:off x="0" y="0"/>
          <a:ext cx="0" cy="0"/>
          <a:chOff x="0" y="0"/>
          <a:chExt cx="0" cy="0"/>
        </a:xfrm>
      </p:grpSpPr>
      <p:sp>
        <p:nvSpPr>
          <p:cNvPr id="12" name="Shape 12"/>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3" name="Shape 13"/>
          <p:cNvSpPr txBox="1">
            <a:spLocks noGrp="1"/>
          </p:cNvSpPr>
          <p:nvPr>
            <p:ph type="subTitle" idx="1"/>
          </p:nvPr>
        </p:nvSpPr>
        <p:spPr>
          <a:xfrm>
            <a:off x="457200" y="1203479"/>
            <a:ext cx="8229239" cy="298295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82" name="Shape 82"/>
          <p:cNvSpPr txBox="1">
            <a:spLocks noGrp="1"/>
          </p:cNvSpPr>
          <p:nvPr>
            <p:ph type="body" idx="1"/>
          </p:nvPr>
        </p:nvSpPr>
        <p:spPr>
          <a:xfrm>
            <a:off x="457200" y="1203479"/>
            <a:ext cx="4015800"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3" name="Shape 83"/>
          <p:cNvSpPr txBox="1">
            <a:spLocks noGrp="1"/>
          </p:cNvSpPr>
          <p:nvPr>
            <p:ph type="body" idx="2"/>
          </p:nvPr>
        </p:nvSpPr>
        <p:spPr>
          <a:xfrm>
            <a:off x="4674239"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4" name="Shape 84"/>
          <p:cNvSpPr txBox="1">
            <a:spLocks noGrp="1"/>
          </p:cNvSpPr>
          <p:nvPr>
            <p:ph type="body" idx="3"/>
          </p:nvPr>
        </p:nvSpPr>
        <p:spPr>
          <a:xfrm>
            <a:off x="4674239" y="276191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87" name="Shape 87"/>
          <p:cNvSpPr txBox="1">
            <a:spLocks noGrp="1"/>
          </p:cNvSpPr>
          <p:nvPr>
            <p:ph type="body" idx="1"/>
          </p:nvPr>
        </p:nvSpPr>
        <p:spPr>
          <a:xfrm>
            <a:off x="457200"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8" name="Shape 88"/>
          <p:cNvSpPr txBox="1">
            <a:spLocks noGrp="1"/>
          </p:cNvSpPr>
          <p:nvPr>
            <p:ph type="body" idx="2"/>
          </p:nvPr>
        </p:nvSpPr>
        <p:spPr>
          <a:xfrm>
            <a:off x="4674239"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89" name="Shape 89"/>
          <p:cNvSpPr txBox="1">
            <a:spLocks noGrp="1"/>
          </p:cNvSpPr>
          <p:nvPr>
            <p:ph type="body" idx="3"/>
          </p:nvPr>
        </p:nvSpPr>
        <p:spPr>
          <a:xfrm>
            <a:off x="457200" y="2761919"/>
            <a:ext cx="8229239"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cSld name="Title, Content over Content">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92" name="Shape 92"/>
          <p:cNvSpPr txBox="1">
            <a:spLocks noGrp="1"/>
          </p:cNvSpPr>
          <p:nvPr>
            <p:ph type="body" idx="1"/>
          </p:nvPr>
        </p:nvSpPr>
        <p:spPr>
          <a:xfrm>
            <a:off x="457200" y="1203479"/>
            <a:ext cx="8229239"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3" name="Shape 93"/>
          <p:cNvSpPr txBox="1">
            <a:spLocks noGrp="1"/>
          </p:cNvSpPr>
          <p:nvPr>
            <p:ph type="body" idx="2"/>
          </p:nvPr>
        </p:nvSpPr>
        <p:spPr>
          <a:xfrm>
            <a:off x="457200" y="2761919"/>
            <a:ext cx="8229239"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cSld name="Title, 4 Content">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96" name="Shape 96"/>
          <p:cNvSpPr txBox="1">
            <a:spLocks noGrp="1"/>
          </p:cNvSpPr>
          <p:nvPr>
            <p:ph type="body" idx="1"/>
          </p:nvPr>
        </p:nvSpPr>
        <p:spPr>
          <a:xfrm>
            <a:off x="457200"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7" name="Shape 97"/>
          <p:cNvSpPr txBox="1">
            <a:spLocks noGrp="1"/>
          </p:cNvSpPr>
          <p:nvPr>
            <p:ph type="body" idx="2"/>
          </p:nvPr>
        </p:nvSpPr>
        <p:spPr>
          <a:xfrm>
            <a:off x="4674239"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8" name="Shape 98"/>
          <p:cNvSpPr txBox="1">
            <a:spLocks noGrp="1"/>
          </p:cNvSpPr>
          <p:nvPr>
            <p:ph type="body" idx="3"/>
          </p:nvPr>
        </p:nvSpPr>
        <p:spPr>
          <a:xfrm>
            <a:off x="4674239" y="276191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99" name="Shape 99"/>
          <p:cNvSpPr txBox="1">
            <a:spLocks noGrp="1"/>
          </p:cNvSpPr>
          <p:nvPr>
            <p:ph type="body" idx="4"/>
          </p:nvPr>
        </p:nvSpPr>
        <p:spPr>
          <a:xfrm>
            <a:off x="457200" y="276191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6 Content">
    <p:spTree>
      <p:nvGrpSpPr>
        <p:cNvPr id="1" name="Shape 100"/>
        <p:cNvGrpSpPr/>
        <p:nvPr/>
      </p:nvGrpSpPr>
      <p:grpSpPr>
        <a:xfrm>
          <a:off x="0" y="0"/>
          <a:ext cx="0" cy="0"/>
          <a:chOff x="0" y="0"/>
          <a:chExt cx="0" cy="0"/>
        </a:xfrm>
      </p:grpSpPr>
      <p:sp>
        <p:nvSpPr>
          <p:cNvPr id="101" name="Shape 101"/>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02" name="Shape 102"/>
          <p:cNvSpPr txBox="1">
            <a:spLocks noGrp="1"/>
          </p:cNvSpPr>
          <p:nvPr>
            <p:ph type="body" idx="1"/>
          </p:nvPr>
        </p:nvSpPr>
        <p:spPr>
          <a:xfrm>
            <a:off x="457200" y="1203479"/>
            <a:ext cx="8229239"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103" name="Shape 103"/>
          <p:cNvSpPr txBox="1">
            <a:spLocks noGrp="1"/>
          </p:cNvSpPr>
          <p:nvPr>
            <p:ph type="body" idx="2"/>
          </p:nvPr>
        </p:nvSpPr>
        <p:spPr>
          <a:xfrm>
            <a:off x="457200" y="1203479"/>
            <a:ext cx="8229239"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pic>
        <p:nvPicPr>
          <p:cNvPr id="104" name="Shape 104"/>
          <p:cNvPicPr preferRelativeResize="0"/>
          <p:nvPr/>
        </p:nvPicPr>
        <p:blipFill rotWithShape="1">
          <a:blip r:embed="rId2">
            <a:alphaModFix/>
          </a:blip>
          <a:srcRect/>
          <a:stretch/>
        </p:blipFill>
        <p:spPr>
          <a:xfrm>
            <a:off x="2702159" y="1203479"/>
            <a:ext cx="3738599" cy="2982959"/>
          </a:xfrm>
          <a:prstGeom prst="rect">
            <a:avLst/>
          </a:prstGeom>
          <a:noFill/>
          <a:ln>
            <a:noFill/>
          </a:ln>
        </p:spPr>
      </p:pic>
      <p:pic>
        <p:nvPicPr>
          <p:cNvPr id="105" name="Shape 105"/>
          <p:cNvPicPr preferRelativeResize="0"/>
          <p:nvPr/>
        </p:nvPicPr>
        <p:blipFill rotWithShape="1">
          <a:blip r:embed="rId2">
            <a:alphaModFix/>
          </a:blip>
          <a:srcRect/>
          <a:stretch/>
        </p:blipFill>
        <p:spPr>
          <a:xfrm>
            <a:off x="2702159" y="1203479"/>
            <a:ext cx="3738599" cy="298295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Shape 14"/>
        <p:cNvGrpSpPr/>
        <p:nvPr/>
      </p:nvGrpSpPr>
      <p:grpSpPr>
        <a:xfrm>
          <a:off x="0" y="0"/>
          <a:ext cx="0" cy="0"/>
          <a:chOff x="0" y="0"/>
          <a:chExt cx="0" cy="0"/>
        </a:xfrm>
      </p:grpSpPr>
      <p:sp>
        <p:nvSpPr>
          <p:cNvPr id="15" name="Shape 15"/>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6" name="Shape 16"/>
          <p:cNvSpPr txBox="1">
            <a:spLocks noGrp="1"/>
          </p:cNvSpPr>
          <p:nvPr>
            <p:ph type="body" idx="1"/>
          </p:nvPr>
        </p:nvSpPr>
        <p:spPr>
          <a:xfrm>
            <a:off x="457200" y="1203479"/>
            <a:ext cx="8229239"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itle, 2 Conten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19" name="Shape 19"/>
          <p:cNvSpPr txBox="1">
            <a:spLocks noGrp="1"/>
          </p:cNvSpPr>
          <p:nvPr>
            <p:ph type="body" idx="1"/>
          </p:nvPr>
        </p:nvSpPr>
        <p:spPr>
          <a:xfrm>
            <a:off x="457200" y="1203479"/>
            <a:ext cx="4015800"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0" name="Shape 20"/>
          <p:cNvSpPr txBox="1">
            <a:spLocks noGrp="1"/>
          </p:cNvSpPr>
          <p:nvPr>
            <p:ph type="body" idx="2"/>
          </p:nvPr>
        </p:nvSpPr>
        <p:spPr>
          <a:xfrm>
            <a:off x="4674239" y="1203479"/>
            <a:ext cx="4015800"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cSld name="Centered Text">
    <p:spTree>
      <p:nvGrpSpPr>
        <p:cNvPr id="1" name="Shape 23"/>
        <p:cNvGrpSpPr/>
        <p:nvPr/>
      </p:nvGrpSpPr>
      <p:grpSpPr>
        <a:xfrm>
          <a:off x="0" y="0"/>
          <a:ext cx="0" cy="0"/>
          <a:chOff x="0" y="0"/>
          <a:chExt cx="0" cy="0"/>
        </a:xfrm>
      </p:grpSpPr>
      <p:sp>
        <p:nvSpPr>
          <p:cNvPr id="24" name="Shape 24"/>
          <p:cNvSpPr txBox="1">
            <a:spLocks noGrp="1"/>
          </p:cNvSpPr>
          <p:nvPr>
            <p:ph type="subTitle" idx="1"/>
          </p:nvPr>
        </p:nvSpPr>
        <p:spPr>
          <a:xfrm>
            <a:off x="457200" y="205200"/>
            <a:ext cx="8229239" cy="3981240"/>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cSld name="Title, 2 Content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27" name="Shape 27"/>
          <p:cNvSpPr txBox="1">
            <a:spLocks noGrp="1"/>
          </p:cNvSpPr>
          <p:nvPr>
            <p:ph type="body" idx="1"/>
          </p:nvPr>
        </p:nvSpPr>
        <p:spPr>
          <a:xfrm>
            <a:off x="457200"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8" name="Shape 28"/>
          <p:cNvSpPr txBox="1">
            <a:spLocks noGrp="1"/>
          </p:cNvSpPr>
          <p:nvPr>
            <p:ph type="body" idx="2"/>
          </p:nvPr>
        </p:nvSpPr>
        <p:spPr>
          <a:xfrm>
            <a:off x="457200" y="276191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29" name="Shape 29"/>
          <p:cNvSpPr txBox="1">
            <a:spLocks noGrp="1"/>
          </p:cNvSpPr>
          <p:nvPr>
            <p:ph type="body" idx="3"/>
          </p:nvPr>
        </p:nvSpPr>
        <p:spPr>
          <a:xfrm>
            <a:off x="4674239" y="1203479"/>
            <a:ext cx="4015800"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2" name="Shape 32"/>
          <p:cNvSpPr txBox="1">
            <a:spLocks noGrp="1"/>
          </p:cNvSpPr>
          <p:nvPr>
            <p:ph type="body" idx="1"/>
          </p:nvPr>
        </p:nvSpPr>
        <p:spPr>
          <a:xfrm>
            <a:off x="457200" y="1203479"/>
            <a:ext cx="4015800"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3" name="Shape 33"/>
          <p:cNvSpPr txBox="1">
            <a:spLocks noGrp="1"/>
          </p:cNvSpPr>
          <p:nvPr>
            <p:ph type="body" idx="2"/>
          </p:nvPr>
        </p:nvSpPr>
        <p:spPr>
          <a:xfrm>
            <a:off x="4674239"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4" name="Shape 34"/>
          <p:cNvSpPr txBox="1">
            <a:spLocks noGrp="1"/>
          </p:cNvSpPr>
          <p:nvPr>
            <p:ph type="body" idx="3"/>
          </p:nvPr>
        </p:nvSpPr>
        <p:spPr>
          <a:xfrm>
            <a:off x="4674239" y="276191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cSld name="Title, 2 Content over Conten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37" name="Shape 37"/>
          <p:cNvSpPr txBox="1">
            <a:spLocks noGrp="1"/>
          </p:cNvSpPr>
          <p:nvPr>
            <p:ph type="body" idx="1"/>
          </p:nvPr>
        </p:nvSpPr>
        <p:spPr>
          <a:xfrm>
            <a:off x="457200"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8" name="Shape 38"/>
          <p:cNvSpPr txBox="1">
            <a:spLocks noGrp="1"/>
          </p:cNvSpPr>
          <p:nvPr>
            <p:ph type="body" idx="2"/>
          </p:nvPr>
        </p:nvSpPr>
        <p:spPr>
          <a:xfrm>
            <a:off x="4674239" y="1203479"/>
            <a:ext cx="4015800"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
        <p:nvSpPr>
          <p:cNvPr id="39" name="Shape 39"/>
          <p:cNvSpPr txBox="1">
            <a:spLocks noGrp="1"/>
          </p:cNvSpPr>
          <p:nvPr>
            <p:ph type="body" idx="3"/>
          </p:nvPr>
        </p:nvSpPr>
        <p:spPr>
          <a:xfrm>
            <a:off x="457200" y="2761919"/>
            <a:ext cx="8229239" cy="1422720"/>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Shape 6"/>
          <p:cNvPicPr preferRelativeResize="0"/>
          <p:nvPr/>
        </p:nvPicPr>
        <p:blipFill rotWithShape="1">
          <a:blip r:embed="rId14">
            <a:alphaModFix/>
          </a:blip>
          <a:srcRect/>
          <a:stretch/>
        </p:blipFill>
        <p:spPr>
          <a:xfrm>
            <a:off x="10080" y="0"/>
            <a:ext cx="9122760" cy="5142239"/>
          </a:xfrm>
          <a:prstGeom prst="rect">
            <a:avLst/>
          </a:prstGeom>
          <a:noFill/>
          <a:ln>
            <a:noFill/>
          </a:ln>
        </p:spPr>
      </p:pic>
      <p:pic>
        <p:nvPicPr>
          <p:cNvPr id="7" name="Shape 7"/>
          <p:cNvPicPr preferRelativeResize="0"/>
          <p:nvPr/>
        </p:nvPicPr>
        <p:blipFill rotWithShape="1">
          <a:blip r:embed="rId15">
            <a:alphaModFix/>
          </a:blip>
          <a:srcRect/>
          <a:stretch/>
        </p:blipFill>
        <p:spPr>
          <a:xfrm>
            <a:off x="10080" y="0"/>
            <a:ext cx="9122760" cy="5142239"/>
          </a:xfrm>
          <a:prstGeom prst="rect">
            <a:avLst/>
          </a:prstGeom>
          <a:noFill/>
          <a:ln>
            <a:noFill/>
          </a:ln>
        </p:spPr>
      </p:pic>
      <p:sp>
        <p:nvSpPr>
          <p:cNvPr id="8" name="Shape 8"/>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9" name="Shape 9"/>
          <p:cNvSpPr txBox="1">
            <a:spLocks noGrp="1"/>
          </p:cNvSpPr>
          <p:nvPr>
            <p:ph type="body" idx="1"/>
          </p:nvPr>
        </p:nvSpPr>
        <p:spPr>
          <a:xfrm>
            <a:off x="457200" y="1203479"/>
            <a:ext cx="8229239"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pic>
        <p:nvPicPr>
          <p:cNvPr id="57" name="Shape 57"/>
          <p:cNvPicPr preferRelativeResize="0"/>
          <p:nvPr/>
        </p:nvPicPr>
        <p:blipFill rotWithShape="1">
          <a:blip r:embed="rId14">
            <a:alphaModFix/>
          </a:blip>
          <a:srcRect/>
          <a:stretch/>
        </p:blipFill>
        <p:spPr>
          <a:xfrm>
            <a:off x="10080" y="0"/>
            <a:ext cx="9122760" cy="5142239"/>
          </a:xfrm>
          <a:prstGeom prst="rect">
            <a:avLst/>
          </a:prstGeom>
          <a:noFill/>
          <a:ln>
            <a:noFill/>
          </a:ln>
        </p:spPr>
      </p:pic>
      <p:sp>
        <p:nvSpPr>
          <p:cNvPr id="58" name="Shape 58"/>
          <p:cNvSpPr txBox="1">
            <a:spLocks noGrp="1"/>
          </p:cNvSpPr>
          <p:nvPr>
            <p:ph type="title"/>
          </p:nvPr>
        </p:nvSpPr>
        <p:spPr>
          <a:xfrm>
            <a:off x="457200" y="205200"/>
            <a:ext cx="8229239" cy="858599"/>
          </a:xfrm>
          <a:prstGeom prst="rect">
            <a:avLst/>
          </a:prstGeom>
          <a:noFill/>
          <a:ln>
            <a:noFill/>
          </a:ln>
        </p:spPr>
        <p:txBody>
          <a:bodyPr lIns="91425" tIns="91425" rIns="91425" bIns="91425" anchor="ctr" anchorCtr="0"/>
          <a:lstStyle>
            <a:lvl1pPr marL="0" marR="0" lvl="0" indent="0" algn="l" rtl="0">
              <a:spcBef>
                <a:spcPts val="0"/>
              </a:spcBef>
              <a:buNone/>
              <a:defRPr sz="1800" b="0" i="0" u="none" strike="noStrike" cap="none"/>
            </a:lvl1pPr>
            <a:lvl2pPr marL="0" marR="0" lvl="1" indent="0" algn="l" rtl="0">
              <a:spcBef>
                <a:spcPts val="0"/>
              </a:spcBef>
              <a:buNone/>
              <a:defRPr sz="1800" b="0" i="0" u="none" strike="noStrike" cap="none"/>
            </a:lvl2pPr>
            <a:lvl3pPr marL="0" marR="0" lvl="2" indent="0" algn="l" rtl="0">
              <a:spcBef>
                <a:spcPts val="0"/>
              </a:spcBef>
              <a:buNone/>
              <a:defRPr sz="1800" b="0" i="0" u="none" strike="noStrike" cap="none"/>
            </a:lvl3pPr>
            <a:lvl4pPr marL="0" marR="0" lvl="3" indent="0" algn="l" rtl="0">
              <a:spcBef>
                <a:spcPts val="0"/>
              </a:spcBef>
              <a:buNone/>
              <a:defRPr sz="1800" b="0" i="0" u="none" strike="noStrike" cap="none"/>
            </a:lvl4pPr>
            <a:lvl5pPr marL="0" marR="0" lvl="4" indent="0" algn="l" rtl="0">
              <a:spcBef>
                <a:spcPts val="0"/>
              </a:spcBef>
              <a:buNone/>
              <a:defRPr sz="1800" b="0" i="0" u="none" strike="noStrike" cap="none"/>
            </a:lvl5pPr>
            <a:lvl6pPr marL="0" marR="0" lvl="5" indent="0" algn="l" rtl="0">
              <a:spcBef>
                <a:spcPts val="0"/>
              </a:spcBef>
              <a:buNone/>
              <a:defRPr sz="1800" b="0" i="0" u="none" strike="noStrike" cap="none"/>
            </a:lvl6pPr>
            <a:lvl7pPr marL="0" marR="0" lvl="6" indent="0" algn="l" rtl="0">
              <a:spcBef>
                <a:spcPts val="0"/>
              </a:spcBef>
              <a:buNone/>
              <a:defRPr sz="1800" b="0" i="0" u="none" strike="noStrike" cap="none"/>
            </a:lvl7pPr>
            <a:lvl8pPr marL="0" marR="0" lvl="7" indent="0" algn="l" rtl="0">
              <a:spcBef>
                <a:spcPts val="0"/>
              </a:spcBef>
              <a:buNone/>
              <a:defRPr sz="1800" b="0" i="0" u="none" strike="noStrike" cap="none"/>
            </a:lvl8pPr>
            <a:lvl9pPr marL="0" marR="0" lvl="8" indent="0" algn="l" rtl="0">
              <a:spcBef>
                <a:spcPts val="0"/>
              </a:spcBef>
              <a:buNone/>
              <a:defRPr sz="1800" b="0" i="0" u="none" strike="noStrike" cap="none"/>
            </a:lvl9pPr>
          </a:lstStyle>
          <a:p>
            <a:endParaRPr/>
          </a:p>
        </p:txBody>
      </p:sp>
      <p:sp>
        <p:nvSpPr>
          <p:cNvPr id="59" name="Shape 59"/>
          <p:cNvSpPr txBox="1">
            <a:spLocks noGrp="1"/>
          </p:cNvSpPr>
          <p:nvPr>
            <p:ph type="body" idx="1"/>
          </p:nvPr>
        </p:nvSpPr>
        <p:spPr>
          <a:xfrm>
            <a:off x="457200" y="1203479"/>
            <a:ext cx="8229239" cy="2982959"/>
          </a:xfrm>
          <a:prstGeom prst="rect">
            <a:avLst/>
          </a:prstGeom>
          <a:noFill/>
          <a:ln>
            <a:noFill/>
          </a:ln>
        </p:spPr>
        <p:txBody>
          <a:bodyPr lIns="91425" tIns="91425" rIns="91425" bIns="91425" anchor="t" anchorCtr="0"/>
          <a:lstStyle>
            <a:lvl1pPr marL="0" marR="0" lvl="0" indent="0" algn="l" rtl="0">
              <a:spcBef>
                <a:spcPts val="0"/>
              </a:spcBef>
              <a:buNone/>
              <a:defRPr sz="1800" b="0" i="0" u="none" strike="noStrike" cap="none"/>
            </a:lvl1pPr>
            <a:lvl2pPr marL="457200" marR="0" lvl="1" indent="0" algn="l" rtl="0">
              <a:spcBef>
                <a:spcPts val="0"/>
              </a:spcBef>
              <a:buNone/>
              <a:defRPr sz="1800" b="0" i="0" u="none" strike="noStrike" cap="none"/>
            </a:lvl2pPr>
            <a:lvl3pPr marL="914400" marR="0" lvl="2" indent="0" algn="l" rtl="0">
              <a:spcBef>
                <a:spcPts val="0"/>
              </a:spcBef>
              <a:buNone/>
              <a:defRPr sz="1800" b="0" i="0" u="none" strike="noStrike" cap="none"/>
            </a:lvl3pPr>
            <a:lvl4pPr marL="1371600" marR="0" lvl="3" indent="0" algn="l" rtl="0">
              <a:spcBef>
                <a:spcPts val="0"/>
              </a:spcBef>
              <a:buNone/>
              <a:defRPr sz="1800" b="0" i="0" u="none" strike="noStrike" cap="none"/>
            </a:lvl4pPr>
            <a:lvl5pPr marL="1828800" marR="0" lvl="4" indent="0" algn="l" rtl="0">
              <a:spcBef>
                <a:spcPts val="0"/>
              </a:spcBef>
              <a:buNone/>
              <a:defRPr sz="1800" b="0" i="0" u="none" strike="noStrike" cap="none"/>
            </a:lvl5pPr>
            <a:lvl6pPr marL="2286000" marR="0" lvl="5" indent="0" algn="l" rtl="0">
              <a:spcBef>
                <a:spcPts val="0"/>
              </a:spcBef>
              <a:buNone/>
              <a:defRPr sz="1800" b="0" i="0" u="none" strike="noStrike" cap="none"/>
            </a:lvl6pPr>
            <a:lvl7pPr marL="2743200" marR="0" lvl="6" indent="0" algn="l" rtl="0">
              <a:spcBef>
                <a:spcPts val="0"/>
              </a:spcBef>
              <a:buNone/>
              <a:defRPr sz="1800" b="0" i="0" u="none" strike="noStrike" cap="none"/>
            </a:lvl7pPr>
            <a:lvl8pPr marL="3200400" marR="0" lvl="7" indent="0" algn="l" rtl="0">
              <a:spcBef>
                <a:spcPts val="0"/>
              </a:spcBef>
              <a:buNone/>
              <a:defRPr sz="1800" b="0" i="0" u="none" strike="noStrike" cap="none"/>
            </a:lvl8pPr>
            <a:lvl9pPr marL="3657600" marR="0" lvl="8" indent="0" algn="l" rtl="0">
              <a:spcBef>
                <a:spcPts val="0"/>
              </a:spcBef>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09"/>
        <p:cNvGrpSpPr/>
        <p:nvPr/>
      </p:nvGrpSpPr>
      <p:grpSpPr>
        <a:xfrm>
          <a:off x="0" y="0"/>
          <a:ext cx="0" cy="0"/>
          <a:chOff x="0" y="0"/>
          <a:chExt cx="0" cy="0"/>
        </a:xfrm>
      </p:grpSpPr>
      <p:sp>
        <p:nvSpPr>
          <p:cNvPr id="110" name="Shape 110"/>
          <p:cNvSpPr/>
          <p:nvPr/>
        </p:nvSpPr>
        <p:spPr>
          <a:xfrm>
            <a:off x="584279" y="1743840"/>
            <a:ext cx="5332679" cy="67644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1" name="Shape 111"/>
          <p:cNvSpPr/>
          <p:nvPr/>
        </p:nvSpPr>
        <p:spPr>
          <a:xfrm>
            <a:off x="584279" y="2571840"/>
            <a:ext cx="5332679" cy="43344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3200" b="0" i="0" u="none" strike="noStrike" cap="none" dirty="0" err="1">
                <a:solidFill>
                  <a:srgbClr val="000000"/>
                </a:solidFill>
                <a:latin typeface="Arial"/>
                <a:ea typeface="Arial"/>
                <a:cs typeface="Arial"/>
                <a:sym typeface="Arial"/>
              </a:rPr>
              <a:t>ExpressJS</a:t>
            </a:r>
            <a:endParaRPr lang="en-US" sz="3200" b="0" i="0" u="none" strike="noStrike" cap="none" dirty="0">
              <a:solidFill>
                <a:srgbClr val="000000"/>
              </a:solidFill>
              <a:latin typeface="Arial"/>
              <a:ea typeface="Arial"/>
              <a:cs typeface="Arial"/>
              <a:sym typeface="Arial"/>
            </a:endParaRPr>
          </a:p>
        </p:txBody>
      </p:sp>
      <p:sp>
        <p:nvSpPr>
          <p:cNvPr id="112" name="Shape 112"/>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a:t>
            </a:fld>
            <a:endParaRPr lang="en-US" sz="1200" b="0" strike="noStrike">
              <a:solidFill>
                <a:srgbClr val="8B8B8B"/>
              </a:solidFill>
              <a:latin typeface="Calibri"/>
              <a:ea typeface="Calibri"/>
              <a:cs typeface="Calibri"/>
              <a:sym typeface="Calibri"/>
            </a:endParaRPr>
          </a:p>
        </p:txBody>
      </p:sp>
      <p:sp>
        <p:nvSpPr>
          <p:cNvPr id="113" name="Shape 113"/>
          <p:cNvSpPr/>
          <p:nvPr/>
        </p:nvSpPr>
        <p:spPr>
          <a:xfrm>
            <a:off x="1868400" y="4767119"/>
            <a:ext cx="4487759"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Shape 19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94" name="Shape 19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Now try to access defined API using URL: </a:t>
            </a:r>
            <a:r>
              <a:rPr lang="en-US" sz="1400" b="0" i="1" strike="noStrike">
                <a:solidFill>
                  <a:srgbClr val="000000"/>
                </a:solidFill>
                <a:latin typeface="Calibri"/>
                <a:ea typeface="Calibri"/>
                <a:cs typeface="Calibri"/>
                <a:sym typeface="Calibri"/>
              </a:rPr>
              <a:t>http://127.0.0.1:8081/listUsers</a:t>
            </a:r>
            <a:r>
              <a:rPr lang="en-US" sz="1400" b="0" strike="noStrike">
                <a:solidFill>
                  <a:srgbClr val="000000"/>
                </a:solidFill>
                <a:latin typeface="Calibri"/>
                <a:ea typeface="Calibri"/>
                <a:cs typeface="Calibri"/>
                <a:sym typeface="Calibri"/>
              </a:rPr>
              <a:t> and </a:t>
            </a:r>
            <a:r>
              <a:rPr lang="en-US" sz="1400" b="0" i="1" strike="noStrike">
                <a:solidFill>
                  <a:srgbClr val="000000"/>
                </a:solidFill>
                <a:latin typeface="Calibri"/>
                <a:ea typeface="Calibri"/>
                <a:cs typeface="Calibri"/>
                <a:sym typeface="Calibri"/>
              </a:rPr>
              <a:t>HTTP Method : GET</a:t>
            </a:r>
            <a:r>
              <a:rPr lang="en-US" sz="1400" b="0" strike="noStrike">
                <a:solidFill>
                  <a:srgbClr val="000000"/>
                </a:solidFill>
                <a:latin typeface="Calibri"/>
                <a:ea typeface="Calibri"/>
                <a:cs typeface="Calibri"/>
                <a:sym typeface="Calibri"/>
              </a:rPr>
              <a:t> on local machine using any REST client. This should produce following result:</a:t>
            </a:r>
          </a:p>
        </p:txBody>
      </p:sp>
      <p:sp>
        <p:nvSpPr>
          <p:cNvPr id="195" name="Shape 19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196" name="Shape 19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10</a:t>
            </a:fld>
            <a:endParaRPr lang="en-US" sz="1200" b="0" strike="noStrike">
              <a:solidFill>
                <a:srgbClr val="8B8B8B"/>
              </a:solidFill>
              <a:latin typeface="Calibri"/>
              <a:ea typeface="Calibri"/>
              <a:cs typeface="Calibri"/>
              <a:sym typeface="Calibri"/>
            </a:endParaRPr>
          </a:p>
        </p:txBody>
      </p:sp>
      <p:sp>
        <p:nvSpPr>
          <p:cNvPr id="197" name="Shape 19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List Users</a:t>
            </a:r>
          </a:p>
        </p:txBody>
      </p:sp>
      <p:sp>
        <p:nvSpPr>
          <p:cNvPr id="198" name="Shape 198"/>
          <p:cNvSpPr/>
          <p:nvPr/>
        </p:nvSpPr>
        <p:spPr>
          <a:xfrm>
            <a:off x="1645919" y="1554479"/>
            <a:ext cx="5394239" cy="310824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"user1"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"name" : "mahesh",</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"password" : "password1",</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"profession" : "teacher",</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"id": 1</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"user2"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"name" : "suresh",</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"password" : "password2",</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"profession" : "librarian",</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"id": 2</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"user3"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"name" : "ramesh",</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"password" : "password3",</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"profession" : "clerk",</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"id": 3</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04" name="Shape 20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Following API will show you how to add new user in the list. Following is the detail of the new user:</a:t>
            </a:r>
          </a:p>
        </p:txBody>
      </p:sp>
      <p:sp>
        <p:nvSpPr>
          <p:cNvPr id="205" name="Shape 20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06" name="Shape 20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11</a:t>
            </a:fld>
            <a:endParaRPr lang="en-US" sz="1200" b="0" strike="noStrike">
              <a:solidFill>
                <a:srgbClr val="8B8B8B"/>
              </a:solidFill>
              <a:latin typeface="Calibri"/>
              <a:ea typeface="Calibri"/>
              <a:cs typeface="Calibri"/>
              <a:sym typeface="Calibri"/>
            </a:endParaRPr>
          </a:p>
        </p:txBody>
      </p:sp>
      <p:sp>
        <p:nvSpPr>
          <p:cNvPr id="207" name="Shape 20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Add User</a:t>
            </a:r>
          </a:p>
        </p:txBody>
      </p:sp>
      <p:sp>
        <p:nvSpPr>
          <p:cNvPr id="208" name="Shape 208"/>
          <p:cNvSpPr/>
          <p:nvPr/>
        </p:nvSpPr>
        <p:spPr>
          <a:xfrm>
            <a:off x="1645919" y="1371600"/>
            <a:ext cx="5394239" cy="310824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strike="noStrike">
                <a:solidFill>
                  <a:srgbClr val="000000"/>
                </a:solidFill>
                <a:latin typeface="Courier"/>
                <a:ea typeface="Courier"/>
                <a:cs typeface="Courier"/>
                <a:sym typeface="Courier"/>
              </a:rPr>
              <a:t>user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"user4"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"name" : "mohit",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"password" : "password4",</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"profession" : "teacher",</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"id": 4</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4" name="Shape 21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Following is the addUser API to a new user in the database:</a:t>
            </a:r>
          </a:p>
        </p:txBody>
      </p:sp>
      <p:sp>
        <p:nvSpPr>
          <p:cNvPr id="215" name="Shape 21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16" name="Shape 21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12</a:t>
            </a:fld>
            <a:endParaRPr lang="en-US" sz="1200" b="0" strike="noStrike">
              <a:solidFill>
                <a:srgbClr val="8B8B8B"/>
              </a:solidFill>
              <a:latin typeface="Calibri"/>
              <a:ea typeface="Calibri"/>
              <a:cs typeface="Calibri"/>
              <a:sym typeface="Calibri"/>
            </a:endParaRPr>
          </a:p>
        </p:txBody>
      </p:sp>
      <p:sp>
        <p:nvSpPr>
          <p:cNvPr id="217" name="Shape 21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Add User</a:t>
            </a:r>
          </a:p>
        </p:txBody>
      </p:sp>
      <p:sp>
        <p:nvSpPr>
          <p:cNvPr id="218" name="Shape 218"/>
          <p:cNvSpPr/>
          <p:nvPr/>
        </p:nvSpPr>
        <p:spPr>
          <a:xfrm>
            <a:off x="914400" y="1155959"/>
            <a:ext cx="7223040" cy="332387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i="1" strike="noStrike">
                <a:solidFill>
                  <a:srgbClr val="000000"/>
                </a:solidFill>
                <a:latin typeface="Courier"/>
                <a:ea typeface="Courier"/>
                <a:cs typeface="Courier"/>
                <a:sym typeface="Courier"/>
              </a:rPr>
              <a:t>server.js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express = require('express');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app = express();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fs = require("fs");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user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"user4"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"name" : "mohit",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"password" : "password4",</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"profession" : "teacher",</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"id": 4</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SzPct val="25000"/>
              <a:buNone/>
            </a:pPr>
            <a:r>
              <a:rPr lang="en-US" sz="1800" b="0" strike="noStrike">
                <a:solidFill>
                  <a:srgbClr val="000000"/>
                </a:solidFill>
                <a:latin typeface="Arial"/>
                <a:ea typeface="Arial"/>
                <a:cs typeface="Arial"/>
                <a:sym typeface="Aria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24" name="Shape 22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Following is the addUser API to a new user in the database:</a:t>
            </a:r>
          </a:p>
        </p:txBody>
      </p:sp>
      <p:sp>
        <p:nvSpPr>
          <p:cNvPr id="225" name="Shape 22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26" name="Shape 22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13</a:t>
            </a:fld>
            <a:endParaRPr lang="en-US" sz="1200" b="0" strike="noStrike">
              <a:solidFill>
                <a:srgbClr val="8B8B8B"/>
              </a:solidFill>
              <a:latin typeface="Calibri"/>
              <a:ea typeface="Calibri"/>
              <a:cs typeface="Calibri"/>
              <a:sym typeface="Calibri"/>
            </a:endParaRPr>
          </a:p>
        </p:txBody>
      </p:sp>
      <p:sp>
        <p:nvSpPr>
          <p:cNvPr id="227" name="Shape 22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Add User</a:t>
            </a:r>
          </a:p>
        </p:txBody>
      </p:sp>
      <p:sp>
        <p:nvSpPr>
          <p:cNvPr id="228" name="Shape 228"/>
          <p:cNvSpPr/>
          <p:nvPr/>
        </p:nvSpPr>
        <p:spPr>
          <a:xfrm>
            <a:off x="914400" y="1155959"/>
            <a:ext cx="7223040" cy="332387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i="1" strike="noStrike">
                <a:solidFill>
                  <a:srgbClr val="000000"/>
                </a:solidFill>
                <a:latin typeface="Courier"/>
                <a:ea typeface="Courier"/>
                <a:cs typeface="Courier"/>
                <a:sym typeface="Courier"/>
              </a:rPr>
              <a:t>server.js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a:latin typeface="Courier"/>
                <a:ea typeface="Courier"/>
                <a:cs typeface="Courier"/>
                <a:sym typeface="Courier"/>
              </a:rPr>
              <a: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app.post('/addUser', function (req, res)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 First read existing users.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fs.readFile( __dirname + "/" + "users.json", 'utf8', function (err,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data = JSON.parse(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data["user4"] = user["user4"];</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console.log(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res.end( JSON.stringify(data));</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server = app.listen(8081, function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host = server.address().address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port = server.address().port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console.log("Example app listening at http://%s:%s", host, port)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Shape 23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4" name="Shape 23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Now try to access defined API using URL: http://127.0.0.1:8081/addUser and HTTP Method : POST on local machine using any REST client. This should produce following result:</a:t>
            </a:r>
          </a:p>
        </p:txBody>
      </p:sp>
      <p:sp>
        <p:nvSpPr>
          <p:cNvPr id="235" name="Shape 23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36" name="Shape 23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14</a:t>
            </a:fld>
            <a:endParaRPr lang="en-US" sz="1200" b="0" strike="noStrike">
              <a:solidFill>
                <a:srgbClr val="8B8B8B"/>
              </a:solidFill>
              <a:latin typeface="Calibri"/>
              <a:ea typeface="Calibri"/>
              <a:cs typeface="Calibri"/>
              <a:sym typeface="Calibri"/>
            </a:endParaRPr>
          </a:p>
        </p:txBody>
      </p:sp>
      <p:sp>
        <p:nvSpPr>
          <p:cNvPr id="237" name="Shape 23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Add User</a:t>
            </a:r>
          </a:p>
        </p:txBody>
      </p:sp>
      <p:sp>
        <p:nvSpPr>
          <p:cNvPr id="238" name="Shape 238"/>
          <p:cNvSpPr/>
          <p:nvPr/>
        </p:nvSpPr>
        <p:spPr>
          <a:xfrm>
            <a:off x="914400" y="1645919"/>
            <a:ext cx="7223040" cy="283391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"user1":{"name":"mahesh","password":"password1","profession":"teacher","id":1},</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"user2":{"name":"suresh","password":"password2","profession":"librarian","id":2},</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"user3":{"name":"ramesh","password":"password3","profession":"clerk","id":3},</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"user4":{"name":"mohit","password":"password4","profession":"teacher","id":4}</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Shape 24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44" name="Shape 24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Now we will implement an API which will be called using user ID and it will display the detail of the corresponding user.</a:t>
            </a:r>
          </a:p>
          <a:p>
            <a:pPr marR="0" lvl="0" algn="l" rtl="0">
              <a:lnSpc>
                <a:spcPct val="100000"/>
              </a:lnSpc>
              <a:spcBef>
                <a:spcPts val="0"/>
              </a:spcBef>
              <a:buNone/>
            </a:pPr>
            <a:r>
              <a:rPr lang="en-US" sz="1400" b="0" strike="noStrike">
                <a:solidFill>
                  <a:srgbClr val="000000"/>
                </a:solidFill>
                <a:latin typeface="Calibri"/>
                <a:ea typeface="Calibri"/>
                <a:cs typeface="Calibri"/>
                <a:sym typeface="Calibri"/>
              </a:rPr>
              <a:t> </a:t>
            </a:r>
          </a:p>
        </p:txBody>
      </p:sp>
      <p:sp>
        <p:nvSpPr>
          <p:cNvPr id="245" name="Shape 24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46" name="Shape 24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15</a:t>
            </a:fld>
            <a:endParaRPr lang="en-US" sz="1200" b="0" strike="noStrike">
              <a:solidFill>
                <a:srgbClr val="8B8B8B"/>
              </a:solidFill>
              <a:latin typeface="Calibri"/>
              <a:ea typeface="Calibri"/>
              <a:cs typeface="Calibri"/>
              <a:sym typeface="Calibri"/>
            </a:endParaRPr>
          </a:p>
        </p:txBody>
      </p:sp>
      <p:sp>
        <p:nvSpPr>
          <p:cNvPr id="247" name="Shape 24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Show Detail</a:t>
            </a:r>
          </a:p>
        </p:txBody>
      </p:sp>
      <p:sp>
        <p:nvSpPr>
          <p:cNvPr id="248" name="Shape 248"/>
          <p:cNvSpPr/>
          <p:nvPr/>
        </p:nvSpPr>
        <p:spPr>
          <a:xfrm>
            <a:off x="914400" y="1280159"/>
            <a:ext cx="7223040" cy="319968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i="1" strike="noStrike">
                <a:solidFill>
                  <a:srgbClr val="000000"/>
                </a:solidFill>
                <a:latin typeface="Courier"/>
                <a:ea typeface="Courier"/>
                <a:cs typeface="Courier"/>
                <a:sym typeface="Courier"/>
              </a:rPr>
              <a:t>server.js</a:t>
            </a:r>
          </a:p>
          <a:p>
            <a:pPr marL="0" marR="0" lvl="0" indent="0" algn="l" rtl="0">
              <a:spcBef>
                <a:spcPts val="0"/>
              </a:spcBef>
              <a:buNone/>
            </a:pPr>
            <a:endParaRPr sz="1000" b="0" strike="noStrike">
              <a:solidFill>
                <a:srgbClr val="000000"/>
              </a:solidFill>
              <a:latin typeface="Courier"/>
              <a:ea typeface="Courier"/>
              <a:cs typeface="Courier"/>
              <a:sym typeface="Courier"/>
            </a:endParaRPr>
          </a:p>
          <a:p>
            <a:pPr marL="0" marR="0" lvl="0" indent="0" algn="l" rtl="0">
              <a:spcBef>
                <a:spcPts val="0"/>
              </a:spcBef>
              <a:buSzPct val="25000"/>
              <a:buNone/>
            </a:pPr>
            <a:r>
              <a:rPr lang="en-US" sz="1000">
                <a:latin typeface="Courier"/>
                <a:ea typeface="Courier"/>
                <a:cs typeface="Courier"/>
                <a:sym typeface="Courier"/>
              </a:rPr>
              <a: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server = app.listen(8081, function () {</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host = server.address().address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port = server.address().port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console.log("Example app listening at http://%s:%s", host, port)</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p:nvPr/>
        </p:nvSpPr>
        <p:spPr>
          <a:xfrm>
            <a:off x="457200" y="0"/>
            <a:ext cx="670530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54" name="Shape 254"/>
          <p:cNvSpPr/>
          <p:nvPr/>
        </p:nvSpPr>
        <p:spPr>
          <a:xfrm>
            <a:off x="457200" y="812160"/>
            <a:ext cx="8228100" cy="3393000"/>
          </a:xfrm>
          <a:prstGeom prst="rect">
            <a:avLst/>
          </a:prstGeom>
          <a:noFill/>
          <a:ln>
            <a:noFill/>
          </a:ln>
        </p:spPr>
        <p:txBody>
          <a:bodyPr lIns="90000" tIns="45000" rIns="90000" bIns="45000" anchor="t" anchorCtr="0">
            <a:noAutofit/>
          </a:bodyPr>
          <a:lstStyle/>
          <a:p>
            <a:pPr marL="431999" marR="0" lvl="0" indent="-330399"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Now we will implement an API which will be called using user ID and it will display the detail of the corresponding user.</a:t>
            </a:r>
          </a:p>
          <a:p>
            <a:pPr marR="0" lvl="0" algn="l" rtl="0">
              <a:lnSpc>
                <a:spcPct val="100000"/>
              </a:lnSpc>
              <a:spcBef>
                <a:spcPts val="0"/>
              </a:spcBef>
              <a:buNone/>
            </a:pPr>
            <a:r>
              <a:rPr lang="en-US" sz="1400" b="0" strike="noStrike">
                <a:solidFill>
                  <a:srgbClr val="000000"/>
                </a:solidFill>
                <a:latin typeface="Calibri"/>
                <a:ea typeface="Calibri"/>
                <a:cs typeface="Calibri"/>
                <a:sym typeface="Calibri"/>
              </a:rPr>
              <a:t> </a:t>
            </a:r>
          </a:p>
        </p:txBody>
      </p:sp>
      <p:sp>
        <p:nvSpPr>
          <p:cNvPr id="255" name="Shape 255"/>
          <p:cNvSpPr/>
          <p:nvPr/>
        </p:nvSpPr>
        <p:spPr>
          <a:xfrm>
            <a:off x="2409119" y="4767119"/>
            <a:ext cx="3947100" cy="272400"/>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56" name="Shape 256"/>
          <p:cNvSpPr/>
          <p:nvPr/>
        </p:nvSpPr>
        <p:spPr>
          <a:xfrm>
            <a:off x="6553080" y="4767119"/>
            <a:ext cx="2132400" cy="272400"/>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16</a:t>
            </a:fld>
            <a:endParaRPr lang="en-US" sz="1200" b="0" strike="noStrike">
              <a:solidFill>
                <a:srgbClr val="8B8B8B"/>
              </a:solidFill>
              <a:latin typeface="Calibri"/>
              <a:ea typeface="Calibri"/>
              <a:cs typeface="Calibri"/>
              <a:sym typeface="Calibri"/>
            </a:endParaRPr>
          </a:p>
        </p:txBody>
      </p:sp>
      <p:sp>
        <p:nvSpPr>
          <p:cNvPr id="257" name="Shape 257"/>
          <p:cNvSpPr/>
          <p:nvPr/>
        </p:nvSpPr>
        <p:spPr>
          <a:xfrm>
            <a:off x="267480" y="-440279"/>
            <a:ext cx="6223800" cy="159540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Show Detail</a:t>
            </a:r>
          </a:p>
        </p:txBody>
      </p:sp>
      <p:sp>
        <p:nvSpPr>
          <p:cNvPr id="258" name="Shape 258"/>
          <p:cNvSpPr/>
          <p:nvPr/>
        </p:nvSpPr>
        <p:spPr>
          <a:xfrm>
            <a:off x="914400" y="1280159"/>
            <a:ext cx="7223100" cy="319980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i="1" strike="noStrike">
                <a:solidFill>
                  <a:srgbClr val="000000"/>
                </a:solidFill>
                <a:latin typeface="Courier"/>
                <a:ea typeface="Courier"/>
                <a:cs typeface="Courier"/>
                <a:sym typeface="Courier"/>
              </a:rPr>
              <a:t>server.js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express = require('express');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app = express();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fs = require("fs");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app.get('/:id', function (req, res)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 First read existing users.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fs.readFile( __dirname + "/" + "users.json", 'utf8', function (err,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users = JSON.parse(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user = users["user" + req.params.id]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console.log( user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res.end( JSON.stringify(user));</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SzPct val="25000"/>
              <a:buNone/>
            </a:pPr>
            <a:r>
              <a:rPr lang="en-US" sz="1000">
                <a:latin typeface="Courier"/>
                <a:ea typeface="Courier"/>
                <a:cs typeface="Courier"/>
                <a:sym typeface="Courier"/>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p:nvPr/>
        </p:nvSpPr>
        <p:spPr>
          <a:xfrm>
            <a:off x="457200" y="0"/>
            <a:ext cx="670530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64" name="Shape 264"/>
          <p:cNvSpPr/>
          <p:nvPr/>
        </p:nvSpPr>
        <p:spPr>
          <a:xfrm>
            <a:off x="457200" y="812160"/>
            <a:ext cx="8228100" cy="3393000"/>
          </a:xfrm>
          <a:prstGeom prst="rect">
            <a:avLst/>
          </a:prstGeom>
          <a:noFill/>
          <a:ln>
            <a:noFill/>
          </a:ln>
        </p:spPr>
        <p:txBody>
          <a:bodyPr lIns="90000" tIns="45000" rIns="90000" bIns="45000" anchor="t" anchorCtr="0">
            <a:noAutofit/>
          </a:bodyPr>
          <a:lstStyle/>
          <a:p>
            <a:pPr marL="431999" marR="0" lvl="0" indent="-330399"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Now we will implement an API which will be called using user ID and it will display the detail of the corresponding user.</a:t>
            </a:r>
          </a:p>
          <a:p>
            <a:pPr marR="0" lvl="0" algn="l" rtl="0">
              <a:lnSpc>
                <a:spcPct val="100000"/>
              </a:lnSpc>
              <a:spcBef>
                <a:spcPts val="0"/>
              </a:spcBef>
              <a:buNone/>
            </a:pPr>
            <a:r>
              <a:rPr lang="en-US" sz="1400" b="0" strike="noStrike">
                <a:solidFill>
                  <a:srgbClr val="000000"/>
                </a:solidFill>
                <a:latin typeface="Calibri"/>
                <a:ea typeface="Calibri"/>
                <a:cs typeface="Calibri"/>
                <a:sym typeface="Calibri"/>
              </a:rPr>
              <a:t> </a:t>
            </a:r>
          </a:p>
        </p:txBody>
      </p:sp>
      <p:sp>
        <p:nvSpPr>
          <p:cNvPr id="265" name="Shape 265"/>
          <p:cNvSpPr/>
          <p:nvPr/>
        </p:nvSpPr>
        <p:spPr>
          <a:xfrm>
            <a:off x="2409119" y="4767119"/>
            <a:ext cx="3947100" cy="272400"/>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66" name="Shape 266"/>
          <p:cNvSpPr/>
          <p:nvPr/>
        </p:nvSpPr>
        <p:spPr>
          <a:xfrm>
            <a:off x="6553080" y="4767119"/>
            <a:ext cx="2132400" cy="272400"/>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17</a:t>
            </a:fld>
            <a:endParaRPr lang="en-US" sz="1200" b="0" strike="noStrike">
              <a:solidFill>
                <a:srgbClr val="8B8B8B"/>
              </a:solidFill>
              <a:latin typeface="Calibri"/>
              <a:ea typeface="Calibri"/>
              <a:cs typeface="Calibri"/>
              <a:sym typeface="Calibri"/>
            </a:endParaRPr>
          </a:p>
        </p:txBody>
      </p:sp>
      <p:sp>
        <p:nvSpPr>
          <p:cNvPr id="267" name="Shape 267"/>
          <p:cNvSpPr/>
          <p:nvPr/>
        </p:nvSpPr>
        <p:spPr>
          <a:xfrm>
            <a:off x="267480" y="-440279"/>
            <a:ext cx="6223800" cy="159540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Show Detail</a:t>
            </a:r>
          </a:p>
        </p:txBody>
      </p:sp>
      <p:sp>
        <p:nvSpPr>
          <p:cNvPr id="268" name="Shape 268"/>
          <p:cNvSpPr/>
          <p:nvPr/>
        </p:nvSpPr>
        <p:spPr>
          <a:xfrm>
            <a:off x="914400" y="1280159"/>
            <a:ext cx="7223100" cy="319980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i="1" strike="noStrike">
                <a:solidFill>
                  <a:srgbClr val="000000"/>
                </a:solidFill>
                <a:latin typeface="Courier"/>
                <a:ea typeface="Courier"/>
                <a:cs typeface="Courier"/>
                <a:sym typeface="Courier"/>
              </a:rPr>
              <a:t>server.js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a:latin typeface="Courier"/>
                <a:ea typeface="Courier"/>
                <a:cs typeface="Courier"/>
                <a:sym typeface="Courier"/>
              </a:rPr>
              <a: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server = app.listen(8081, function () {</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host = server.address().address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port = server.address().port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console.log("Example app listening at http://%s:%s", host, port)</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74" name="Shape 274"/>
          <p:cNvSpPr/>
          <p:nvPr/>
        </p:nvSpPr>
        <p:spPr>
          <a:xfrm>
            <a:off x="457200" y="812160"/>
            <a:ext cx="8228159" cy="3393000"/>
          </a:xfrm>
          <a:prstGeom prst="rect">
            <a:avLst/>
          </a:prstGeom>
          <a:noFill/>
          <a:ln>
            <a:noFill/>
          </a:ln>
        </p:spPr>
        <p:txBody>
          <a:bodyPr lIns="90000" tIns="45000" rIns="90000" bIns="45000" anchor="t" anchorCtr="0">
            <a:noAutofit/>
          </a:bodyPr>
          <a:lstStyle/>
          <a:p>
            <a:pPr marL="431999" marR="0" lvl="0" indent="-330399"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Now try to access defined API using URL: </a:t>
            </a:r>
            <a:r>
              <a:rPr lang="en-US" sz="1400" b="0" i="1" strike="noStrike">
                <a:solidFill>
                  <a:srgbClr val="000000"/>
                </a:solidFill>
                <a:latin typeface="Calibri"/>
                <a:ea typeface="Calibri"/>
                <a:cs typeface="Calibri"/>
                <a:sym typeface="Calibri"/>
              </a:rPr>
              <a:t>http://127.0.0.1:8081/2</a:t>
            </a:r>
            <a:r>
              <a:rPr lang="en-US" sz="1400" b="0" strike="noStrike">
                <a:solidFill>
                  <a:srgbClr val="000000"/>
                </a:solidFill>
                <a:latin typeface="Calibri"/>
                <a:ea typeface="Calibri"/>
                <a:cs typeface="Calibri"/>
                <a:sym typeface="Calibri"/>
              </a:rPr>
              <a:t> and </a:t>
            </a:r>
            <a:r>
              <a:rPr lang="en-US" sz="1400" b="0" i="1" strike="noStrike">
                <a:solidFill>
                  <a:srgbClr val="000000"/>
                </a:solidFill>
                <a:latin typeface="Calibri"/>
                <a:ea typeface="Calibri"/>
                <a:cs typeface="Calibri"/>
                <a:sym typeface="Calibri"/>
              </a:rPr>
              <a:t>HTTP Method : GET</a:t>
            </a:r>
            <a:r>
              <a:rPr lang="en-US" sz="1400" b="0" strike="noStrike">
                <a:solidFill>
                  <a:srgbClr val="000000"/>
                </a:solidFill>
                <a:latin typeface="Calibri"/>
                <a:ea typeface="Calibri"/>
                <a:cs typeface="Calibri"/>
                <a:sym typeface="Calibri"/>
              </a:rPr>
              <a:t> on local machine using any REST client. This should produce following result: </a:t>
            </a:r>
          </a:p>
        </p:txBody>
      </p:sp>
      <p:sp>
        <p:nvSpPr>
          <p:cNvPr id="275" name="Shape 27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76" name="Shape 27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18</a:t>
            </a:fld>
            <a:endParaRPr lang="en-US" sz="1200" b="0" strike="noStrike">
              <a:solidFill>
                <a:srgbClr val="8B8B8B"/>
              </a:solidFill>
              <a:latin typeface="Calibri"/>
              <a:ea typeface="Calibri"/>
              <a:cs typeface="Calibri"/>
              <a:sym typeface="Calibri"/>
            </a:endParaRPr>
          </a:p>
        </p:txBody>
      </p:sp>
      <p:sp>
        <p:nvSpPr>
          <p:cNvPr id="277" name="Shape 27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Show Detail</a:t>
            </a:r>
          </a:p>
        </p:txBody>
      </p:sp>
      <p:sp>
        <p:nvSpPr>
          <p:cNvPr id="278" name="Shape 278"/>
          <p:cNvSpPr/>
          <p:nvPr/>
        </p:nvSpPr>
        <p:spPr>
          <a:xfrm>
            <a:off x="914400" y="1280159"/>
            <a:ext cx="7223040" cy="3199680"/>
          </a:xfrm>
          <a:prstGeom prst="rect">
            <a:avLst/>
          </a:prstGeom>
          <a:noFill/>
          <a:ln>
            <a:noFill/>
          </a:ln>
        </p:spPr>
        <p:txBody>
          <a:bodyPr lIns="90000" tIns="45000" rIns="90000" bIns="45000" anchor="t" anchorCtr="0">
            <a:noAutofit/>
          </a:bodyPr>
          <a:lstStyle/>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{"name":"suresh","password":"password2","profession":"librarian","id":2}</a:t>
            </a:r>
          </a:p>
          <a:p>
            <a:pPr marL="0" marR="0" lvl="0" indent="0" algn="l" rtl="0">
              <a:spcBef>
                <a:spcPts val="0"/>
              </a:spcBef>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84" name="Shape 28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This API is very similar to addUser API where we receive input data through req.body and then based on user ID we delete that user from the database. To keep our program simple we assume we are going to delete user with ID 2.</a:t>
            </a:r>
          </a:p>
          <a:p>
            <a:pPr marR="0" lvl="0" algn="l" rtl="0">
              <a:lnSpc>
                <a:spcPct val="100000"/>
              </a:lnSpc>
              <a:spcBef>
                <a:spcPts val="0"/>
              </a:spcBef>
              <a:buNone/>
            </a:pPr>
            <a:r>
              <a:rPr lang="en-US" sz="1400" b="0" strike="noStrike">
                <a:solidFill>
                  <a:srgbClr val="000000"/>
                </a:solidFill>
                <a:latin typeface="Calibri"/>
                <a:ea typeface="Calibri"/>
                <a:cs typeface="Calibri"/>
                <a:sym typeface="Calibri"/>
              </a:rPr>
              <a:t> </a:t>
            </a:r>
          </a:p>
        </p:txBody>
      </p:sp>
      <p:sp>
        <p:nvSpPr>
          <p:cNvPr id="285" name="Shape 28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86" name="Shape 28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19</a:t>
            </a:fld>
            <a:endParaRPr lang="en-US" sz="1200" b="0" strike="noStrike">
              <a:solidFill>
                <a:srgbClr val="8B8B8B"/>
              </a:solidFill>
              <a:latin typeface="Calibri"/>
              <a:ea typeface="Calibri"/>
              <a:cs typeface="Calibri"/>
              <a:sym typeface="Calibri"/>
            </a:endParaRPr>
          </a:p>
        </p:txBody>
      </p:sp>
      <p:sp>
        <p:nvSpPr>
          <p:cNvPr id="287" name="Shape 28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Delete User</a:t>
            </a:r>
          </a:p>
        </p:txBody>
      </p:sp>
      <p:sp>
        <p:nvSpPr>
          <p:cNvPr id="288" name="Shape 288"/>
          <p:cNvSpPr/>
          <p:nvPr/>
        </p:nvSpPr>
        <p:spPr>
          <a:xfrm>
            <a:off x="914400" y="1645919"/>
            <a:ext cx="7223040" cy="283391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i="1" strike="noStrike">
                <a:solidFill>
                  <a:srgbClr val="000000"/>
                </a:solidFill>
                <a:latin typeface="Courier"/>
                <a:ea typeface="Courier"/>
                <a:cs typeface="Courier"/>
                <a:sym typeface="Courier"/>
              </a:rPr>
              <a:t>server.js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express = require('express');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app = express();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fs = require("fs");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id = 2;</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app.delete('/deleteUser', function (req, res)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 First read existing users.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fs.readFile( __dirname + "/" + "users.json", 'utf8', function (err,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data = JSON.parse(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delete data["user" + 2];</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console.log(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res.end( JSON.stringify(data));</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p:nvPr/>
        </p:nvSpPr>
        <p:spPr>
          <a:xfrm>
            <a:off x="457200" y="0"/>
            <a:ext cx="6705360" cy="642600"/>
          </a:xfrm>
          <a:prstGeom prst="rect">
            <a:avLst/>
          </a:prstGeom>
          <a:noFill/>
          <a:ln>
            <a:noFill/>
          </a:ln>
        </p:spPr>
        <p:txBody>
          <a:bodyPr lIns="90000" tIns="45000" rIns="90000" bIns="45000" anchor="ctr" anchorCtr="0">
            <a:noAutofit/>
          </a:bodyPr>
          <a:lstStyle/>
          <a:p>
            <a:pPr marL="0" marR="0" lvl="0" indent="0" algn="l" rtl="0">
              <a:lnSpc>
                <a:spcPct val="100000"/>
              </a:lnSpc>
              <a:spcBef>
                <a:spcPts val="0"/>
              </a:spcBef>
              <a:buSzPct val="25000"/>
              <a:buNone/>
            </a:pPr>
            <a:r>
              <a:rPr lang="en-US" sz="3600" b="1" strike="noStrike">
                <a:solidFill>
                  <a:srgbClr val="FFFFFF"/>
                </a:solidFill>
                <a:latin typeface="Calibri"/>
                <a:ea typeface="Calibri"/>
                <a:cs typeface="Calibri"/>
                <a:sym typeface="Calibri"/>
              </a:rPr>
              <a:t>Express Overview</a:t>
            </a:r>
          </a:p>
        </p:txBody>
      </p:sp>
      <p:sp>
        <p:nvSpPr>
          <p:cNvPr id="119" name="Shape 119"/>
          <p:cNvSpPr/>
          <p:nvPr/>
        </p:nvSpPr>
        <p:spPr>
          <a:xfrm>
            <a:off x="457560" y="100584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2000" b="0" strike="noStrike">
                <a:solidFill>
                  <a:srgbClr val="000000"/>
                </a:solidFill>
                <a:latin typeface="Calibri"/>
                <a:ea typeface="Calibri"/>
                <a:cs typeface="Calibri"/>
                <a:sym typeface="Calibri"/>
              </a:rPr>
              <a:t>Express is a minimal and flexible Node.js web application framework that provides a robust set of features to develop web and mobile applications.</a:t>
            </a:r>
          </a:p>
          <a:p>
            <a:pPr marL="432000" marR="0" lvl="0" indent="-330400" algn="l" rtl="0">
              <a:lnSpc>
                <a:spcPct val="100000"/>
              </a:lnSpc>
              <a:spcBef>
                <a:spcPts val="0"/>
              </a:spcBef>
              <a:buClr>
                <a:srgbClr val="000000"/>
              </a:buClr>
              <a:buSzPct val="45000"/>
              <a:buFont typeface="Noto Sans Symbols"/>
              <a:buChar char="●"/>
            </a:pPr>
            <a:r>
              <a:rPr lang="en-US" sz="2000" b="0" strike="noStrike">
                <a:solidFill>
                  <a:srgbClr val="000000"/>
                </a:solidFill>
                <a:latin typeface="Calibri"/>
                <a:ea typeface="Calibri"/>
                <a:cs typeface="Calibri"/>
                <a:sym typeface="Calibri"/>
              </a:rPr>
              <a:t>Following are some of the core features of Express framework:</a:t>
            </a:r>
          </a:p>
          <a:p>
            <a:pPr marL="864000" marR="0" lvl="1" indent="-330599" algn="l" rtl="0">
              <a:lnSpc>
                <a:spcPct val="100000"/>
              </a:lnSpc>
              <a:spcBef>
                <a:spcPts val="0"/>
              </a:spcBef>
              <a:buClr>
                <a:srgbClr val="000000"/>
              </a:buClr>
              <a:buSzPct val="75000"/>
              <a:buFont typeface="Noto Sans Symbols"/>
              <a:buChar char="−"/>
            </a:pPr>
            <a:r>
              <a:rPr lang="en-US" sz="1800" b="0" i="0" u="none" strike="noStrike" cap="none">
                <a:solidFill>
                  <a:srgbClr val="000000"/>
                </a:solidFill>
                <a:latin typeface="Calibri"/>
                <a:ea typeface="Calibri"/>
                <a:cs typeface="Calibri"/>
                <a:sym typeface="Calibri"/>
              </a:rPr>
              <a:t>Allows to set up middlewares to respond to HTTP Requests.</a:t>
            </a:r>
          </a:p>
          <a:p>
            <a:pPr marL="864000" marR="0" lvl="1" indent="-330599" algn="l" rtl="0">
              <a:lnSpc>
                <a:spcPct val="100000"/>
              </a:lnSpc>
              <a:spcBef>
                <a:spcPts val="0"/>
              </a:spcBef>
              <a:buClr>
                <a:srgbClr val="000000"/>
              </a:buClr>
              <a:buSzPct val="75000"/>
              <a:buFont typeface="Noto Sans Symbols"/>
              <a:buChar char="−"/>
            </a:pPr>
            <a:r>
              <a:rPr lang="en-US" sz="1800" b="0" i="0" u="none" strike="noStrike" cap="none">
                <a:solidFill>
                  <a:srgbClr val="000000"/>
                </a:solidFill>
                <a:latin typeface="Calibri"/>
                <a:ea typeface="Calibri"/>
                <a:cs typeface="Calibri"/>
                <a:sym typeface="Calibri"/>
              </a:rPr>
              <a:t>Defines a routing table which is used to perform different actions based on HTTP Method and URL.</a:t>
            </a:r>
          </a:p>
          <a:p>
            <a:pPr marL="864000" marR="0" lvl="1" indent="-330599" algn="l" rtl="0">
              <a:lnSpc>
                <a:spcPct val="100000"/>
              </a:lnSpc>
              <a:spcBef>
                <a:spcPts val="0"/>
              </a:spcBef>
              <a:buClr>
                <a:srgbClr val="000000"/>
              </a:buClr>
              <a:buSzPct val="75000"/>
              <a:buFont typeface="Noto Sans Symbols"/>
              <a:buChar char="−"/>
            </a:pPr>
            <a:r>
              <a:rPr lang="en-US" sz="1800" b="0" i="0" u="none" strike="noStrike" cap="none">
                <a:solidFill>
                  <a:srgbClr val="000000"/>
                </a:solidFill>
                <a:latin typeface="Calibri"/>
                <a:ea typeface="Calibri"/>
                <a:cs typeface="Calibri"/>
                <a:sym typeface="Calibri"/>
              </a:rPr>
              <a:t>Allows to dynamically render HTML Pages based on passing arguments to templates.</a:t>
            </a:r>
          </a:p>
        </p:txBody>
      </p:sp>
      <p:sp>
        <p:nvSpPr>
          <p:cNvPr id="120" name="Shape 120"/>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121" name="Shape 121"/>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2</a:t>
            </a:fld>
            <a:endParaRPr lang="en-US" sz="1200" b="0" strike="noStrike">
              <a:solidFill>
                <a:srgbClr val="8B8B8B"/>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Shape 29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4" name="Shape 29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This API is very similar to addUser API where we receive input data through req.body and then based on user ID we delete that user from the database. To keep our program simple we assume we are going to delete user with ID 2. </a:t>
            </a:r>
          </a:p>
        </p:txBody>
      </p:sp>
      <p:sp>
        <p:nvSpPr>
          <p:cNvPr id="295" name="Shape 29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296" name="Shape 29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20</a:t>
            </a:fld>
            <a:endParaRPr lang="en-US" sz="1200" b="0" strike="noStrike">
              <a:solidFill>
                <a:srgbClr val="8B8B8B"/>
              </a:solidFill>
              <a:latin typeface="Calibri"/>
              <a:ea typeface="Calibri"/>
              <a:cs typeface="Calibri"/>
              <a:sym typeface="Calibri"/>
            </a:endParaRPr>
          </a:p>
        </p:txBody>
      </p:sp>
      <p:sp>
        <p:nvSpPr>
          <p:cNvPr id="297" name="Shape 29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Delete User</a:t>
            </a:r>
          </a:p>
        </p:txBody>
      </p:sp>
      <p:sp>
        <p:nvSpPr>
          <p:cNvPr id="298" name="Shape 298"/>
          <p:cNvSpPr/>
          <p:nvPr/>
        </p:nvSpPr>
        <p:spPr>
          <a:xfrm>
            <a:off x="914400" y="1645919"/>
            <a:ext cx="7223040" cy="283391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i="1" strike="noStrike">
                <a:solidFill>
                  <a:srgbClr val="000000"/>
                </a:solidFill>
                <a:latin typeface="Courier"/>
                <a:ea typeface="Courier"/>
                <a:cs typeface="Courier"/>
                <a:sym typeface="Courier"/>
              </a:rPr>
              <a:t>server.js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server = app.listen(8081, function () {</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host = server.address().address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port = server.address().port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console.log("Example app listening at http://%s:%s", host, port)</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Shape 30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Now try to access defined API using URL: </a:t>
            </a:r>
            <a:r>
              <a:rPr lang="en-US" sz="1400" b="0" i="1" strike="noStrike">
                <a:solidFill>
                  <a:srgbClr val="000000"/>
                </a:solidFill>
                <a:latin typeface="Calibri"/>
                <a:ea typeface="Calibri"/>
                <a:cs typeface="Calibri"/>
                <a:sym typeface="Calibri"/>
              </a:rPr>
              <a:t>http://127.0.0.1:8081/deleteUser</a:t>
            </a:r>
            <a:r>
              <a:rPr lang="en-US" sz="1400" b="0" strike="noStrike">
                <a:solidFill>
                  <a:srgbClr val="000000"/>
                </a:solidFill>
                <a:latin typeface="Calibri"/>
                <a:ea typeface="Calibri"/>
                <a:cs typeface="Calibri"/>
                <a:sym typeface="Calibri"/>
              </a:rPr>
              <a:t> and </a:t>
            </a:r>
            <a:r>
              <a:rPr lang="en-US" sz="1400" b="0" i="1" strike="noStrike">
                <a:solidFill>
                  <a:srgbClr val="000000"/>
                </a:solidFill>
                <a:latin typeface="Calibri"/>
                <a:ea typeface="Calibri"/>
                <a:cs typeface="Calibri"/>
                <a:sym typeface="Calibri"/>
              </a:rPr>
              <a:t>HTTP Method : DELETE</a:t>
            </a:r>
            <a:r>
              <a:rPr lang="en-US" sz="1400" b="0" strike="noStrike">
                <a:solidFill>
                  <a:srgbClr val="000000"/>
                </a:solidFill>
                <a:latin typeface="Calibri"/>
                <a:ea typeface="Calibri"/>
                <a:cs typeface="Calibri"/>
                <a:sym typeface="Calibri"/>
              </a:rPr>
              <a:t> on local machine using any REST client. This should produce following result: </a:t>
            </a:r>
          </a:p>
        </p:txBody>
      </p:sp>
      <p:sp>
        <p:nvSpPr>
          <p:cNvPr id="305" name="Shape 30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306" name="Shape 30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21</a:t>
            </a:fld>
            <a:endParaRPr lang="en-US" sz="1200" b="0" strike="noStrike">
              <a:solidFill>
                <a:srgbClr val="8B8B8B"/>
              </a:solidFill>
              <a:latin typeface="Calibri"/>
              <a:ea typeface="Calibri"/>
              <a:cs typeface="Calibri"/>
              <a:sym typeface="Calibri"/>
            </a:endParaRPr>
          </a:p>
        </p:txBody>
      </p:sp>
      <p:sp>
        <p:nvSpPr>
          <p:cNvPr id="307" name="Shape 30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Delete User</a:t>
            </a:r>
          </a:p>
        </p:txBody>
      </p:sp>
      <p:sp>
        <p:nvSpPr>
          <p:cNvPr id="308" name="Shape 308"/>
          <p:cNvSpPr/>
          <p:nvPr/>
        </p:nvSpPr>
        <p:spPr>
          <a:xfrm>
            <a:off x="914400" y="1645919"/>
            <a:ext cx="7223040" cy="283391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strike="noStrike">
                <a:solidFill>
                  <a:srgbClr val="000000"/>
                </a:solidFill>
                <a:latin typeface="Courier"/>
                <a:ea typeface="Courier"/>
                <a:cs typeface="Courier"/>
                <a:sym typeface="Courier"/>
              </a:rPr>
              <a:t>{"user1":{"name":"mahesh","password":"password1","profession":"teacher","id":1},</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"user3":{"name":"ramesh","password":"password3","profession":"clerk","id":3}}</a:t>
            </a:r>
          </a:p>
          <a:p>
            <a:pPr marL="0" marR="0" lvl="0" indent="0" algn="l" rtl="0">
              <a:spcBef>
                <a:spcPts val="0"/>
              </a:spcBef>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322"/>
        <p:cNvGrpSpPr/>
        <p:nvPr/>
      </p:nvGrpSpPr>
      <p:grpSpPr>
        <a:xfrm>
          <a:off x="0" y="0"/>
          <a:ext cx="0" cy="0"/>
          <a:chOff x="0" y="0"/>
          <a:chExt cx="0" cy="0"/>
        </a:xfrm>
      </p:grpSpPr>
      <p:sp>
        <p:nvSpPr>
          <p:cNvPr id="323" name="Shape 323"/>
          <p:cNvSpPr/>
          <p:nvPr/>
        </p:nvSpPr>
        <p:spPr>
          <a:xfrm>
            <a:off x="442079" y="2082959"/>
            <a:ext cx="5114160" cy="676440"/>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6600" b="1" strike="noStrike">
                <a:solidFill>
                  <a:srgbClr val="E46C0A"/>
                </a:solidFill>
                <a:latin typeface="Calibri"/>
                <a:ea typeface="Calibri"/>
                <a:cs typeface="Calibri"/>
                <a:sym typeface="Calibri"/>
              </a:rPr>
              <a:t>Thank you</a:t>
            </a:r>
          </a:p>
        </p:txBody>
      </p:sp>
      <p:sp>
        <p:nvSpPr>
          <p:cNvPr id="324" name="Shape 324"/>
          <p:cNvSpPr/>
          <p:nvPr/>
        </p:nvSpPr>
        <p:spPr>
          <a:xfrm>
            <a:off x="1868400" y="4767119"/>
            <a:ext cx="4487759"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325" name="Shape 325"/>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22</a:t>
            </a:fld>
            <a:endParaRPr lang="en-US" sz="1200" b="0" strike="noStrike">
              <a:solidFill>
                <a:srgbClr val="8B8B8B"/>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Shape 126"/>
          <p:cNvSpPr/>
          <p:nvPr/>
        </p:nvSpPr>
        <p:spPr>
          <a:xfrm>
            <a:off x="457200" y="0"/>
            <a:ext cx="6705360" cy="642600"/>
          </a:xfrm>
          <a:prstGeom prst="rect">
            <a:avLst/>
          </a:prstGeom>
          <a:noFill/>
          <a:ln>
            <a:noFill/>
          </a:ln>
        </p:spPr>
        <p:txBody>
          <a:bodyPr lIns="90000" tIns="45000" rIns="90000" bIns="45000" anchor="ctr" anchorCtr="0">
            <a:noAutofit/>
          </a:bodyPr>
          <a:lstStyle/>
          <a:p>
            <a:pPr marL="0" marR="0" lvl="0" indent="0" algn="l" rtl="0">
              <a:lnSpc>
                <a:spcPct val="100000"/>
              </a:lnSpc>
              <a:spcBef>
                <a:spcPts val="0"/>
              </a:spcBef>
              <a:buSzPct val="25000"/>
              <a:buNone/>
            </a:pPr>
            <a:r>
              <a:rPr lang="en-US" sz="3600" b="1" strike="noStrike">
                <a:solidFill>
                  <a:srgbClr val="FFFFFF"/>
                </a:solidFill>
                <a:latin typeface="Calibri"/>
                <a:ea typeface="Calibri"/>
                <a:cs typeface="Calibri"/>
                <a:sym typeface="Calibri"/>
              </a:rPr>
              <a:t>Installing Express</a:t>
            </a:r>
          </a:p>
        </p:txBody>
      </p:sp>
      <p:sp>
        <p:nvSpPr>
          <p:cNvPr id="127" name="Shape 127"/>
          <p:cNvSpPr/>
          <p:nvPr/>
        </p:nvSpPr>
        <p:spPr>
          <a:xfrm>
            <a:off x="457200" y="120024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2000" b="0" strike="noStrike">
                <a:solidFill>
                  <a:srgbClr val="000000"/>
                </a:solidFill>
                <a:latin typeface="Calibri"/>
                <a:ea typeface="Calibri"/>
                <a:cs typeface="Calibri"/>
                <a:sym typeface="Calibri"/>
              </a:rPr>
              <a:t>Install the Express framework globally using NPM so that it can be used to create a web application using node terminal.</a:t>
            </a:r>
          </a:p>
          <a:p>
            <a:pPr marR="0" lvl="0" algn="ctr" rtl="0">
              <a:lnSpc>
                <a:spcPct val="100000"/>
              </a:lnSpc>
              <a:spcBef>
                <a:spcPts val="0"/>
              </a:spcBef>
              <a:buNone/>
            </a:pPr>
            <a:r>
              <a:rPr lang="en-US" sz="2000" b="1" strike="noStrike">
                <a:solidFill>
                  <a:srgbClr val="000000"/>
                </a:solidFill>
                <a:latin typeface="Calibri"/>
                <a:ea typeface="Calibri"/>
                <a:cs typeface="Calibri"/>
                <a:sym typeface="Calibri"/>
              </a:rPr>
              <a:t>npm install express --save</a:t>
            </a:r>
          </a:p>
        </p:txBody>
      </p:sp>
      <p:sp>
        <p:nvSpPr>
          <p:cNvPr id="128" name="Shape 128"/>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129" name="Shape 129"/>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3</a:t>
            </a:fld>
            <a:endParaRPr lang="en-US" sz="1200" b="0" strike="noStrike">
              <a:solidFill>
                <a:srgbClr val="8B8B8B"/>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a:off x="457200" y="643679"/>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2000" b="0" strike="noStrike">
                <a:solidFill>
                  <a:srgbClr val="000000"/>
                </a:solidFill>
                <a:latin typeface="Calibri"/>
                <a:ea typeface="Calibri"/>
                <a:cs typeface="Calibri"/>
                <a:sym typeface="Calibri"/>
              </a:rPr>
              <a:t>You should install the following important modules along with express:</a:t>
            </a:r>
          </a:p>
          <a:p>
            <a:pPr marL="864000" marR="0" lvl="1" indent="-330599" algn="l" rtl="0">
              <a:lnSpc>
                <a:spcPct val="100000"/>
              </a:lnSpc>
              <a:spcBef>
                <a:spcPts val="0"/>
              </a:spcBef>
              <a:buClr>
                <a:srgbClr val="000000"/>
              </a:buClr>
              <a:buSzPct val="75000"/>
              <a:buFont typeface="Noto Sans Symbols"/>
              <a:buChar char="−"/>
            </a:pPr>
            <a:r>
              <a:rPr lang="en-US" sz="1600" b="1" i="0" u="none" strike="noStrike" cap="none">
                <a:solidFill>
                  <a:srgbClr val="000000"/>
                </a:solidFill>
                <a:latin typeface="Calibri"/>
                <a:ea typeface="Calibri"/>
                <a:cs typeface="Calibri"/>
                <a:sym typeface="Calibri"/>
              </a:rPr>
              <a:t>body-parser</a:t>
            </a:r>
            <a:r>
              <a:rPr lang="en-US" sz="1600" b="0" i="0" u="none" strike="noStrike" cap="none">
                <a:solidFill>
                  <a:srgbClr val="000000"/>
                </a:solidFill>
                <a:latin typeface="Calibri"/>
                <a:ea typeface="Calibri"/>
                <a:cs typeface="Calibri"/>
                <a:sym typeface="Calibri"/>
              </a:rPr>
              <a:t>: This is a node.js middleware for handling JSON, Raw, Text and URL encoded form data.</a:t>
            </a:r>
          </a:p>
          <a:p>
            <a:pPr marL="864000" marR="0" lvl="1" indent="-330599" algn="l" rtl="0">
              <a:lnSpc>
                <a:spcPct val="100000"/>
              </a:lnSpc>
              <a:spcBef>
                <a:spcPts val="0"/>
              </a:spcBef>
              <a:buClr>
                <a:srgbClr val="000000"/>
              </a:buClr>
              <a:buSzPct val="75000"/>
              <a:buFont typeface="Noto Sans Symbols"/>
              <a:buChar char="−"/>
            </a:pPr>
            <a:r>
              <a:rPr lang="en-US" sz="1600" b="1" i="0" u="none" strike="noStrike" cap="none">
                <a:solidFill>
                  <a:srgbClr val="000000"/>
                </a:solidFill>
                <a:latin typeface="Calibri"/>
                <a:ea typeface="Calibri"/>
                <a:cs typeface="Calibri"/>
                <a:sym typeface="Calibri"/>
              </a:rPr>
              <a:t>cookie-parser</a:t>
            </a:r>
            <a:r>
              <a:rPr lang="en-US" sz="1600" b="0" i="0" u="none" strike="noStrike" cap="none">
                <a:solidFill>
                  <a:srgbClr val="000000"/>
                </a:solidFill>
                <a:latin typeface="Calibri"/>
                <a:ea typeface="Calibri"/>
                <a:cs typeface="Calibri"/>
                <a:sym typeface="Calibri"/>
              </a:rPr>
              <a:t>: Parse Cookie header and populate req.cookies with an object keyed by the cookie names.</a:t>
            </a:r>
          </a:p>
          <a:p>
            <a:pPr marL="864000" marR="0" lvl="1" indent="-330600" algn="l" rtl="0">
              <a:lnSpc>
                <a:spcPct val="100000"/>
              </a:lnSpc>
              <a:spcBef>
                <a:spcPts val="0"/>
              </a:spcBef>
              <a:buClr>
                <a:srgbClr val="000000"/>
              </a:buClr>
              <a:buSzPct val="75000"/>
              <a:buFont typeface="Noto Sans Symbols"/>
              <a:buChar char="−"/>
            </a:pPr>
            <a:r>
              <a:rPr lang="en-US" sz="1600" b="1" i="0" u="none" strike="noStrike" cap="none">
                <a:solidFill>
                  <a:srgbClr val="000000"/>
                </a:solidFill>
                <a:latin typeface="Calibri"/>
                <a:ea typeface="Calibri"/>
                <a:cs typeface="Calibri"/>
                <a:sym typeface="Calibri"/>
              </a:rPr>
              <a:t>multer: </a:t>
            </a:r>
            <a:r>
              <a:rPr lang="en-US" sz="1600" b="0" i="0" u="none" strike="noStrike" cap="none">
                <a:solidFill>
                  <a:srgbClr val="000000"/>
                </a:solidFill>
                <a:latin typeface="Calibri"/>
                <a:ea typeface="Calibri"/>
                <a:cs typeface="Calibri"/>
                <a:sym typeface="Calibri"/>
              </a:rPr>
              <a:t>This is a node.js middleware for handling multipart/form-data.</a:t>
            </a:r>
          </a:p>
        </p:txBody>
      </p:sp>
      <p:sp>
        <p:nvSpPr>
          <p:cNvPr id="136" name="Shape 136"/>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137" name="Shape 137"/>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4</a:t>
            </a:fld>
            <a:endParaRPr lang="en-US" sz="1200" b="0" strike="noStrike">
              <a:solidFill>
                <a:srgbClr val="8B8B8B"/>
              </a:solidFill>
              <a:latin typeface="Calibri"/>
              <a:ea typeface="Calibri"/>
              <a:cs typeface="Calibri"/>
              <a:sym typeface="Calibri"/>
            </a:endParaRPr>
          </a:p>
        </p:txBody>
      </p:sp>
      <p:sp>
        <p:nvSpPr>
          <p:cNvPr id="138" name="Shape 138"/>
          <p:cNvSpPr/>
          <p:nvPr/>
        </p:nvSpPr>
        <p:spPr>
          <a:xfrm>
            <a:off x="2015640" y="3291839"/>
            <a:ext cx="4658400" cy="1081799"/>
          </a:xfrm>
          <a:prstGeom prst="rect">
            <a:avLst/>
          </a:prstGeom>
          <a:noFill/>
          <a:ln>
            <a:noFill/>
          </a:ln>
        </p:spPr>
        <p:txBody>
          <a:bodyPr lIns="90000" tIns="45000" rIns="90000" bIns="45000" anchor="t" anchorCtr="0">
            <a:noAutofit/>
          </a:bodyPr>
          <a:lstStyle/>
          <a:p>
            <a:pPr marL="457200" marR="0" lvl="0" indent="0" algn="l" rtl="0">
              <a:lnSpc>
                <a:spcPct val="100000"/>
              </a:lnSpc>
              <a:spcBef>
                <a:spcPts val="0"/>
              </a:spcBef>
              <a:buNone/>
            </a:pPr>
            <a:r>
              <a:rPr lang="en-US" sz="1600" b="1" i="0" u="none" strike="noStrike" cap="none">
                <a:solidFill>
                  <a:srgbClr val="000000"/>
                </a:solidFill>
                <a:latin typeface="Calibri"/>
                <a:ea typeface="Calibri"/>
                <a:cs typeface="Calibri"/>
                <a:sym typeface="Calibri"/>
              </a:rPr>
              <a:t>npm install body-parser –save</a:t>
            </a:r>
          </a:p>
          <a:p>
            <a:pPr marL="457200" marR="0" lvl="0" indent="0" algn="l" rtl="0">
              <a:lnSpc>
                <a:spcPct val="100000"/>
              </a:lnSpc>
              <a:spcBef>
                <a:spcPts val="0"/>
              </a:spcBef>
              <a:buNone/>
            </a:pPr>
            <a:r>
              <a:rPr lang="en-US" sz="1600" b="1" i="0" u="none" strike="noStrike" cap="none">
                <a:solidFill>
                  <a:srgbClr val="000000"/>
                </a:solidFill>
                <a:latin typeface="Calibri"/>
                <a:ea typeface="Calibri"/>
                <a:cs typeface="Calibri"/>
                <a:sym typeface="Calibri"/>
              </a:rPr>
              <a:t>npm install cookie-parser –save</a:t>
            </a:r>
          </a:p>
          <a:p>
            <a:pPr marL="457200" marR="0" lvl="0" indent="0" algn="l" rtl="0">
              <a:lnSpc>
                <a:spcPct val="100000"/>
              </a:lnSpc>
              <a:spcBef>
                <a:spcPts val="0"/>
              </a:spcBef>
              <a:buNone/>
            </a:pPr>
            <a:r>
              <a:rPr lang="en-US" sz="1600" b="1" i="0" u="none" strike="noStrike" cap="none">
                <a:solidFill>
                  <a:srgbClr val="000000"/>
                </a:solidFill>
                <a:latin typeface="Calibri"/>
                <a:ea typeface="Calibri"/>
                <a:cs typeface="Calibri"/>
                <a:sym typeface="Calibri"/>
              </a:rPr>
              <a:t>npm install multer --save</a:t>
            </a:r>
          </a:p>
        </p:txBody>
      </p:sp>
      <p:sp>
        <p:nvSpPr>
          <p:cNvPr id="139" name="Shape 139"/>
          <p:cNvSpPr/>
          <p:nvPr/>
        </p:nvSpPr>
        <p:spPr>
          <a:xfrm>
            <a:off x="274319" y="91440"/>
            <a:ext cx="4774680" cy="531719"/>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3600" b="1" strike="noStrike">
                <a:solidFill>
                  <a:srgbClr val="FFFFFF"/>
                </a:solidFill>
                <a:latin typeface="Calibri"/>
                <a:ea typeface="Calibri"/>
                <a:cs typeface="Calibri"/>
                <a:sym typeface="Calibri"/>
              </a:rPr>
              <a:t>Installing Express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5" name="Shape 145"/>
          <p:cNvSpPr/>
          <p:nvPr/>
        </p:nvSpPr>
        <p:spPr>
          <a:xfrm>
            <a:off x="457560" y="822959"/>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2000" b="0" strike="noStrike">
                <a:solidFill>
                  <a:srgbClr val="000000"/>
                </a:solidFill>
                <a:latin typeface="Calibri"/>
                <a:ea typeface="Calibri"/>
                <a:cs typeface="Calibri"/>
                <a:sym typeface="Calibri"/>
              </a:rPr>
              <a:t>Web services based on REST Architecture are known as RESTful web services. These web services uses HTTP methods to implement the concept of REST architecture.</a:t>
            </a:r>
          </a:p>
          <a:p>
            <a:pPr marL="432000" marR="0" lvl="0" indent="-330400" algn="l" rtl="0">
              <a:lnSpc>
                <a:spcPct val="100000"/>
              </a:lnSpc>
              <a:spcBef>
                <a:spcPts val="0"/>
              </a:spcBef>
              <a:buClr>
                <a:srgbClr val="000000"/>
              </a:buClr>
              <a:buSzPct val="45000"/>
              <a:buFont typeface="Noto Sans Symbols"/>
              <a:buChar char="●"/>
            </a:pPr>
            <a:r>
              <a:rPr lang="en-US" sz="2000" b="1" strike="noStrike">
                <a:solidFill>
                  <a:srgbClr val="000000"/>
                </a:solidFill>
                <a:latin typeface="Calibri"/>
                <a:ea typeface="Calibri"/>
                <a:cs typeface="Calibri"/>
                <a:sym typeface="Calibri"/>
              </a:rPr>
              <a:t>HTTP methods</a:t>
            </a:r>
          </a:p>
          <a:p>
            <a:pPr marR="0" lvl="0" indent="457200" algn="l" rtl="0">
              <a:lnSpc>
                <a:spcPct val="100000"/>
              </a:lnSpc>
              <a:spcBef>
                <a:spcPts val="0"/>
              </a:spcBef>
              <a:buNone/>
            </a:pPr>
            <a:r>
              <a:rPr lang="en-US" sz="1800" b="0" strike="noStrike">
                <a:solidFill>
                  <a:srgbClr val="000000"/>
                </a:solidFill>
                <a:latin typeface="Calibri"/>
                <a:ea typeface="Calibri"/>
                <a:cs typeface="Calibri"/>
                <a:sym typeface="Calibri"/>
              </a:rPr>
              <a:t>Following four HTTP methods are commonly used in REST based architecture.</a:t>
            </a:r>
          </a:p>
          <a:p>
            <a:pPr marL="914400" marR="0" lvl="1" indent="-268605" algn="l" rtl="0">
              <a:lnSpc>
                <a:spcPct val="100000"/>
              </a:lnSpc>
              <a:spcBef>
                <a:spcPts val="0"/>
              </a:spcBef>
              <a:buClr>
                <a:srgbClr val="000000"/>
              </a:buClr>
              <a:buSzPct val="45000"/>
              <a:buFont typeface="Noto Sans Symbols"/>
            </a:pPr>
            <a:r>
              <a:rPr lang="en-US" sz="1400" b="1" strike="noStrike">
                <a:solidFill>
                  <a:srgbClr val="000000"/>
                </a:solidFill>
                <a:latin typeface="Calibri"/>
                <a:ea typeface="Calibri"/>
                <a:cs typeface="Calibri"/>
                <a:sym typeface="Calibri"/>
              </a:rPr>
              <a:t>GET</a:t>
            </a:r>
            <a:r>
              <a:rPr lang="en-US" sz="1400" b="0" strike="noStrike">
                <a:solidFill>
                  <a:srgbClr val="000000"/>
                </a:solidFill>
                <a:latin typeface="Calibri"/>
                <a:ea typeface="Calibri"/>
                <a:cs typeface="Calibri"/>
                <a:sym typeface="Calibri"/>
              </a:rPr>
              <a:t> - This is used to provide a read only access to a resource.</a:t>
            </a:r>
          </a:p>
          <a:p>
            <a:pPr marL="914400" marR="0" lvl="1" indent="-268605" algn="l" rtl="0">
              <a:lnSpc>
                <a:spcPct val="100000"/>
              </a:lnSpc>
              <a:spcBef>
                <a:spcPts val="0"/>
              </a:spcBef>
              <a:buClr>
                <a:srgbClr val="000000"/>
              </a:buClr>
              <a:buSzPct val="45000"/>
              <a:buFont typeface="Noto Sans Symbols"/>
            </a:pPr>
            <a:r>
              <a:rPr lang="en-US" sz="1400" b="1" strike="noStrike">
                <a:solidFill>
                  <a:srgbClr val="000000"/>
                </a:solidFill>
                <a:latin typeface="Calibri"/>
                <a:ea typeface="Calibri"/>
                <a:cs typeface="Calibri"/>
                <a:sym typeface="Calibri"/>
              </a:rPr>
              <a:t>PUT</a:t>
            </a:r>
            <a:r>
              <a:rPr lang="en-US" sz="1400" b="0" strike="noStrike">
                <a:solidFill>
                  <a:srgbClr val="000000"/>
                </a:solidFill>
                <a:latin typeface="Calibri"/>
                <a:ea typeface="Calibri"/>
                <a:cs typeface="Calibri"/>
                <a:sym typeface="Calibri"/>
              </a:rPr>
              <a:t> - This is used to create a new resource.</a:t>
            </a:r>
          </a:p>
          <a:p>
            <a:pPr marL="914400" marR="0" lvl="1" indent="-268605" algn="l" rtl="0">
              <a:lnSpc>
                <a:spcPct val="100000"/>
              </a:lnSpc>
              <a:spcBef>
                <a:spcPts val="0"/>
              </a:spcBef>
              <a:buClr>
                <a:srgbClr val="000000"/>
              </a:buClr>
              <a:buSzPct val="45000"/>
              <a:buFont typeface="Noto Sans Symbols"/>
            </a:pPr>
            <a:r>
              <a:rPr lang="en-US" sz="1400" b="1" strike="noStrike">
                <a:solidFill>
                  <a:srgbClr val="000000"/>
                </a:solidFill>
                <a:latin typeface="Calibri"/>
                <a:ea typeface="Calibri"/>
                <a:cs typeface="Calibri"/>
                <a:sym typeface="Calibri"/>
              </a:rPr>
              <a:t>DELETE</a:t>
            </a:r>
            <a:r>
              <a:rPr lang="en-US" sz="1400" b="0" strike="noStrike">
                <a:solidFill>
                  <a:srgbClr val="000000"/>
                </a:solidFill>
                <a:latin typeface="Calibri"/>
                <a:ea typeface="Calibri"/>
                <a:cs typeface="Calibri"/>
                <a:sym typeface="Calibri"/>
              </a:rPr>
              <a:t> - This is used to remove a resource.</a:t>
            </a:r>
          </a:p>
          <a:p>
            <a:pPr marL="914400" marR="0" lvl="1" indent="-268605" algn="l" rtl="0">
              <a:lnSpc>
                <a:spcPct val="100000"/>
              </a:lnSpc>
              <a:spcBef>
                <a:spcPts val="0"/>
              </a:spcBef>
              <a:buClr>
                <a:srgbClr val="000000"/>
              </a:buClr>
              <a:buSzPct val="45000"/>
              <a:buFont typeface="Noto Sans Symbols"/>
            </a:pPr>
            <a:r>
              <a:rPr lang="en-US" sz="1400" b="1" strike="noStrike">
                <a:solidFill>
                  <a:srgbClr val="000000"/>
                </a:solidFill>
                <a:latin typeface="Calibri"/>
                <a:ea typeface="Calibri"/>
                <a:cs typeface="Calibri"/>
                <a:sym typeface="Calibri"/>
              </a:rPr>
              <a:t>POST</a:t>
            </a:r>
            <a:r>
              <a:rPr lang="en-US" sz="1400" b="0" strike="noStrike">
                <a:solidFill>
                  <a:srgbClr val="000000"/>
                </a:solidFill>
                <a:latin typeface="Calibri"/>
                <a:ea typeface="Calibri"/>
                <a:cs typeface="Calibri"/>
                <a:sym typeface="Calibri"/>
              </a:rPr>
              <a:t> - This is used to update a existing resource or create a new resource.</a:t>
            </a:r>
          </a:p>
        </p:txBody>
      </p:sp>
      <p:sp>
        <p:nvSpPr>
          <p:cNvPr id="146" name="Shape 146"/>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147" name="Shape 147"/>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5</a:t>
            </a:fld>
            <a:endParaRPr lang="en-US" sz="1200" b="0" strike="noStrike">
              <a:solidFill>
                <a:srgbClr val="8B8B8B"/>
              </a:solidFill>
              <a:latin typeface="Calibri"/>
              <a:ea typeface="Calibri"/>
              <a:cs typeface="Calibri"/>
              <a:sym typeface="Calibri"/>
            </a:endParaRPr>
          </a:p>
        </p:txBody>
      </p:sp>
      <p:sp>
        <p:nvSpPr>
          <p:cNvPr id="148" name="Shape 148"/>
          <p:cNvSpPr/>
          <p:nvPr/>
        </p:nvSpPr>
        <p:spPr>
          <a:xfrm>
            <a:off x="274319" y="91440"/>
            <a:ext cx="4774680" cy="531719"/>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3600" b="1" strike="noStrike">
                <a:solidFill>
                  <a:srgbClr val="FFFFFF"/>
                </a:solidFill>
                <a:latin typeface="Calibri"/>
                <a:ea typeface="Calibri"/>
                <a:cs typeface="Calibri"/>
                <a:sym typeface="Calibri"/>
              </a:rPr>
              <a:t>RESTful API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54" name="Shape 154"/>
          <p:cNvSpPr/>
          <p:nvPr/>
        </p:nvSpPr>
        <p:spPr>
          <a:xfrm>
            <a:off x="457560" y="822959"/>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2000" b="0" strike="noStrike">
                <a:solidFill>
                  <a:srgbClr val="000000"/>
                </a:solidFill>
                <a:latin typeface="Calibri"/>
                <a:ea typeface="Calibri"/>
                <a:cs typeface="Calibri"/>
                <a:sym typeface="Calibri"/>
              </a:rPr>
              <a:t>Example:</a:t>
            </a:r>
          </a:p>
          <a:p>
            <a:pPr marL="914400" marR="0" lvl="1" indent="-285750" algn="l" rtl="0">
              <a:lnSpc>
                <a:spcPct val="100000"/>
              </a:lnSpc>
              <a:spcBef>
                <a:spcPts val="0"/>
              </a:spcBef>
              <a:buClr>
                <a:srgbClr val="000000"/>
              </a:buClr>
              <a:buSzPct val="45000"/>
              <a:buFont typeface="Noto Sans Symbols"/>
            </a:pPr>
            <a:r>
              <a:rPr lang="en-US" sz="2000" b="0" strike="noStrike">
                <a:solidFill>
                  <a:srgbClr val="000000"/>
                </a:solidFill>
                <a:latin typeface="Calibri"/>
                <a:ea typeface="Calibri"/>
                <a:cs typeface="Calibri"/>
                <a:sym typeface="Calibri"/>
              </a:rPr>
              <a:t>POST - ‘/’: Login</a:t>
            </a:r>
          </a:p>
          <a:p>
            <a:pPr marL="914400" marR="0" lvl="1" indent="-285750" algn="l" rtl="0">
              <a:lnSpc>
                <a:spcPct val="100000"/>
              </a:lnSpc>
              <a:spcBef>
                <a:spcPts val="0"/>
              </a:spcBef>
              <a:buClr>
                <a:srgbClr val="000000"/>
              </a:buClr>
              <a:buSzPct val="45000"/>
              <a:buFont typeface="Noto Sans Symbols"/>
            </a:pPr>
            <a:r>
              <a:rPr lang="en-US" sz="2000" b="0" strike="noStrike">
                <a:solidFill>
                  <a:srgbClr val="000000"/>
                </a:solidFill>
                <a:latin typeface="Calibri"/>
                <a:ea typeface="Calibri"/>
                <a:cs typeface="Calibri"/>
                <a:sym typeface="Calibri"/>
              </a:rPr>
              <a:t>GET - ‘/user/:id’: Get user information by id</a:t>
            </a:r>
          </a:p>
          <a:p>
            <a:pPr marL="914400" marR="0" lvl="1" indent="-285750" algn="l" rtl="0">
              <a:lnSpc>
                <a:spcPct val="100000"/>
              </a:lnSpc>
              <a:spcBef>
                <a:spcPts val="0"/>
              </a:spcBef>
              <a:buClr>
                <a:srgbClr val="000000"/>
              </a:buClr>
              <a:buSzPct val="45000"/>
              <a:buFont typeface="Noto Sans Symbols"/>
            </a:pPr>
            <a:r>
              <a:rPr lang="en-US" sz="2000" b="0" strike="noStrike">
                <a:solidFill>
                  <a:srgbClr val="000000"/>
                </a:solidFill>
                <a:latin typeface="Calibri"/>
                <a:ea typeface="Calibri"/>
                <a:cs typeface="Calibri"/>
                <a:sym typeface="Calibri"/>
              </a:rPr>
              <a:t>POST - ‘/user’: Create new an user</a:t>
            </a:r>
          </a:p>
          <a:p>
            <a:pPr marL="914400" marR="0" lvl="1" indent="-285750" algn="l" rtl="0">
              <a:lnSpc>
                <a:spcPct val="100000"/>
              </a:lnSpc>
              <a:spcBef>
                <a:spcPts val="0"/>
              </a:spcBef>
              <a:buClr>
                <a:srgbClr val="000000"/>
              </a:buClr>
              <a:buSzPct val="45000"/>
              <a:buFont typeface="Noto Sans Symbols"/>
            </a:pPr>
            <a:r>
              <a:rPr lang="en-US" sz="2000" b="0" strike="noStrike">
                <a:solidFill>
                  <a:srgbClr val="000000"/>
                </a:solidFill>
                <a:latin typeface="Calibri"/>
                <a:ea typeface="Calibri"/>
                <a:cs typeface="Calibri"/>
                <a:sym typeface="Calibri"/>
              </a:rPr>
              <a:t>PUT - ‘/user/:id’: Update user information</a:t>
            </a:r>
          </a:p>
          <a:p>
            <a:pPr marL="914400" marR="0" lvl="1" indent="-285750" algn="l" rtl="0">
              <a:lnSpc>
                <a:spcPct val="100000"/>
              </a:lnSpc>
              <a:spcBef>
                <a:spcPts val="0"/>
              </a:spcBef>
              <a:buClr>
                <a:srgbClr val="000000"/>
              </a:buClr>
              <a:buSzPct val="45000"/>
              <a:buFont typeface="Noto Sans Symbols"/>
            </a:pPr>
            <a:r>
              <a:rPr lang="en-US" sz="2000" b="0" strike="noStrike">
                <a:solidFill>
                  <a:srgbClr val="000000"/>
                </a:solidFill>
                <a:latin typeface="Calibri"/>
                <a:ea typeface="Calibri"/>
                <a:cs typeface="Calibri"/>
                <a:sym typeface="Calibri"/>
              </a:rPr>
              <a:t>DELETE - ‘/user/:id’: Delete user by id</a:t>
            </a:r>
          </a:p>
          <a:p>
            <a:pPr marL="914400" marR="0" lvl="1" indent="-285750" algn="l" rtl="0">
              <a:lnSpc>
                <a:spcPct val="100000"/>
              </a:lnSpc>
              <a:spcBef>
                <a:spcPts val="0"/>
              </a:spcBef>
              <a:buClr>
                <a:srgbClr val="000000"/>
              </a:buClr>
              <a:buSzPct val="45000"/>
              <a:buFont typeface="Noto Sans Symbols"/>
            </a:pPr>
            <a:r>
              <a:rPr lang="en-US" sz="2000" b="0" strike="noStrike">
                <a:solidFill>
                  <a:srgbClr val="000000"/>
                </a:solidFill>
                <a:latin typeface="Calibri"/>
                <a:ea typeface="Calibri"/>
                <a:cs typeface="Calibri"/>
                <a:sym typeface="Calibri"/>
              </a:rPr>
              <a:t>GET - ‘/user’: Get all list users</a:t>
            </a:r>
          </a:p>
        </p:txBody>
      </p:sp>
      <p:sp>
        <p:nvSpPr>
          <p:cNvPr id="155" name="Shape 15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156" name="Shape 15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6</a:t>
            </a:fld>
            <a:endParaRPr lang="en-US" sz="1200" b="0" strike="noStrike">
              <a:solidFill>
                <a:srgbClr val="8B8B8B"/>
              </a:solidFill>
              <a:latin typeface="Calibri"/>
              <a:ea typeface="Calibri"/>
              <a:cs typeface="Calibri"/>
              <a:sym typeface="Calibri"/>
            </a:endParaRPr>
          </a:p>
        </p:txBody>
      </p:sp>
      <p:sp>
        <p:nvSpPr>
          <p:cNvPr id="157" name="Shape 157"/>
          <p:cNvSpPr/>
          <p:nvPr/>
        </p:nvSpPr>
        <p:spPr>
          <a:xfrm>
            <a:off x="274319" y="91440"/>
            <a:ext cx="4774680" cy="531719"/>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3600" b="1" strike="noStrike">
                <a:solidFill>
                  <a:srgbClr val="FFFFFF"/>
                </a:solidFill>
                <a:latin typeface="Calibri"/>
                <a:ea typeface="Calibri"/>
                <a:cs typeface="Calibri"/>
                <a:sym typeface="Calibri"/>
              </a:rPr>
              <a:t>RESTful API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Shape 162"/>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63" name="Shape 163"/>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we have a JSON based database of users having the following users in a file </a:t>
            </a:r>
            <a:r>
              <a:rPr lang="en-US" sz="1400" b="1" strike="noStrike">
                <a:solidFill>
                  <a:srgbClr val="000000"/>
                </a:solidFill>
                <a:latin typeface="Calibri"/>
                <a:ea typeface="Calibri"/>
                <a:cs typeface="Calibri"/>
                <a:sym typeface="Calibri"/>
              </a:rPr>
              <a:t>users.json</a:t>
            </a:r>
            <a:r>
              <a:rPr lang="en-US" sz="1400" b="0" strike="noStrike">
                <a:solidFill>
                  <a:srgbClr val="000000"/>
                </a:solidFill>
                <a:latin typeface="Calibri"/>
                <a:ea typeface="Calibri"/>
                <a:cs typeface="Calibri"/>
                <a:sym typeface="Calibri"/>
              </a:rPr>
              <a:t>:</a:t>
            </a:r>
          </a:p>
        </p:txBody>
      </p:sp>
      <p:sp>
        <p:nvSpPr>
          <p:cNvPr id="164" name="Shape 164"/>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165" name="Shape 165"/>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7</a:t>
            </a:fld>
            <a:endParaRPr lang="en-US" sz="1200" b="0" strike="noStrike">
              <a:solidFill>
                <a:srgbClr val="8B8B8B"/>
              </a:solidFill>
              <a:latin typeface="Calibri"/>
              <a:ea typeface="Calibri"/>
              <a:cs typeface="Calibri"/>
              <a:sym typeface="Calibri"/>
            </a:endParaRPr>
          </a:p>
        </p:txBody>
      </p:sp>
      <p:sp>
        <p:nvSpPr>
          <p:cNvPr id="166" name="Shape 166"/>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Building a Simple CRUD Application</a:t>
            </a:r>
          </a:p>
        </p:txBody>
      </p:sp>
      <p:sp>
        <p:nvSpPr>
          <p:cNvPr id="167" name="Shape 167"/>
          <p:cNvSpPr/>
          <p:nvPr/>
        </p:nvSpPr>
        <p:spPr>
          <a:xfrm>
            <a:off x="2194559" y="1313279"/>
            <a:ext cx="3868919" cy="2955240"/>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"user1"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"name" : "mahesh",</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"password" : "password1",</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"profession" : "teacher",</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"id": 1</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"user2"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"name" : "suresh",</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"password" : "password2",</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"profession" : "librarian",</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"id": 2</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"user3"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"name" : "ramesh",</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"password" : "password3",</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"profession" : "clerk",</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"id": 3</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Shape 172"/>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73" name="Shape 173"/>
          <p:cNvSpPr/>
          <p:nvPr/>
        </p:nvSpPr>
        <p:spPr>
          <a:xfrm>
            <a:off x="457200" y="812160"/>
            <a:ext cx="8228159" cy="3393000"/>
          </a:xfrm>
          <a:prstGeom prst="rect">
            <a:avLst/>
          </a:prstGeom>
          <a:noFill/>
          <a:ln>
            <a:noFill/>
          </a:ln>
        </p:spPr>
        <p:txBody>
          <a:bodyPr lIns="90000" tIns="45000" rIns="90000" bIns="45000" anchor="t" anchorCtr="0">
            <a:noAutofit/>
          </a:bodyPr>
          <a:lstStyle/>
          <a:p>
            <a:pPr marL="431999" marR="0" lvl="0" indent="-330399"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Based on this information we are going to provide following RESTful APIs.</a:t>
            </a:r>
          </a:p>
        </p:txBody>
      </p:sp>
      <p:sp>
        <p:nvSpPr>
          <p:cNvPr id="174" name="Shape 174"/>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175" name="Shape 175"/>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8</a:t>
            </a:fld>
            <a:endParaRPr lang="en-US" sz="1200" b="0" strike="noStrike">
              <a:solidFill>
                <a:srgbClr val="8B8B8B"/>
              </a:solidFill>
              <a:latin typeface="Calibri"/>
              <a:ea typeface="Calibri"/>
              <a:cs typeface="Calibri"/>
              <a:sym typeface="Calibri"/>
            </a:endParaRPr>
          </a:p>
        </p:txBody>
      </p:sp>
      <p:sp>
        <p:nvSpPr>
          <p:cNvPr id="176" name="Shape 176"/>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Building a Simple CRUD Application</a:t>
            </a:r>
          </a:p>
        </p:txBody>
      </p:sp>
      <p:sp>
        <p:nvSpPr>
          <p:cNvPr id="177" name="Shape 177"/>
          <p:cNvSpPr/>
          <p:nvPr/>
        </p:nvSpPr>
        <p:spPr>
          <a:xfrm>
            <a:off x="3064319" y="1313279"/>
            <a:ext cx="2999159" cy="2955240"/>
          </a:xfrm>
          <a:prstGeom prst="rect">
            <a:avLst/>
          </a:prstGeom>
          <a:noFill/>
          <a:ln>
            <a:noFill/>
          </a:ln>
        </p:spPr>
        <p:txBody>
          <a:bodyPr lIns="91425" tIns="91425" rIns="91425" bIns="91425" anchor="ctr" anchorCtr="0">
            <a:noAutofit/>
          </a:bodyPr>
          <a:lstStyle/>
          <a:p>
            <a:pPr lvl="0">
              <a:spcBef>
                <a:spcPts val="0"/>
              </a:spcBef>
              <a:buNone/>
            </a:pPr>
            <a:endParaRPr/>
          </a:p>
        </p:txBody>
      </p:sp>
      <p:graphicFrame>
        <p:nvGraphicFramePr>
          <p:cNvPr id="178" name="Shape 178"/>
          <p:cNvGraphicFramePr/>
          <p:nvPr/>
        </p:nvGraphicFramePr>
        <p:xfrm>
          <a:off x="1005840" y="1313279"/>
          <a:ext cx="7613650" cy="2847975"/>
        </p:xfrm>
        <a:graphic>
          <a:graphicData uri="http://schemas.openxmlformats.org/drawingml/2006/table">
            <a:tbl>
              <a:tblPr>
                <a:noFill/>
                <a:tableStyleId>{E6ADAA50-914A-4F5D-92E3-2CA0BC271CF3}</a:tableStyleId>
              </a:tblPr>
              <a:tblGrid>
                <a:gridCol w="861475"/>
                <a:gridCol w="1320125"/>
                <a:gridCol w="1499750"/>
                <a:gridCol w="1574650"/>
                <a:gridCol w="2357650"/>
              </a:tblGrid>
              <a:tr h="403200">
                <a:tc>
                  <a:txBody>
                    <a:bodyPr/>
                    <a:lstStyle/>
                    <a:p>
                      <a:pPr marL="0" marR="0" lvl="0" indent="0" algn="l" rtl="0">
                        <a:spcBef>
                          <a:spcPts val="0"/>
                        </a:spcBef>
                        <a:buSzPct val="25000"/>
                        <a:buNone/>
                      </a:pPr>
                      <a:r>
                        <a:rPr lang="en-US" sz="1400" b="1" u="none" strike="noStrike" cap="none">
                          <a:solidFill>
                            <a:srgbClr val="000000"/>
                          </a:solidFill>
                          <a:latin typeface="Arial"/>
                          <a:ea typeface="Arial"/>
                          <a:cs typeface="Arial"/>
                          <a:sym typeface="Arial"/>
                        </a:rPr>
                        <a:t>S. N.</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B3B3B3"/>
                    </a:solidFill>
                  </a:tcPr>
                </a:tc>
                <a:tc>
                  <a:txBody>
                    <a:bodyPr/>
                    <a:lstStyle/>
                    <a:p>
                      <a:pPr marL="0" marR="0" lvl="0" indent="0" algn="l" rtl="0">
                        <a:spcBef>
                          <a:spcPts val="0"/>
                        </a:spcBef>
                        <a:buSzPct val="25000"/>
                        <a:buNone/>
                      </a:pPr>
                      <a:r>
                        <a:rPr lang="en-US" sz="1400" b="1" strike="noStrike">
                          <a:solidFill>
                            <a:srgbClr val="000000"/>
                          </a:solidFill>
                          <a:latin typeface="Arial"/>
                          <a:ea typeface="Arial"/>
                          <a:cs typeface="Arial"/>
                          <a:sym typeface="Arial"/>
                        </a:rPr>
                        <a:t>URI</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B3B3B3"/>
                    </a:solidFill>
                  </a:tcPr>
                </a:tc>
                <a:tc>
                  <a:txBody>
                    <a:bodyPr/>
                    <a:lstStyle/>
                    <a:p>
                      <a:pPr marL="0" marR="0" lvl="0" indent="0" algn="l" rtl="0">
                        <a:spcBef>
                          <a:spcPts val="0"/>
                        </a:spcBef>
                        <a:buSzPct val="25000"/>
                        <a:buNone/>
                      </a:pPr>
                      <a:r>
                        <a:rPr lang="en-US" sz="1400" b="1" strike="noStrike">
                          <a:solidFill>
                            <a:srgbClr val="000000"/>
                          </a:solidFill>
                          <a:latin typeface="Arial"/>
                          <a:ea typeface="Arial"/>
                          <a:cs typeface="Arial"/>
                          <a:sym typeface="Arial"/>
                        </a:rPr>
                        <a:t>HTTP Method</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B3B3B3"/>
                    </a:solidFill>
                  </a:tcPr>
                </a:tc>
                <a:tc>
                  <a:txBody>
                    <a:bodyPr/>
                    <a:lstStyle/>
                    <a:p>
                      <a:pPr marL="0" marR="0" lvl="0" indent="0" algn="l" rtl="0">
                        <a:spcBef>
                          <a:spcPts val="0"/>
                        </a:spcBef>
                        <a:buSzPct val="25000"/>
                        <a:buNone/>
                      </a:pPr>
                      <a:r>
                        <a:rPr lang="en-US" sz="1400" b="1" strike="noStrike">
                          <a:solidFill>
                            <a:srgbClr val="000000"/>
                          </a:solidFill>
                          <a:latin typeface="Arial"/>
                          <a:ea typeface="Arial"/>
                          <a:cs typeface="Arial"/>
                          <a:sym typeface="Arial"/>
                        </a:rPr>
                        <a:t>POST body</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B3B3B3"/>
                    </a:solidFill>
                  </a:tcPr>
                </a:tc>
                <a:tc>
                  <a:txBody>
                    <a:bodyPr/>
                    <a:lstStyle/>
                    <a:p>
                      <a:pPr marL="0" marR="0" lvl="0" indent="0" algn="l" rtl="0">
                        <a:spcBef>
                          <a:spcPts val="0"/>
                        </a:spcBef>
                        <a:buSzPct val="25000"/>
                        <a:buNone/>
                      </a:pPr>
                      <a:r>
                        <a:rPr lang="en-US" sz="1400" b="1" strike="noStrike">
                          <a:solidFill>
                            <a:srgbClr val="000000"/>
                          </a:solidFill>
                          <a:latin typeface="Arial"/>
                          <a:ea typeface="Arial"/>
                          <a:cs typeface="Arial"/>
                          <a:sym typeface="Arial"/>
                        </a:rPr>
                        <a:t>Result</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B3B3B3"/>
                    </a:solidFill>
                  </a:tcPr>
                </a:tc>
              </a:tr>
              <a:tr h="610925">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1</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listUsers</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GET</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empty</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Show list of all the users</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r>
              <a:tr h="610925">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2</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addUser</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POST</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JSON string</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Add details of new user</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r>
              <a:tr h="610925">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3</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deleteUser</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DELETE</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JSON string</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Delete an existing user</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CCCCCC"/>
                    </a:solidFill>
                  </a:tcPr>
                </a:tc>
              </a:tr>
              <a:tr h="612000">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4</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:id</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GET</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empty</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c>
                  <a:txBody>
                    <a:bodyPr/>
                    <a:lstStyle/>
                    <a:p>
                      <a:pPr marL="0" marR="0" lvl="0" indent="0" algn="l" rtl="0">
                        <a:spcBef>
                          <a:spcPts val="0"/>
                        </a:spcBef>
                        <a:buSzPct val="25000"/>
                        <a:buNone/>
                      </a:pPr>
                      <a:r>
                        <a:rPr lang="en-US" sz="1400" b="0" strike="noStrike">
                          <a:solidFill>
                            <a:srgbClr val="000000"/>
                          </a:solidFill>
                          <a:latin typeface="Arial"/>
                          <a:ea typeface="Arial"/>
                          <a:cs typeface="Arial"/>
                          <a:sym typeface="Arial"/>
                        </a:rPr>
                        <a:t>Show details of a user</a:t>
                      </a:r>
                    </a:p>
                  </a:txBody>
                  <a:tcPr marL="90000" marR="90000" marT="45725" marB="45725">
                    <a:lnL w="9525" cap="flat" cmpd="sng">
                      <a:solidFill>
                        <a:srgbClr val="FFFFFF"/>
                      </a:solidFill>
                      <a:prstDash val="solid"/>
                      <a:round/>
                      <a:headEnd type="none" w="med" len="med"/>
                      <a:tailEnd type="none" w="med" len="med"/>
                    </a:lnL>
                    <a:lnR w="9525" cap="flat" cmpd="sng">
                      <a:solidFill>
                        <a:srgbClr val="FFFFFF"/>
                      </a:solidFill>
                      <a:prstDash val="solid"/>
                      <a:round/>
                      <a:headEnd type="none" w="med" len="med"/>
                      <a:tailEnd type="none" w="med" len="med"/>
                    </a:lnR>
                    <a:lnT w="9525" cap="flat" cmpd="sng">
                      <a:solidFill>
                        <a:srgbClr val="FFFFFF"/>
                      </a:solidFill>
                      <a:prstDash val="solid"/>
                      <a:round/>
                      <a:headEnd type="none" w="med" len="med"/>
                      <a:tailEnd type="none" w="med" len="med"/>
                    </a:lnT>
                    <a:lnB w="9525" cap="flat" cmpd="sng">
                      <a:solidFill>
                        <a:srgbClr val="FFFFFF"/>
                      </a:solidFill>
                      <a:prstDash val="solid"/>
                      <a:round/>
                      <a:headEnd type="none" w="med" len="med"/>
                      <a:tailEnd type="none" w="med" len="med"/>
                    </a:lnB>
                    <a:solidFill>
                      <a:srgbClr val="E6E6E6"/>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p:nvPr/>
        </p:nvSpPr>
        <p:spPr>
          <a:xfrm>
            <a:off x="457200" y="0"/>
            <a:ext cx="6705360" cy="6426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84" name="Shape 184"/>
          <p:cNvSpPr/>
          <p:nvPr/>
        </p:nvSpPr>
        <p:spPr>
          <a:xfrm>
            <a:off x="457200" y="812160"/>
            <a:ext cx="8228159" cy="3393000"/>
          </a:xfrm>
          <a:prstGeom prst="rect">
            <a:avLst/>
          </a:prstGeom>
          <a:noFill/>
          <a:ln>
            <a:noFill/>
          </a:ln>
        </p:spPr>
        <p:txBody>
          <a:bodyPr lIns="90000" tIns="45000" rIns="90000" bIns="45000" anchor="t" anchorCtr="0">
            <a:noAutofit/>
          </a:bodyPr>
          <a:lstStyle/>
          <a:p>
            <a:pPr marL="432000" marR="0" lvl="0" indent="-330400" algn="l" rtl="0">
              <a:lnSpc>
                <a:spcPct val="100000"/>
              </a:lnSpc>
              <a:spcBef>
                <a:spcPts val="0"/>
              </a:spcBef>
              <a:buClr>
                <a:srgbClr val="000000"/>
              </a:buClr>
              <a:buSzPct val="45000"/>
              <a:buFont typeface="Noto Sans Symbols"/>
              <a:buChar char="●"/>
            </a:pPr>
            <a:r>
              <a:rPr lang="en-US" sz="1400" b="0" strike="noStrike">
                <a:solidFill>
                  <a:srgbClr val="000000"/>
                </a:solidFill>
                <a:latin typeface="Calibri"/>
                <a:ea typeface="Calibri"/>
                <a:cs typeface="Calibri"/>
                <a:sym typeface="Calibri"/>
              </a:rPr>
              <a:t>Let's implement our first RESTful API </a:t>
            </a:r>
            <a:r>
              <a:rPr lang="en-US" sz="1400" b="1" strike="noStrike">
                <a:solidFill>
                  <a:srgbClr val="000000"/>
                </a:solidFill>
                <a:latin typeface="Calibri"/>
                <a:ea typeface="Calibri"/>
                <a:cs typeface="Calibri"/>
                <a:sym typeface="Calibri"/>
              </a:rPr>
              <a:t>listUsers</a:t>
            </a:r>
            <a:r>
              <a:rPr lang="en-US" sz="1400" b="0" strike="noStrike">
                <a:solidFill>
                  <a:srgbClr val="000000"/>
                </a:solidFill>
                <a:latin typeface="Calibri"/>
                <a:ea typeface="Calibri"/>
                <a:cs typeface="Calibri"/>
                <a:sym typeface="Calibri"/>
              </a:rPr>
              <a:t> using the following code in a server.js file:</a:t>
            </a:r>
          </a:p>
        </p:txBody>
      </p:sp>
      <p:sp>
        <p:nvSpPr>
          <p:cNvPr id="185" name="Shape 185"/>
          <p:cNvSpPr/>
          <p:nvPr/>
        </p:nvSpPr>
        <p:spPr>
          <a:xfrm>
            <a:off x="2409119" y="4767119"/>
            <a:ext cx="3947040" cy="272519"/>
          </a:xfrm>
          <a:prstGeom prst="rect">
            <a:avLst/>
          </a:prstGeom>
          <a:noFill/>
          <a:ln>
            <a:noFill/>
          </a:ln>
        </p:spPr>
        <p:txBody>
          <a:bodyPr lIns="90000" tIns="45000" rIns="90000" bIns="45000" anchor="ctr" anchorCtr="0">
            <a:noAutofit/>
          </a:bodyPr>
          <a:lstStyle/>
          <a:p>
            <a:pPr marL="0" marR="0" lvl="0" indent="0" algn="ctr" rtl="0">
              <a:lnSpc>
                <a:spcPct val="100000"/>
              </a:lnSpc>
              <a:spcBef>
                <a:spcPts val="0"/>
              </a:spcBef>
              <a:buSzPct val="25000"/>
              <a:buNone/>
            </a:pPr>
            <a:r>
              <a:rPr lang="en-US" sz="1200" b="0" strike="noStrike">
                <a:solidFill>
                  <a:srgbClr val="8B8B8B"/>
                </a:solidFill>
                <a:latin typeface="Calibri"/>
                <a:ea typeface="Calibri"/>
                <a:cs typeface="Calibri"/>
                <a:sym typeface="Calibri"/>
              </a:rPr>
              <a:t>©FPT SOFTWARE - Corporate Training Center - Internal Use</a:t>
            </a:r>
          </a:p>
        </p:txBody>
      </p:sp>
      <p:sp>
        <p:nvSpPr>
          <p:cNvPr id="186" name="Shape 186"/>
          <p:cNvSpPr/>
          <p:nvPr/>
        </p:nvSpPr>
        <p:spPr>
          <a:xfrm>
            <a:off x="6553080" y="4767119"/>
            <a:ext cx="2132279" cy="272519"/>
          </a:xfrm>
          <a:prstGeom prst="rect">
            <a:avLst/>
          </a:prstGeom>
          <a:noFill/>
          <a:ln>
            <a:noFill/>
          </a:ln>
        </p:spPr>
        <p:txBody>
          <a:bodyPr lIns="90000" tIns="45000" rIns="90000" bIns="45000" anchor="ctr" anchorCtr="0">
            <a:noAutofit/>
          </a:bodyPr>
          <a:lstStyle/>
          <a:p>
            <a:pPr marL="0" marR="0" lvl="0" indent="0" algn="r" rtl="0">
              <a:lnSpc>
                <a:spcPct val="100000"/>
              </a:lnSpc>
              <a:spcBef>
                <a:spcPts val="0"/>
              </a:spcBef>
              <a:buSzPct val="25000"/>
              <a:buNone/>
            </a:pPr>
            <a:fld id="{00000000-1234-1234-1234-123412341234}" type="slidenum">
              <a:rPr lang="en-US" sz="1200" b="0" strike="noStrike">
                <a:solidFill>
                  <a:srgbClr val="8B8B8B"/>
                </a:solidFill>
                <a:latin typeface="Calibri"/>
                <a:ea typeface="Calibri"/>
                <a:cs typeface="Calibri"/>
                <a:sym typeface="Calibri"/>
              </a:rPr>
              <a:t>9</a:t>
            </a:fld>
            <a:endParaRPr lang="en-US" sz="1200" b="0" strike="noStrike">
              <a:solidFill>
                <a:srgbClr val="8B8B8B"/>
              </a:solidFill>
              <a:latin typeface="Calibri"/>
              <a:ea typeface="Calibri"/>
              <a:cs typeface="Calibri"/>
              <a:sym typeface="Calibri"/>
            </a:endParaRPr>
          </a:p>
        </p:txBody>
      </p:sp>
      <p:sp>
        <p:nvSpPr>
          <p:cNvPr id="187" name="Shape 187"/>
          <p:cNvSpPr/>
          <p:nvPr/>
        </p:nvSpPr>
        <p:spPr>
          <a:xfrm>
            <a:off x="267480" y="-440279"/>
            <a:ext cx="6223679" cy="1595520"/>
          </a:xfrm>
          <a:prstGeom prst="rect">
            <a:avLst/>
          </a:prstGeom>
          <a:noFill/>
          <a:ln>
            <a:noFill/>
          </a:ln>
        </p:spPr>
        <p:txBody>
          <a:bodyPr lIns="0" tIns="0" rIns="0" bIns="0" anchor="ctr" anchorCtr="0">
            <a:noAutofit/>
          </a:bodyPr>
          <a:lstStyle/>
          <a:p>
            <a:pPr marL="0" marR="0" lvl="0" indent="0" algn="l" rtl="0">
              <a:lnSpc>
                <a:spcPct val="100000"/>
              </a:lnSpc>
              <a:spcBef>
                <a:spcPts val="0"/>
              </a:spcBef>
              <a:buSzPct val="25000"/>
              <a:buNone/>
            </a:pPr>
            <a:r>
              <a:rPr lang="en-US" sz="2200" b="1" strike="noStrike">
                <a:solidFill>
                  <a:srgbClr val="FFFFFF"/>
                </a:solidFill>
                <a:latin typeface="Calibri"/>
                <a:ea typeface="Calibri"/>
                <a:cs typeface="Calibri"/>
                <a:sym typeface="Calibri"/>
              </a:rPr>
              <a:t>List Users</a:t>
            </a:r>
          </a:p>
        </p:txBody>
      </p:sp>
      <p:sp>
        <p:nvSpPr>
          <p:cNvPr id="188" name="Shape 188"/>
          <p:cNvSpPr/>
          <p:nvPr/>
        </p:nvSpPr>
        <p:spPr>
          <a:xfrm>
            <a:off x="914400" y="1313279"/>
            <a:ext cx="7040519" cy="3349439"/>
          </a:xfrm>
          <a:prstGeom prst="rect">
            <a:avLst/>
          </a:prstGeom>
          <a:noFill/>
          <a:ln>
            <a:noFill/>
          </a:ln>
        </p:spPr>
        <p:txBody>
          <a:bodyPr lIns="90000" tIns="45000" rIns="90000" bIns="45000" anchor="t" anchorCtr="0">
            <a:noAutofit/>
          </a:bodyPr>
          <a:lstStyle/>
          <a:p>
            <a:pPr marL="0" marR="0" lvl="0" indent="0" algn="l" rtl="0">
              <a:spcBef>
                <a:spcPts val="0"/>
              </a:spcBef>
              <a:buSzPct val="25000"/>
              <a:buNone/>
            </a:pPr>
            <a:r>
              <a:rPr lang="en-US" sz="1000" b="0" i="1" strike="noStrike">
                <a:solidFill>
                  <a:srgbClr val="000000"/>
                </a:solidFill>
                <a:latin typeface="Courier"/>
                <a:ea typeface="Courier"/>
                <a:cs typeface="Courier"/>
                <a:sym typeface="Courier"/>
              </a:rPr>
              <a:t>server.js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express = require('express');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app = express();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fs = require("fs");</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app.get('/listUsers', function (req, res)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fs.readFile( __dirname + "/" + "users.json", 'utf8', function (err,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console.log(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res.end( data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a:p>
            <a:pPr marL="0" marR="0" lvl="0" indent="0" algn="l" rtl="0">
              <a:spcBef>
                <a:spcPts val="0"/>
              </a:spcBef>
              <a:buNone/>
            </a:pPr>
            <a:endParaRPr sz="1800" b="0" strike="noStrike">
              <a:solidFill>
                <a:srgbClr val="000000"/>
              </a:solidFill>
              <a:latin typeface="Arial"/>
              <a:ea typeface="Arial"/>
              <a:cs typeface="Arial"/>
              <a:sym typeface="Arial"/>
            </a:endParaRP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var server = app.listen(8081, function () {</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host = server.address().address</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var port = server.address().port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  console.log("Example app listening at http://%s:%s", host, port)</a:t>
            </a:r>
          </a:p>
          <a:p>
            <a:pPr marL="0" marR="0" lvl="0" indent="0" algn="l" rtl="0">
              <a:spcBef>
                <a:spcPts val="0"/>
              </a:spcBef>
              <a:buSzPct val="25000"/>
              <a:buNone/>
            </a:pPr>
            <a:r>
              <a:rPr lang="en-US" sz="1000" b="0" strike="noStrike">
                <a:solidFill>
                  <a:srgbClr val="000000"/>
                </a:solidFill>
                <a:latin typeface="Courier"/>
                <a:ea typeface="Courier"/>
                <a:cs typeface="Courier"/>
                <a:sym typeface="Courier"/>
              </a:rPr>
              <a: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2043</Words>
  <Application>Microsoft Office PowerPoint</Application>
  <PresentationFormat>On-screen Show (16:9)</PresentationFormat>
  <Paragraphs>313</Paragraphs>
  <Slides>22</Slides>
  <Notes>22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 Duc Duy (FSU1.BU10)</cp:lastModifiedBy>
  <cp:revision>1</cp:revision>
  <dcterms:modified xsi:type="dcterms:W3CDTF">2017-07-04T08:16:39Z</dcterms:modified>
</cp:coreProperties>
</file>